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27" r:id="rId3"/>
    <p:sldId id="320" r:id="rId4"/>
    <p:sldId id="257" r:id="rId5"/>
    <p:sldId id="319" r:id="rId6"/>
    <p:sldId id="272" r:id="rId7"/>
    <p:sldId id="274" r:id="rId8"/>
    <p:sldId id="321" r:id="rId9"/>
    <p:sldId id="271" r:id="rId10"/>
    <p:sldId id="263" r:id="rId11"/>
    <p:sldId id="270" r:id="rId12"/>
    <p:sldId id="322" r:id="rId13"/>
    <p:sldId id="323" r:id="rId14"/>
    <p:sldId id="264" r:id="rId15"/>
    <p:sldId id="324" r:id="rId16"/>
    <p:sldId id="269" r:id="rId17"/>
    <p:sldId id="265" r:id="rId18"/>
    <p:sldId id="325" r:id="rId19"/>
    <p:sldId id="32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1" autoAdjust="0"/>
    <p:restoredTop sz="58153" autoAdjust="0"/>
  </p:normalViewPr>
  <p:slideViewPr>
    <p:cSldViewPr snapToGrid="0">
      <p:cViewPr varScale="1">
        <p:scale>
          <a:sx n="53" d="100"/>
          <a:sy n="53" d="100"/>
        </p:scale>
        <p:origin x="1212" y="2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8" y="8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15-11-2021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15-11-2021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51640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48579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3177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130123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04546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34620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19</a:t>
            </a:fld>
            <a:endParaRPr lang="nl-NL"/>
          </a:p>
        </p:txBody>
      </p:sp>
    </p:spTree>
    <p:extLst>
      <p:ext uri="{BB962C8B-B14F-4D97-AF65-F5344CB8AC3E}">
        <p14:creationId xmlns:p14="http://schemas.microsoft.com/office/powerpoint/2010/main" val="96425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Picture 5">
            <a:extLst>
              <a:ext uri="{FF2B5EF4-FFF2-40B4-BE49-F238E27FC236}">
                <a16:creationId xmlns:a16="http://schemas.microsoft.com/office/drawing/2014/main" id="{90AE14AA-6356-3448-B577-AF5C815A7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6" name="Picture 5">
            <a:extLst>
              <a:ext uri="{FF2B5EF4-FFF2-40B4-BE49-F238E27FC236}">
                <a16:creationId xmlns:a16="http://schemas.microsoft.com/office/drawing/2014/main" id="{EB8EF4A0-D0A0-D54A-8C64-008FFA08AD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5" name="Picture 4">
            <a:extLst>
              <a:ext uri="{FF2B5EF4-FFF2-40B4-BE49-F238E27FC236}">
                <a16:creationId xmlns:a16="http://schemas.microsoft.com/office/drawing/2014/main" id="{1A7E7AF6-E9D9-D541-B1B9-0FBE6422DF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20F66DE7-E6F2-DF43-B2FA-2E0F7A2CE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Picture 8">
            <a:extLst>
              <a:ext uri="{FF2B5EF4-FFF2-40B4-BE49-F238E27FC236}">
                <a16:creationId xmlns:a16="http://schemas.microsoft.com/office/drawing/2014/main" id="{C7656AF3-C58B-9247-B7E3-BF0F695C8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B381FA45-155F-2C41-B086-F7A8CD79A1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pic>
        <p:nvPicPr>
          <p:cNvPr id="14" name="Picture 13">
            <a:extLst>
              <a:ext uri="{FF2B5EF4-FFF2-40B4-BE49-F238E27FC236}">
                <a16:creationId xmlns:a16="http://schemas.microsoft.com/office/drawing/2014/main" id="{A6263631-5E39-364E-A31D-4F4FBDF070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06AD751D-D4B9-BD44-A950-6A53EBBE037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C6B396AD-5769-8D4F-B801-F408158B181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Picture 13">
            <a:extLst>
              <a:ext uri="{FF2B5EF4-FFF2-40B4-BE49-F238E27FC236}">
                <a16:creationId xmlns:a16="http://schemas.microsoft.com/office/drawing/2014/main" id="{0DB2EC77-0E88-8E41-8D69-630291AFDE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pic>
        <p:nvPicPr>
          <p:cNvPr id="13" name="Picture 12">
            <a:extLst>
              <a:ext uri="{FF2B5EF4-FFF2-40B4-BE49-F238E27FC236}">
                <a16:creationId xmlns:a16="http://schemas.microsoft.com/office/drawing/2014/main" id="{1CBB66E3-909D-4646-86D2-74E8673B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1870144"/>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Picture 11">
            <a:extLst>
              <a:ext uri="{FF2B5EF4-FFF2-40B4-BE49-F238E27FC236}">
                <a16:creationId xmlns:a16="http://schemas.microsoft.com/office/drawing/2014/main" id="{4EE87840-2D50-504F-8D23-2C8722BCA4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Picture 10">
            <a:extLst>
              <a:ext uri="{FF2B5EF4-FFF2-40B4-BE49-F238E27FC236}">
                <a16:creationId xmlns:a16="http://schemas.microsoft.com/office/drawing/2014/main" id="{4DC54FCE-225F-F943-A710-E6EC2F85A1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pic>
        <p:nvPicPr>
          <p:cNvPr id="15" name="Picture 14">
            <a:extLst>
              <a:ext uri="{FF2B5EF4-FFF2-40B4-BE49-F238E27FC236}">
                <a16:creationId xmlns:a16="http://schemas.microsoft.com/office/drawing/2014/main" id="{9145091C-F072-9E4F-B1EC-2B7A2D0726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formatiehuishouding.nl/open-op-ord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kia.pleio.nl/login" TargetMode="External"/><Relationship Id="rId4" Type="http://schemas.openxmlformats.org/officeDocument/2006/relationships/hyperlink" Target="https://www.informatiehuishouding.nl/open-op-orde/Producten+%26+publicaties/instrumenten/2021/06/18/nulmeting-informatiehuishouding-open-op-or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cid:image002.jpg@01D7521B.9EFBB690" TargetMode="External"/><Relationship Id="rId2" Type="http://schemas.openxmlformats.org/officeDocument/2006/relationships/image" Target="../media/image1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53150" y="1471352"/>
            <a:ext cx="6189122" cy="3786447"/>
          </a:xfrm>
        </p:spPr>
        <p:txBody>
          <a:bodyPr>
            <a:normAutofit/>
          </a:bodyPr>
          <a:lstStyle/>
          <a:p>
            <a:r>
              <a:rPr lang="nl-NL" dirty="0"/>
              <a:t>Open op Orde</a:t>
            </a:r>
            <a:br>
              <a:rPr lang="nl-NL" dirty="0"/>
            </a:br>
            <a:br>
              <a:rPr lang="nl-NL" dirty="0"/>
            </a:br>
            <a:r>
              <a:rPr lang="nl-NL" dirty="0"/>
              <a:t>Uitvoeren 0-meting</a:t>
            </a:r>
            <a:br>
              <a:rPr lang="nl-NL" dirty="0"/>
            </a:br>
            <a:br>
              <a:rPr lang="nl-NL" dirty="0"/>
            </a:br>
            <a:br>
              <a:rPr lang="nl-NL" dirty="0"/>
            </a:br>
            <a:r>
              <a:rPr lang="nl-NL" sz="1800" dirty="0">
                <a:solidFill>
                  <a:srgbClr val="FFFFFF"/>
                </a:solidFill>
              </a:rPr>
              <a:t>Eric Peters RDDI</a:t>
            </a:r>
            <a:br>
              <a:rPr lang="nl-NL" sz="1800" dirty="0"/>
            </a:br>
            <a:r>
              <a:rPr lang="nl-NL" sz="1800" dirty="0"/>
              <a:t>21 en 22 september 2021</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572" cy="6858000"/>
          </a:xfrm>
          <a:prstGeom prst="rect">
            <a:avLst/>
          </a:prstGeom>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t>
            </a:r>
          </a:p>
        </p:txBody>
      </p:sp>
      <p:sp>
        <p:nvSpPr>
          <p:cNvPr id="3" name="Tijdelijke aanduiding voor inhoud 2"/>
          <p:cNvSpPr>
            <a:spLocks noGrp="1"/>
          </p:cNvSpPr>
          <p:nvPr>
            <p:ph sz="quarter" idx="13"/>
          </p:nvPr>
        </p:nvSpPr>
        <p:spPr/>
        <p:txBody>
          <a:bodyPr>
            <a:normAutofit/>
          </a:bodyPr>
          <a:lstStyle/>
          <a:p>
            <a:r>
              <a:rPr lang="nl-NL" dirty="0"/>
              <a:t>Doelen expliciteren + bepalen hoe deze te realiseren</a:t>
            </a:r>
          </a:p>
          <a:p>
            <a:r>
              <a:rPr lang="nl-NL" dirty="0"/>
              <a:t>Basis voor DIN-IHH: Generieke analyse in Open op Orde</a:t>
            </a:r>
          </a:p>
          <a:p>
            <a:r>
              <a:rPr lang="nl-NL" dirty="0"/>
              <a:t>Hoofddoel (beoogd effect):</a:t>
            </a:r>
          </a:p>
          <a:p>
            <a:endParaRPr lang="nl-NL" dirty="0"/>
          </a:p>
          <a:p>
            <a:endParaRPr lang="nl-NL" dirty="0"/>
          </a:p>
          <a:p>
            <a:endParaRPr lang="nl-NL" dirty="0"/>
          </a:p>
          <a:p>
            <a:endParaRPr lang="nl-NL" dirty="0"/>
          </a:p>
          <a:p>
            <a:r>
              <a:rPr lang="nl-NL" dirty="0"/>
              <a:t>NB. Definities staan toegelicht in bijlage 2 (BIHR, DUTO)</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10</a:t>
            </a:fld>
            <a:endParaRPr lang="nl-NL" dirty="0"/>
          </a:p>
        </p:txBody>
      </p:sp>
      <p:pic>
        <p:nvPicPr>
          <p:cNvPr id="7" name="Afbeelding 6"/>
          <p:cNvPicPr>
            <a:picLocks noChangeAspect="1"/>
          </p:cNvPicPr>
          <p:nvPr/>
        </p:nvPicPr>
        <p:blipFill>
          <a:blip r:embed="rId2"/>
          <a:stretch>
            <a:fillRect/>
          </a:stretch>
        </p:blipFill>
        <p:spPr>
          <a:xfrm>
            <a:off x="873760" y="3639344"/>
            <a:ext cx="9997440" cy="1972469"/>
          </a:xfrm>
          <a:prstGeom prst="rect">
            <a:avLst/>
          </a:prstGeom>
        </p:spPr>
      </p:pic>
    </p:spTree>
    <p:extLst>
      <p:ext uri="{BB962C8B-B14F-4D97-AF65-F5344CB8AC3E}">
        <p14:creationId xmlns:p14="http://schemas.microsoft.com/office/powerpoint/2010/main" val="2024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(actielijnen)</a:t>
            </a:r>
          </a:p>
        </p:txBody>
      </p:sp>
      <p:sp>
        <p:nvSpPr>
          <p:cNvPr id="3" name="Tijdelijke aanduiding voor inhoud 2"/>
          <p:cNvSpPr>
            <a:spLocks noGrp="1"/>
          </p:cNvSpPr>
          <p:nvPr>
            <p:ph sz="quarter" idx="13"/>
          </p:nvPr>
        </p:nvSpPr>
        <p:spPr/>
        <p:txBody>
          <a:bodyPr/>
          <a:lstStyle/>
          <a:p>
            <a:pPr lvl="0"/>
            <a:r>
              <a:rPr lang="nl-NL" dirty="0">
                <a:solidFill>
                  <a:srgbClr val="000000"/>
                </a:solidFill>
              </a:rPr>
              <a:t>Hoe te realiseren?: 4 actielijnen, bestaande uit concrete acties (inspanningen) en daarmee te realiseren verbeteringen (visie = verbeterdoelen)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11</a:t>
            </a:fld>
            <a:endParaRPr lang="nl-NL" dirty="0"/>
          </a:p>
        </p:txBody>
      </p:sp>
      <p:pic>
        <p:nvPicPr>
          <p:cNvPr id="7" name="Afbeelding 6"/>
          <p:cNvPicPr>
            <a:picLocks noChangeAspect="1"/>
          </p:cNvPicPr>
          <p:nvPr/>
        </p:nvPicPr>
        <p:blipFill>
          <a:blip r:embed="rId2"/>
          <a:stretch>
            <a:fillRect/>
          </a:stretch>
        </p:blipFill>
        <p:spPr>
          <a:xfrm>
            <a:off x="934720" y="3251200"/>
            <a:ext cx="9916159" cy="3434528"/>
          </a:xfrm>
          <a:prstGeom prst="rect">
            <a:avLst/>
          </a:prstGeom>
        </p:spPr>
      </p:pic>
    </p:spTree>
    <p:extLst>
      <p:ext uri="{BB962C8B-B14F-4D97-AF65-F5344CB8AC3E}">
        <p14:creationId xmlns:p14="http://schemas.microsoft.com/office/powerpoint/2010/main" val="422775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ig bijschrift 5"/>
          <p:cNvSpPr/>
          <p:nvPr/>
        </p:nvSpPr>
        <p:spPr>
          <a:xfrm>
            <a:off x="314146" y="1278443"/>
            <a:ext cx="914400" cy="606824"/>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Hoofddoel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IHH</a:t>
            </a:r>
          </a:p>
        </p:txBody>
      </p:sp>
      <p:sp>
        <p:nvSpPr>
          <p:cNvPr id="14" name="Rechthoekig bijschrift 13"/>
          <p:cNvSpPr/>
          <p:nvPr/>
        </p:nvSpPr>
        <p:spPr>
          <a:xfrm>
            <a:off x="318904" y="2134193"/>
            <a:ext cx="914400" cy="612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Verbeter-doelen IHH</a:t>
            </a:r>
          </a:p>
        </p:txBody>
      </p:sp>
      <p:sp>
        <p:nvSpPr>
          <p:cNvPr id="16" name="Rechthoekig bijschrift 15"/>
          <p:cNvSpPr/>
          <p:nvPr/>
        </p:nvSpPr>
        <p:spPr>
          <a:xfrm>
            <a:off x="314146" y="4553411"/>
            <a:ext cx="914400" cy="612648"/>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Instru-menten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(acties IHH)</a:t>
            </a:r>
          </a:p>
        </p:txBody>
      </p:sp>
      <p:sp>
        <p:nvSpPr>
          <p:cNvPr id="17" name="Ovaal 16"/>
          <p:cNvSpPr/>
          <p:nvPr/>
        </p:nvSpPr>
        <p:spPr>
          <a:xfrm>
            <a:off x="1474669" y="2071033"/>
            <a:ext cx="2385377" cy="5300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Professionals (meer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capa-citeit</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en kwaliteit voor IHH) </a:t>
            </a:r>
          </a:p>
        </p:txBody>
      </p:sp>
      <p:sp>
        <p:nvSpPr>
          <p:cNvPr id="19" name="Ovaal 18"/>
          <p:cNvSpPr/>
          <p:nvPr/>
        </p:nvSpPr>
        <p:spPr>
          <a:xfrm>
            <a:off x="4088295" y="2084284"/>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 beheersen volume en aard informatie </a:t>
            </a:r>
          </a:p>
        </p:txBody>
      </p:sp>
      <p:sp>
        <p:nvSpPr>
          <p:cNvPr id="20" name="Ovaal 19"/>
          <p:cNvSpPr/>
          <p:nvPr/>
        </p:nvSpPr>
        <p:spPr>
          <a:xfrm>
            <a:off x="6716685" y="2084298"/>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Informatiesystemen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onder-steunen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IHH-doelen beter</a:t>
            </a:r>
          </a:p>
        </p:txBody>
      </p:sp>
      <p:sp>
        <p:nvSpPr>
          <p:cNvPr id="21" name="Ovaal 20"/>
          <p:cNvSpPr/>
          <p:nvPr/>
        </p:nvSpPr>
        <p:spPr>
          <a:xfrm>
            <a:off x="9345075" y="2084284"/>
            <a:ext cx="2217476"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4:</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Betere sturing en naleving (gericht op IHH-doelen)</a:t>
            </a:r>
          </a:p>
        </p:txBody>
      </p:sp>
      <p:sp>
        <p:nvSpPr>
          <p:cNvPr id="37" name="Rechthoek 36"/>
          <p:cNvSpPr/>
          <p:nvPr/>
        </p:nvSpPr>
        <p:spPr>
          <a:xfrm>
            <a:off x="316884" y="7192"/>
            <a:ext cx="1330201" cy="3249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panose="020F0502020204030204"/>
                <a:ea typeface="+mn-ea"/>
                <a:cs typeface="+mn-cs"/>
              </a:rPr>
              <a:t>DIN Actieplan IHH</a:t>
            </a:r>
          </a:p>
        </p:txBody>
      </p:sp>
      <p:sp>
        <p:nvSpPr>
          <p:cNvPr id="38" name="Rechthoek 37"/>
          <p:cNvSpPr/>
          <p:nvPr/>
        </p:nvSpPr>
        <p:spPr>
          <a:xfrm>
            <a:off x="1375604" y="2626825"/>
            <a:ext cx="2574430" cy="4658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1.1. Voldoende goed opgeleide informatiebeheer professionals  (kwalitatief en kwantitatief)</a:t>
            </a:r>
          </a:p>
        </p:txBody>
      </p:sp>
      <p:sp>
        <p:nvSpPr>
          <p:cNvPr id="39" name="Rechthoek 38"/>
          <p:cNvSpPr/>
          <p:nvPr/>
        </p:nvSpPr>
        <p:spPr>
          <a:xfrm>
            <a:off x="1375604" y="3137819"/>
            <a:ext cx="2574430" cy="469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1.2. ICT-professionals hebben voldoende kennis over informatiebeheer</a:t>
            </a:r>
          </a:p>
        </p:txBody>
      </p:sp>
      <p:sp>
        <p:nvSpPr>
          <p:cNvPr id="40" name="Rechthoek 39"/>
          <p:cNvSpPr/>
          <p:nvPr/>
        </p:nvSpPr>
        <p:spPr>
          <a:xfrm>
            <a:off x="1375604" y="3661684"/>
            <a:ext cx="2574430" cy="528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1.3. ambtenaren (primaire proces) nemen verantwoordelijkheid en worden ondersteund (met advies en gebruiksvriendelijke systemen) </a:t>
            </a:r>
          </a:p>
        </p:txBody>
      </p:sp>
      <p:sp>
        <p:nvSpPr>
          <p:cNvPr id="54" name="Rechthoek 53"/>
          <p:cNvSpPr/>
          <p:nvPr/>
        </p:nvSpPr>
        <p:spPr>
          <a:xfrm>
            <a:off x="1515206" y="4545156"/>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1.A. Extra capaciteit (strategisch, tactisch, operationeel)</a:t>
            </a:r>
          </a:p>
        </p:txBody>
      </p:sp>
      <p:sp>
        <p:nvSpPr>
          <p:cNvPr id="55" name="Rechthoek 54"/>
          <p:cNvSpPr/>
          <p:nvPr/>
        </p:nvSpPr>
        <p:spPr>
          <a:xfrm>
            <a:off x="1515206" y="490540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1.B. Strategisch P-Plan gericht op Kennisontwikkeling)</a:t>
            </a:r>
          </a:p>
        </p:txBody>
      </p:sp>
      <p:sp>
        <p:nvSpPr>
          <p:cNvPr id="56" name="Rechthoek 55"/>
          <p:cNvSpPr/>
          <p:nvPr/>
        </p:nvSpPr>
        <p:spPr>
          <a:xfrm>
            <a:off x="1515206" y="5278912"/>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1.C. Capaciteit en kennis in flexibele schil 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SSO’s</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p:cNvSpPr/>
          <p:nvPr/>
        </p:nvSpPr>
        <p:spPr>
          <a:xfrm>
            <a:off x="1515206" y="565242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1.D. Investeren in ambtenaren langs lijn weten, doen, kunnen, naleven</a:t>
            </a:r>
          </a:p>
        </p:txBody>
      </p:sp>
      <p:sp>
        <p:nvSpPr>
          <p:cNvPr id="58" name="Rechthoek 57"/>
          <p:cNvSpPr/>
          <p:nvPr/>
        </p:nvSpPr>
        <p:spPr>
          <a:xfrm>
            <a:off x="4204662" y="4540357"/>
            <a:ext cx="2191988" cy="310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taskfore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voor standaardisatie werkprocessen</a:t>
            </a:r>
          </a:p>
        </p:txBody>
      </p:sp>
      <p:sp>
        <p:nvSpPr>
          <p:cNvPr id="59" name="Rechthoek 58"/>
          <p:cNvSpPr/>
          <p:nvPr/>
        </p:nvSpPr>
        <p:spPr>
          <a:xfrm>
            <a:off x="4204662" y="4886346"/>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2.B. Onbeheerde digitale data in beheer brengen (e-mails,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1" name="Rechthoek 60"/>
          <p:cNvSpPr/>
          <p:nvPr/>
        </p:nvSpPr>
        <p:spPr>
          <a:xfrm>
            <a:off x="4154727" y="2636301"/>
            <a:ext cx="2324737" cy="3130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2.1. het is duidelijk welke informatie bewaard en toegankelijk moet blijven </a:t>
            </a:r>
          </a:p>
        </p:txBody>
      </p:sp>
      <p:sp>
        <p:nvSpPr>
          <p:cNvPr id="62" name="Rechthoek 61"/>
          <p:cNvSpPr/>
          <p:nvPr/>
        </p:nvSpPr>
        <p:spPr>
          <a:xfrm>
            <a:off x="6716685" y="2649257"/>
            <a:ext cx="243177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3.1. I-systemen ondersteunen organisatie en  medewerkers  optimaal bij IHH  </a:t>
            </a:r>
          </a:p>
        </p:txBody>
      </p:sp>
      <p:sp>
        <p:nvSpPr>
          <p:cNvPr id="63" name="Rechthoek 62"/>
          <p:cNvSpPr/>
          <p:nvPr/>
        </p:nvSpPr>
        <p:spPr>
          <a:xfrm>
            <a:off x="9450600" y="2652890"/>
            <a:ext cx="200642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 heldere sturing op IHH via verschillende disciplines </a:t>
            </a:r>
          </a:p>
        </p:txBody>
      </p:sp>
      <p:sp>
        <p:nvSpPr>
          <p:cNvPr id="64" name="Rechthoek 63"/>
          <p:cNvSpPr/>
          <p:nvPr/>
        </p:nvSpPr>
        <p:spPr>
          <a:xfrm>
            <a:off x="4154727" y="3000846"/>
            <a:ext cx="2321674" cy="3678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2.2. instrumenten zijn beschikbaar om onderzoek te doen in veel informatie</a:t>
            </a:r>
          </a:p>
        </p:txBody>
      </p:sp>
      <p:sp>
        <p:nvSpPr>
          <p:cNvPr id="65" name="Rechthoek 64"/>
          <p:cNvSpPr/>
          <p:nvPr/>
        </p:nvSpPr>
        <p:spPr>
          <a:xfrm>
            <a:off x="6716685" y="3091089"/>
            <a:ext cx="241934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3.2. IT-landschap duurzaam toegankelijk, voldoet aan kwaliteitseisen,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interoperabel</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Rechthoek 65"/>
          <p:cNvSpPr/>
          <p:nvPr/>
        </p:nvSpPr>
        <p:spPr>
          <a:xfrm>
            <a:off x="9454092" y="3131415"/>
            <a:ext cx="2002933" cy="4222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 overzicht in input, output 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outcome</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Rechthoek 66"/>
          <p:cNvSpPr/>
          <p:nvPr/>
        </p:nvSpPr>
        <p:spPr>
          <a:xfrm>
            <a:off x="4151664" y="3396158"/>
            <a:ext cx="2324737" cy="446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2.3. informatie in nieuwe media is duurzaam toegankelijk (websites, chat, e-mail,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social</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media) </a:t>
            </a:r>
          </a:p>
        </p:txBody>
      </p:sp>
      <p:sp>
        <p:nvSpPr>
          <p:cNvPr id="68" name="Rechthoek 67"/>
          <p:cNvSpPr/>
          <p:nvPr/>
        </p:nvSpPr>
        <p:spPr>
          <a:xfrm>
            <a:off x="6716684" y="3543256"/>
            <a:ext cx="2431775" cy="284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3.3. uniformiteit en standaardisatie</a:t>
            </a:r>
          </a:p>
        </p:txBody>
      </p:sp>
      <p:sp>
        <p:nvSpPr>
          <p:cNvPr id="69" name="Rechthoek 68"/>
          <p:cNvSpPr/>
          <p:nvPr/>
        </p:nvSpPr>
        <p:spPr>
          <a:xfrm>
            <a:off x="9454092" y="3662596"/>
            <a:ext cx="2002933" cy="4708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4.3. passende P&amp;C instrumenten die organisatie scherp houden</a:t>
            </a:r>
          </a:p>
        </p:txBody>
      </p:sp>
      <p:sp>
        <p:nvSpPr>
          <p:cNvPr id="70" name="Rechthoek 69"/>
          <p:cNvSpPr/>
          <p:nvPr/>
        </p:nvSpPr>
        <p:spPr>
          <a:xfrm>
            <a:off x="6715035" y="3900044"/>
            <a:ext cx="2433424" cy="2825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3.4. archivering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by</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design (nieuwe systemen)</a:t>
            </a:r>
          </a:p>
        </p:txBody>
      </p:sp>
      <p:sp>
        <p:nvSpPr>
          <p:cNvPr id="72" name="Rechthoek 71"/>
          <p:cNvSpPr/>
          <p:nvPr/>
        </p:nvSpPr>
        <p:spPr>
          <a:xfrm>
            <a:off x="4204662" y="5253401"/>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2.C.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checklist voor duurzaam digitaal beheer:</a:t>
            </a:r>
          </a:p>
        </p:txBody>
      </p:sp>
      <p:sp>
        <p:nvSpPr>
          <p:cNvPr id="73" name="Rechthoek 72"/>
          <p:cNvSpPr/>
          <p:nvPr/>
        </p:nvSpPr>
        <p:spPr>
          <a:xfrm>
            <a:off x="4204662" y="5620457"/>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2.D. Toetsingskader IHH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uitoveringstoets</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opnemen</a:t>
            </a:r>
          </a:p>
        </p:txBody>
      </p:sp>
      <p:sp>
        <p:nvSpPr>
          <p:cNvPr id="74" name="Rechthoek 73"/>
          <p:cNvSpPr/>
          <p:nvPr/>
        </p:nvSpPr>
        <p:spPr>
          <a:xfrm>
            <a:off x="6845583" y="4545157"/>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taskforce uniformiteit DMS en RMA systemen</a:t>
            </a:r>
          </a:p>
        </p:txBody>
      </p:sp>
      <p:sp>
        <p:nvSpPr>
          <p:cNvPr id="75" name="Rechthoek 74"/>
          <p:cNvSpPr/>
          <p:nvPr/>
        </p:nvSpPr>
        <p:spPr>
          <a:xfrm>
            <a:off x="6845583" y="493018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commissie standaarden systemen en eisen I-huishouding </a:t>
            </a:r>
          </a:p>
        </p:txBody>
      </p:sp>
      <p:sp>
        <p:nvSpPr>
          <p:cNvPr id="76" name="Rechthoek 75"/>
          <p:cNvSpPr/>
          <p:nvPr/>
        </p:nvSpPr>
        <p:spPr>
          <a:xfrm>
            <a:off x="6845583" y="530570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3.C. Besluit Informatievoorziening vernieuwen (cf. Archiefwet,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Woo</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7" name="Rechthoek 76"/>
          <p:cNvSpPr/>
          <p:nvPr/>
        </p:nvSpPr>
        <p:spPr>
          <a:xfrm>
            <a:off x="9357009" y="4545157"/>
            <a:ext cx="2191988" cy="4848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4.A. aanstellen regeringscommissaris + functionaris per departement (aanpakken versnipperde sturing) </a:t>
            </a:r>
          </a:p>
        </p:txBody>
      </p:sp>
      <p:sp>
        <p:nvSpPr>
          <p:cNvPr id="79" name="Rechthoek 78"/>
          <p:cNvSpPr/>
          <p:nvPr/>
        </p:nvSpPr>
        <p:spPr>
          <a:xfrm>
            <a:off x="9354949" y="5087559"/>
            <a:ext cx="2191988" cy="4907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Rijksbreed</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dashboard met indicatoren IHH  (+ continu verbeteren vio PDCA) </a:t>
            </a:r>
          </a:p>
        </p:txBody>
      </p:sp>
      <p:sp>
        <p:nvSpPr>
          <p:cNvPr id="78" name="Rechthoekig bijschrift 77"/>
          <p:cNvSpPr/>
          <p:nvPr/>
        </p:nvSpPr>
        <p:spPr>
          <a:xfrm>
            <a:off x="314146" y="533072"/>
            <a:ext cx="914400" cy="530462"/>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Samenhang Programma’s</a:t>
            </a:r>
          </a:p>
        </p:txBody>
      </p:sp>
      <p:sp>
        <p:nvSpPr>
          <p:cNvPr id="94" name="Ovaal 93"/>
          <p:cNvSpPr/>
          <p:nvPr/>
        </p:nvSpPr>
        <p:spPr>
          <a:xfrm>
            <a:off x="1957890" y="533072"/>
            <a:ext cx="2370464"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Informatieverstrekking (IV)</a:t>
            </a:r>
          </a:p>
        </p:txBody>
      </p:sp>
      <p:sp>
        <p:nvSpPr>
          <p:cNvPr id="95" name="Ovaal 94"/>
          <p:cNvSpPr/>
          <p:nvPr/>
        </p:nvSpPr>
        <p:spPr>
          <a:xfrm>
            <a:off x="8630573" y="520178"/>
            <a:ext cx="2542145"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Ambtelijk vakmanschap (AV)</a:t>
            </a:r>
          </a:p>
        </p:txBody>
      </p:sp>
      <p:sp>
        <p:nvSpPr>
          <p:cNvPr id="96" name="Ovaal 95"/>
          <p:cNvSpPr/>
          <p:nvPr/>
        </p:nvSpPr>
        <p:spPr>
          <a:xfrm>
            <a:off x="4689149" y="533072"/>
            <a:ext cx="3580630" cy="6541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Informatiehuishouding (IHH)</a:t>
            </a:r>
          </a:p>
        </p:txBody>
      </p:sp>
      <p:sp>
        <p:nvSpPr>
          <p:cNvPr id="97" name="Rechthoek 96"/>
          <p:cNvSpPr/>
          <p:nvPr/>
        </p:nvSpPr>
        <p:spPr>
          <a:xfrm>
            <a:off x="4598519" y="1124507"/>
            <a:ext cx="3739206" cy="7558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Als de basis op orde is dan is de informatie:</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 Volledig (conform selectie-eisen, inclusief nieuwe media)</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 Betrouwbaar (authentiek, controleerbaar, correcte substitutie). </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 Toegankelijk (vindbaar, uitwisselbaar, leesbaar, doorzoekbaar)</a:t>
            </a:r>
          </a:p>
        </p:txBody>
      </p:sp>
      <p:sp>
        <p:nvSpPr>
          <p:cNvPr id="103" name="Rechthoek 102"/>
          <p:cNvSpPr/>
          <p:nvPr/>
        </p:nvSpPr>
        <p:spPr>
          <a:xfrm>
            <a:off x="3004457" y="80806"/>
            <a:ext cx="6897189" cy="2747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Informatievoorziening op orde (actief openbaar maken, basis op orde, vakmanschap verzekerd)</a:t>
            </a:r>
          </a:p>
        </p:txBody>
      </p:sp>
      <p:sp>
        <p:nvSpPr>
          <p:cNvPr id="107" name="Pijl-rechts 106"/>
          <p:cNvSpPr/>
          <p:nvPr/>
        </p:nvSpPr>
        <p:spPr>
          <a:xfrm rot="18253212">
            <a:off x="3473450" y="212412"/>
            <a:ext cx="39803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Pijl-rechts 107"/>
          <p:cNvSpPr/>
          <p:nvPr/>
        </p:nvSpPr>
        <p:spPr>
          <a:xfrm rot="16200000">
            <a:off x="6353882" y="218513"/>
            <a:ext cx="332376"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Pijl-rechts 108"/>
          <p:cNvSpPr/>
          <p:nvPr/>
        </p:nvSpPr>
        <p:spPr>
          <a:xfrm rot="14058331">
            <a:off x="8871238" y="200197"/>
            <a:ext cx="39355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Pijl-rechts 109"/>
          <p:cNvSpPr/>
          <p:nvPr/>
        </p:nvSpPr>
        <p:spPr>
          <a:xfrm rot="20402822">
            <a:off x="3403340" y="1771542"/>
            <a:ext cx="1245767" cy="2177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Pijl-rechts 110"/>
          <p:cNvSpPr/>
          <p:nvPr/>
        </p:nvSpPr>
        <p:spPr>
          <a:xfrm rot="19511215">
            <a:off x="5722726" y="1891070"/>
            <a:ext cx="441586" cy="1774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Pijl-rechts 111"/>
          <p:cNvSpPr/>
          <p:nvPr/>
        </p:nvSpPr>
        <p:spPr>
          <a:xfrm rot="12856436">
            <a:off x="7192819" y="1871330"/>
            <a:ext cx="404778" cy="18440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Pijl-rechts 112"/>
          <p:cNvSpPr/>
          <p:nvPr/>
        </p:nvSpPr>
        <p:spPr>
          <a:xfrm rot="12018278">
            <a:off x="8305014" y="1834493"/>
            <a:ext cx="1301074" cy="1901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ijl-rechts 113"/>
          <p:cNvSpPr/>
          <p:nvPr/>
        </p:nvSpPr>
        <p:spPr>
          <a:xfrm rot="16200000" flipV="1">
            <a:off x="1706012" y="429803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Pijl-rechts 114"/>
          <p:cNvSpPr/>
          <p:nvPr/>
        </p:nvSpPr>
        <p:spPr>
          <a:xfrm rot="16200000" flipV="1">
            <a:off x="9868479" y="431191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Pijl-rechts 115"/>
          <p:cNvSpPr/>
          <p:nvPr/>
        </p:nvSpPr>
        <p:spPr>
          <a:xfrm rot="16200000" flipV="1">
            <a:off x="7217109" y="4309566"/>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Pijl-rechts 116"/>
          <p:cNvSpPr/>
          <p:nvPr/>
        </p:nvSpPr>
        <p:spPr>
          <a:xfrm rot="16200000" flipV="1">
            <a:off x="4494090" y="43095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Pijl-rechts 117"/>
          <p:cNvSpPr/>
          <p:nvPr/>
        </p:nvSpPr>
        <p:spPr>
          <a:xfrm rot="16200000" flipV="1">
            <a:off x="10792755" y="430955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Pijl-rechts 118"/>
          <p:cNvSpPr/>
          <p:nvPr/>
        </p:nvSpPr>
        <p:spPr>
          <a:xfrm rot="16200000" flipV="1">
            <a:off x="2222454" y="4294645"/>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Pijl-rechts 119"/>
          <p:cNvSpPr/>
          <p:nvPr/>
        </p:nvSpPr>
        <p:spPr>
          <a:xfrm rot="16200000" flipV="1">
            <a:off x="2699303" y="4293279"/>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Pijl-rechts 120"/>
          <p:cNvSpPr/>
          <p:nvPr/>
        </p:nvSpPr>
        <p:spPr>
          <a:xfrm rot="16200000" flipV="1">
            <a:off x="3191710"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Pijl-rechts 121"/>
          <p:cNvSpPr/>
          <p:nvPr/>
        </p:nvSpPr>
        <p:spPr>
          <a:xfrm rot="16200000" flipV="1">
            <a:off x="5524579" y="430591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Pijl-rechts 122"/>
          <p:cNvSpPr/>
          <p:nvPr/>
        </p:nvSpPr>
        <p:spPr>
          <a:xfrm rot="16200000" flipV="1">
            <a:off x="4991394" y="430330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Pijl-rechts 123"/>
          <p:cNvSpPr/>
          <p:nvPr/>
        </p:nvSpPr>
        <p:spPr>
          <a:xfrm rot="16200000" flipV="1">
            <a:off x="6032345"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Pijl-rechts 125"/>
          <p:cNvSpPr/>
          <p:nvPr/>
        </p:nvSpPr>
        <p:spPr>
          <a:xfrm rot="16200000" flipV="1">
            <a:off x="8612451"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ijl-rechts 70"/>
          <p:cNvSpPr/>
          <p:nvPr/>
        </p:nvSpPr>
        <p:spPr>
          <a:xfrm rot="16200000" flipV="1">
            <a:off x="7879149"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hthoek 79"/>
          <p:cNvSpPr/>
          <p:nvPr/>
        </p:nvSpPr>
        <p:spPr>
          <a:xfrm>
            <a:off x="4151663" y="3878198"/>
            <a:ext cx="2326451" cy="311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2.4. Vernietiging en overbrenging van informatie vindt goed en tijdig plaats </a:t>
            </a:r>
          </a:p>
        </p:txBody>
      </p:sp>
      <p:sp>
        <p:nvSpPr>
          <p:cNvPr id="81" name="Rechthoek 80"/>
          <p:cNvSpPr/>
          <p:nvPr/>
        </p:nvSpPr>
        <p:spPr>
          <a:xfrm>
            <a:off x="1515206" y="6093548"/>
            <a:ext cx="10031731"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Vertaling generieke actielijnen naar concrete acties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organisatiespecifieke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actieplannen</a:t>
            </a:r>
          </a:p>
        </p:txBody>
      </p:sp>
    </p:spTree>
    <p:extLst>
      <p:ext uri="{BB962C8B-B14F-4D97-AF65-F5344CB8AC3E}">
        <p14:creationId xmlns:p14="http://schemas.microsoft.com/office/powerpoint/2010/main" val="206818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 1: Programmeren (</a:t>
            </a:r>
            <a:r>
              <a:rPr lang="nl-NL" dirty="0" err="1"/>
              <a:t>organisatiespecifiek</a:t>
            </a:r>
            <a:r>
              <a:rPr lang="nl-NL" dirty="0"/>
              <a:t>)</a:t>
            </a:r>
          </a:p>
        </p:txBody>
      </p:sp>
      <p:sp>
        <p:nvSpPr>
          <p:cNvPr id="3" name="Tijdelijke aanduiding voor inhoud 2"/>
          <p:cNvSpPr>
            <a:spLocks noGrp="1"/>
          </p:cNvSpPr>
          <p:nvPr>
            <p:ph sz="quarter" idx="13"/>
          </p:nvPr>
        </p:nvSpPr>
        <p:spPr/>
        <p:txBody>
          <a:bodyPr/>
          <a:lstStyle/>
          <a:p>
            <a:pPr lvl="0"/>
            <a:r>
              <a:rPr lang="nl-NL" dirty="0">
                <a:solidFill>
                  <a:srgbClr val="000000"/>
                </a:solidFill>
              </a:rPr>
              <a:t>Vervolgstap: generieke analyse </a:t>
            </a:r>
            <a:r>
              <a:rPr lang="nl-NL" dirty="0" err="1">
                <a:solidFill>
                  <a:srgbClr val="000000"/>
                </a:solidFill>
              </a:rPr>
              <a:t>doorvertalen</a:t>
            </a:r>
            <a:r>
              <a:rPr lang="nl-NL" dirty="0">
                <a:solidFill>
                  <a:srgbClr val="000000"/>
                </a:solidFill>
              </a:rPr>
              <a:t> naar organisatie-specifieke analyse + acties (eigen DIN o.b.v. eigen Actieplan)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13</a:t>
            </a:fld>
            <a:endParaRPr lang="nl-NL" dirty="0"/>
          </a:p>
        </p:txBody>
      </p:sp>
      <p:pic>
        <p:nvPicPr>
          <p:cNvPr id="7" name="Afbeelding 6"/>
          <p:cNvPicPr>
            <a:picLocks noChangeAspect="1"/>
          </p:cNvPicPr>
          <p:nvPr/>
        </p:nvPicPr>
        <p:blipFill>
          <a:blip r:embed="rId2"/>
          <a:stretch>
            <a:fillRect/>
          </a:stretch>
        </p:blipFill>
        <p:spPr>
          <a:xfrm>
            <a:off x="995680" y="3007360"/>
            <a:ext cx="9672320" cy="3489968"/>
          </a:xfrm>
          <a:prstGeom prst="rect">
            <a:avLst/>
          </a:prstGeom>
        </p:spPr>
      </p:pic>
    </p:spTree>
    <p:extLst>
      <p:ext uri="{BB962C8B-B14F-4D97-AF65-F5344CB8AC3E}">
        <p14:creationId xmlns:p14="http://schemas.microsoft.com/office/powerpoint/2010/main" val="237819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Meten</a:t>
            </a:r>
          </a:p>
        </p:txBody>
      </p:sp>
      <p:sp>
        <p:nvSpPr>
          <p:cNvPr id="3" name="Tijdelijke aanduiding voor inhoud 2"/>
          <p:cNvSpPr>
            <a:spLocks noGrp="1"/>
          </p:cNvSpPr>
          <p:nvPr>
            <p:ph sz="quarter" idx="13"/>
          </p:nvPr>
        </p:nvSpPr>
        <p:spPr/>
        <p:txBody>
          <a:bodyPr>
            <a:normAutofit/>
          </a:bodyPr>
          <a:lstStyle/>
          <a:p>
            <a:r>
              <a:rPr lang="nl-NL" dirty="0"/>
              <a:t>Indicatoren identificeren, bij voorkeur SMART</a:t>
            </a:r>
          </a:p>
          <a:p>
            <a:r>
              <a:rPr lang="nl-NL" dirty="0"/>
              <a:t>Op alle 3 niveaus van het DIN:</a:t>
            </a:r>
            <a:br>
              <a:rPr lang="nl-NL" dirty="0"/>
            </a:br>
            <a:r>
              <a:rPr lang="nl-NL" dirty="0"/>
              <a:t>- realisatie inspanningen (acties/projecten/interventies)</a:t>
            </a:r>
            <a:br>
              <a:rPr lang="nl-NL" dirty="0"/>
            </a:br>
            <a:r>
              <a:rPr lang="nl-NL" dirty="0"/>
              <a:t>- realisatie veranderdoelen</a:t>
            </a:r>
            <a:br>
              <a:rPr lang="nl-NL" dirty="0"/>
            </a:br>
            <a:r>
              <a:rPr lang="nl-NL" dirty="0"/>
              <a:t>- realisatie beoogd effect (einddoel)</a:t>
            </a:r>
          </a:p>
          <a:p>
            <a:r>
              <a:rPr lang="nl-NL" dirty="0"/>
              <a:t>Idealiter met </a:t>
            </a:r>
            <a:r>
              <a:rPr lang="nl-NL" dirty="0" err="1"/>
              <a:t>roadmap</a:t>
            </a:r>
            <a:r>
              <a:rPr lang="nl-NL" dirty="0"/>
              <a:t>: planning acties + beoogde tussendoelen / tussenresultaten</a:t>
            </a:r>
          </a:p>
          <a:p>
            <a:r>
              <a:rPr lang="nl-NL" dirty="0"/>
              <a:t>Op organisatieniveau: aansluiten bij de interne doorvertaling (t.b.v. interne sturing)</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14</a:t>
            </a:fld>
            <a:endParaRPr lang="nl-NL" dirty="0"/>
          </a:p>
        </p:txBody>
      </p:sp>
    </p:spTree>
    <p:extLst>
      <p:ext uri="{BB962C8B-B14F-4D97-AF65-F5344CB8AC3E}">
        <p14:creationId xmlns:p14="http://schemas.microsoft.com/office/powerpoint/2010/main" val="172109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826655"/>
            <a:ext cx="10923588" cy="617717"/>
          </a:xfrm>
        </p:spPr>
        <p:txBody>
          <a:bodyPr/>
          <a:lstStyle/>
          <a:p>
            <a:r>
              <a:rPr lang="nl-NL" dirty="0"/>
              <a:t>Stap 2: meten (nulmeting)</a:t>
            </a:r>
          </a:p>
        </p:txBody>
      </p:sp>
      <p:sp>
        <p:nvSpPr>
          <p:cNvPr id="3" name="Tijdelijke aanduiding voor inhoud 2"/>
          <p:cNvSpPr>
            <a:spLocks noGrp="1"/>
          </p:cNvSpPr>
          <p:nvPr>
            <p:ph sz="quarter" idx="13"/>
          </p:nvPr>
        </p:nvSpPr>
        <p:spPr>
          <a:xfrm>
            <a:off x="635000" y="1605280"/>
            <a:ext cx="10923588" cy="4938208"/>
          </a:xfrm>
        </p:spPr>
        <p:txBody>
          <a:bodyPr/>
          <a:lstStyle/>
          <a:p>
            <a:r>
              <a:rPr lang="nl-NL" dirty="0"/>
              <a:t>Keuze nulmeting IHH: kwalitatieve indicatoren.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NB. Op basis van ervaringen volgend jaar aanvullen.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15</a:t>
            </a:fld>
            <a:endParaRPr lang="nl-NL" dirty="0"/>
          </a:p>
        </p:txBody>
      </p:sp>
      <p:pic>
        <p:nvPicPr>
          <p:cNvPr id="8" name="Afbeelding 7"/>
          <p:cNvPicPr>
            <a:picLocks noChangeAspect="1"/>
          </p:cNvPicPr>
          <p:nvPr/>
        </p:nvPicPr>
        <p:blipFill>
          <a:blip r:embed="rId2"/>
          <a:stretch>
            <a:fillRect/>
          </a:stretch>
        </p:blipFill>
        <p:spPr>
          <a:xfrm>
            <a:off x="894080" y="2047018"/>
            <a:ext cx="9712960" cy="3891279"/>
          </a:xfrm>
          <a:prstGeom prst="rect">
            <a:avLst/>
          </a:prstGeom>
        </p:spPr>
      </p:pic>
    </p:spTree>
    <p:extLst>
      <p:ext uri="{BB962C8B-B14F-4D97-AF65-F5344CB8AC3E}">
        <p14:creationId xmlns:p14="http://schemas.microsoft.com/office/powerpoint/2010/main" val="168750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16</a:t>
            </a:fld>
            <a:endParaRPr lang="nl-NL" dirty="0"/>
          </a:p>
        </p:txBody>
      </p:sp>
      <p:pic>
        <p:nvPicPr>
          <p:cNvPr id="19" name="Tijdelijke aanduiding voor inhoud 18"/>
          <p:cNvPicPr>
            <a:picLocks noGrp="1" noChangeAspect="1"/>
          </p:cNvPicPr>
          <p:nvPr>
            <p:ph sz="quarter" idx="13"/>
          </p:nvPr>
        </p:nvPicPr>
        <p:blipFill>
          <a:blip r:embed="rId2"/>
          <a:stretch>
            <a:fillRect/>
          </a:stretch>
        </p:blipFill>
        <p:spPr>
          <a:xfrm>
            <a:off x="2275840" y="800100"/>
            <a:ext cx="7762240" cy="5743575"/>
          </a:xfrm>
          <a:prstGeom prst="rect">
            <a:avLst/>
          </a:prstGeom>
        </p:spPr>
      </p:pic>
    </p:spTree>
    <p:extLst>
      <p:ext uri="{BB962C8B-B14F-4D97-AF65-F5344CB8AC3E}">
        <p14:creationId xmlns:p14="http://schemas.microsoft.com/office/powerpoint/2010/main" val="65479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Monitoren en bijsturen</a:t>
            </a:r>
          </a:p>
        </p:txBody>
      </p:sp>
      <p:sp>
        <p:nvSpPr>
          <p:cNvPr id="3" name="Tijdelijke aanduiding voor inhoud 2"/>
          <p:cNvSpPr>
            <a:spLocks noGrp="1"/>
          </p:cNvSpPr>
          <p:nvPr>
            <p:ph sz="quarter" idx="13"/>
          </p:nvPr>
        </p:nvSpPr>
        <p:spPr/>
        <p:txBody>
          <a:bodyPr>
            <a:normAutofit lnSpcReduction="10000"/>
          </a:bodyPr>
          <a:lstStyle/>
          <a:p>
            <a:r>
              <a:rPr lang="nl-NL" dirty="0"/>
              <a:t>Op te nemen in dashboard en voortgangsmetingen:</a:t>
            </a:r>
            <a:br>
              <a:rPr lang="nl-NL" dirty="0"/>
            </a:br>
            <a:r>
              <a:rPr lang="nl-NL" dirty="0"/>
              <a:t>1. Zitten de acties op schema?</a:t>
            </a:r>
            <a:br>
              <a:rPr lang="nl-NL" dirty="0"/>
            </a:br>
            <a:r>
              <a:rPr lang="nl-NL" dirty="0"/>
              <a:t>2. Zijn er indicaties dat de verbeterdoelen gehaald worden?</a:t>
            </a:r>
            <a:br>
              <a:rPr lang="nl-NL" dirty="0"/>
            </a:br>
            <a:r>
              <a:rPr lang="nl-NL" dirty="0"/>
              <a:t>3. Zijn er indicaties dat het hoofddoel gehaald wordt?</a:t>
            </a:r>
          </a:p>
          <a:p>
            <a:r>
              <a:rPr lang="nl-NL" dirty="0"/>
              <a:t>Doel: bijsturen indien niet op schema </a:t>
            </a:r>
          </a:p>
          <a:p>
            <a:r>
              <a:rPr lang="nl-NL" dirty="0"/>
              <a:t>Op organisatieniveau: </a:t>
            </a:r>
            <a:br>
              <a:rPr lang="nl-NL" dirty="0"/>
            </a:br>
            <a:r>
              <a:rPr lang="nl-NL" dirty="0"/>
              <a:t>- eigen acties en doelbereiking monitoren gekoppeld aan </a:t>
            </a:r>
            <a:r>
              <a:rPr lang="nl-NL" dirty="0" err="1"/>
              <a:t>organisatiespecifieke</a:t>
            </a:r>
            <a:r>
              <a:rPr lang="nl-NL" dirty="0"/>
              <a:t> invulling DIN;</a:t>
            </a:r>
            <a:br>
              <a:rPr lang="nl-NL" dirty="0"/>
            </a:br>
            <a:r>
              <a:rPr lang="nl-NL" dirty="0"/>
              <a:t>- met minimaal de centraal te verantwoorden voortgang.</a:t>
            </a:r>
          </a:p>
          <a:p>
            <a:r>
              <a:rPr lang="nl-NL" dirty="0"/>
              <a:t>Op centraal niveau: </a:t>
            </a:r>
            <a:br>
              <a:rPr lang="nl-NL" dirty="0"/>
            </a:br>
            <a:r>
              <a:rPr lang="nl-NL" dirty="0"/>
              <a:t>- overkoepelend dashboard in ontwikkeling.</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17</a:t>
            </a:fld>
            <a:endParaRPr lang="nl-NL" dirty="0"/>
          </a:p>
        </p:txBody>
      </p:sp>
    </p:spTree>
    <p:extLst>
      <p:ext uri="{BB962C8B-B14F-4D97-AF65-F5344CB8AC3E}">
        <p14:creationId xmlns:p14="http://schemas.microsoft.com/office/powerpoint/2010/main" val="35999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sz="quarter" idx="13"/>
          </p:nvPr>
        </p:nvPicPr>
        <p:blipFill>
          <a:blip r:embed="rId2"/>
          <a:stretch>
            <a:fillRect/>
          </a:stretch>
        </p:blipFill>
        <p:spPr>
          <a:xfrm>
            <a:off x="1503680" y="995680"/>
            <a:ext cx="9083040" cy="5225733"/>
          </a:xfrm>
          <a:prstGeom prst="rect">
            <a:avLst/>
          </a:prstGeom>
        </p:spPr>
      </p:pic>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18</a:t>
            </a:fld>
            <a:endParaRPr lang="nl-NL" dirty="0"/>
          </a:p>
        </p:txBody>
      </p:sp>
    </p:spTree>
    <p:extLst>
      <p:ext uri="{BB962C8B-B14F-4D97-AF65-F5344CB8AC3E}">
        <p14:creationId xmlns:p14="http://schemas.microsoft.com/office/powerpoint/2010/main" val="204370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213261"/>
            <a:ext cx="10923588" cy="948047"/>
          </a:xfrm>
        </p:spPr>
        <p:txBody>
          <a:bodyPr/>
          <a:lstStyle/>
          <a:p>
            <a:r>
              <a:rPr lang="nl-NL" dirty="0"/>
              <a:t>Ten slotte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19</a:t>
            </a:fld>
            <a:endParaRPr lang="nl-NL" dirty="0"/>
          </a:p>
        </p:txBody>
      </p:sp>
      <p:sp>
        <p:nvSpPr>
          <p:cNvPr id="13" name="Tekstvak 12"/>
          <p:cNvSpPr txBox="1"/>
          <p:nvPr/>
        </p:nvSpPr>
        <p:spPr>
          <a:xfrm>
            <a:off x="439057" y="1305341"/>
            <a:ext cx="10923588" cy="4247317"/>
          </a:xfrm>
          <a:prstGeom prst="rect">
            <a:avLst/>
          </a:prstGeom>
          <a:noFill/>
        </p:spPr>
        <p:txBody>
          <a:bodyPr wrap="square" rtlCol="0">
            <a:spAutoFit/>
          </a:bodyPr>
          <a:lstStyle/>
          <a:p>
            <a:r>
              <a:rPr lang="nl-NL" i="1" dirty="0"/>
              <a:t>Alle informatie is te vinden op:</a:t>
            </a:r>
          </a:p>
          <a:p>
            <a:endParaRPr lang="nl-NL" dirty="0"/>
          </a:p>
          <a:p>
            <a:r>
              <a:rPr lang="nl-NL" b="1" dirty="0"/>
              <a:t>=&gt; Algemeen Open op Orde</a:t>
            </a:r>
          </a:p>
          <a:p>
            <a:endParaRPr lang="nl-NL" b="1" dirty="0">
              <a:hlinkClick r:id="rId3"/>
            </a:endParaRPr>
          </a:p>
          <a:p>
            <a:r>
              <a:rPr lang="nl-NL" dirty="0">
                <a:hlinkClick r:id="rId3"/>
              </a:rPr>
              <a:t>Open op Orde | Rijksprogramma voor Duurzaam Digitale Informatiehuishouding</a:t>
            </a:r>
            <a:endParaRPr lang="nl-NL" dirty="0"/>
          </a:p>
          <a:p>
            <a:endParaRPr lang="nl-NL" dirty="0"/>
          </a:p>
          <a:p>
            <a:r>
              <a:rPr lang="nl-NL" b="1" dirty="0"/>
              <a:t>=&gt; Nulmeting</a:t>
            </a:r>
          </a:p>
          <a:p>
            <a:endParaRPr lang="nl-NL" dirty="0"/>
          </a:p>
          <a:p>
            <a:r>
              <a:rPr lang="nl-NL" dirty="0">
                <a:hlinkClick r:id="rId4"/>
              </a:rPr>
              <a:t>Nulmeting Informatiehuishouding Open op Orde | Instrument | Rijksprogramma voor Duurzaam Digitale Informatiehuishouding</a:t>
            </a:r>
            <a:endParaRPr lang="nl-NL" dirty="0"/>
          </a:p>
          <a:p>
            <a:endParaRPr lang="nl-NL" dirty="0"/>
          </a:p>
          <a:p>
            <a:r>
              <a:rPr lang="nl-NL" b="1" dirty="0"/>
              <a:t>=&gt; Meld je aan op KIA/</a:t>
            </a:r>
            <a:r>
              <a:rPr lang="nl-NL" b="1" dirty="0" err="1"/>
              <a:t>OpenopOrde</a:t>
            </a:r>
            <a:endParaRPr lang="nl-NL" b="1" dirty="0"/>
          </a:p>
          <a:p>
            <a:endParaRPr lang="nl-NL" b="1" dirty="0"/>
          </a:p>
          <a:p>
            <a:r>
              <a:rPr lang="nl-NL" dirty="0"/>
              <a:t>Ga naar </a:t>
            </a:r>
            <a:r>
              <a:rPr lang="nl-NL" dirty="0">
                <a:hlinkClick r:id="rId5"/>
              </a:rPr>
              <a:t>Kennisnetwerk Informatie en Archief</a:t>
            </a:r>
            <a:r>
              <a:rPr lang="nl-NL" dirty="0"/>
              <a:t> en registreer je of log in op je </a:t>
            </a:r>
            <a:r>
              <a:rPr lang="nl-NL" dirty="0" err="1"/>
              <a:t>Pleio</a:t>
            </a:r>
            <a:r>
              <a:rPr lang="nl-NL" dirty="0"/>
              <a:t>-account.</a:t>
            </a:r>
            <a:endParaRPr lang="nl-NL" b="1" dirty="0"/>
          </a:p>
          <a:p>
            <a:endParaRPr lang="nl-NL" dirty="0"/>
          </a:p>
        </p:txBody>
      </p:sp>
    </p:spTree>
    <p:extLst>
      <p:ext uri="{BB962C8B-B14F-4D97-AF65-F5344CB8AC3E}">
        <p14:creationId xmlns:p14="http://schemas.microsoft.com/office/powerpoint/2010/main" val="155479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Opzet 0-meting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a:t>
            </a:fld>
            <a:endParaRPr lang="nl-NL" dirty="0"/>
          </a:p>
        </p:txBody>
      </p:sp>
      <p:sp>
        <p:nvSpPr>
          <p:cNvPr id="13" name="Tekstvak 12"/>
          <p:cNvSpPr txBox="1"/>
          <p:nvPr/>
        </p:nvSpPr>
        <p:spPr>
          <a:xfrm>
            <a:off x="439057" y="1560596"/>
            <a:ext cx="10923588" cy="5632311"/>
          </a:xfrm>
          <a:prstGeom prst="rect">
            <a:avLst/>
          </a:prstGeom>
          <a:noFill/>
        </p:spPr>
        <p:txBody>
          <a:bodyPr wrap="square" rtlCol="0">
            <a:spAutoFit/>
          </a:bodyPr>
          <a:lstStyle/>
          <a:p>
            <a:r>
              <a:rPr lang="nl-NL" sz="2400" dirty="0"/>
              <a:t>Voor de opzet van de nulmeting is een werkgroep geformeerd met daarin deelnemers van de </a:t>
            </a:r>
            <a:r>
              <a:rPr lang="nl-NL" sz="2400" b="1" dirty="0"/>
              <a:t>ADR, RDDI, het team van de regeringscommissaris, V&amp;J en CIO Rijk</a:t>
            </a:r>
            <a:r>
              <a:rPr lang="nl-NL" sz="2400" dirty="0"/>
              <a:t>. De inspectie Overheidsinformatie en Erfgoed (IOE) is bij de opzet betrokken geweest.</a:t>
            </a:r>
          </a:p>
          <a:p>
            <a:endParaRPr lang="nl-NL" sz="2400" dirty="0"/>
          </a:p>
          <a:p>
            <a:endParaRPr lang="nl-NL" sz="2400" dirty="0"/>
          </a:p>
          <a:p>
            <a:r>
              <a:rPr lang="nl-NL" sz="2400" b="1" dirty="0"/>
              <a:t>Uitgangspunt</a:t>
            </a:r>
            <a:r>
              <a:rPr lang="nl-NL" sz="2400" dirty="0"/>
              <a:t> om zo dicht mogelijk bij de scope van Open op Orde (de 4 actielijnen) te blijven om daarmee de voortgang en (tussen)resultaten van het programma te kunnen blijven meten </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33467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55" y="0"/>
            <a:ext cx="4572000" cy="6858000"/>
          </a:xfrm>
          <a:prstGeom prst="rect">
            <a:avLst/>
          </a:prstGeom>
        </p:spPr>
      </p:pic>
      <p:sp>
        <p:nvSpPr>
          <p:cNvPr id="28" name="Rechthoek 27">
            <a:extLst>
              <a:ext uri="{FF2B5EF4-FFF2-40B4-BE49-F238E27FC236}">
                <a16:creationId xmlns:a16="http://schemas.microsoft.com/office/drawing/2014/main" id="{6F103FFE-3362-4BE2-8963-CD8521AE01F6}"/>
              </a:ext>
            </a:extLst>
          </p:cNvPr>
          <p:cNvSpPr/>
          <p:nvPr/>
        </p:nvSpPr>
        <p:spPr>
          <a:xfrm>
            <a:off x="6237514" y="563495"/>
            <a:ext cx="3282043" cy="584775"/>
          </a:xfrm>
          <a:prstGeom prst="rect">
            <a:avLst/>
          </a:prstGeom>
        </p:spPr>
        <p:txBody>
          <a:bodyPr wrap="square">
            <a:spAutoFit/>
          </a:bodyPr>
          <a:lstStyle/>
          <a:p>
            <a:r>
              <a:rPr lang="nl-NL" sz="3200" b="1" dirty="0"/>
              <a:t>Nulmeting</a:t>
            </a:r>
          </a:p>
        </p:txBody>
      </p:sp>
      <p:sp>
        <p:nvSpPr>
          <p:cNvPr id="29" name="Rechthoek 28">
            <a:extLst>
              <a:ext uri="{FF2B5EF4-FFF2-40B4-BE49-F238E27FC236}">
                <a16:creationId xmlns:a16="http://schemas.microsoft.com/office/drawing/2014/main" id="{398A7426-4C96-4C22-9856-1E34E8CD8988}"/>
              </a:ext>
            </a:extLst>
          </p:cNvPr>
          <p:cNvSpPr/>
          <p:nvPr/>
        </p:nvSpPr>
        <p:spPr>
          <a:xfrm>
            <a:off x="6237514" y="1367345"/>
            <a:ext cx="5954486" cy="5078313"/>
          </a:xfrm>
          <a:prstGeom prst="rect">
            <a:avLst/>
          </a:prstGeom>
        </p:spPr>
        <p:txBody>
          <a:bodyPr wrap="square">
            <a:spAutoFit/>
          </a:bodyPr>
          <a:lstStyle/>
          <a:p>
            <a:r>
              <a:rPr lang="nl-NL" b="1" dirty="0"/>
              <a:t>De nulmeting is de inventarisatie van de huidige situatie waarbij de resultaten worden meegenomen als uitgangspunt voor verder onderzoek. De nulmeting is meestal de eerste stap in het verbeter- en veranderproces en brengt de huidige situatie in kaart</a:t>
            </a:r>
          </a:p>
          <a:p>
            <a:endParaRPr lang="nl-NL" b="1" dirty="0"/>
          </a:p>
          <a:p>
            <a:r>
              <a:rPr lang="nl-NL" b="1" dirty="0"/>
              <a:t>De nulmeting meet het volgende:</a:t>
            </a:r>
          </a:p>
          <a:p>
            <a:endParaRPr lang="nl-NL" b="1" dirty="0"/>
          </a:p>
          <a:p>
            <a:pPr marL="342900" indent="-342900">
              <a:buAutoNum type="arabicPeriod"/>
            </a:pPr>
            <a:r>
              <a:rPr lang="nl-NL" b="1" dirty="0"/>
              <a:t>projectresultaten die Open op Orde binnen de Rijksoverheidsorganisaties moet opleveren</a:t>
            </a:r>
          </a:p>
          <a:p>
            <a:endParaRPr lang="nl-NL" b="1" dirty="0"/>
          </a:p>
          <a:p>
            <a:r>
              <a:rPr lang="nl-NL" b="1" dirty="0"/>
              <a:t>2. de mate van bewustzijn en leiderschap</a:t>
            </a:r>
          </a:p>
          <a:p>
            <a:r>
              <a:rPr lang="nl-NL" b="1" dirty="0"/>
              <a:t>    binnen de Rijksoverheidsorganisatie op</a:t>
            </a:r>
          </a:p>
          <a:p>
            <a:r>
              <a:rPr lang="nl-NL" b="1" dirty="0"/>
              <a:t>    het gebied van sturing op Informatie-</a:t>
            </a:r>
          </a:p>
          <a:p>
            <a:r>
              <a:rPr lang="nl-NL" b="1" dirty="0"/>
              <a:t>    huishouding</a:t>
            </a:r>
          </a:p>
        </p:txBody>
      </p:sp>
    </p:spTree>
    <p:extLst>
      <p:ext uri="{BB962C8B-B14F-4D97-AF65-F5344CB8AC3E}">
        <p14:creationId xmlns:p14="http://schemas.microsoft.com/office/powerpoint/2010/main" val="26958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20377" r="20377"/>
          <a:stretch>
            <a:fillRect/>
          </a:stretch>
        </p:blipFill>
        <p:spPr/>
      </p:pic>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4</a:t>
            </a:fld>
            <a:endParaRPr lang="nl-NL" dirty="0"/>
          </a:p>
        </p:txBody>
      </p:sp>
      <p:sp>
        <p:nvSpPr>
          <p:cNvPr id="7" name="Titel 6">
            <a:extLst>
              <a:ext uri="{FF2B5EF4-FFF2-40B4-BE49-F238E27FC236}">
                <a16:creationId xmlns:a16="http://schemas.microsoft.com/office/drawing/2014/main" id="{7499CA72-A884-48FA-B34D-111AE976B88C}"/>
              </a:ext>
            </a:extLst>
          </p:cNvPr>
          <p:cNvSpPr>
            <a:spLocks noGrp="1"/>
          </p:cNvSpPr>
          <p:nvPr>
            <p:ph type="title"/>
          </p:nvPr>
        </p:nvSpPr>
        <p:spPr>
          <a:xfrm>
            <a:off x="470920" y="447043"/>
            <a:ext cx="5004594" cy="948047"/>
          </a:xfrm>
        </p:spPr>
        <p:txBody>
          <a:bodyPr>
            <a:normAutofit fontScale="90000"/>
          </a:bodyPr>
          <a:lstStyle/>
          <a:p>
            <a:r>
              <a:rPr lang="nl-NL" dirty="0">
                <a:solidFill>
                  <a:srgbClr val="F9E11E"/>
                </a:solidFill>
              </a:rPr>
              <a:t>Generiek actieplan</a:t>
            </a:r>
            <a:br>
              <a:rPr lang="nl-NL" dirty="0">
                <a:solidFill>
                  <a:srgbClr val="F9E11E"/>
                </a:solidFill>
              </a:rPr>
            </a:br>
            <a:r>
              <a:rPr lang="nl-NL" dirty="0">
                <a:solidFill>
                  <a:srgbClr val="F9E11E"/>
                </a:solidFill>
              </a:rPr>
              <a:t>Open op Orde</a:t>
            </a:r>
          </a:p>
        </p:txBody>
      </p:sp>
      <p:sp>
        <p:nvSpPr>
          <p:cNvPr id="9" name="Tijdelijke aanduiding voor tekst 8">
            <a:extLst>
              <a:ext uri="{FF2B5EF4-FFF2-40B4-BE49-F238E27FC236}">
                <a16:creationId xmlns:a16="http://schemas.microsoft.com/office/drawing/2014/main" id="{ED632BCB-F791-4F58-9168-B68962D4C81B}"/>
              </a:ext>
            </a:extLst>
          </p:cNvPr>
          <p:cNvSpPr>
            <a:spLocks noGrp="1"/>
          </p:cNvSpPr>
          <p:nvPr>
            <p:ph type="body" sz="quarter" idx="15"/>
          </p:nvPr>
        </p:nvSpPr>
        <p:spPr>
          <a:xfrm>
            <a:off x="324756" y="1480332"/>
            <a:ext cx="5595031" cy="5063155"/>
          </a:xfrm>
        </p:spPr>
        <p:txBody>
          <a:bodyPr>
            <a:normAutofit fontScale="92500" lnSpcReduction="10000"/>
          </a:bodyPr>
          <a:lstStyle/>
          <a:p>
            <a:r>
              <a:rPr lang="nl-NL" dirty="0"/>
              <a:t>Het plan kent 4 actielijnen</a:t>
            </a:r>
          </a:p>
          <a:p>
            <a:r>
              <a:rPr lang="nl-NL" dirty="0"/>
              <a:t>Actielijn 4: Bestuur en naleving</a:t>
            </a:r>
          </a:p>
          <a:p>
            <a:pPr marL="0" indent="0">
              <a:buNone/>
            </a:pPr>
            <a:r>
              <a:rPr lang="nl-NL" b="1" dirty="0"/>
              <a:t>Visie: </a:t>
            </a:r>
          </a:p>
          <a:p>
            <a:pPr marL="0" indent="0">
              <a:buNone/>
            </a:pPr>
            <a:r>
              <a:rPr lang="nl-NL" dirty="0"/>
              <a:t>Er is heldere sturing op de </a:t>
            </a:r>
            <a:r>
              <a:rPr lang="nl-NL" dirty="0" err="1"/>
              <a:t>informatiehuishouding</a:t>
            </a:r>
            <a:r>
              <a:rPr lang="nl-NL" dirty="0"/>
              <a:t> en informatievoorziening waarbij de diverse disciplines bijeenkomen.</a:t>
            </a:r>
          </a:p>
          <a:p>
            <a:pPr marL="0" indent="0">
              <a:buNone/>
            </a:pPr>
            <a:r>
              <a:rPr lang="nl-NL" dirty="0"/>
              <a:t>Er is overzicht en inzicht in input, output en </a:t>
            </a:r>
            <a:r>
              <a:rPr lang="nl-NL" dirty="0" err="1"/>
              <a:t>outcome</a:t>
            </a:r>
            <a:r>
              <a:rPr lang="nl-NL" dirty="0"/>
              <a:t>. De maatschappelijke behoefte aan informatie staat centraal. </a:t>
            </a:r>
          </a:p>
          <a:p>
            <a:pPr marL="0" indent="0">
              <a:buNone/>
            </a:pPr>
            <a:r>
              <a:rPr lang="nl-NL" dirty="0"/>
              <a:t>Er zijn passende planning en control instrumenten die de organisaties scherp houden.</a:t>
            </a:r>
          </a:p>
        </p:txBody>
      </p:sp>
    </p:spTree>
    <p:extLst>
      <p:ext uri="{BB962C8B-B14F-4D97-AF65-F5344CB8AC3E}">
        <p14:creationId xmlns:p14="http://schemas.microsoft.com/office/powerpoint/2010/main" val="265377788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Planning en dashboard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5</a:t>
            </a:fld>
            <a:endParaRPr lang="nl-NL" dirty="0"/>
          </a:p>
        </p:txBody>
      </p:sp>
      <p:sp>
        <p:nvSpPr>
          <p:cNvPr id="13" name="Tekstvak 12"/>
          <p:cNvSpPr txBox="1"/>
          <p:nvPr/>
        </p:nvSpPr>
        <p:spPr>
          <a:xfrm>
            <a:off x="439057" y="1608221"/>
            <a:ext cx="10923588" cy="4062651"/>
          </a:xfrm>
          <a:prstGeom prst="rect">
            <a:avLst/>
          </a:prstGeom>
          <a:noFill/>
        </p:spPr>
        <p:txBody>
          <a:bodyPr wrap="square" rtlCol="0">
            <a:spAutoFit/>
          </a:bodyPr>
          <a:lstStyle/>
          <a:p>
            <a:r>
              <a:rPr lang="nl-NL" sz="2000" b="1" dirty="0"/>
              <a:t>Planning</a:t>
            </a:r>
          </a:p>
          <a:p>
            <a:r>
              <a:rPr lang="nl-NL" sz="2000" dirty="0"/>
              <a:t>Je voert de nulmeting </a:t>
            </a:r>
            <a:r>
              <a:rPr lang="nl-NL" sz="2000" b="1" dirty="0"/>
              <a:t>dit jaar </a:t>
            </a:r>
            <a:r>
              <a:rPr lang="nl-NL" sz="2000" dirty="0"/>
              <a:t>uit en levert deze </a:t>
            </a:r>
            <a:r>
              <a:rPr lang="nl-NL" sz="2000" b="1" dirty="0"/>
              <a:t>uiterlijk 1 december 2021 </a:t>
            </a:r>
            <a:r>
              <a:rPr lang="nl-NL" sz="2000" dirty="0"/>
              <a:t>aan          bij de regeringscommissaris. De meting wordt vervolgens </a:t>
            </a:r>
            <a:r>
              <a:rPr lang="nl-NL" sz="2000" b="1" dirty="0"/>
              <a:t>jaarlijks</a:t>
            </a:r>
            <a:r>
              <a:rPr lang="nl-NL" sz="2000" dirty="0"/>
              <a:t> herhaald om de voortgang van de verbetering zichtbaar te maken. De regeringscommissaris zal hiervoor nog een planning afstemmen en communiceren.</a:t>
            </a:r>
          </a:p>
          <a:p>
            <a:endParaRPr lang="nl-NL" sz="2000" dirty="0"/>
          </a:p>
          <a:p>
            <a:endParaRPr lang="nl-NL" sz="2000" dirty="0"/>
          </a:p>
          <a:p>
            <a:r>
              <a:rPr lang="nl-NL" sz="2000" b="1" dirty="0"/>
              <a:t>Dashboard</a:t>
            </a:r>
          </a:p>
          <a:p>
            <a:r>
              <a:rPr lang="nl-NL" sz="2000" dirty="0"/>
              <a:t>De nulmeting zal worden verwerkt in een </a:t>
            </a:r>
            <a:r>
              <a:rPr lang="nl-NL" sz="2000" b="1" dirty="0"/>
              <a:t>Rijksbreed dashboard </a:t>
            </a:r>
            <a:r>
              <a:rPr lang="nl-NL" sz="2000" dirty="0"/>
              <a:t>Informatiehuishouding, waarop de vorderingen van de verbetering van de Informatiehuishouding van de rijksoverheid op </a:t>
            </a:r>
            <a:r>
              <a:rPr lang="nl-NL" sz="2000" i="1" dirty="0"/>
              <a:t>een</a:t>
            </a:r>
            <a:r>
              <a:rPr lang="nl-NL" sz="2000" dirty="0"/>
              <a:t> centrale plek terug te vinden zijn.</a:t>
            </a:r>
          </a:p>
          <a:p>
            <a:endParaRPr lang="nl-NL" dirty="0"/>
          </a:p>
        </p:txBody>
      </p:sp>
    </p:spTree>
    <p:extLst>
      <p:ext uri="{BB962C8B-B14F-4D97-AF65-F5344CB8AC3E}">
        <p14:creationId xmlns:p14="http://schemas.microsoft.com/office/powerpoint/2010/main" val="212738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73075" y="205640"/>
            <a:ext cx="10680700" cy="832586"/>
          </a:xfrm>
        </p:spPr>
        <p:txBody>
          <a:bodyPr/>
          <a:lstStyle/>
          <a:p>
            <a:r>
              <a:rPr lang="nl-NL" dirty="0"/>
              <a:t>Nulmeting opbouw</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6</a:t>
            </a:fld>
            <a:endParaRPr lang="nl-NL" dirty="0"/>
          </a:p>
        </p:txBody>
      </p:sp>
      <p:sp>
        <p:nvSpPr>
          <p:cNvPr id="13" name="Tekstvak 12"/>
          <p:cNvSpPr txBox="1"/>
          <p:nvPr/>
        </p:nvSpPr>
        <p:spPr>
          <a:xfrm>
            <a:off x="473075" y="1153686"/>
            <a:ext cx="10680700" cy="4093428"/>
          </a:xfrm>
          <a:prstGeom prst="rect">
            <a:avLst/>
          </a:prstGeom>
          <a:noFill/>
        </p:spPr>
        <p:txBody>
          <a:bodyPr wrap="square" rtlCol="0">
            <a:spAutoFit/>
          </a:bodyPr>
          <a:lstStyle/>
          <a:p>
            <a:r>
              <a:rPr lang="nl-NL" sz="2000" dirty="0"/>
              <a:t>De nulmeting is opgebouwd uit:</a:t>
            </a:r>
          </a:p>
          <a:p>
            <a:pPr marL="285750" indent="-285750">
              <a:buFont typeface="Arial" panose="020B0604020202020204" pitchFamily="34" charset="0"/>
              <a:buChar char="•"/>
            </a:pPr>
            <a:r>
              <a:rPr lang="en-US" sz="2000" dirty="0" err="1"/>
              <a:t>een</a:t>
            </a:r>
            <a:r>
              <a:rPr lang="en-US" sz="2000" dirty="0"/>
              <a:t> </a:t>
            </a:r>
            <a:r>
              <a:rPr lang="en-US" sz="2000" b="1" dirty="0" err="1"/>
              <a:t>Doelen-Inspanningen-Netwerk</a:t>
            </a:r>
            <a:r>
              <a:rPr lang="en-US" sz="2000" b="1" dirty="0"/>
              <a:t> </a:t>
            </a:r>
            <a:r>
              <a:rPr lang="en-US" sz="2000" b="1" dirty="0" err="1"/>
              <a:t>analyse</a:t>
            </a:r>
            <a:r>
              <a:rPr lang="en-US" sz="2000" b="1" dirty="0"/>
              <a:t> </a:t>
            </a:r>
            <a:r>
              <a:rPr lang="en-US" sz="2000" dirty="0"/>
              <a:t>van het </a:t>
            </a:r>
            <a:r>
              <a:rPr lang="en-US" sz="2000" dirty="0" err="1"/>
              <a:t>actieplan</a:t>
            </a:r>
            <a:r>
              <a:rPr lang="en-US" sz="2000" dirty="0"/>
              <a:t> Open op </a:t>
            </a:r>
            <a:r>
              <a:rPr lang="en-US" sz="2000" dirty="0" err="1"/>
              <a:t>Orde</a:t>
            </a:r>
            <a:r>
              <a:rPr lang="en-US" sz="2000" dirty="0"/>
              <a:t> en het </a:t>
            </a:r>
            <a:r>
              <a:rPr lang="en-US" sz="2000" dirty="0" err="1"/>
              <a:t>meerjarenplan</a:t>
            </a:r>
            <a:r>
              <a:rPr lang="en-US" sz="2000" dirty="0"/>
              <a:t> van RDDI</a:t>
            </a:r>
          </a:p>
          <a:p>
            <a:pPr marL="285750" indent="-285750">
              <a:buFont typeface="Arial" panose="020B0604020202020204" pitchFamily="34" charset="0"/>
              <a:buChar char="•"/>
            </a:pPr>
            <a:r>
              <a:rPr lang="nl-NL" sz="2000" dirty="0"/>
              <a:t>een -zich bij J&amp;V bewezen- </a:t>
            </a:r>
            <a:r>
              <a:rPr lang="nl-NL" sz="2000" b="1" dirty="0"/>
              <a:t>instrument</a:t>
            </a:r>
            <a:r>
              <a:rPr lang="nl-NL" sz="2000" dirty="0"/>
              <a:t> die de mate van bewustzijn en leiderschap meet. </a:t>
            </a:r>
          </a:p>
          <a:p>
            <a:pPr marL="285750" indent="-285750">
              <a:buFont typeface="Arial" panose="020B0604020202020204" pitchFamily="34" charset="0"/>
              <a:buChar char="•"/>
            </a:pPr>
            <a:r>
              <a:rPr lang="en-US" sz="2000" dirty="0" err="1"/>
              <a:t>Relevante</a:t>
            </a:r>
            <a:r>
              <a:rPr lang="en-US" sz="2000" dirty="0"/>
              <a:t> </a:t>
            </a:r>
            <a:r>
              <a:rPr lang="en-US" sz="2000" dirty="0" err="1"/>
              <a:t>vragen</a:t>
            </a:r>
            <a:r>
              <a:rPr lang="en-US" sz="2000" dirty="0"/>
              <a:t> in </a:t>
            </a:r>
            <a:r>
              <a:rPr lang="en-US" sz="2000" dirty="0" err="1"/>
              <a:t>relatie</a:t>
            </a:r>
            <a:r>
              <a:rPr lang="en-US" sz="2000" dirty="0"/>
              <a:t> tot Open op </a:t>
            </a:r>
            <a:r>
              <a:rPr lang="en-US" sz="2000" dirty="0" err="1"/>
              <a:t>Orde</a:t>
            </a:r>
            <a:r>
              <a:rPr lang="en-US" sz="2000" dirty="0"/>
              <a:t> </a:t>
            </a:r>
            <a:r>
              <a:rPr lang="en-US" sz="2000" dirty="0" err="1"/>
              <a:t>uit</a:t>
            </a:r>
            <a:r>
              <a:rPr lang="en-US" sz="2000" dirty="0"/>
              <a:t> </a:t>
            </a:r>
            <a:r>
              <a:rPr lang="nl-NL" sz="2000" dirty="0"/>
              <a:t>het </a:t>
            </a:r>
            <a:r>
              <a:rPr lang="nl-NL" sz="2000" b="1" dirty="0"/>
              <a:t>toetsingskader</a:t>
            </a:r>
            <a:r>
              <a:rPr lang="nl-NL" sz="2000" dirty="0"/>
              <a:t> van de Inspectie Overheidsinformatie en Erfgoed  </a:t>
            </a:r>
          </a:p>
          <a:p>
            <a:r>
              <a:rPr lang="nl-NL" sz="2000" dirty="0"/>
              <a:t>=&gt; Deze zijn samengevoegd tot één nulmeting. </a:t>
            </a:r>
          </a:p>
          <a:p>
            <a:endParaRPr lang="nl-NL" sz="2000" dirty="0"/>
          </a:p>
          <a:p>
            <a:r>
              <a:rPr lang="nl-NL" sz="2000" dirty="0"/>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extLst>
      <p:ext uri="{BB962C8B-B14F-4D97-AF65-F5344CB8AC3E}">
        <p14:creationId xmlns:p14="http://schemas.microsoft.com/office/powerpoint/2010/main" val="66089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Opbouw 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7</a:t>
            </a:fld>
            <a:endParaRPr lang="nl-NL" dirty="0"/>
          </a:p>
        </p:txBody>
      </p:sp>
      <p:sp>
        <p:nvSpPr>
          <p:cNvPr id="13" name="Tekstvak 12"/>
          <p:cNvSpPr txBox="1"/>
          <p:nvPr/>
        </p:nvSpPr>
        <p:spPr>
          <a:xfrm>
            <a:off x="415925" y="1536174"/>
            <a:ext cx="10923588" cy="3785652"/>
          </a:xfrm>
          <a:prstGeom prst="rect">
            <a:avLst/>
          </a:prstGeom>
          <a:noFill/>
        </p:spPr>
        <p:txBody>
          <a:bodyPr wrap="square" rtlCol="0">
            <a:spAutoFit/>
          </a:bodyPr>
          <a:lstStyle/>
          <a:p>
            <a:r>
              <a:rPr lang="nl-NL" sz="2000" dirty="0"/>
              <a:t>Hoofddoel  				vraag 1 t/m 5 </a:t>
            </a:r>
          </a:p>
          <a:p>
            <a:r>
              <a:rPr lang="nl-NL" sz="2000" dirty="0"/>
              <a:t>Professionals 				vraag 6 t/m 11  </a:t>
            </a:r>
          </a:p>
          <a:p>
            <a:r>
              <a:rPr lang="nl-NL" sz="2000" dirty="0"/>
              <a:t>Volume en aard van informatie  	vraag 12 t/m 20</a:t>
            </a:r>
          </a:p>
          <a:p>
            <a:r>
              <a:rPr lang="nl-NL" sz="2000" dirty="0"/>
              <a:t>Informatiesystemen  		 	vraag 21 t/m 24</a:t>
            </a:r>
          </a:p>
          <a:p>
            <a:r>
              <a:rPr lang="nl-NL" sz="2000" dirty="0"/>
              <a:t>Bestuur en naleving  	 		vraag 25 t/m 31</a:t>
            </a:r>
          </a:p>
          <a:p>
            <a:endParaRPr lang="en-US" sz="2000" dirty="0"/>
          </a:p>
          <a:p>
            <a:r>
              <a:rPr lang="en-US" sz="2000" dirty="0" err="1"/>
              <a:t>Vraagstelling</a:t>
            </a:r>
            <a:r>
              <a:rPr lang="en-US" sz="2000" dirty="0"/>
              <a:t> is </a:t>
            </a:r>
            <a:r>
              <a:rPr lang="en-US" sz="2000" b="1" dirty="0" err="1"/>
              <a:t>kwalitatief</a:t>
            </a:r>
            <a:r>
              <a:rPr lang="en-US" sz="2000" dirty="0"/>
              <a:t> en </a:t>
            </a:r>
            <a:r>
              <a:rPr lang="en-US" sz="2000" dirty="0" err="1"/>
              <a:t>vraagt</a:t>
            </a:r>
            <a:r>
              <a:rPr lang="en-US" sz="2000" dirty="0"/>
              <a:t> </a:t>
            </a:r>
            <a:r>
              <a:rPr lang="en-US" sz="2000" dirty="0" err="1"/>
              <a:t>daarmee</a:t>
            </a:r>
            <a:r>
              <a:rPr lang="en-US" sz="2000" dirty="0"/>
              <a:t> </a:t>
            </a:r>
            <a:r>
              <a:rPr lang="en-US" sz="2000" dirty="0" err="1"/>
              <a:t>beperkte</a:t>
            </a:r>
            <a:r>
              <a:rPr lang="en-US" sz="2000" dirty="0"/>
              <a:t> </a:t>
            </a:r>
            <a:r>
              <a:rPr lang="en-US" sz="2000" dirty="0" err="1"/>
              <a:t>inspanning</a:t>
            </a:r>
            <a:r>
              <a:rPr lang="en-US" sz="2000" dirty="0"/>
              <a:t> </a:t>
            </a:r>
            <a:r>
              <a:rPr lang="en-US" sz="2000" dirty="0" err="1"/>
              <a:t>voor</a:t>
            </a:r>
            <a:r>
              <a:rPr lang="en-US" sz="2000" dirty="0"/>
              <a:t> </a:t>
            </a:r>
            <a:r>
              <a:rPr lang="en-US" sz="2000" dirty="0" err="1"/>
              <a:t>beantwoording</a:t>
            </a:r>
            <a:r>
              <a:rPr lang="en-US" sz="2000" dirty="0"/>
              <a:t>.</a:t>
            </a:r>
          </a:p>
          <a:p>
            <a:endParaRPr lang="en-US" sz="2000" dirty="0"/>
          </a:p>
          <a:p>
            <a:r>
              <a:rPr lang="en-US" sz="2000" dirty="0" err="1"/>
              <a:t>Antwoordmogelijkheden</a:t>
            </a:r>
            <a:r>
              <a:rPr lang="en-US" sz="2000" dirty="0"/>
              <a:t> </a:t>
            </a:r>
            <a:r>
              <a:rPr lang="en-US" sz="2000" dirty="0" err="1"/>
              <a:t>zijn</a:t>
            </a:r>
            <a:r>
              <a:rPr lang="en-US" sz="2000" dirty="0"/>
              <a:t> </a:t>
            </a:r>
            <a:r>
              <a:rPr lang="en-US" sz="2000" dirty="0" err="1"/>
              <a:t>onderverdeeld</a:t>
            </a:r>
            <a:r>
              <a:rPr lang="en-US" sz="2000" dirty="0"/>
              <a:t> in </a:t>
            </a:r>
            <a:r>
              <a:rPr lang="en-US" sz="2000" b="1" dirty="0" err="1"/>
              <a:t>volwassenheidsniveau’s</a:t>
            </a:r>
            <a:r>
              <a:rPr lang="en-US" sz="2000" dirty="0"/>
              <a:t>.</a:t>
            </a:r>
          </a:p>
          <a:p>
            <a:r>
              <a:rPr lang="en-US" sz="2000" dirty="0" err="1"/>
              <a:t>Hierna</a:t>
            </a:r>
            <a:r>
              <a:rPr lang="en-US" sz="2000" dirty="0"/>
              <a:t> </a:t>
            </a:r>
            <a:r>
              <a:rPr lang="en-US" sz="2000" dirty="0" err="1"/>
              <a:t>volgen</a:t>
            </a:r>
            <a:r>
              <a:rPr lang="en-US" sz="2000" dirty="0"/>
              <a:t> </a:t>
            </a:r>
            <a:r>
              <a:rPr lang="en-US" sz="2000" dirty="0" err="1"/>
              <a:t>een</a:t>
            </a:r>
            <a:r>
              <a:rPr lang="en-US" sz="2000" dirty="0"/>
              <a:t> </a:t>
            </a:r>
            <a:r>
              <a:rPr lang="en-US" sz="2000" dirty="0" err="1"/>
              <a:t>aantal</a:t>
            </a:r>
            <a:r>
              <a:rPr lang="en-US" sz="2000" dirty="0"/>
              <a:t> </a:t>
            </a:r>
            <a:r>
              <a:rPr lang="en-US" sz="2000" dirty="0" err="1"/>
              <a:t>voorbeelden</a:t>
            </a:r>
            <a:r>
              <a:rPr lang="en-US" sz="2000" dirty="0"/>
              <a:t> </a:t>
            </a:r>
            <a:r>
              <a:rPr lang="en-US" sz="2000" dirty="0" err="1"/>
              <a:t>uit</a:t>
            </a:r>
            <a:r>
              <a:rPr lang="en-US" sz="2000" dirty="0"/>
              <a:t> de </a:t>
            </a:r>
            <a:r>
              <a:rPr lang="en-US" sz="2000" dirty="0" err="1"/>
              <a:t>lijst</a:t>
            </a:r>
            <a:r>
              <a:rPr lang="en-US" sz="2000" dirty="0"/>
              <a:t>.</a:t>
            </a:r>
          </a:p>
          <a:p>
            <a:endParaRPr lang="nl-NL" sz="2000" dirty="0"/>
          </a:p>
        </p:txBody>
      </p:sp>
    </p:spTree>
    <p:extLst>
      <p:ext uri="{BB962C8B-B14F-4D97-AF65-F5344CB8AC3E}">
        <p14:creationId xmlns:p14="http://schemas.microsoft.com/office/powerpoint/2010/main" val="84507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Wat is een DIN? (oorsprong en functie)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3" name="Rechthoek 2">
            <a:extLst>
              <a:ext uri="{FF2B5EF4-FFF2-40B4-BE49-F238E27FC236}">
                <a16:creationId xmlns:a16="http://schemas.microsoft.com/office/drawing/2014/main" id="{FFA4B434-2EAA-45C1-B490-8DC4F7DE1049}"/>
              </a:ext>
            </a:extLst>
          </p:cNvPr>
          <p:cNvSpPr/>
          <p:nvPr/>
        </p:nvSpPr>
        <p:spPr>
          <a:xfrm>
            <a:off x="415925" y="1690062"/>
            <a:ext cx="9671050" cy="3477875"/>
          </a:xfrm>
          <a:prstGeom prst="rect">
            <a:avLst/>
          </a:prstGeom>
        </p:spPr>
        <p:txBody>
          <a:bodyPr wrap="square">
            <a:spAutoFit/>
          </a:bodyPr>
          <a:lstStyle/>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DIN staat voor Doelen-Inspanningen-Netwerk</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Dit is een overzicht van een programma op drie niveaus:</a:t>
            </a:r>
            <a:br>
              <a:rPr lang="nl-NL" sz="2000" dirty="0">
                <a:solidFill>
                  <a:srgbClr val="000000"/>
                </a:solidFill>
              </a:rPr>
            </a:br>
            <a:r>
              <a:rPr lang="nl-NL" sz="2000" dirty="0">
                <a:solidFill>
                  <a:srgbClr val="000000"/>
                </a:solidFill>
              </a:rPr>
              <a:t>- alle acties/projecten/interventies (inspanningen)</a:t>
            </a:r>
            <a:br>
              <a:rPr lang="nl-NL" sz="2000" dirty="0">
                <a:solidFill>
                  <a:srgbClr val="000000"/>
                </a:solidFill>
              </a:rPr>
            </a:br>
            <a:r>
              <a:rPr lang="nl-NL" sz="2000" dirty="0">
                <a:solidFill>
                  <a:srgbClr val="000000"/>
                </a:solidFill>
              </a:rPr>
              <a:t>- die bepaalde veranderingen moeten realiseren (veranderdoelen)</a:t>
            </a:r>
            <a:br>
              <a:rPr lang="nl-NL" sz="2000" dirty="0">
                <a:solidFill>
                  <a:srgbClr val="000000"/>
                </a:solidFill>
              </a:rPr>
            </a:br>
            <a:r>
              <a:rPr lang="nl-NL" sz="2000" dirty="0">
                <a:solidFill>
                  <a:srgbClr val="000000"/>
                </a:solidFill>
              </a:rPr>
              <a:t>- die in samenhang tot een beoogd effect leiden (het hoofddoel)</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Oorsprong: programmamanagement</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Functie: programmeren en bijsturen (het in samenhang sturen op het bereiken van doelen via verschillende acties)</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Tevens gebruikt voor inzichtelijk maken van de interventielogica voor beleidsontwikkeling en beleidsevaluatie</a:t>
            </a:r>
          </a:p>
        </p:txBody>
      </p:sp>
    </p:spTree>
    <p:extLst>
      <p:ext uri="{BB962C8B-B14F-4D97-AF65-F5344CB8AC3E}">
        <p14:creationId xmlns:p14="http://schemas.microsoft.com/office/powerpoint/2010/main" val="22231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6"/>
          </p:nvPr>
        </p:nvSpPr>
        <p:spPr/>
        <p:txBody>
          <a:bodyPr/>
          <a:lstStyle/>
          <a:p>
            <a:fld id="{10A0A6AF-03C5-477E-939A-E28F7E7F05EA}" type="slidenum">
              <a:rPr lang="nl-NL" smtClean="0"/>
              <a:pPr/>
              <a:t>9</a:t>
            </a:fld>
            <a:endParaRPr lang="nl-NL" dirty="0"/>
          </a:p>
        </p:txBody>
      </p:sp>
      <p:pic>
        <p:nvPicPr>
          <p:cNvPr id="7" name="Tijdelijke aanduiding voor inhoud 6" descr="https://hutspot.nl/wp-content/uploads/2019/04/Voorbeeld-DIN-.001.jpeg"/>
          <p:cNvPicPr>
            <a:picLocks noGrp="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345440" y="284480"/>
            <a:ext cx="10774844" cy="5644372"/>
          </a:xfrm>
          <a:prstGeom prst="rect">
            <a:avLst/>
          </a:prstGeom>
          <a:noFill/>
          <a:ln>
            <a:noFill/>
          </a:ln>
        </p:spPr>
      </p:pic>
    </p:spTree>
    <p:extLst>
      <p:ext uri="{BB962C8B-B14F-4D97-AF65-F5344CB8AC3E}">
        <p14:creationId xmlns:p14="http://schemas.microsoft.com/office/powerpoint/2010/main" val="151539759"/>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on1" id="{DDFBCF5E-5853-B441-8AE5-8CD4F640559F}" vid="{1B587D36-AACF-4F46-A3BB-A76DCF81306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B3F54-44A0-4ECE-A85A-3CD88216DB70}"/>
</file>

<file path=customXml/itemProps2.xml><?xml version="1.0" encoding="utf-8"?>
<ds:datastoreItem xmlns:ds="http://schemas.openxmlformats.org/officeDocument/2006/customXml" ds:itemID="{4C297E7E-CEA9-4061-B4D6-29760954F74D}"/>
</file>

<file path=docProps/app.xml><?xml version="1.0" encoding="utf-8"?>
<Properties xmlns="http://schemas.openxmlformats.org/officeDocument/2006/extended-properties" xmlns:vt="http://schemas.openxmlformats.org/officeDocument/2006/docPropsVTypes">
  <Template/>
  <TotalTime>1065</TotalTime>
  <Words>1461</Words>
  <Application>Microsoft Office PowerPoint</Application>
  <PresentationFormat>Breedbeeld</PresentationFormat>
  <Paragraphs>176</Paragraphs>
  <Slides>19</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Verdana</vt:lpstr>
      <vt:lpstr>Wingdings</vt:lpstr>
      <vt:lpstr>Rijkshuisstijl Paars</vt:lpstr>
      <vt:lpstr>Open op Orde  Uitvoeren 0-meting   Eric Peters RDDI 21 en 22 september 2021</vt:lpstr>
      <vt:lpstr>Opzet 0-meting</vt:lpstr>
      <vt:lpstr>PowerPoint-presentatie</vt:lpstr>
      <vt:lpstr>Generiek actieplan Open op Orde</vt:lpstr>
      <vt:lpstr>Planning en dashboard</vt:lpstr>
      <vt:lpstr>Nulmeting opbouw</vt:lpstr>
      <vt:lpstr>Opbouw nulmeting</vt:lpstr>
      <vt:lpstr>Wat is een DIN? (oorsprong en functie)</vt:lpstr>
      <vt:lpstr>PowerPoint-presentatie</vt:lpstr>
      <vt:lpstr>Stap 1: Programmeren </vt:lpstr>
      <vt:lpstr>Stap 1: Programmeren (actielijnen)</vt:lpstr>
      <vt:lpstr>PowerPoint-presentatie</vt:lpstr>
      <vt:lpstr>Stap 1: Programmeren (organisatiespecifiek)</vt:lpstr>
      <vt:lpstr>Stap 2: Meten</vt:lpstr>
      <vt:lpstr>Stap 2: meten (nulmeting)</vt:lpstr>
      <vt:lpstr>PowerPoint-presentatie</vt:lpstr>
      <vt:lpstr>Stap 3: Monitoren en bijsturen</vt:lpstr>
      <vt:lpstr>PowerPoint-presentatie</vt:lpstr>
      <vt:lpstr>Ten slotte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Feringa, Harry</cp:lastModifiedBy>
  <cp:revision>80</cp:revision>
  <dcterms:created xsi:type="dcterms:W3CDTF">2021-02-09T13:53:15Z</dcterms:created>
  <dcterms:modified xsi:type="dcterms:W3CDTF">2021-11-15T14:19:44Z</dcterms:modified>
</cp:coreProperties>
</file>