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6"/>
  </p:notesMasterIdLst>
  <p:sldIdLst>
    <p:sldId id="258" r:id="rId2"/>
    <p:sldId id="259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2" r:id="rId14"/>
    <p:sldId id="273" r:id="rId15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16" autoAdjust="0"/>
    <p:restoredTop sz="86501" autoAdjust="0"/>
  </p:normalViewPr>
  <p:slideViewPr>
    <p:cSldViewPr snapToGrid="0">
      <p:cViewPr>
        <p:scale>
          <a:sx n="60" d="100"/>
          <a:sy n="60" d="100"/>
        </p:scale>
        <p:origin x="-816" y="-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customXml" Target="../customXml/item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5F423A-97B7-4871-9BB8-53CFDA937CD4}" type="datetimeFigureOut">
              <a:rPr lang="nl-NL" smtClean="0"/>
              <a:t>11-6-2018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AAFA5A-D8A1-44FF-8A06-717A3A269AC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438242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7B2BE-B388-4BBE-A8E3-4A0C457D495B}" type="datetime1">
              <a:rPr lang="nl-NL" smtClean="0"/>
              <a:t>11-6-2018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759202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BF74C-D52F-48A5-96A0-423D8C321C3F}" type="datetime1">
              <a:rPr lang="nl-NL" smtClean="0"/>
              <a:t>11-6-2018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042113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4CE9E-0E11-4844-9930-BE508608640A}" type="datetime1">
              <a:rPr lang="nl-NL" smtClean="0"/>
              <a:t>11-6-2018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917785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4"/>
          <p:cNvSpPr/>
          <p:nvPr userDrawn="1"/>
        </p:nvSpPr>
        <p:spPr>
          <a:xfrm>
            <a:off x="0" y="6397064"/>
            <a:ext cx="12192000" cy="4609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1062317"/>
            <a:ext cx="11268635" cy="870417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84294"/>
            <a:ext cx="11282082" cy="431276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96691"/>
            <a:ext cx="2743200" cy="461308"/>
          </a:xfrm>
        </p:spPr>
        <p:txBody>
          <a:bodyPr/>
          <a:lstStyle/>
          <a:p>
            <a:fld id="{B7E1589E-4A58-4E81-8C7F-FE4643CD4F15}" type="datetime1">
              <a:rPr lang="nl-NL" smtClean="0"/>
              <a:t>11-6-2018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96691"/>
            <a:ext cx="4114800" cy="461309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410138"/>
            <a:ext cx="2743200" cy="447861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fld id="{F0318E57-D253-45C3-991C-17C5119982CF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Rectangle 3"/>
          <p:cNvSpPr/>
          <p:nvPr userDrawn="1"/>
        </p:nvSpPr>
        <p:spPr>
          <a:xfrm>
            <a:off x="0" y="0"/>
            <a:ext cx="12192000" cy="100577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8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1399" y="27873"/>
            <a:ext cx="7653130" cy="97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18420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4AAC8-3E5A-4938-A33D-8012E56765BD}" type="datetime1">
              <a:rPr lang="nl-NL" smtClean="0"/>
              <a:t>11-6-2018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09558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90D95-A61E-4E1F-9176-C2115FAF7A71}" type="datetime1">
              <a:rPr lang="nl-NL" smtClean="0"/>
              <a:t>11-6-2018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896867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18E50-CE79-4B09-805A-25CC6D9D6E9A}" type="datetime1">
              <a:rPr lang="nl-NL" smtClean="0"/>
              <a:t>11-6-2018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177218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0CBD9-4CDC-4758-A460-60F588B27869}" type="datetime1">
              <a:rPr lang="nl-NL" smtClean="0"/>
              <a:t>11-6-2018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11566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14A2E-4FA8-472C-AC41-C774A53DED8A}" type="datetime1">
              <a:rPr lang="nl-NL" smtClean="0"/>
              <a:t>11-6-2018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441953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A7E79-65B0-4BE4-8962-577D585C69EE}" type="datetime1">
              <a:rPr lang="nl-NL" smtClean="0"/>
              <a:t>11-6-2018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575177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68B5F-B860-4D53-AF08-393CEBDA37A8}" type="datetime1">
              <a:rPr lang="nl-NL" smtClean="0"/>
              <a:t>11-6-2018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21551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432274-96B8-4A71-92E8-D0F352C64B2F}" type="datetime1">
              <a:rPr lang="nl-NL" smtClean="0"/>
              <a:t>11-6-2018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318E57-D253-45C3-991C-17C5119982C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77982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pPr/>
              <a:t>1</a:t>
            </a:fld>
            <a:endParaRPr lang="nl-NL" dirty="0"/>
          </a:p>
        </p:txBody>
      </p:sp>
      <p:sp>
        <p:nvSpPr>
          <p:cNvPr id="5" name="Rechthoek 4"/>
          <p:cNvSpPr/>
          <p:nvPr/>
        </p:nvSpPr>
        <p:spPr>
          <a:xfrm>
            <a:off x="5245328" y="2171503"/>
            <a:ext cx="6096000" cy="384720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nl-NL" altLang="nl-NL" sz="4400" kern="0" dirty="0" smtClean="0"/>
              <a:t>E-depot </a:t>
            </a:r>
            <a:r>
              <a:rPr lang="nl-NL" altLang="nl-NL" sz="4400" kern="0" dirty="0" smtClean="0"/>
              <a:t>- 7</a:t>
            </a:r>
            <a:r>
              <a:rPr lang="nl-NL" altLang="nl-NL" sz="4400" kern="0" dirty="0" smtClean="0"/>
              <a:t/>
            </a:r>
            <a:br>
              <a:rPr lang="nl-NL" altLang="nl-NL" sz="4400" kern="0" dirty="0" smtClean="0"/>
            </a:br>
            <a:r>
              <a:rPr lang="nl-NL" altLang="nl-NL" sz="4400" kern="0" dirty="0" smtClean="0"/>
              <a:t>Samenvatting week 2</a:t>
            </a:r>
            <a:endParaRPr lang="nl-NL" altLang="nl-NL" sz="4400" kern="0" dirty="0"/>
          </a:p>
          <a:p>
            <a:pPr>
              <a:defRPr/>
            </a:pPr>
            <a:r>
              <a:rPr lang="nl-NL" altLang="nl-NL" sz="2800" kern="0" dirty="0"/>
              <a:t/>
            </a:r>
            <a:br>
              <a:rPr lang="nl-NL" altLang="nl-NL" sz="2800" kern="0" dirty="0"/>
            </a:br>
            <a:r>
              <a:rPr lang="nl-NL" altLang="nl-NL" sz="2800" kern="0" dirty="0"/>
              <a:t/>
            </a:r>
            <a:br>
              <a:rPr lang="nl-NL" altLang="nl-NL" sz="2800" kern="0" dirty="0"/>
            </a:br>
            <a:r>
              <a:rPr lang="nl-NL" altLang="nl-NL" sz="2800" kern="0" dirty="0"/>
              <a:t>Jeroen van Luin</a:t>
            </a:r>
            <a:r>
              <a:rPr lang="nl-NL" altLang="nl-NL" kern="0" dirty="0"/>
              <a:t/>
            </a:r>
            <a:br>
              <a:rPr lang="nl-NL" altLang="nl-NL" kern="0" dirty="0"/>
            </a:br>
            <a:r>
              <a:rPr lang="nl-NL" altLang="nl-NL" kern="0" dirty="0"/>
              <a:t/>
            </a:r>
            <a:br>
              <a:rPr lang="nl-NL" altLang="nl-NL" kern="0" dirty="0"/>
            </a:br>
            <a:r>
              <a:rPr lang="nl-NL" altLang="nl-NL" kern="0" dirty="0"/>
              <a:t/>
            </a:r>
            <a:br>
              <a:rPr lang="nl-NL" altLang="nl-NL" kern="0" dirty="0"/>
            </a:br>
            <a:r>
              <a:rPr lang="nl-NL" altLang="nl-NL" kern="0" dirty="0"/>
              <a:t/>
            </a:r>
            <a:br>
              <a:rPr lang="nl-NL" altLang="nl-NL" kern="0" dirty="0"/>
            </a:br>
            <a:r>
              <a:rPr lang="nl-NL" altLang="nl-NL" kern="0" dirty="0" err="1" smtClean="0"/>
              <a:t>jeroen.van.luin</a:t>
            </a:r>
            <a:r>
              <a:rPr lang="nl-NL" altLang="nl-NL" kern="0" dirty="0" smtClean="0"/>
              <a:t> @ nationaalarchief.nl</a:t>
            </a:r>
            <a:endParaRPr lang="nl-NL" altLang="nl-NL" kern="0" dirty="0"/>
          </a:p>
        </p:txBody>
      </p:sp>
      <p:pic>
        <p:nvPicPr>
          <p:cNvPr id="6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022471"/>
            <a:ext cx="4831307" cy="53851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5"/>
          <p:cNvSpPr txBox="1"/>
          <p:nvPr/>
        </p:nvSpPr>
        <p:spPr>
          <a:xfrm>
            <a:off x="5131549" y="6437952"/>
            <a:ext cx="63240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Bachelor in Archiving, 2017-2018, module E-depot</a:t>
            </a:r>
            <a:endParaRPr lang="nl-NL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0816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Inhoud van het beslisdocument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973932"/>
            <a:ext cx="11282082" cy="4312769"/>
          </a:xfrm>
        </p:spPr>
        <p:txBody>
          <a:bodyPr>
            <a:normAutofit lnSpcReduction="10000"/>
          </a:bodyPr>
          <a:lstStyle/>
          <a:p>
            <a:endParaRPr lang="nl-NL" dirty="0" smtClean="0"/>
          </a:p>
          <a:p>
            <a:r>
              <a:rPr lang="nl-NL" dirty="0" smtClean="0"/>
              <a:t>Alle contactpersonen</a:t>
            </a:r>
          </a:p>
          <a:p>
            <a:r>
              <a:rPr lang="nl-NL" dirty="0" smtClean="0"/>
              <a:t>Informatie over de archiefvormer</a:t>
            </a:r>
            <a:endParaRPr lang="nl-NL" dirty="0"/>
          </a:p>
          <a:p>
            <a:r>
              <a:rPr lang="nl-NL" dirty="0" smtClean="0"/>
              <a:t>Inhoudelijke </a:t>
            </a:r>
            <a:r>
              <a:rPr lang="nl-NL" dirty="0"/>
              <a:t>informatie over het archiefblok dat wordt overgebracht</a:t>
            </a:r>
          </a:p>
          <a:p>
            <a:r>
              <a:rPr lang="nl-NL" dirty="0" smtClean="0"/>
              <a:t>Afspraken </a:t>
            </a:r>
            <a:r>
              <a:rPr lang="nl-NL" dirty="0"/>
              <a:t>over de selectie, waardering en vernietiging van het archiefblok</a:t>
            </a:r>
          </a:p>
          <a:p>
            <a:r>
              <a:rPr lang="nl-NL" dirty="0" smtClean="0"/>
              <a:t>Afspraken </a:t>
            </a:r>
            <a:r>
              <a:rPr lang="nl-NL" dirty="0"/>
              <a:t>over welke metadata wordt meegeleverd, en in welke vorm</a:t>
            </a:r>
          </a:p>
          <a:p>
            <a:r>
              <a:rPr lang="nl-NL" dirty="0" smtClean="0"/>
              <a:t>Het </a:t>
            </a:r>
            <a:r>
              <a:rPr lang="nl-NL" dirty="0"/>
              <a:t>archiefbewerkingsplan met alle maatregelen die genomen moeten </a:t>
            </a:r>
            <a:r>
              <a:rPr lang="nl-NL" dirty="0" smtClean="0"/>
              <a:t>worden (afkomstig </a:t>
            </a:r>
            <a:r>
              <a:rPr lang="nl-NL" dirty="0"/>
              <a:t>uit de impactanalyse)</a:t>
            </a:r>
          </a:p>
          <a:p>
            <a:r>
              <a:rPr lang="nl-NL" dirty="0" smtClean="0"/>
              <a:t>Hoe </a:t>
            </a:r>
            <a:r>
              <a:rPr lang="nl-NL" dirty="0"/>
              <a:t>het transport van de digitale bestanden naar het e-depot plaatsvindt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pPr/>
              <a:t>10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786410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Geldigheid van een beslisdocument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 smtClean="0"/>
          </a:p>
          <a:p>
            <a:r>
              <a:rPr lang="nl-NL" dirty="0" smtClean="0"/>
              <a:t>Na ondertekening zijn de afspraken in het beslisdocument </a:t>
            </a:r>
            <a:r>
              <a:rPr lang="nl-NL" dirty="0" smtClean="0"/>
              <a:t>beperkt </a:t>
            </a:r>
            <a:r>
              <a:rPr lang="nl-NL" dirty="0" smtClean="0"/>
              <a:t>geldig.</a:t>
            </a:r>
          </a:p>
          <a:p>
            <a:endParaRPr lang="nl-NL" dirty="0"/>
          </a:p>
          <a:p>
            <a:r>
              <a:rPr lang="nl-NL" dirty="0" smtClean="0"/>
              <a:t>Daarna moet worden gekeken of de afspraken nog actueel zijn.</a:t>
            </a:r>
          </a:p>
          <a:p>
            <a:endParaRPr lang="nl-NL" dirty="0"/>
          </a:p>
          <a:p>
            <a:r>
              <a:rPr lang="nl-NL" dirty="0" smtClean="0"/>
              <a:t>Technologische ontwikkelingen gaan snel, waardoor gekozen technische oplossingen na </a:t>
            </a:r>
            <a:r>
              <a:rPr lang="nl-NL" dirty="0" smtClean="0"/>
              <a:t>een aantal </a:t>
            </a:r>
            <a:r>
              <a:rPr lang="nl-NL" dirty="0" smtClean="0"/>
              <a:t>maanden al achterhaald zouden kunnen zijn.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pPr/>
              <a:t>11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598643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Metadataschema TMLO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nl-NL" dirty="0" smtClean="0"/>
              <a:t>Voor lokale overheden is in Nederland het Toepassingsprofiel Metagegevens Lokale Overheden (TMLO) ontwikkeld</a:t>
            </a:r>
          </a:p>
          <a:p>
            <a:endParaRPr lang="nl-NL" dirty="0"/>
          </a:p>
          <a:p>
            <a:r>
              <a:rPr lang="nl-NL" dirty="0" smtClean="0"/>
              <a:t>In dit metadataschema zijn meer dan 20 verschillende metagegevens opgenomen</a:t>
            </a:r>
          </a:p>
          <a:p>
            <a:endParaRPr lang="nl-NL" dirty="0" smtClean="0"/>
          </a:p>
          <a:p>
            <a:r>
              <a:rPr lang="nl-NL" dirty="0" smtClean="0"/>
              <a:t>Van TMLO is een XML-versie gemaakt met de naam ‘ToPX’</a:t>
            </a:r>
          </a:p>
          <a:p>
            <a:endParaRPr lang="nl-NL" dirty="0"/>
          </a:p>
          <a:p>
            <a:r>
              <a:rPr lang="nl-NL" dirty="0" smtClean="0"/>
              <a:t>Hierin zijn </a:t>
            </a:r>
            <a:r>
              <a:rPr lang="nl-NL" dirty="0" smtClean="0"/>
              <a:t>a</a:t>
            </a:r>
            <a:r>
              <a:rPr lang="nl-NL" dirty="0" smtClean="0"/>
              <a:t>lleen </a:t>
            </a:r>
            <a:r>
              <a:rPr lang="nl-NL" dirty="0" smtClean="0"/>
              <a:t>‘identificatiekenmerk’, ‘aggregatieniveau’ en ‘naam’ </a:t>
            </a:r>
            <a:r>
              <a:rPr lang="nl-NL" dirty="0" smtClean="0"/>
              <a:t>verplicht</a:t>
            </a:r>
            <a:endParaRPr lang="nl-NL" dirty="0" smtClean="0"/>
          </a:p>
          <a:p>
            <a:endParaRPr lang="nl-NL" dirty="0"/>
          </a:p>
          <a:p>
            <a:r>
              <a:rPr lang="nl-NL" dirty="0" smtClean="0"/>
              <a:t>Van alle anderen wordt tussen archiefvormer en archiefdienst afgesproken welke worden gebruikt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pPr/>
              <a:t>12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728096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Metadata in TMLO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pPr/>
              <a:t>13</a:t>
            </a:fld>
            <a:endParaRPr lang="nl-NL" dirty="0"/>
          </a:p>
        </p:txBody>
      </p:sp>
      <p:sp>
        <p:nvSpPr>
          <p:cNvPr id="5" name="Tijdelijke aanduiding voor inhoud 5"/>
          <p:cNvSpPr>
            <a:spLocks noGrp="1"/>
          </p:cNvSpPr>
          <p:nvPr>
            <p:ph sz="half" idx="1"/>
          </p:nvPr>
        </p:nvSpPr>
        <p:spPr>
          <a:xfrm>
            <a:off x="538646" y="2175640"/>
            <a:ext cx="4758559" cy="4146331"/>
          </a:xfrm>
        </p:spPr>
        <p:txBody>
          <a:bodyPr>
            <a:normAutofit fontScale="85000" lnSpcReduction="20000"/>
          </a:bodyPr>
          <a:lstStyle/>
          <a:p>
            <a:r>
              <a:rPr lang="nl-NL" dirty="0" smtClean="0"/>
              <a:t>Identificatiekenmerk</a:t>
            </a:r>
          </a:p>
          <a:p>
            <a:r>
              <a:rPr lang="nl-NL" dirty="0" smtClean="0"/>
              <a:t>Aggregatieniveau</a:t>
            </a:r>
          </a:p>
          <a:p>
            <a:r>
              <a:rPr lang="nl-NL" dirty="0" smtClean="0"/>
              <a:t>Naam</a:t>
            </a:r>
          </a:p>
          <a:p>
            <a:r>
              <a:rPr lang="nl-NL" dirty="0" smtClean="0"/>
              <a:t>Classificatie</a:t>
            </a:r>
          </a:p>
          <a:p>
            <a:r>
              <a:rPr lang="nl-NL" dirty="0" smtClean="0"/>
              <a:t>Omschrijving</a:t>
            </a:r>
          </a:p>
          <a:p>
            <a:r>
              <a:rPr lang="nl-NL" dirty="0" smtClean="0"/>
              <a:t>Plaats</a:t>
            </a:r>
          </a:p>
          <a:p>
            <a:r>
              <a:rPr lang="nl-NL" dirty="0" smtClean="0"/>
              <a:t>Dekking in tijd</a:t>
            </a:r>
          </a:p>
          <a:p>
            <a:r>
              <a:rPr lang="nl-NL" dirty="0" smtClean="0"/>
              <a:t>Dekking in geografisch gebied</a:t>
            </a:r>
          </a:p>
          <a:p>
            <a:r>
              <a:rPr lang="nl-NL" dirty="0" smtClean="0"/>
              <a:t>Extern Identificatiekenmerk</a:t>
            </a:r>
          </a:p>
          <a:p>
            <a:r>
              <a:rPr lang="nl-NL" dirty="0" smtClean="0"/>
              <a:t>Taal</a:t>
            </a:r>
            <a:endParaRPr lang="nl-NL" dirty="0"/>
          </a:p>
          <a:p>
            <a:endParaRPr lang="nl-NL" dirty="0" smtClean="0"/>
          </a:p>
          <a:p>
            <a:endParaRPr lang="nl-NL" dirty="0"/>
          </a:p>
        </p:txBody>
      </p:sp>
      <p:sp>
        <p:nvSpPr>
          <p:cNvPr id="6" name="Tijdelijke aanduiding voor inhoud 5"/>
          <p:cNvSpPr txBox="1">
            <a:spLocks/>
          </p:cNvSpPr>
          <p:nvPr/>
        </p:nvSpPr>
        <p:spPr>
          <a:xfrm>
            <a:off x="6256309" y="2165129"/>
            <a:ext cx="4758559" cy="400132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dirty="0" err="1" smtClean="0"/>
              <a:t>Eventgeschiedenis</a:t>
            </a:r>
            <a:endParaRPr lang="nl-NL" dirty="0" smtClean="0"/>
          </a:p>
          <a:p>
            <a:r>
              <a:rPr lang="nl-NL" dirty="0" smtClean="0"/>
              <a:t>Eventplan</a:t>
            </a:r>
          </a:p>
          <a:p>
            <a:r>
              <a:rPr lang="nl-NL" dirty="0" smtClean="0"/>
              <a:t>Relaties</a:t>
            </a:r>
          </a:p>
          <a:p>
            <a:r>
              <a:rPr lang="nl-NL" dirty="0" smtClean="0"/>
              <a:t>Actor</a:t>
            </a:r>
          </a:p>
          <a:p>
            <a:r>
              <a:rPr lang="nl-NL" dirty="0" smtClean="0"/>
              <a:t>Werkproces</a:t>
            </a:r>
          </a:p>
          <a:p>
            <a:r>
              <a:rPr lang="nl-NL" dirty="0" smtClean="0"/>
              <a:t>Gebruiksvoorwaarden</a:t>
            </a:r>
          </a:p>
          <a:p>
            <a:r>
              <a:rPr lang="nl-NL" dirty="0" smtClean="0"/>
              <a:t>Vorm</a:t>
            </a:r>
          </a:p>
          <a:p>
            <a:r>
              <a:rPr lang="nl-NL" dirty="0" smtClean="0"/>
              <a:t>Vertrouwelijkheid</a:t>
            </a:r>
          </a:p>
          <a:p>
            <a:r>
              <a:rPr lang="nl-NL" dirty="0" smtClean="0"/>
              <a:t>Openbaarheid</a:t>
            </a:r>
          </a:p>
          <a:p>
            <a:r>
              <a:rPr lang="nl-NL" dirty="0" smtClean="0"/>
              <a:t>Technische metadata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186179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Metadata-mappen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 smtClean="0"/>
          </a:p>
          <a:p>
            <a:r>
              <a:rPr lang="nl-NL" dirty="0" smtClean="0"/>
              <a:t>In een bronsysteem zullen </a:t>
            </a:r>
            <a:r>
              <a:rPr lang="nl-NL" dirty="0" err="1" smtClean="0"/>
              <a:t>metadata-velden</a:t>
            </a:r>
            <a:r>
              <a:rPr lang="nl-NL" dirty="0" smtClean="0"/>
              <a:t> anders heten dan in het metadataformaat van het e-depot</a:t>
            </a:r>
          </a:p>
          <a:p>
            <a:endParaRPr lang="nl-NL" dirty="0" smtClean="0"/>
          </a:p>
          <a:p>
            <a:r>
              <a:rPr lang="nl-NL" dirty="0" smtClean="0"/>
              <a:t>Er zal dus een vertaling moeten worden gemaakt van de metadatavelden</a:t>
            </a:r>
          </a:p>
          <a:p>
            <a:endParaRPr lang="nl-NL" dirty="0" smtClean="0"/>
          </a:p>
          <a:p>
            <a:r>
              <a:rPr lang="nl-NL" dirty="0" smtClean="0"/>
              <a:t>Deze vertaling heet een metadata-mapping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pPr/>
              <a:t>14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786085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Samenvatting van week 2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De documenten </a:t>
            </a:r>
            <a:r>
              <a:rPr lang="nl-NL" dirty="0" smtClean="0"/>
              <a:t>worden </a:t>
            </a:r>
            <a:r>
              <a:rPr lang="nl-NL" dirty="0"/>
              <a:t>bij de archiefvormer opgeslagen in een informatiesysteem </a:t>
            </a:r>
            <a:r>
              <a:rPr lang="nl-NL" dirty="0" smtClean="0"/>
              <a:t> (de </a:t>
            </a:r>
            <a:r>
              <a:rPr lang="nl-NL" dirty="0"/>
              <a:t>dynamische </a:t>
            </a:r>
            <a:r>
              <a:rPr lang="nl-NL" dirty="0" smtClean="0"/>
              <a:t>fase)</a:t>
            </a:r>
          </a:p>
          <a:p>
            <a:r>
              <a:rPr lang="nl-NL" dirty="0" smtClean="0"/>
              <a:t>Dit informatiesysteem heet vaak een Document Management Systeem </a:t>
            </a:r>
            <a:r>
              <a:rPr lang="nl-NL" dirty="0"/>
              <a:t>of </a:t>
            </a:r>
            <a:r>
              <a:rPr lang="nl-NL" dirty="0" smtClean="0"/>
              <a:t>DMS</a:t>
            </a:r>
          </a:p>
          <a:p>
            <a:endParaRPr lang="nl-NL" dirty="0" smtClean="0"/>
          </a:p>
          <a:p>
            <a:r>
              <a:rPr lang="nl-NL" dirty="0" smtClean="0"/>
              <a:t>Daarna wordt het binnen de archiefvormer gearchiveerd in een archiveringssysteem (de semi-statische fase).</a:t>
            </a:r>
          </a:p>
          <a:p>
            <a:r>
              <a:rPr lang="nl-NL" dirty="0" smtClean="0"/>
              <a:t>Dit archiveringssysteem heet vaak een Records Management Applicatie </a:t>
            </a:r>
            <a:r>
              <a:rPr lang="nl-NL" dirty="0"/>
              <a:t>of </a:t>
            </a:r>
            <a:r>
              <a:rPr lang="nl-NL" dirty="0" smtClean="0"/>
              <a:t>RMA.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pPr/>
              <a:t>2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02773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Proces van digitale archivering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pPr/>
              <a:t>3</a:t>
            </a:fld>
            <a:endParaRPr lang="nl-NL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045" y="1928592"/>
            <a:ext cx="9747362" cy="4929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1" name="Groep 10"/>
          <p:cNvGrpSpPr/>
          <p:nvPr/>
        </p:nvGrpSpPr>
        <p:grpSpPr>
          <a:xfrm>
            <a:off x="7068457" y="1768933"/>
            <a:ext cx="2111829" cy="1366153"/>
            <a:chOff x="7068457" y="1768933"/>
            <a:chExt cx="2111829" cy="1366153"/>
          </a:xfrm>
        </p:grpSpPr>
        <p:sp>
          <p:nvSpPr>
            <p:cNvPr id="7" name="Ovaal 6"/>
            <p:cNvSpPr/>
            <p:nvPr/>
          </p:nvSpPr>
          <p:spPr>
            <a:xfrm>
              <a:off x="7336972" y="1768933"/>
              <a:ext cx="1843314" cy="682172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l-NL" dirty="0" smtClean="0">
                  <a:solidFill>
                    <a:srgbClr val="FF0000"/>
                  </a:solidFill>
                </a:rPr>
                <a:t>Archivering</a:t>
              </a:r>
              <a:endParaRPr lang="nl-NL" dirty="0">
                <a:solidFill>
                  <a:srgbClr val="FF0000"/>
                </a:solidFill>
              </a:endParaRPr>
            </a:p>
          </p:txBody>
        </p:sp>
        <p:cxnSp>
          <p:nvCxnSpPr>
            <p:cNvPr id="9" name="Rechte verbindingslijn met pijl 8"/>
            <p:cNvCxnSpPr>
              <a:stCxn id="7" idx="3"/>
            </p:cNvCxnSpPr>
            <p:nvPr/>
          </p:nvCxnSpPr>
          <p:spPr>
            <a:xfrm flipH="1">
              <a:off x="7068457" y="2351203"/>
              <a:ext cx="538462" cy="783883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Groep 12"/>
          <p:cNvGrpSpPr/>
          <p:nvPr/>
        </p:nvGrpSpPr>
        <p:grpSpPr>
          <a:xfrm>
            <a:off x="6937830" y="4127450"/>
            <a:ext cx="2510971" cy="682172"/>
            <a:chOff x="6669315" y="1768933"/>
            <a:chExt cx="2510971" cy="682172"/>
          </a:xfrm>
        </p:grpSpPr>
        <p:sp>
          <p:nvSpPr>
            <p:cNvPr id="14" name="Ovaal 13"/>
            <p:cNvSpPr/>
            <p:nvPr/>
          </p:nvSpPr>
          <p:spPr>
            <a:xfrm>
              <a:off x="7336972" y="1768933"/>
              <a:ext cx="1843314" cy="682172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l-NL" dirty="0" smtClean="0">
                  <a:solidFill>
                    <a:srgbClr val="FF0000"/>
                  </a:solidFill>
                </a:rPr>
                <a:t>Archivering</a:t>
              </a:r>
              <a:endParaRPr lang="nl-NL" dirty="0">
                <a:solidFill>
                  <a:srgbClr val="FF0000"/>
                </a:solidFill>
              </a:endParaRPr>
            </a:p>
          </p:txBody>
        </p:sp>
        <p:cxnSp>
          <p:nvCxnSpPr>
            <p:cNvPr id="15" name="Rechte verbindingslijn met pijl 14"/>
            <p:cNvCxnSpPr/>
            <p:nvPr/>
          </p:nvCxnSpPr>
          <p:spPr>
            <a:xfrm flipH="1">
              <a:off x="6669315" y="2110019"/>
              <a:ext cx="667657" cy="0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087673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Aansluiten van een bronsysteem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Om een archiefblok over te dragen naar een e-depot moet het worden geëxporteerd uit het RMA</a:t>
            </a:r>
          </a:p>
          <a:p>
            <a:endParaRPr lang="nl-NL" dirty="0"/>
          </a:p>
          <a:p>
            <a:r>
              <a:rPr lang="nl-NL" dirty="0" smtClean="0"/>
              <a:t>Om uit te vinden welke handelingen uitgevoerd moeten worden om het archiefblok te exporteren in ‘goede, geordende en toegankelijke staat’ is er de Impactanalyse</a:t>
            </a:r>
          </a:p>
          <a:p>
            <a:endParaRPr lang="nl-NL" dirty="0"/>
          </a:p>
          <a:p>
            <a:r>
              <a:rPr lang="nl-NL" dirty="0" smtClean="0"/>
              <a:t>Het proces om een bronsysteem geschikt te maken om archiefblokken te exporteren zodat ze overgebracht kunnen worden heet </a:t>
            </a:r>
            <a:r>
              <a:rPr lang="nl-NL" i="1" dirty="0" smtClean="0"/>
              <a:t>aansluiten</a:t>
            </a:r>
            <a:r>
              <a:rPr lang="nl-NL" dirty="0" smtClean="0"/>
              <a:t>.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pPr/>
              <a:t>4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999745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Waarom een impactanalyse?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2021230"/>
            <a:ext cx="11282082" cy="4312769"/>
          </a:xfrm>
        </p:spPr>
        <p:txBody>
          <a:bodyPr/>
          <a:lstStyle/>
          <a:p>
            <a:endParaRPr lang="nl-NL" dirty="0" smtClean="0"/>
          </a:p>
          <a:p>
            <a:r>
              <a:rPr lang="nl-NL" dirty="0" smtClean="0"/>
              <a:t>Na </a:t>
            </a:r>
            <a:r>
              <a:rPr lang="nl-NL" dirty="0"/>
              <a:t>de overbrenging verwijdert de archiefvormer de </a:t>
            </a:r>
            <a:r>
              <a:rPr lang="nl-NL" dirty="0" smtClean="0"/>
              <a:t>overgebrachte bestanden </a:t>
            </a:r>
            <a:r>
              <a:rPr lang="nl-NL" dirty="0"/>
              <a:t>uit zijn eigen archiveringssysteem</a:t>
            </a:r>
            <a:r>
              <a:rPr lang="nl-NL" dirty="0" smtClean="0"/>
              <a:t>.</a:t>
            </a:r>
          </a:p>
          <a:p>
            <a:endParaRPr lang="nl-NL" dirty="0"/>
          </a:p>
          <a:p>
            <a:r>
              <a:rPr lang="nl-NL" dirty="0" smtClean="0"/>
              <a:t>Hierdoor kan </a:t>
            </a:r>
            <a:r>
              <a:rPr lang="nl-NL" dirty="0"/>
              <a:t>een </a:t>
            </a:r>
            <a:r>
              <a:rPr lang="nl-NL" dirty="0" smtClean="0"/>
              <a:t>overbrenging maar </a:t>
            </a:r>
            <a:r>
              <a:rPr lang="nl-NL" dirty="0"/>
              <a:t>één keer worden </a:t>
            </a:r>
            <a:r>
              <a:rPr lang="nl-NL" dirty="0" smtClean="0"/>
              <a:t>gedaan, en het </a:t>
            </a:r>
            <a:r>
              <a:rPr lang="nl-NL" dirty="0"/>
              <a:t>moet dus ook in één keer goed gaan</a:t>
            </a:r>
            <a:r>
              <a:rPr lang="nl-NL" dirty="0" smtClean="0"/>
              <a:t>.</a:t>
            </a:r>
          </a:p>
          <a:p>
            <a:endParaRPr lang="nl-NL" dirty="0"/>
          </a:p>
          <a:p>
            <a:r>
              <a:rPr lang="nl-NL" dirty="0" smtClean="0"/>
              <a:t>Bronsystemen zijn meestal (nog) niet gebouwd om documenten ook weer te exporteren.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pPr/>
              <a:t>5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744812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 smtClean="0"/>
              <a:t>Wie is betrokken bij een impactanalyse?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 smtClean="0"/>
          </a:p>
          <a:p>
            <a:r>
              <a:rPr lang="nl-NL" dirty="0" smtClean="0"/>
              <a:t>De archiefvormer, als expert van de inhoud van het over te brengen archief</a:t>
            </a:r>
          </a:p>
          <a:p>
            <a:endParaRPr lang="nl-NL" dirty="0"/>
          </a:p>
          <a:p>
            <a:r>
              <a:rPr lang="nl-NL" dirty="0" smtClean="0"/>
              <a:t>De archiefdienst, als eigenaar en expert van het e-depot</a:t>
            </a:r>
          </a:p>
          <a:p>
            <a:endParaRPr lang="nl-NL" dirty="0"/>
          </a:p>
          <a:p>
            <a:r>
              <a:rPr lang="nl-NL" dirty="0" smtClean="0"/>
              <a:t>De leverancier van het bronsysteem, die de export-functionaliteit moet maken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pPr/>
              <a:t>6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321283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Hoe werkt een impactanalyse?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2289252"/>
            <a:ext cx="11282082" cy="4312769"/>
          </a:xfrm>
        </p:spPr>
        <p:txBody>
          <a:bodyPr>
            <a:normAutofit lnSpcReduction="10000"/>
          </a:bodyPr>
          <a:lstStyle/>
          <a:p>
            <a:r>
              <a:rPr lang="nl-NL" dirty="0" smtClean="0"/>
              <a:t>Teams van alle drie partijen gaan onderzoek doen:</a:t>
            </a:r>
          </a:p>
          <a:p>
            <a:pPr lvl="1"/>
            <a:r>
              <a:rPr lang="nl-NL" dirty="0" smtClean="0"/>
              <a:t>Organisatorisch (juridisch, mandaat)</a:t>
            </a:r>
          </a:p>
          <a:p>
            <a:pPr lvl="1"/>
            <a:r>
              <a:rPr lang="nl-NL" dirty="0" smtClean="0"/>
              <a:t>Inhoudelijk (beschrijvingen, ordeningsstructuur)</a:t>
            </a:r>
          </a:p>
          <a:p>
            <a:pPr lvl="1"/>
            <a:r>
              <a:rPr lang="nl-NL" dirty="0" smtClean="0"/>
              <a:t>Technisch (hoe vindt de technische koppeling plaats)</a:t>
            </a:r>
          </a:p>
          <a:p>
            <a:pPr lvl="1"/>
            <a:endParaRPr lang="nl-NL" dirty="0"/>
          </a:p>
          <a:p>
            <a:r>
              <a:rPr lang="nl-NL" dirty="0" smtClean="0"/>
              <a:t>De impactanalyse wordt uitgevoerd met behulp van een representatieve dataset</a:t>
            </a:r>
          </a:p>
          <a:p>
            <a:endParaRPr lang="nl-NL" dirty="0"/>
          </a:p>
          <a:p>
            <a:r>
              <a:rPr lang="nl-NL" dirty="0" smtClean="0"/>
              <a:t>Dit is een kleine set bestanden met metadata, die representatief is voor het over te brengen archiefblok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pPr/>
              <a:t>7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812163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 smtClean="0"/>
              <a:t>Resultaat van de impactanalyse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 smtClean="0"/>
          </a:p>
          <a:p>
            <a:r>
              <a:rPr lang="nl-NL" dirty="0" smtClean="0"/>
              <a:t>Het resultaat is een eindrapport waarin de bevindingen beschreven zijn</a:t>
            </a:r>
          </a:p>
          <a:p>
            <a:endParaRPr lang="nl-NL" dirty="0"/>
          </a:p>
          <a:p>
            <a:r>
              <a:rPr lang="nl-NL" dirty="0" smtClean="0"/>
              <a:t>Voorbeelden van bevindingen zijn:</a:t>
            </a:r>
          </a:p>
          <a:p>
            <a:pPr lvl="1"/>
            <a:r>
              <a:rPr lang="nl-NL" dirty="0" smtClean="0"/>
              <a:t>De namen van de series, rubrieken, dossiers of bestanden zijn onduidelijk</a:t>
            </a:r>
          </a:p>
          <a:p>
            <a:pPr lvl="1"/>
            <a:r>
              <a:rPr lang="nl-NL" dirty="0" smtClean="0"/>
              <a:t>Er zitten bestanden in die niet overgebracht hoeven te worden</a:t>
            </a:r>
          </a:p>
          <a:p>
            <a:pPr lvl="1"/>
            <a:r>
              <a:rPr lang="nl-NL" dirty="0" smtClean="0"/>
              <a:t>In de metadata zit geen openbaarheid aangegeven, terwijl dat wel nodig is</a:t>
            </a:r>
          </a:p>
          <a:p>
            <a:pPr lvl="1"/>
            <a:r>
              <a:rPr lang="nl-NL" dirty="0" smtClean="0"/>
              <a:t>Er zitten onbekende bestandsformaten tussen</a:t>
            </a:r>
          </a:p>
          <a:p>
            <a:pPr lvl="1"/>
            <a:r>
              <a:rPr lang="nl-NL" dirty="0" smtClean="0"/>
              <a:t>Dossiers zitten in een verkeerde rubriek of serie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pPr/>
              <a:t>8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984502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Beslisdocument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De afspraken over de overbrenging worden vastgelegd in een beslisdocument.</a:t>
            </a:r>
            <a:endParaRPr lang="nl-NL" dirty="0"/>
          </a:p>
          <a:p>
            <a:r>
              <a:rPr lang="nl-NL" dirty="0" smtClean="0"/>
              <a:t>Deze betrokken partijen </a:t>
            </a:r>
            <a:r>
              <a:rPr lang="nl-NL" dirty="0"/>
              <a:t>zijn: de archiefvormer, de archiefdienst, en eventueel </a:t>
            </a:r>
            <a:r>
              <a:rPr lang="nl-NL" dirty="0" smtClean="0"/>
              <a:t>een archiefbewerker. Alle twee (of drie) partijen ondertekenen het beslisdocument.</a:t>
            </a:r>
          </a:p>
          <a:p>
            <a:r>
              <a:rPr lang="nl-NL" dirty="0" smtClean="0"/>
              <a:t>De archiefdienst weet dan zeker dat de archiefvormer weet wat hij moet doen voor de goede, geordende en toegankelijke staat</a:t>
            </a:r>
          </a:p>
          <a:p>
            <a:r>
              <a:rPr lang="nl-NL" dirty="0" smtClean="0"/>
              <a:t>De archiefvormer weet dan zeker dat, nadat de afspraken zijn uitgevoerd, het archiefblok ook door de archiefdienst zal worden geaccepteerd.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18E57-D253-45C3-991C-17C5119982CF}" type="slidenum">
              <a:rPr lang="nl-NL" smtClean="0"/>
              <a:pPr/>
              <a:t>9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571875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979AC081F1EA545875FD8DCD9B709FA" ma:contentTypeVersion="18" ma:contentTypeDescription="Create a new document." ma:contentTypeScope="" ma:versionID="13c0a23065d9a49ac9a814ac843676c1">
  <xsd:schema xmlns:xsd="http://www.w3.org/2001/XMLSchema" xmlns:xs="http://www.w3.org/2001/XMLSchema" xmlns:p="http://schemas.microsoft.com/office/2006/metadata/properties" xmlns:ns2="0941c815-8673-45d9-bee9-a1453d13a96d" xmlns:ns3="da01d95d-9a53-4690-91f2-3ea4d21374f2" targetNamespace="http://schemas.microsoft.com/office/2006/metadata/properties" ma:root="true" ma:fieldsID="ffed2328b44d3216ab2e4b28d8992e7a" ns2:_="" ns3:_="">
    <xsd:import namespace="0941c815-8673-45d9-bee9-a1453d13a96d"/>
    <xsd:import namespace="da01d95d-9a53-4690-91f2-3ea4d21374f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41c815-8673-45d9-bee9-a1453d13a96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702c36e3-81a3-4f8c-bfa2-ac1adf0ae0c5}" ma:internalName="TaxCatchAll" ma:showField="CatchAllData" ma:web="0941c815-8673-45d9-bee9-a1453d13a96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a01d95d-9a53-4690-91f2-3ea4d21374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6ceaa658-fae8-49cd-a23d-c95849ea146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5A9CFAA-E4BC-45D4-A8A8-94D97CC5A589}"/>
</file>

<file path=customXml/itemProps2.xml><?xml version="1.0" encoding="utf-8"?>
<ds:datastoreItem xmlns:ds="http://schemas.openxmlformats.org/officeDocument/2006/customXml" ds:itemID="{1E142C06-AA8F-4698-BDA3-C353F7313E50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3146</TotalTime>
  <Words>700</Words>
  <Application>Microsoft Office PowerPoint</Application>
  <PresentationFormat>Aangepast</PresentationFormat>
  <Paragraphs>124</Paragraphs>
  <Slides>14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14</vt:i4>
      </vt:variant>
    </vt:vector>
  </HeadingPairs>
  <TitlesOfParts>
    <vt:vector size="15" baseType="lpstr">
      <vt:lpstr>Office Theme</vt:lpstr>
      <vt:lpstr>PowerPoint-presentatie</vt:lpstr>
      <vt:lpstr>Samenvatting van week 2</vt:lpstr>
      <vt:lpstr>Proces van digitale archivering</vt:lpstr>
      <vt:lpstr>Aansluiten van een bronsysteem</vt:lpstr>
      <vt:lpstr>Waarom een impactanalyse?</vt:lpstr>
      <vt:lpstr>Wie is betrokken bij een impactanalyse?</vt:lpstr>
      <vt:lpstr>Hoe werkt een impactanalyse?</vt:lpstr>
      <vt:lpstr>Resultaat van de impactanalyse</vt:lpstr>
      <vt:lpstr>Beslisdocument</vt:lpstr>
      <vt:lpstr>Inhoud van het beslisdocument</vt:lpstr>
      <vt:lpstr>Geldigheid van een beslisdocument</vt:lpstr>
      <vt:lpstr>Metadataschema TMLO</vt:lpstr>
      <vt:lpstr>Metadata in TMLO</vt:lpstr>
      <vt:lpstr>Metadata-mappen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Jeroen van Luin</dc:creator>
  <cp:lastModifiedBy>Jeroen van Luin</cp:lastModifiedBy>
  <cp:revision>150</cp:revision>
  <dcterms:created xsi:type="dcterms:W3CDTF">2017-04-06T13:47:56Z</dcterms:created>
  <dcterms:modified xsi:type="dcterms:W3CDTF">2018-06-11T23:03:00Z</dcterms:modified>
</cp:coreProperties>
</file>