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</a:t>
            </a:r>
            <a:r>
              <a:rPr lang="nl-NL" altLang="nl-NL" sz="4400" kern="0" dirty="0" smtClean="0"/>
              <a:t>- 7</a:t>
            </a:r>
            <a:r>
              <a:rPr lang="nl-NL" altLang="nl-NL" sz="4400" kern="0" dirty="0" smtClean="0"/>
              <a:t/>
            </a:r>
            <a:br>
              <a:rPr lang="nl-NL" altLang="nl-NL" sz="4400" kern="0" dirty="0" smtClean="0"/>
            </a:br>
            <a:r>
              <a:rPr lang="nl-NL" altLang="nl-NL" sz="4400" kern="0" dirty="0" smtClean="0"/>
              <a:t>Samenvatting week 2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van het 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73932"/>
            <a:ext cx="11282082" cy="4312769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smtClean="0"/>
              <a:t>Alle contactpersonen</a:t>
            </a:r>
          </a:p>
          <a:p>
            <a:r>
              <a:rPr lang="nl-NL" dirty="0" smtClean="0"/>
              <a:t>Informatie over de archiefvormer</a:t>
            </a:r>
            <a:endParaRPr lang="nl-NL" dirty="0"/>
          </a:p>
          <a:p>
            <a:r>
              <a:rPr lang="nl-NL" dirty="0" smtClean="0"/>
              <a:t>Inhoudelijke </a:t>
            </a:r>
            <a:r>
              <a:rPr lang="nl-NL" dirty="0"/>
              <a:t>informatie over het archiefblok dat wordt overgebracht</a:t>
            </a:r>
          </a:p>
          <a:p>
            <a:r>
              <a:rPr lang="nl-NL" dirty="0" smtClean="0"/>
              <a:t>Afspraken </a:t>
            </a:r>
            <a:r>
              <a:rPr lang="nl-NL" dirty="0"/>
              <a:t>over de selectie, waardering en vernietiging van het archiefblok</a:t>
            </a:r>
          </a:p>
          <a:p>
            <a:r>
              <a:rPr lang="nl-NL" dirty="0" smtClean="0"/>
              <a:t>Afspraken </a:t>
            </a:r>
            <a:r>
              <a:rPr lang="nl-NL" dirty="0"/>
              <a:t>over welke metadata wordt meegeleverd, en in welke vorm</a:t>
            </a:r>
          </a:p>
          <a:p>
            <a:r>
              <a:rPr lang="nl-NL" dirty="0" smtClean="0"/>
              <a:t>Het </a:t>
            </a:r>
            <a:r>
              <a:rPr lang="nl-NL" dirty="0"/>
              <a:t>archiefbewerkingsplan met alle maatregelen die genomen moeten </a:t>
            </a:r>
            <a:r>
              <a:rPr lang="nl-NL" dirty="0" smtClean="0"/>
              <a:t>worden (afkomstig </a:t>
            </a:r>
            <a:r>
              <a:rPr lang="nl-NL" dirty="0"/>
              <a:t>uit de impactanalyse)</a:t>
            </a:r>
          </a:p>
          <a:p>
            <a:r>
              <a:rPr lang="nl-NL" dirty="0" smtClean="0"/>
              <a:t>Hoe </a:t>
            </a:r>
            <a:r>
              <a:rPr lang="nl-NL" dirty="0"/>
              <a:t>het transport van de digitale bestanden naar het e-depot plaatsvindt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8641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Geldigheid van een 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Na ondertekening zijn de afspraken in het beslisdocument </a:t>
            </a:r>
            <a:r>
              <a:rPr lang="nl-NL" dirty="0" smtClean="0"/>
              <a:t>beperkt </a:t>
            </a:r>
            <a:r>
              <a:rPr lang="nl-NL" dirty="0" smtClean="0"/>
              <a:t>geldig.</a:t>
            </a:r>
          </a:p>
          <a:p>
            <a:endParaRPr lang="nl-NL" dirty="0"/>
          </a:p>
          <a:p>
            <a:r>
              <a:rPr lang="nl-NL" dirty="0" smtClean="0"/>
              <a:t>Daarna moet worden gekeken of de afspraken nog actueel zijn.</a:t>
            </a:r>
          </a:p>
          <a:p>
            <a:endParaRPr lang="nl-NL" dirty="0"/>
          </a:p>
          <a:p>
            <a:r>
              <a:rPr lang="nl-NL" dirty="0" smtClean="0"/>
              <a:t>Technologische ontwikkelingen gaan snel, waardoor gekozen technische oplossingen na </a:t>
            </a:r>
            <a:r>
              <a:rPr lang="nl-NL" dirty="0" smtClean="0"/>
              <a:t>een aantal </a:t>
            </a:r>
            <a:r>
              <a:rPr lang="nl-NL" dirty="0" smtClean="0"/>
              <a:t>maanden al achterhaald zouden kunnen zijn.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9864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Metadataschema TMLO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Voor lokale overheden is in Nederland het Toepassingsprofiel Metagegevens Lokale Overheden (TMLO) ontwikkeld</a:t>
            </a:r>
          </a:p>
          <a:p>
            <a:endParaRPr lang="nl-NL" dirty="0"/>
          </a:p>
          <a:p>
            <a:r>
              <a:rPr lang="nl-NL" dirty="0" smtClean="0"/>
              <a:t>In dit metadataschema zijn meer dan 20 verschillende metagegevens opgenomen</a:t>
            </a:r>
          </a:p>
          <a:p>
            <a:endParaRPr lang="nl-NL" dirty="0" smtClean="0"/>
          </a:p>
          <a:p>
            <a:r>
              <a:rPr lang="nl-NL" dirty="0" smtClean="0"/>
              <a:t>Van TMLO is een XML-versie gemaakt met de naam ‘ToPX’</a:t>
            </a:r>
          </a:p>
          <a:p>
            <a:endParaRPr lang="nl-NL" dirty="0"/>
          </a:p>
          <a:p>
            <a:r>
              <a:rPr lang="nl-NL" dirty="0" smtClean="0"/>
              <a:t>Hierin zijn </a:t>
            </a:r>
            <a:r>
              <a:rPr lang="nl-NL" dirty="0" smtClean="0"/>
              <a:t>a</a:t>
            </a:r>
            <a:r>
              <a:rPr lang="nl-NL" dirty="0" smtClean="0"/>
              <a:t>lleen </a:t>
            </a:r>
            <a:r>
              <a:rPr lang="nl-NL" dirty="0" smtClean="0"/>
              <a:t>‘identificatiekenmerk’, ‘aggregatieniveau’ en ‘naam’ </a:t>
            </a:r>
            <a:r>
              <a:rPr lang="nl-NL" dirty="0" smtClean="0"/>
              <a:t>verplicht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Van alle anderen wordt tussen archiefvormer en archiefdienst afgesproken welke worden gebruikt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2809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 in TMLO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5" name="Tijdelijke aanduiding voor inhoud 5"/>
          <p:cNvSpPr>
            <a:spLocks noGrp="1"/>
          </p:cNvSpPr>
          <p:nvPr>
            <p:ph sz="half" idx="1"/>
          </p:nvPr>
        </p:nvSpPr>
        <p:spPr>
          <a:xfrm>
            <a:off x="538646" y="2175640"/>
            <a:ext cx="4758559" cy="4146331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Identificatiekenmerk</a:t>
            </a:r>
          </a:p>
          <a:p>
            <a:r>
              <a:rPr lang="nl-NL" dirty="0" smtClean="0"/>
              <a:t>Aggregatieniveau</a:t>
            </a:r>
          </a:p>
          <a:p>
            <a:r>
              <a:rPr lang="nl-NL" dirty="0" smtClean="0"/>
              <a:t>Naam</a:t>
            </a:r>
          </a:p>
          <a:p>
            <a:r>
              <a:rPr lang="nl-NL" dirty="0" smtClean="0"/>
              <a:t>Classificatie</a:t>
            </a:r>
          </a:p>
          <a:p>
            <a:r>
              <a:rPr lang="nl-NL" dirty="0" smtClean="0"/>
              <a:t>Omschrijving</a:t>
            </a:r>
          </a:p>
          <a:p>
            <a:r>
              <a:rPr lang="nl-NL" dirty="0" smtClean="0"/>
              <a:t>Plaats</a:t>
            </a:r>
          </a:p>
          <a:p>
            <a:r>
              <a:rPr lang="nl-NL" dirty="0" smtClean="0"/>
              <a:t>Dekking in tijd</a:t>
            </a:r>
          </a:p>
          <a:p>
            <a:r>
              <a:rPr lang="nl-NL" dirty="0" smtClean="0"/>
              <a:t>Dekking in geografisch gebied</a:t>
            </a:r>
          </a:p>
          <a:p>
            <a:r>
              <a:rPr lang="nl-NL" dirty="0" smtClean="0"/>
              <a:t>Extern Identificatiekenmerk</a:t>
            </a:r>
          </a:p>
          <a:p>
            <a:r>
              <a:rPr lang="nl-NL" dirty="0" smtClean="0"/>
              <a:t>Taal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6" name="Tijdelijke aanduiding voor inhoud 5"/>
          <p:cNvSpPr txBox="1">
            <a:spLocks/>
          </p:cNvSpPr>
          <p:nvPr/>
        </p:nvSpPr>
        <p:spPr>
          <a:xfrm>
            <a:off x="6256309" y="2165129"/>
            <a:ext cx="4758559" cy="4001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err="1" smtClean="0"/>
              <a:t>Eventgeschiedenis</a:t>
            </a:r>
            <a:endParaRPr lang="nl-NL" dirty="0" smtClean="0"/>
          </a:p>
          <a:p>
            <a:r>
              <a:rPr lang="nl-NL" dirty="0" smtClean="0"/>
              <a:t>Eventplan</a:t>
            </a:r>
          </a:p>
          <a:p>
            <a:r>
              <a:rPr lang="nl-NL" dirty="0" smtClean="0"/>
              <a:t>Relaties</a:t>
            </a:r>
          </a:p>
          <a:p>
            <a:r>
              <a:rPr lang="nl-NL" dirty="0" smtClean="0"/>
              <a:t>Actor</a:t>
            </a:r>
          </a:p>
          <a:p>
            <a:r>
              <a:rPr lang="nl-NL" dirty="0" smtClean="0"/>
              <a:t>Werkproces</a:t>
            </a:r>
          </a:p>
          <a:p>
            <a:r>
              <a:rPr lang="nl-NL" dirty="0" smtClean="0"/>
              <a:t>Gebruiksvoorwaarden</a:t>
            </a:r>
          </a:p>
          <a:p>
            <a:r>
              <a:rPr lang="nl-NL" dirty="0" smtClean="0"/>
              <a:t>Vorm</a:t>
            </a:r>
          </a:p>
          <a:p>
            <a:r>
              <a:rPr lang="nl-NL" dirty="0" smtClean="0"/>
              <a:t>Vertrouwelijkheid</a:t>
            </a:r>
          </a:p>
          <a:p>
            <a:r>
              <a:rPr lang="nl-NL" dirty="0" smtClean="0"/>
              <a:t>Openbaarheid</a:t>
            </a:r>
          </a:p>
          <a:p>
            <a:r>
              <a:rPr lang="nl-NL" dirty="0" smtClean="0"/>
              <a:t>Technische metadata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861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Metadata-mappen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In een bronsysteem zullen </a:t>
            </a:r>
            <a:r>
              <a:rPr lang="nl-NL" dirty="0" err="1" smtClean="0"/>
              <a:t>metadata-velden</a:t>
            </a:r>
            <a:r>
              <a:rPr lang="nl-NL" dirty="0" smtClean="0"/>
              <a:t> anders heten dan in het metadataformaat van het e-depot</a:t>
            </a:r>
          </a:p>
          <a:p>
            <a:endParaRPr lang="nl-NL" dirty="0" smtClean="0"/>
          </a:p>
          <a:p>
            <a:r>
              <a:rPr lang="nl-NL" dirty="0" smtClean="0"/>
              <a:t>Er zal dus een vertaling moeten worden gemaakt van de metadatavelden</a:t>
            </a:r>
          </a:p>
          <a:p>
            <a:endParaRPr lang="nl-NL" dirty="0" smtClean="0"/>
          </a:p>
          <a:p>
            <a:r>
              <a:rPr lang="nl-NL" dirty="0" smtClean="0"/>
              <a:t>Deze vertaling heet een metadata-mapping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860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Samenvatting van week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documenten </a:t>
            </a:r>
            <a:r>
              <a:rPr lang="nl-NL" dirty="0" smtClean="0"/>
              <a:t>worden </a:t>
            </a:r>
            <a:r>
              <a:rPr lang="nl-NL" dirty="0"/>
              <a:t>bij de archiefvormer opgeslagen in een informatiesysteem </a:t>
            </a:r>
            <a:r>
              <a:rPr lang="nl-NL" dirty="0" smtClean="0"/>
              <a:t> (de </a:t>
            </a:r>
            <a:r>
              <a:rPr lang="nl-NL" dirty="0"/>
              <a:t>dynamische </a:t>
            </a:r>
            <a:r>
              <a:rPr lang="nl-NL" dirty="0" smtClean="0"/>
              <a:t>fase)</a:t>
            </a:r>
          </a:p>
          <a:p>
            <a:r>
              <a:rPr lang="nl-NL" dirty="0" smtClean="0"/>
              <a:t>Dit informatiesysteem heet vaak een Document Management Systeem </a:t>
            </a:r>
            <a:r>
              <a:rPr lang="nl-NL" dirty="0"/>
              <a:t>of </a:t>
            </a:r>
            <a:r>
              <a:rPr lang="nl-NL" dirty="0" smtClean="0"/>
              <a:t>DMS</a:t>
            </a:r>
          </a:p>
          <a:p>
            <a:endParaRPr lang="nl-NL" dirty="0" smtClean="0"/>
          </a:p>
          <a:p>
            <a:r>
              <a:rPr lang="nl-NL" dirty="0" smtClean="0"/>
              <a:t>Daarna wordt het binnen de archiefvormer gearchiveerd in een archiveringssysteem (de semi-statische fase).</a:t>
            </a:r>
          </a:p>
          <a:p>
            <a:r>
              <a:rPr lang="nl-NL" dirty="0" smtClean="0"/>
              <a:t>Dit archiveringssysteem heet vaak een Records Management Applicatie </a:t>
            </a:r>
            <a:r>
              <a:rPr lang="nl-NL" dirty="0"/>
              <a:t>of </a:t>
            </a:r>
            <a:r>
              <a:rPr lang="nl-NL" dirty="0" smtClean="0"/>
              <a:t>RMA.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277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digitale archivering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45" y="1928592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ep 10"/>
          <p:cNvGrpSpPr/>
          <p:nvPr/>
        </p:nvGrpSpPr>
        <p:grpSpPr>
          <a:xfrm>
            <a:off x="7068457" y="1768933"/>
            <a:ext cx="2111829" cy="1366153"/>
            <a:chOff x="7068457" y="1768933"/>
            <a:chExt cx="2111829" cy="1366153"/>
          </a:xfrm>
        </p:grpSpPr>
        <p:sp>
          <p:nvSpPr>
            <p:cNvPr id="7" name="Ovaal 6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Rechte verbindingslijn met pijl 8"/>
            <p:cNvCxnSpPr>
              <a:stCxn id="7" idx="3"/>
            </p:cNvCxnSpPr>
            <p:nvPr/>
          </p:nvCxnSpPr>
          <p:spPr>
            <a:xfrm flipH="1">
              <a:off x="7068457" y="2351203"/>
              <a:ext cx="538462" cy="78388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ep 12"/>
          <p:cNvGrpSpPr/>
          <p:nvPr/>
        </p:nvGrpSpPr>
        <p:grpSpPr>
          <a:xfrm>
            <a:off x="6937830" y="4127450"/>
            <a:ext cx="2510971" cy="682172"/>
            <a:chOff x="6669315" y="1768933"/>
            <a:chExt cx="2510971" cy="682172"/>
          </a:xfrm>
        </p:grpSpPr>
        <p:sp>
          <p:nvSpPr>
            <p:cNvPr id="14" name="Ovaal 13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Rechte verbindingslijn met pijl 14"/>
            <p:cNvCxnSpPr/>
            <p:nvPr/>
          </p:nvCxnSpPr>
          <p:spPr>
            <a:xfrm flipH="1">
              <a:off x="6669315" y="2110019"/>
              <a:ext cx="66765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767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Aansluiten van een bronsysteem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 een archiefblok over te dragen naar een e-depot moet het worden geëxporteerd uit het RMA</a:t>
            </a:r>
          </a:p>
          <a:p>
            <a:endParaRPr lang="nl-NL" dirty="0"/>
          </a:p>
          <a:p>
            <a:r>
              <a:rPr lang="nl-NL" dirty="0" smtClean="0"/>
              <a:t>Om uit te vinden welke handelingen uitgevoerd moeten worden om het archiefblok te exporteren in ‘goede, geordende en toegankelijke staat’ is er de Impactanalyse</a:t>
            </a:r>
          </a:p>
          <a:p>
            <a:endParaRPr lang="nl-NL" dirty="0"/>
          </a:p>
          <a:p>
            <a:r>
              <a:rPr lang="nl-NL" dirty="0" smtClean="0"/>
              <a:t>Het proces om een bronsysteem geschikt te maken om archiefblokken te exporteren zodat ze overgebracht kunnen worden heet </a:t>
            </a:r>
            <a:r>
              <a:rPr lang="nl-NL" i="1" dirty="0" smtClean="0"/>
              <a:t>aansluiten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997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21230"/>
            <a:ext cx="11282082" cy="4312769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Na </a:t>
            </a:r>
            <a:r>
              <a:rPr lang="nl-NL" dirty="0"/>
              <a:t>de overbrenging verwijdert de archiefvormer de </a:t>
            </a:r>
            <a:r>
              <a:rPr lang="nl-NL" dirty="0" smtClean="0"/>
              <a:t>overgebrachte bestanden </a:t>
            </a:r>
            <a:r>
              <a:rPr lang="nl-NL" dirty="0"/>
              <a:t>uit zijn eigen archiveringssysteem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Hierdoor kan </a:t>
            </a:r>
            <a:r>
              <a:rPr lang="nl-NL" dirty="0"/>
              <a:t>een </a:t>
            </a:r>
            <a:r>
              <a:rPr lang="nl-NL" dirty="0" smtClean="0"/>
              <a:t>overbrenging maar </a:t>
            </a:r>
            <a:r>
              <a:rPr lang="nl-NL" dirty="0"/>
              <a:t>één keer worden </a:t>
            </a:r>
            <a:r>
              <a:rPr lang="nl-NL" dirty="0" smtClean="0"/>
              <a:t>gedaan, en het </a:t>
            </a:r>
            <a:r>
              <a:rPr lang="nl-NL" dirty="0"/>
              <a:t>moet dus ook in één keer goed gaan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Bronsystemen zijn meestal (nog) niet gebouwd om documenten ook weer te exporteren.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448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Wie is betrokken bij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De archiefvormer, als expert van de inhoud van het over te brengen archief</a:t>
            </a:r>
          </a:p>
          <a:p>
            <a:endParaRPr lang="nl-NL" dirty="0"/>
          </a:p>
          <a:p>
            <a:r>
              <a:rPr lang="nl-NL" dirty="0" smtClean="0"/>
              <a:t>De archiefdienst, als eigenaar en expert van het e-depot</a:t>
            </a:r>
          </a:p>
          <a:p>
            <a:endParaRPr lang="nl-NL" dirty="0"/>
          </a:p>
          <a:p>
            <a:r>
              <a:rPr lang="nl-NL" dirty="0" smtClean="0"/>
              <a:t>De leverancier van het bronsysteem, die de export-functionaliteit moet maken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2128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werkt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89252"/>
            <a:ext cx="11282082" cy="4312769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Teams van alle drie partijen gaan onderzoek doen:</a:t>
            </a:r>
          </a:p>
          <a:p>
            <a:pPr lvl="1"/>
            <a:r>
              <a:rPr lang="nl-NL" dirty="0" smtClean="0"/>
              <a:t>Organisatorisch (juridisch, mandaat)</a:t>
            </a:r>
          </a:p>
          <a:p>
            <a:pPr lvl="1"/>
            <a:r>
              <a:rPr lang="nl-NL" dirty="0" smtClean="0"/>
              <a:t>Inhoudelijk (beschrijvingen, ordeningsstructuur)</a:t>
            </a:r>
          </a:p>
          <a:p>
            <a:pPr lvl="1"/>
            <a:r>
              <a:rPr lang="nl-NL" dirty="0" smtClean="0"/>
              <a:t>Technisch (hoe vindt de technische koppeling plaats)</a:t>
            </a:r>
          </a:p>
          <a:p>
            <a:pPr lvl="1"/>
            <a:endParaRPr lang="nl-NL" dirty="0"/>
          </a:p>
          <a:p>
            <a:r>
              <a:rPr lang="nl-NL" dirty="0" smtClean="0"/>
              <a:t>De impactanalyse wordt uitgevoerd met behulp van een representatieve dataset</a:t>
            </a:r>
          </a:p>
          <a:p>
            <a:endParaRPr lang="nl-NL" dirty="0"/>
          </a:p>
          <a:p>
            <a:r>
              <a:rPr lang="nl-NL" dirty="0" smtClean="0"/>
              <a:t>Dit is een kleine set bestanden met metadata, die representatief is voor het over te brengen archiefblok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1216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Resultaat van de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Het resultaat is een eindrapport waarin de bevindingen beschreven zijn</a:t>
            </a:r>
          </a:p>
          <a:p>
            <a:endParaRPr lang="nl-NL" dirty="0"/>
          </a:p>
          <a:p>
            <a:r>
              <a:rPr lang="nl-NL" dirty="0" smtClean="0"/>
              <a:t>Voorbeelden van bevindingen zijn:</a:t>
            </a:r>
          </a:p>
          <a:p>
            <a:pPr lvl="1"/>
            <a:r>
              <a:rPr lang="nl-NL" dirty="0" smtClean="0"/>
              <a:t>De namen van de series, rubrieken, dossiers of bestanden zijn onduidelijk</a:t>
            </a:r>
          </a:p>
          <a:p>
            <a:pPr lvl="1"/>
            <a:r>
              <a:rPr lang="nl-NL" dirty="0" smtClean="0"/>
              <a:t>Er zitten bestanden in die niet overgebracht hoeven te worden</a:t>
            </a:r>
          </a:p>
          <a:p>
            <a:pPr lvl="1"/>
            <a:r>
              <a:rPr lang="nl-NL" dirty="0" smtClean="0"/>
              <a:t>In de metadata zit geen openbaarheid aangegeven, terwijl dat wel nodig is</a:t>
            </a:r>
          </a:p>
          <a:p>
            <a:pPr lvl="1"/>
            <a:r>
              <a:rPr lang="nl-NL" dirty="0" smtClean="0"/>
              <a:t>Er zitten onbekende bestandsformaten tussen</a:t>
            </a:r>
          </a:p>
          <a:p>
            <a:pPr lvl="1"/>
            <a:r>
              <a:rPr lang="nl-NL" dirty="0" smtClean="0"/>
              <a:t>Dossiers zitten in een verkeerde rubriek of serie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9845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afspraken over de overbrenging worden vastgelegd in een beslisdocument.</a:t>
            </a:r>
            <a:endParaRPr lang="nl-NL" dirty="0"/>
          </a:p>
          <a:p>
            <a:r>
              <a:rPr lang="nl-NL" dirty="0" smtClean="0"/>
              <a:t>Deze betrokken partijen </a:t>
            </a:r>
            <a:r>
              <a:rPr lang="nl-NL" dirty="0"/>
              <a:t>zijn: de archiefvormer, de archiefdienst, en eventueel </a:t>
            </a:r>
            <a:r>
              <a:rPr lang="nl-NL" dirty="0" smtClean="0"/>
              <a:t>een archiefbewerker. Alle twee (of drie) partijen ondertekenen het beslisdocument.</a:t>
            </a:r>
          </a:p>
          <a:p>
            <a:r>
              <a:rPr lang="nl-NL" dirty="0" smtClean="0"/>
              <a:t>De archiefdienst weet dan zeker dat de archiefvormer weet wat hij moet doen voor de goede, geordende en toegankelijke staat</a:t>
            </a:r>
          </a:p>
          <a:p>
            <a:r>
              <a:rPr lang="nl-NL" dirty="0" smtClean="0"/>
              <a:t>De archiefvormer weet dan zeker dat, nadat de afspraken zijn uitgevoerd, het archiefblok ook door de archiefdienst zal worden geaccepteerd.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187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A9CFAA-E4BC-45D4-A8A8-94D97CC5A589}"/>
</file>

<file path=customXml/itemProps2.xml><?xml version="1.0" encoding="utf-8"?>
<ds:datastoreItem xmlns:ds="http://schemas.openxmlformats.org/officeDocument/2006/customXml" ds:itemID="{1E142C06-AA8F-4698-BDA3-C353F7313E5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3146</TotalTime>
  <Words>700</Words>
  <Application>Microsoft Office PowerPoint</Application>
  <PresentationFormat>Aangepast</PresentationFormat>
  <Paragraphs>124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 Theme</vt:lpstr>
      <vt:lpstr>PowerPoint-presentatie</vt:lpstr>
      <vt:lpstr>Samenvatting van week 2</vt:lpstr>
      <vt:lpstr>Proces van digitale archivering</vt:lpstr>
      <vt:lpstr>Aansluiten van een bronsysteem</vt:lpstr>
      <vt:lpstr>Waarom een impactanalyse?</vt:lpstr>
      <vt:lpstr>Wie is betrokken bij een impactanalyse?</vt:lpstr>
      <vt:lpstr>Hoe werkt een impactanalyse?</vt:lpstr>
      <vt:lpstr>Resultaat van de impactanalyse</vt:lpstr>
      <vt:lpstr>Beslisdocument</vt:lpstr>
      <vt:lpstr>Inhoud van het beslisdocument</vt:lpstr>
      <vt:lpstr>Geldigheid van een beslisdocument</vt:lpstr>
      <vt:lpstr>Metadataschema TMLO</vt:lpstr>
      <vt:lpstr>Metadata in TMLO</vt:lpstr>
      <vt:lpstr>Metadata-mappen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150</cp:revision>
  <dcterms:created xsi:type="dcterms:W3CDTF">2017-04-06T13:47:56Z</dcterms:created>
  <dcterms:modified xsi:type="dcterms:W3CDTF">2018-06-11T23:03:00Z</dcterms:modified>
</cp:coreProperties>
</file>