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0" r:id="rId5"/>
    <p:sldId id="317" r:id="rId6"/>
    <p:sldId id="353" r:id="rId7"/>
    <p:sldId id="336" r:id="rId8"/>
    <p:sldId id="337" r:id="rId9"/>
    <p:sldId id="354" r:id="rId10"/>
    <p:sldId id="356" r:id="rId11"/>
    <p:sldId id="357" r:id="rId12"/>
    <p:sldId id="360" r:id="rId13"/>
    <p:sldId id="361" r:id="rId14"/>
    <p:sldId id="362" r:id="rId15"/>
    <p:sldId id="351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buClr>
        <a:schemeClr val="tx1"/>
      </a:buClr>
      <a:buSzPct val="120000"/>
      <a:defRPr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lr>
        <a:schemeClr val="tx1"/>
      </a:buClr>
      <a:buSzPct val="120000"/>
      <a:defRPr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lr>
        <a:schemeClr val="tx1"/>
      </a:buClr>
      <a:buSzPct val="120000"/>
      <a:defRPr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lr>
        <a:schemeClr val="tx1"/>
      </a:buClr>
      <a:buSzPct val="120000"/>
      <a:defRPr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lr>
        <a:schemeClr val="tx1"/>
      </a:buClr>
      <a:buSzPct val="120000"/>
      <a:defRPr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  <a:srgbClr val="58585A"/>
    <a:srgbClr val="B2B2B2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472" autoAdjust="0"/>
    <p:restoredTop sz="94700" autoAdjust="0"/>
  </p:normalViewPr>
  <p:slideViewPr>
    <p:cSldViewPr snapToGrid="0">
      <p:cViewPr>
        <p:scale>
          <a:sx n="100" d="100"/>
          <a:sy n="100" d="100"/>
        </p:scale>
        <p:origin x="-1666" y="-149"/>
      </p:cViewPr>
      <p:guideLst>
        <p:guide orient="horz" pos="873"/>
        <p:guide orient="horz" pos="416"/>
        <p:guide orient="horz" pos="3828"/>
        <p:guide pos="2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fld id="{83AA87FD-045C-4AB8-9323-EAE528B35D78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fld id="{62C99B02-DBAA-4F03-954B-2F74ED1216A4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Weil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Kanons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aufhoren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den </a:t>
            </a:r>
            <a:r>
              <a:rPr lang="en-US" dirty="0" err="1" smtClean="0"/>
              <a:t>Grenzen</a:t>
            </a:r>
            <a:r>
              <a:rPr lang="en-US" dirty="0" smtClean="0"/>
              <a:t> </a:t>
            </a:r>
            <a:r>
              <a:rPr lang="en-US" dirty="0" err="1" smtClean="0"/>
              <a:t>irgendeiner</a:t>
            </a:r>
            <a:r>
              <a:rPr lang="en-US" dirty="0" smtClean="0"/>
              <a:t> </a:t>
            </a:r>
            <a:r>
              <a:rPr lang="en-US" dirty="0" err="1" smtClean="0"/>
              <a:t>Sammlung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Kulturbereich</a:t>
            </a:r>
            <a:r>
              <a:rPr lang="en-US" dirty="0" smtClean="0"/>
              <a:t>, </a:t>
            </a:r>
            <a:r>
              <a:rPr lang="en-US" dirty="0" err="1" smtClean="0"/>
              <a:t>sinds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geeignet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Verknüpfung</a:t>
            </a:r>
            <a:r>
              <a:rPr lang="en-US" dirty="0" smtClean="0"/>
              <a:t> von </a:t>
            </a:r>
            <a:r>
              <a:rPr lang="en-US" dirty="0" err="1" smtClean="0"/>
              <a:t>Inhalte</a:t>
            </a:r>
            <a:r>
              <a:rPr lang="en-US" dirty="0" smtClean="0"/>
              <a:t> </a:t>
            </a:r>
            <a:r>
              <a:rPr lang="en-US" dirty="0" err="1" smtClean="0"/>
              <a:t>quer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die </a:t>
            </a:r>
            <a:r>
              <a:rPr lang="en-US" dirty="0" err="1" smtClean="0"/>
              <a:t>Sammlungen</a:t>
            </a:r>
            <a:r>
              <a:rPr lang="en-US" dirty="0" smtClean="0"/>
              <a:t> </a:t>
            </a:r>
            <a:r>
              <a:rPr lang="en-US" dirty="0" err="1" smtClean="0"/>
              <a:t>hin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Und </a:t>
            </a:r>
            <a:r>
              <a:rPr lang="en-US" dirty="0" err="1" smtClean="0"/>
              <a:t>weiter</a:t>
            </a:r>
            <a:r>
              <a:rPr lang="en-US" dirty="0" smtClean="0"/>
              <a:t>,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geeignet</a:t>
            </a:r>
            <a:r>
              <a:rPr lang="en-US" dirty="0" smtClean="0"/>
              <a:t> </a:t>
            </a:r>
            <a:r>
              <a:rPr lang="en-US" dirty="0" err="1" smtClean="0"/>
              <a:t>ergänzt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Materialien</a:t>
            </a:r>
            <a:r>
              <a:rPr lang="en-US" dirty="0" smtClean="0"/>
              <a:t> die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bisschen</a:t>
            </a:r>
            <a:r>
              <a:rPr lang="en-US" dirty="0" smtClean="0"/>
              <a:t> </a:t>
            </a:r>
            <a:r>
              <a:rPr lang="en-US" dirty="0" err="1" smtClean="0"/>
              <a:t>weniger</a:t>
            </a:r>
            <a:r>
              <a:rPr lang="en-US" dirty="0" smtClean="0"/>
              <a:t> ‘</a:t>
            </a:r>
            <a:r>
              <a:rPr lang="en-US" dirty="0" err="1" smtClean="0"/>
              <a:t>offiziel</a:t>
            </a:r>
            <a:r>
              <a:rPr lang="en-US" dirty="0" smtClean="0"/>
              <a:t>’ </a:t>
            </a:r>
            <a:r>
              <a:rPr lang="en-US" dirty="0" err="1" smtClean="0"/>
              <a:t>sind</a:t>
            </a:r>
            <a:r>
              <a:rPr lang="en-US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99B02-DBAA-4F03-954B-2F74ED1216A4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" name="Rectangle 117"/>
          <p:cNvSpPr>
            <a:spLocks noChangeArrowheads="1"/>
          </p:cNvSpPr>
          <p:nvPr userDrawn="1"/>
        </p:nvSpPr>
        <p:spPr bwMode="auto">
          <a:xfrm>
            <a:off x="0" y="4546600"/>
            <a:ext cx="9144000" cy="1528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327025" y="4775200"/>
            <a:ext cx="8816975" cy="6032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025" y="5329238"/>
            <a:ext cx="8816975" cy="6731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grpSp>
        <p:nvGrpSpPr>
          <p:cNvPr id="10" name="Groep 9"/>
          <p:cNvGrpSpPr/>
          <p:nvPr userDrawn="1"/>
        </p:nvGrpSpPr>
        <p:grpSpPr>
          <a:xfrm>
            <a:off x="390144" y="6295983"/>
            <a:ext cx="8475345" cy="326136"/>
            <a:chOff x="390144" y="6295983"/>
            <a:chExt cx="8475345" cy="326136"/>
          </a:xfrm>
        </p:grpSpPr>
        <p:pic>
          <p:nvPicPr>
            <p:cNvPr id="11" name="Afbeelding 10" descr="payoff rgb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848623" y="6394901"/>
              <a:ext cx="1016866" cy="128961"/>
            </a:xfrm>
            <a:prstGeom prst="rect">
              <a:avLst/>
            </a:prstGeom>
          </p:spPr>
        </p:pic>
        <p:pic>
          <p:nvPicPr>
            <p:cNvPr id="12" name="Afbeelding 11" descr="logo_ordina_oranje_RGB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90144" y="6295983"/>
              <a:ext cx="1307592" cy="32613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5457D7-99BD-4FC5-A766-83C779BE743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E98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18" descr="iPod van Tokkie:_Projecten:Proof:beeld:ordina logo trans.ps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70313" y="6054725"/>
              <a:ext cx="1614487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0" y="6445250"/>
              <a:ext cx="9144000" cy="412750"/>
            </a:xfrm>
            <a:prstGeom prst="rect">
              <a:avLst/>
            </a:prstGeom>
            <a:solidFill>
              <a:srgbClr val="E98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511" y="2051900"/>
            <a:ext cx="7772400" cy="1362075"/>
          </a:xfrm>
        </p:spPr>
        <p:txBody>
          <a:bodyPr anchor="b" anchorCtr="0"/>
          <a:lstStyle>
            <a:lvl1pPr algn="l">
              <a:defRPr sz="4000" b="0" i="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11762" y="3415683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34963" y="1385888"/>
            <a:ext cx="4210050" cy="45767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97413" y="1385888"/>
            <a:ext cx="4210050" cy="45767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F3CA89-00AF-4B7A-AEE4-F789B9AD984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6237AA-BA17-472B-9890-42790544D23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ED917D-4F3B-4AC8-A658-345C666EBD1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34963" y="0"/>
            <a:ext cx="81756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nl-NL" dirty="0" smtClean="0"/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34963" y="1385888"/>
            <a:ext cx="85725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422696"/>
            <a:ext cx="6492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defRPr sz="1100" b="1">
                <a:solidFill>
                  <a:schemeClr val="bg1"/>
                </a:solidFill>
              </a:defRPr>
            </a:lvl1pPr>
          </a:lstStyle>
          <a:p>
            <a:fld id="{BE68122D-411D-4F63-8B27-2BC1411B96A2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1161" name="Rectangle 137"/>
          <p:cNvSpPr>
            <a:spLocks noChangeArrowheads="1"/>
          </p:cNvSpPr>
          <p:nvPr/>
        </p:nvSpPr>
        <p:spPr bwMode="auto">
          <a:xfrm>
            <a:off x="0" y="1093788"/>
            <a:ext cx="9144000" cy="45719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166" name="Line 142"/>
          <p:cNvSpPr>
            <a:spLocks noChangeShapeType="1"/>
          </p:cNvSpPr>
          <p:nvPr/>
        </p:nvSpPr>
        <p:spPr bwMode="auto">
          <a:xfrm>
            <a:off x="0" y="6076950"/>
            <a:ext cx="9144000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grpSp>
        <p:nvGrpSpPr>
          <p:cNvPr id="12" name="Groep 11"/>
          <p:cNvGrpSpPr/>
          <p:nvPr/>
        </p:nvGrpSpPr>
        <p:grpSpPr>
          <a:xfrm>
            <a:off x="390144" y="6295983"/>
            <a:ext cx="8475345" cy="326136"/>
            <a:chOff x="390144" y="6295983"/>
            <a:chExt cx="8475345" cy="326136"/>
          </a:xfrm>
        </p:grpSpPr>
        <p:pic>
          <p:nvPicPr>
            <p:cNvPr id="13" name="Afbeelding 12" descr="payoff rgb.jpg"/>
            <p:cNvPicPr>
              <a:picLocks noChangeAspect="1"/>
            </p:cNvPicPr>
            <p:nvPr userDrawn="1"/>
          </p:nvPicPr>
          <p:blipFill>
            <a:blip r:embed="rId8" cstate="print"/>
            <a:stretch>
              <a:fillRect/>
            </a:stretch>
          </p:blipFill>
          <p:spPr>
            <a:xfrm>
              <a:off x="7848623" y="6394901"/>
              <a:ext cx="1016866" cy="128961"/>
            </a:xfrm>
            <a:prstGeom prst="rect">
              <a:avLst/>
            </a:prstGeom>
          </p:spPr>
        </p:pic>
        <p:pic>
          <p:nvPicPr>
            <p:cNvPr id="14" name="Afbeelding 13" descr="logo_ordina_oranje_RGB.jp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390144" y="6295983"/>
              <a:ext cx="1307592" cy="32613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7305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1166813" indent="-268288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SzPct val="120000"/>
        <a:buChar char="•"/>
        <a:defRPr sz="1600">
          <a:solidFill>
            <a:schemeClr val="tx1"/>
          </a:solidFill>
          <a:latin typeface="+mn-lt"/>
        </a:defRPr>
      </a:lvl3pPr>
      <a:lvl4pPr marL="1614488" indent="-268288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SzPct val="120000"/>
        <a:buChar char="•"/>
        <a:defRPr sz="1600">
          <a:solidFill>
            <a:schemeClr val="tx1"/>
          </a:solidFill>
          <a:latin typeface="+mn-lt"/>
        </a:defRPr>
      </a:lvl4pPr>
      <a:lvl5pPr marL="2062163" indent="-268288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SzPct val="120000"/>
        <a:buChar char="•"/>
        <a:defRPr sz="1600">
          <a:solidFill>
            <a:schemeClr val="tx1"/>
          </a:solidFill>
          <a:latin typeface="+mn-lt"/>
        </a:defRPr>
      </a:lvl5pPr>
      <a:lvl6pPr marL="2519363" indent="-268288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SzPct val="120000"/>
        <a:buChar char="•"/>
        <a:defRPr sz="1600">
          <a:solidFill>
            <a:schemeClr val="tx1"/>
          </a:solidFill>
          <a:latin typeface="+mn-lt"/>
        </a:defRPr>
      </a:lvl6pPr>
      <a:lvl7pPr marL="2976563" indent="-268288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SzPct val="120000"/>
        <a:buChar char="•"/>
        <a:defRPr sz="1600">
          <a:solidFill>
            <a:schemeClr val="tx1"/>
          </a:solidFill>
          <a:latin typeface="+mn-lt"/>
        </a:defRPr>
      </a:lvl7pPr>
      <a:lvl8pPr marL="3433763" indent="-268288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SzPct val="120000"/>
        <a:buChar char="•"/>
        <a:defRPr sz="1600">
          <a:solidFill>
            <a:schemeClr val="tx1"/>
          </a:solidFill>
          <a:latin typeface="+mn-lt"/>
        </a:defRPr>
      </a:lvl8pPr>
      <a:lvl9pPr marL="3890963" indent="-268288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SzPct val="12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511" y="2631020"/>
            <a:ext cx="7772400" cy="1362075"/>
          </a:xfrm>
        </p:spPr>
        <p:txBody>
          <a:bodyPr/>
          <a:lstStyle/>
          <a:p>
            <a:r>
              <a:rPr lang="en-US" dirty="0" smtClean="0"/>
              <a:t>Ope</a:t>
            </a:r>
            <a:r>
              <a:rPr lang="en-US" dirty="0" smtClean="0"/>
              <a:t>n </a:t>
            </a:r>
            <a:r>
              <a:rPr lang="en-US" dirty="0" err="1" smtClean="0"/>
              <a:t>Toegang</a:t>
            </a:r>
            <a:r>
              <a:rPr lang="en-US" dirty="0" smtClean="0"/>
              <a:t> met </a:t>
            </a:r>
            <a:r>
              <a:rPr lang="en-US" dirty="0" smtClean="0"/>
              <a:t>Linked Data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11762" y="3994803"/>
            <a:ext cx="7772400" cy="150018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Bij</a:t>
            </a:r>
            <a:r>
              <a:rPr lang="en-US" dirty="0" smtClean="0"/>
              <a:t> de start van het project Open </a:t>
            </a:r>
            <a:r>
              <a:rPr lang="en-US" dirty="0" err="1" smtClean="0"/>
              <a:t>Toegang</a:t>
            </a:r>
            <a:r>
              <a:rPr lang="en-US" dirty="0" smtClean="0"/>
              <a:t>, </a:t>
            </a:r>
            <a:r>
              <a:rPr lang="en-US" dirty="0" err="1" smtClean="0"/>
              <a:t>Nationaal</a:t>
            </a:r>
            <a:r>
              <a:rPr lang="en-US" dirty="0" smtClean="0"/>
              <a:t> </a:t>
            </a:r>
            <a:r>
              <a:rPr lang="en-US" dirty="0" err="1" smtClean="0"/>
              <a:t>Archief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Gerard </a:t>
            </a:r>
            <a:r>
              <a:rPr lang="en-US" dirty="0" err="1" smtClean="0"/>
              <a:t>Kuys</a:t>
            </a:r>
            <a:r>
              <a:rPr lang="en-US" dirty="0" smtClean="0"/>
              <a:t>, </a:t>
            </a:r>
            <a:r>
              <a:rPr lang="en-US" dirty="0" smtClean="0"/>
              <a:t>22 </a:t>
            </a:r>
            <a:r>
              <a:rPr lang="en-US" dirty="0" err="1" smtClean="0"/>
              <a:t>juni</a:t>
            </a:r>
            <a:r>
              <a:rPr lang="en-US" dirty="0" smtClean="0"/>
              <a:t> </a:t>
            </a:r>
            <a:r>
              <a:rPr lang="en-US" dirty="0" smtClean="0"/>
              <a:t>2015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8258175" y="422696"/>
            <a:ext cx="649288" cy="311150"/>
          </a:xfrm>
        </p:spPr>
        <p:txBody>
          <a:bodyPr/>
          <a:lstStyle/>
          <a:p>
            <a:fld id="{CCF0F30A-0CB8-4AFC-872D-45D449C23C90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6" name="Afbeelding 5" descr="Farge_k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6676" y="396240"/>
            <a:ext cx="1563991" cy="2590806"/>
          </a:xfrm>
          <a:prstGeom prst="rect">
            <a:avLst/>
          </a:prstGeom>
        </p:spPr>
      </p:pic>
      <p:grpSp>
        <p:nvGrpSpPr>
          <p:cNvPr id="13" name="Groep 12"/>
          <p:cNvGrpSpPr/>
          <p:nvPr/>
        </p:nvGrpSpPr>
        <p:grpSpPr>
          <a:xfrm>
            <a:off x="2731642" y="2136755"/>
            <a:ext cx="4718811" cy="2660034"/>
            <a:chOff x="2731642" y="2136755"/>
            <a:chExt cx="4718811" cy="2660034"/>
          </a:xfrm>
        </p:grpSpPr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49629">
              <a:off x="2731642" y="2804159"/>
              <a:ext cx="4718811" cy="1992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IJL-OMHOOG 9"/>
            <p:cNvSpPr/>
            <p:nvPr/>
          </p:nvSpPr>
          <p:spPr bwMode="auto">
            <a:xfrm rot="2939996">
              <a:off x="6012180" y="1714500"/>
              <a:ext cx="426720" cy="1539240"/>
            </a:xfrm>
            <a:prstGeom prst="upArrow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hthoek 11"/>
            <p:cNvSpPr/>
            <p:nvPr/>
          </p:nvSpPr>
          <p:spPr>
            <a:xfrm rot="2341696">
              <a:off x="5772835" y="2136755"/>
              <a:ext cx="646331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X</a:t>
              </a:r>
              <a:endParaRPr lang="nl-N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err="1" smtClean="0"/>
              <a:t>Vanuit</a:t>
            </a:r>
            <a:r>
              <a:rPr lang="en-US" sz="2100" dirty="0" smtClean="0"/>
              <a:t> </a:t>
            </a:r>
            <a:r>
              <a:rPr lang="en-US" sz="2100" dirty="0" err="1" smtClean="0"/>
              <a:t>Nadere</a:t>
            </a:r>
            <a:r>
              <a:rPr lang="en-US" sz="2100" dirty="0" smtClean="0"/>
              <a:t> </a:t>
            </a:r>
            <a:r>
              <a:rPr lang="en-US" sz="2100" dirty="0" err="1" smtClean="0"/>
              <a:t>Toegangen</a:t>
            </a:r>
            <a:r>
              <a:rPr lang="en-US" sz="2100" dirty="0" smtClean="0"/>
              <a:t> </a:t>
            </a:r>
            <a:r>
              <a:rPr lang="en-US" sz="2100" dirty="0" err="1" smtClean="0"/>
              <a:t>aansluiten</a:t>
            </a:r>
            <a:r>
              <a:rPr lang="en-US" sz="2100" dirty="0" smtClean="0"/>
              <a:t> </a:t>
            </a:r>
            <a:r>
              <a:rPr lang="en-US" sz="2100" dirty="0" err="1" smtClean="0"/>
              <a:t>bij</a:t>
            </a:r>
            <a:r>
              <a:rPr lang="en-US" sz="2100" dirty="0" smtClean="0"/>
              <a:t> </a:t>
            </a:r>
            <a:r>
              <a:rPr lang="en-US" sz="2100" dirty="0" err="1" smtClean="0"/>
              <a:t>referentiebestanden</a:t>
            </a:r>
            <a:endParaRPr lang="nl-NL" sz="21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7AA-BA17-472B-9890-42790544D239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520" y="2710352"/>
            <a:ext cx="2968943" cy="207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lod-cloud.net/versions/2007-10-08/lod-clou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230" y="1249680"/>
            <a:ext cx="2187224" cy="1687829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 descr="http://blog.semantic-web.at/wp-content/uploads/2009/05/dataclou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3604" y="1310640"/>
            <a:ext cx="1802696" cy="1514804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8" name="Picture 8" descr="http://www.w3c.it/talks/udine2004/images/reasoningTempor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670" y="4511040"/>
            <a:ext cx="2002399" cy="1226503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30" name="Picture 10" descr="http://www.ieee-tcdl.org/Bulletin/v6n2/Olensky/img/fi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3215" y="4572000"/>
            <a:ext cx="2428679" cy="1106487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PIJL-OMHOOG 12"/>
          <p:cNvSpPr/>
          <p:nvPr/>
        </p:nvSpPr>
        <p:spPr bwMode="auto">
          <a:xfrm rot="18381494">
            <a:off x="2464307" y="2223109"/>
            <a:ext cx="321655" cy="102108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PIJL-OMHOOG 13"/>
          <p:cNvSpPr/>
          <p:nvPr/>
        </p:nvSpPr>
        <p:spPr bwMode="auto">
          <a:xfrm rot="7631985">
            <a:off x="6190489" y="4234789"/>
            <a:ext cx="321655" cy="102108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PIJL-OMHOOG 14"/>
          <p:cNvSpPr/>
          <p:nvPr/>
        </p:nvSpPr>
        <p:spPr bwMode="auto">
          <a:xfrm rot="13620498">
            <a:off x="2784348" y="4379570"/>
            <a:ext cx="321655" cy="102108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PIJL-OMHOOG 15"/>
          <p:cNvSpPr/>
          <p:nvPr/>
        </p:nvSpPr>
        <p:spPr bwMode="auto">
          <a:xfrm rot="3476446">
            <a:off x="6297167" y="2314549"/>
            <a:ext cx="321655" cy="102108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960120" y="3025140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/>
                </a:solidFill>
              </a:rPr>
              <a:t>Plaatsen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185660" y="2926080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/>
                </a:solidFill>
              </a:rPr>
              <a:t>Personen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861060" y="5783580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/>
                </a:solidFill>
              </a:rPr>
              <a:t>Gebeurtenissen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7109460" y="5745480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chemeClr val="tx1"/>
                </a:solidFill>
              </a:rPr>
              <a:t>Erfgoedobjecten</a:t>
            </a:r>
            <a:endParaRPr lang="nl-NL" sz="1400" dirty="0">
              <a:solidFill>
                <a:schemeClr val="tx1"/>
              </a:solidFill>
            </a:endParaRPr>
          </a:p>
        </p:txBody>
      </p:sp>
      <p:pic>
        <p:nvPicPr>
          <p:cNvPr id="21" name="Picture 6" descr="http://upload.wikimedia.org/wikipedia/commons/thumb/3/37/Nationaal-archief-logo.svg/266px-Nationaal-archief-logo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7620" y="6204992"/>
            <a:ext cx="1218564" cy="531405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Gemeenschappelijke netwerk van referentiebestanden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57D7-99BD-4FC5-A766-83C779BE743A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640" y="2531775"/>
            <a:ext cx="4530090" cy="255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91449">
            <a:off x="144700" y="2080260"/>
            <a:ext cx="3123326" cy="84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79755">
            <a:off x="6073060" y="2049779"/>
            <a:ext cx="3123326" cy="84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8861">
            <a:off x="319959" y="5067301"/>
            <a:ext cx="3123326" cy="84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25409">
            <a:off x="5882559" y="5225994"/>
            <a:ext cx="3123326" cy="84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upload.wikimedia.org/wikipedia/commons/thumb/3/37/Nationaal-archief-logo.svg/266px-Nationaal-archief-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7620" y="6204992"/>
            <a:ext cx="1218564" cy="53140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4" name="PIJL-OMHOOG 13"/>
          <p:cNvSpPr/>
          <p:nvPr/>
        </p:nvSpPr>
        <p:spPr bwMode="auto">
          <a:xfrm rot="2953886" flipH="1">
            <a:off x="6607453" y="2202239"/>
            <a:ext cx="173870" cy="557247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PIJL-OMHOOG 14"/>
          <p:cNvSpPr/>
          <p:nvPr/>
        </p:nvSpPr>
        <p:spPr bwMode="auto">
          <a:xfrm rot="3348788" flipH="1">
            <a:off x="7011845" y="2636443"/>
            <a:ext cx="157679" cy="621139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0" name="PIJL-OMHOOG 19"/>
          <p:cNvSpPr/>
          <p:nvPr/>
        </p:nvSpPr>
        <p:spPr bwMode="auto">
          <a:xfrm rot="2002111">
            <a:off x="6198368" y="1872586"/>
            <a:ext cx="169981" cy="72378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PIJL-OMHOOG 20"/>
          <p:cNvSpPr/>
          <p:nvPr/>
        </p:nvSpPr>
        <p:spPr bwMode="auto">
          <a:xfrm rot="5048250">
            <a:off x="7218997" y="2854578"/>
            <a:ext cx="161064" cy="84582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2" name="PIJL-OMHOOG 21"/>
          <p:cNvSpPr/>
          <p:nvPr/>
        </p:nvSpPr>
        <p:spPr bwMode="auto">
          <a:xfrm rot="5553536">
            <a:off x="7460216" y="3005995"/>
            <a:ext cx="133968" cy="117138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PIJL-OMHOOG 23"/>
          <p:cNvSpPr/>
          <p:nvPr/>
        </p:nvSpPr>
        <p:spPr bwMode="auto">
          <a:xfrm rot="18440091" flipH="1">
            <a:off x="2215835" y="2689289"/>
            <a:ext cx="127870" cy="55405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" name="PIJL-OMHOOG 24"/>
          <p:cNvSpPr/>
          <p:nvPr/>
        </p:nvSpPr>
        <p:spPr bwMode="auto">
          <a:xfrm rot="15485114">
            <a:off x="1819007" y="3074363"/>
            <a:ext cx="142241" cy="108839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" name="PIJL-OMHOOG 25"/>
          <p:cNvSpPr/>
          <p:nvPr/>
        </p:nvSpPr>
        <p:spPr bwMode="auto">
          <a:xfrm rot="18867649">
            <a:off x="2510627" y="2291744"/>
            <a:ext cx="133152" cy="424407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" name="PIJL-OMHOOG 26"/>
          <p:cNvSpPr/>
          <p:nvPr/>
        </p:nvSpPr>
        <p:spPr bwMode="auto">
          <a:xfrm rot="20435290">
            <a:off x="2869646" y="1812668"/>
            <a:ext cx="113843" cy="820367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" name="PIJL-OMHOOG 28"/>
          <p:cNvSpPr/>
          <p:nvPr/>
        </p:nvSpPr>
        <p:spPr bwMode="auto">
          <a:xfrm rot="17154742" flipH="1">
            <a:off x="1984324" y="2855241"/>
            <a:ext cx="164517" cy="788287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" name="PIJL-OMHOOG 29"/>
          <p:cNvSpPr/>
          <p:nvPr/>
        </p:nvSpPr>
        <p:spPr bwMode="auto">
          <a:xfrm rot="14215635" flipH="1">
            <a:off x="2253129" y="4733922"/>
            <a:ext cx="153118" cy="55405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1" name="PIJL-OMHOOG 30"/>
          <p:cNvSpPr/>
          <p:nvPr/>
        </p:nvSpPr>
        <p:spPr bwMode="auto">
          <a:xfrm rot="11623639">
            <a:off x="3112421" y="5076751"/>
            <a:ext cx="155281" cy="68914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2" name="PIJL-OMHOOG 31"/>
          <p:cNvSpPr/>
          <p:nvPr/>
        </p:nvSpPr>
        <p:spPr bwMode="auto">
          <a:xfrm rot="14939748">
            <a:off x="2016130" y="4292764"/>
            <a:ext cx="164283" cy="88594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3" name="PIJL-OMHOOG 32"/>
          <p:cNvSpPr/>
          <p:nvPr/>
        </p:nvSpPr>
        <p:spPr bwMode="auto">
          <a:xfrm rot="15571727">
            <a:off x="1776796" y="3903342"/>
            <a:ext cx="108297" cy="1317492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4" name="PIJL-OMHOOG 33"/>
          <p:cNvSpPr/>
          <p:nvPr/>
        </p:nvSpPr>
        <p:spPr bwMode="auto">
          <a:xfrm rot="12510552" flipH="1">
            <a:off x="2654869" y="5076657"/>
            <a:ext cx="134499" cy="44737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41" name="Groep 40"/>
          <p:cNvGrpSpPr/>
          <p:nvPr/>
        </p:nvGrpSpPr>
        <p:grpSpPr>
          <a:xfrm rot="12085878">
            <a:off x="6298929" y="4372988"/>
            <a:ext cx="1637560" cy="1877014"/>
            <a:chOff x="3494769" y="4319648"/>
            <a:chExt cx="1637560" cy="1877014"/>
          </a:xfrm>
        </p:grpSpPr>
        <p:sp>
          <p:nvSpPr>
            <p:cNvPr id="36" name="PIJL-OMHOOG 35"/>
            <p:cNvSpPr/>
            <p:nvPr/>
          </p:nvSpPr>
          <p:spPr bwMode="auto">
            <a:xfrm rot="18440091" flipH="1">
              <a:off x="4364675" y="5196269"/>
              <a:ext cx="127870" cy="554054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PIJL-OMHOOG 36"/>
            <p:cNvSpPr/>
            <p:nvPr/>
          </p:nvSpPr>
          <p:spPr bwMode="auto">
            <a:xfrm rot="15485114">
              <a:off x="3967847" y="5581343"/>
              <a:ext cx="142241" cy="1088398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PIJL-OMHOOG 37"/>
            <p:cNvSpPr/>
            <p:nvPr/>
          </p:nvSpPr>
          <p:spPr bwMode="auto">
            <a:xfrm rot="18867649">
              <a:off x="4659467" y="4798724"/>
              <a:ext cx="133152" cy="424407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PIJL-OMHOOG 38"/>
            <p:cNvSpPr/>
            <p:nvPr/>
          </p:nvSpPr>
          <p:spPr bwMode="auto">
            <a:xfrm rot="20435290">
              <a:off x="5018486" y="4319648"/>
              <a:ext cx="113843" cy="820367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PIJL-OMHOOG 39"/>
            <p:cNvSpPr/>
            <p:nvPr/>
          </p:nvSpPr>
          <p:spPr bwMode="auto">
            <a:xfrm rot="17154742" flipH="1">
              <a:off x="4133164" y="5362221"/>
              <a:ext cx="164517" cy="788287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voor uw aandacht!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57D7-99BD-4FC5-A766-83C779BE743A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7223760" y="6294120"/>
            <a:ext cx="16764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120" y="1304036"/>
            <a:ext cx="6159500" cy="468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pijlers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verhaal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1485583" y="2506028"/>
            <a:ext cx="6500177" cy="217265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Synthese wordt weer belangrijk</a:t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De drielagenarchitectuur komt eraan,</a:t>
            </a:r>
            <a:br>
              <a:rPr lang="nl-NL" dirty="0" smtClean="0"/>
            </a:br>
            <a:r>
              <a:rPr lang="nl-NL" dirty="0" smtClean="0"/>
              <a:t>wat is het aandeel van de archiefinstellingen hieraan?</a:t>
            </a:r>
            <a:br>
              <a:rPr lang="nl-NL" dirty="0" smtClean="0"/>
            </a:b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Archiefdata</a:t>
            </a:r>
            <a:r>
              <a:rPr lang="nl-NL" dirty="0" smtClean="0"/>
              <a:t> </a:t>
            </a:r>
            <a:r>
              <a:rPr lang="nl-NL" dirty="0" smtClean="0"/>
              <a:t>op </a:t>
            </a:r>
            <a:r>
              <a:rPr lang="nl-NL" i="1" dirty="0" smtClean="0"/>
              <a:t>inhoud</a:t>
            </a:r>
            <a:r>
              <a:rPr lang="nl-NL" dirty="0" smtClean="0"/>
              <a:t> met elkaar verbinden</a:t>
            </a: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7AA-BA17-472B-9890-42790544D239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7056120" y="6240780"/>
            <a:ext cx="199644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6868" name="AutoShape 4" descr="Afbeeldingsresultaat voor nationaal archie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6870" name="Picture 6" descr="http://upload.wikimedia.org/wikipedia/commons/thumb/3/37/Nationaal-archief-logo.svg/266px-Nationaal-archief-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6204992"/>
            <a:ext cx="1218564" cy="531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980" y="1252633"/>
            <a:ext cx="6640830" cy="468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Synthese: DB</a:t>
            </a:r>
            <a:r>
              <a:rPr lang="nl-NL" dirty="0" smtClean="0"/>
              <a:t>pedia gebruiken om collecties te verbinden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57D7-99BD-4FC5-A766-83C779BE743A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026" name="AutoShape 2" descr="data:image/jpeg;base64,/9j/4AAQSkZJRgABAQAAAQABAAD/2wCEAAkGBhARERUUEhQVFRUWGRoXGBgXGBUXGhoYFxwXFRgUGRYXHSYeGRsjGRcaHy8hIycpLCwsFh4xNTAqNiYsLCwBCQoKBQUFDQUFDSkYEhgpKSkpKSkpKSkpKSkpKSkpKSkpKSkpKSkpKSkpKSkpKSkpKSkpKSkpKSkpKSkpKSkpKf/AABEIAQIAwwMBIgACEQEDEQH/xAAcAAABBAMBAAAAAAAAAAAAAAAAAQQFBgIDBwj/xABOEAABAwIDBAQJCAYIBQUBAAABAgMRAAQSITEFEyJBBhRRYQcjMjRxdIGCshUkMzVCcpGxJUNSYqGzU1RzkpPB0/BEY6Kj0UWDhOHxJv/EABQBAQAAAAAAAAAAAAAAAAAAAAD/xAAUEQEAAAAAAAAAAAAAAAAAAAAA/9oADAMBAAIRAxEAPwDq3Qgfo2y9WY/lIqbqF6E/Vtl6sx/KRU1QFFFFAUUUUBRRRQFFFFAUUUUBRRRQFFFFAUUUUBRRRQFa7lgLQpChIUCkjtBEEfxrZSGg8PuJgkdhisazf8pXpP51hQdI6I+Zt+/8aqKOiPmbfv8AxqooPQHQj6tsvVmP5SKm6hOhP1bZerMfykVN0BRRRQFFFFAUUUUBRRRQFFFFAUUUUBRRRQFFFFAUUUUBWKzkayrF3yT6DQeIHDmfTWNKrWkoOkdEfM2/f+NVFHRHzNv3/jVRQd/6DfVll6sx/KRU5UH0G+rLL1Zj+UipygKKK574XfCI9sttlFuhBefKgFL8lCUYQTEiSSsRJgQZoOhUVz/onebcZU47tZdubRLC3cbeElJThV9gAkYMZyB01qO6JeGlq72i9buqabZKg3akBwqdUV4EkkiBiEGCBE60HUaKrO2/CTsqzd3VxdIQ4NUgLWUzyVu0nD7Yp7fdMbFm2TdLfQLdZAS4JWkkzAGAE8j6INBM0VVF+FPZAx/O0Hd4cZCXFJGPJPElJGuWuXOKkNo9NLC3YauHn0IZejdrOIhUjEIAE6d1BN0Vy3pB4amGdpM2zamjbg/OHlBwlCgVpU2EwIIwjPPyqum2OnezrRttx+4QhLqQtvyiVJIBCghIKogjOKCeoqndKelSHNkXN3Y3AUEtKwrRqlYI7c0kA6ETmK55tbprtBPRq1uk3DgfXcqQpzLEUg3HCctOBP4UHdKK5ptrbtyn5JjaDdtvkNFxDiCpT5VupghtQBMkap8qrXtDp/s1h11p65bQ4yApxKsQIBwxyzPGnISc6CwUVE7D6V2V60p22fQ42nyjmnDAniCgCnLPMVFteFHY6t4ReNQ3BV5QyJCJEjiEqAlM60FqorRZXrbzaHW1BSFpCkqGhSoSCPZW+gKwd8k+g1nWD3kn0Gg8QGkpTSUHSOiPmbfv/Gqijoj5m37/AMaqKDv/AEFP6MsvVmP5aKnKgegJ/Rdj6sz/AC01PUBVD8KrGx3W2WtpuFrEVllxIVKSnDj4glQAIUnJQgwOYFXyonbewbG8KW7ppl0gKUhKwkqA4QpSftAThBI/d7qDifgpcwbYdsrZ83ez1NuY8STu1IwjMtqyHGd2TEKk8jW/wbIsGtu37b6WEKDyk2yVpQMLgfISlqRwqzTATn2aV2nY3Ry0s0lNsw2yFa4EgExpJ1PtrRcdDrBy4Fyu2aL6VJUHMIxYkxhUSNSIGZ7BQcK8H1xs1pe007YDfWM/pk4lEy5vQiQYcKynTM5RoaibZt4dGniud0b1stzzIQoLI7pgekHvr0TtfoTs66c3lxasuLy4lJGIxoCR5Q9M1uutjWL7O5W0wtloxu8KMCCgaYRkkgHTlNBSdk+Dezc2EG2WkpeubRtRc+0p0pS8kqUeW9jLkK5j0Hcc2rc7MsHEnd2RdccnOUhe8hQ7MkN+9XfOkCrlmx/RbTS3UhsMoJSG8AKRA4kiA3MZ9lVbwT9ArizVc3d6EC5uVElKMJCElRWoSnhlSzMCQAlPfQU3wg2Nkz0ltS82yhhaEuPYkIDalLU/icckQSVRJPtqN6aOKR0gSpKrNLRZb6sq6BNsGt0AkgJBAGLHBiAa7jtvovYX8C5ZaeLeQxDiTMKwyMxIIMeite0+jezbhLds+0wvAjxTasOJLaYRKBOIJGQkZaUHItjbFWxsvbSusWjzbiQcNopam0L4lFKcSEpAwrSAEk5JA5VGbdT/APyNj60r4rsf5V3Oz6L7PZaXatsMpbcEraAHGMhiUNVchJouOiezjbt2y7dncJVLbRAwhZxmUjt4ln2mg5L0+QOsdHhywsj/AK7alHR63velty3cIDjaU48B0JDLKRPaJVPsrr910Ys3VMqcYbUWI3JKQd3hgjD2RhH4Vm10etU3CrlLKA+sQp0DjIgCCfQkfhQefdhWS22ekLVuFJCE4QmZIbQ84FA6zDQUD7airq82P8hNISlPyjvJUcKsflqJJXEFG7wgCdeUgmvSA6OsMC4ctGWkPvJUSoADGs4lDGefGZ9pri20OhG2rr5t8n7Ps94Qpx1rdIUpKCCTk4pWAKKSQhIzw+ig6x0D2iyjZ2zm1uIS45bN7tBUApeFtJVhSc1QMzGlWmqnsvoIGbq1eLmJFpaC2aRhzx5BTxVOpQMMRz1q2UBWD/kq9B/Ks613HkK9B/Kg8QmkpTSUHSOiPmbfv/Gqijoj5m37/wAaqKDvng/+q7H1Zn+Wmp+oDwf/AFXY+rM/y01P0BVR6Wl9t/estOuYbR5Et4pClvWsQoIUZCQpcBKlEIMAmrdVX6Q9KXLS6SCgrZDCnXMOAFEOtox8RlUBR4RrBoMui1xdmwWXt4XUqfCCtC0rKErXuThWkKPDhjEJOU5zUBsdvaiHGlLduljFbYkLSnCd6yo3EwgZJcCecIOXMindx4QHUJUhtkuOJUkArKGgsKuerHAmTiCZCSoHIqTIE09c6cBSkpDbjYW4ENuHdrC93cs2jww4pTxOZE/Zk6jCQrmzNqbTWlZdF42yXGFLIacU82haH96hsqZSpeF1LKVFCDAUopyzD1FleNOPONm4KXbh8Fstygt9UKkOlJROIvNoGI5SopjOKfM+E1CtzNq/41CHQEhK1Bt4qS0rCgmSopUSJyAk9lObnwgNItWH90tSnyoJbQUqUCgLUsKIyCgEEFOoUcJjMgIvZidpBbS1KfASu0b3W7SG92thvfqICJycJzmElEZZin3g7uL9aXDeKWVYW5QttxJQ7x73CpTSElHkgJQVpGGQripzY9LluM3ji29ylhWFtSlIBUC2haSoKMJVLicj+0BqDTW66WvuWVs6wghbr6WHDCElJS4pp0pS4SM1NqAmYBBNBjsG5ulbVfKm3UMqS6FY0KjEy40hhQc3KU8TanFBKVr4TmQRFY7dt32bm9uGxcKxMWraQjQS68laklLS1Q2k4yEhSgFqyzTDlnwgpXugm2exP7tTIloY2ng4pLpOOEQGySk5jEnUyAln4RUOKRit3UIXujvFKZgJfLiGlEBc5qaVIjhEE60FUde2j4t5XXA+LZ9DSkMKON1NyoW7b2JrhSpCUE4giQSSRVk3V8XAsl1c360pQttOBthCHwhSeCUpKinxkyZAB5HWPCckkKSwrdJ3xeXiQcKWWW7jEiD4wFDgOXfE61J7I6bC5dbaTbupUreFWIoCUJb3UrxTxg75A4ZzCh9mgrGy9u3wmXLtakN2Lr6XGCFJUt9abxLaA0FKQEJI4QqAk4Sa23O1tquLYKC802tb5SVsu5kXSg2h1CGVKCerYYCsGSiSqU5P2OnbTbygthbr2N1ClMtgq3SLm6at24nEv6JUxkMU8zD+98ITLVsw+W1qL+LChCm1HxYUpfEFYcQwxhmcRCcs4CR6Mtv4HVvrcUpTzwSlYSkIbQ86hoIASDBbCTJmZBmqEp/aRWt5PWVXKLZ1K8bBShparm33iLdQaIX4lKlJjeSEJICiSDaD4RUHEEWzy1AuymWkrCWAlSlqQtQKMSVApBzUCk5AyGu0fCIrdLeYYWpKA/hxbsB3cIKlKBx4kJETmkk5iBQa9j7Qv9/Z7xx11C98FJS26iE4nC266ty3QFgJSER4sk4FAKxVfaiNidIBcreQW1NLZKUqSsoxSoTOFJJw5GFaKgkTUvQFa7g8CvQfyrZWq68hX3T+VB4iJpKU0lB0joj5m37/AMaqKOiPmbfv/Gqig754P/qux9WZ/lpqfqA8H/1XY+rM/wAtNT9AVWeke1bJt7DctFZU0ElQTjlC1KhvCDigqbzMQCUgnMVZqidrOXoV83Q0pMDyyRnxYgYOQ8jkdVdgBCsubS2IsKUW5xBSVcK8kFQdUoCeAY0pUVCIIEkFMB11vZKHnYbG9SvjGFRMtK361pBMZLZ3isOaihJIUSmX1udqJWlO7td2CAcOJMJlAISMRjLGr8Bykr+k8LpDdsFqICInSXAVKJVxHCG+yBiyMYaCKttq7KWpsBpaNyyd2Ql1PiGk48JwGSlI0SvmcszSL2vsgtIZ3ayhK8SYDqVJcXKlLxkheIpcUVHFJCljOCKl2l7UKOJFuhYUMgSQUFKwUgkmCFYIV2TlWKXNq/0dvqYzIgDQTiOsTpzjKJoGLm0tnLbWoMLW1chtTqgFDQKCFKQVBSVJSzOJImEpM5ChHSDZLTYQAd00supOFxSQ4FKcJCzqvEonUyT25VK2itoS6FtsJkL3akTGMZIUsEkwefZEZ60hf2iEOENMk6tpKiIBWMlkGJwE6c0c5oIS32pshhwFtlQViQpJCF5KJKEJSDmlIS+pQSkYQFqgSYpzcXexkJKVpQEIO5MpUUg2vGEdhw74kduJXYYkXHtohI8Uws488ykBvdpMCVGVb2ROQgDIa0l5cbS4d2yxngxYlExIQV5hQ0OLkfJTriOEIe7Vse3BRuiooWTh41KJwFhZONUqTgRgIJghKREYadbK2vsxp1CGgveiW0yH1lIcUyCjGqQAfFHWAMJyBEvXHtpFtRDTKXCpIAnFw541EzBzCYHISYJ4ayeudo8KkMM6HElS4w8agIImZQE+iTrEUEU/e7MSvEppxLuFxzCjGFKQpbri1q3a4KcanFjGciokATWTt5sqTalKxuN64Cnf4gpONTyw6g48RlYJJleI+VOcs7c7QlMMMkFIxHHzkhUA65ZgE5kxIzUNAuNp4SdwwFBTYAxzKc96qcoJASB+OelBXr5rYrrpWsqISp1DqfHnEtcJKSrFiwhLa04EymHFCM6k2tobKdVuN0qVKcTgLbkE3EJdmMkhWMgzEQruqSauNokSphgKwg5LnixIxIOn2S4Z7Y1561Xm08iLZicgZc7SmSCJiEgyM84gkCSDDYu0NldYAa3m9KkhKlm4XMJdSgY1qICYU5CSRmomMRq5VB2719vUYmGg2QkqUF8SSUytIHOFznOYNTlAVqufIV90/lW2tV15Cvun8qDxEaSlNJQdI6I+Zt+/8aqKOiPmbfv/ABqooO9+D/6rsfVmf5aasFV/wf8A1XY+rM/y01YKAqu7c6st/dOXDra1Ng7tKoC0DeqVAwmTCVTGcJFWKofaT9yH0Bu2Q4jCZdK0JKCeQScyI1A1xDMQZCuhqyUwpzrt4lCAiQHFpKQoKwpwpTmTMnUjAJgCK3bTtrBSw+q8fQXBkpteRwFtpSgEoIBnAk/ejnUob27KBNgmT5SS60ACFKCSYBGgSrnGKNRWAu7uADs9EcoeaIBJgk8AgQVGRJz0zoIu+NmhSG139y3KCnCVEKIclxJIUiQQlRSJEgBOhTTpK7R1t1xN5cBKF8cLI3aiG0BsJCJHkiBBMrVzJre7fXpIPyekn7RLrPeAkdpjnMCeelbAu4OFJsGwHDhclxsgNygZgJ45BUcOgwa5gUEQ4vZvkjaNwCQDIuFkjHPFpz0z7ogkS4aFokhw3lyEtpQ/4xwlIS6lSEFWIc8c4TzjllTtu4uA2pR2cnHphDjHEDiI4vwmeajWr5QvlJEbOTCsEBTjXCkZwpJjSBA5E6ZZgyS1ab0W/wAoXONOC3SlLi08SANVJGFSsiDEannnWtbmzpxHaNwkmEiX1A6hRjKSJBBzI4ld0TLd5dlWI7PQDClBReaJCgmUgwiZUQEyJiM6xfvLkA/o9KgkE5ONZ/ahIwyTIA5Z0DYO2jikvdffCS8EpBcLaCpJ3u5wlIlJHtIjONWnV7NC0r69dK3xUStKwQQ24lJQpSUSkBbgRloJGQmpLrF0U4Ts5H2lDxrOHOUgeSTiKdco/Kt91cOiQiwxoA4eJlM4glUYFZp4sj93nQRLC7Elp0X9wrciM3FcYBU6orlMqSQgyRkQgDsFZIZtVpWflG4KBgCgXBh4k4EgymQDhUT3gk6U/vLp5owmwDiTKpQWwBgxYAoQSVQmRGXEAM8q1OXV0rXZqSCRkXGTBSVHGojWMiABqrUUDPd2SEBfyjcBCyd2rfqKRCUjAmRCoBBgzz5zWd5bWgwoVtF9C2pEl6FEkhzErKSIUkZZQUjnnJdYf3cHZ44SAlGNmIOSldiQB2TOfcToecfW4knZyThM4lLZ1Awgg+gq1/8AwNey0WwdZA2it1Y8lBdQSvygoFPlEEg5GYwDmJq2VXLBTgcaA2elpChK1BTPilZwISOLyQMu0dmdjoCtV39Gv7p/I1trVd/Rr+6fyNB4iNJSmkoOkdEfM2/f+NVFHRHzNv3/AI1UUHefB39VWPq7XwCrFVd8Hf1VY+rtfAKsVAVC7cSCSDeG3gAlILQgJxkr4hiz55x4v0zNVBbaWjepmxVcKAADgQ0YBJlIUsgiIkj94UDFVgs/+prGHMwWeRIVIiIjCnOYIJ1MjNvZ60YMO0VYZzxlpUpUk4SCecmQTII5GBTd/cKgnZK1ajNq3mAY8kq5wCJ5dnPbcONJwqTstalIHD4tgFPA2rCmT+/g9KFcqDfdMqWsKb2iUQlLZA3CgVDHxFKpAWcQ0A8jSMqR1l4yBtIBWnkMGDPZ28v/ALzrS63bNlQ+TFQ3GEoZZVPLhCTIgVrlogqOylgjEQC2xilSwkxCsiQoqOfI586B26ypTid3tDDPlJ8SsqJkJwhUhOY0AgwaGmVSCdpFQEEiLcA4CVL0ExhyOeWGZprYt23Bh2YtJTASVstAjAFFJxyT5Qie0g6Ga2W4txBTsxxKlYifFMAjLDxHFGYWRqcpoHt4hasSkXwQkpwp4WVJSoFEqk5k8KhE/bPYK13CJRCtoYVDIqG5TniB0P7sojTOdaaW4ZUkgbLUjdzhSttlKSFKSg4cJMHDxRGiTWi3UxgUXNkrRnAQlplZViBJMJgAcAGZ1I5QSD9DDiEkq2iOIJKVKDMBKSVEgTBlIIKjyB0ikftnivEnaOEEBOHCyUyAASJOpVn70Ujlva+MxbOUQgFP0LSgpIDjkIgyoTIiPKcHbNa1C08o7NcJA/q7U5gcIGLmEpHZkJOWQPU2zkIIvpTmVEpalY4QYUmMMEKzGmIdmaOsOxhN/hVikkJZBjTCAdNOc8/Y3etLQHB8nqUEpVhhlqIxEFAkgDFhCoMAgpnspsU2qllZ2W8VKJJUWWsySQpRBXqSkHtMg99A5TbukOA7SmU8ksDAAoHHkcuEFOsZk8hWQtX852iImMkMCOzPt5+zTWcG02igmNnrgpWmCwgRhOHAQTHFEg6GBnTe4dtMirZjxgwPmzajOnJWnEc9NaCVtLJ0LbIvCtKQoqRDZ3mJSjM6gAwBH7Heamqr1iWC6iLF1tSSQFqbbATOJZMhRIBJJy5qE91hoCtV39Gv7p/I1trVdeQr7p/Kg8RGkpTSUHSOiPmbfv8Axqoo6I+Zt+/8aqKDvPg7+qrH1dr4BViqu+Dv6qsfV2vgFWKgKjNo2lytStzcJaGEAAtByFYpKySoTKcoyjM+iTqu7b6pv5dtXXXMGHeIZWsYTi4MacgcjrpIzoHbljeHS5QOIn6AE4eSfpInv/hWC7G+jzpsROZt+46+M5GOzTvmoNOzdlqUhAsXhOEAi3eSlOZAkiAOczqNciK2KtdnBMdRfw8Rwi3ejijEcA0nCMiJiKCXRZ3uGOttKMjMsDTOcg5mTkPZ7KGbC/SoTdtLSCCQbeFETmmUuAJkCJg1FKttmnF8zdO7BIHV3hi5YUAgBRz09PfSpt9nqUhHUntA0klh2A26kLIxaJQN4QQYIIUIoJPqV9Cj1tqOR3AyEpUJ8ZnwhQ5eUDyzyNlenS7b8oEeIB4AVEpPHmSIEiIwzGtQxtdmgYeoOwpKJAtnIwwlScUZAgwCNQQcozpRsjZCwPmasisR1d4RhSFmYTlIOU6kkDORQSyrC+EgXbfttxITIzMOATHOIz0rMWV9A+dNeSBPV8seLyh4zQpyjtznlUW0jZy1pItHsWMuJJtn08S8OJeJSQASQAZg8OlYss7MRCkWjoJAOVtcAwlwKAIwzIWgKg5wkQDQSfUNoYT86aCiB/w/CCFAyBvJIwyMz35Vmu1vYEXLI0BlgmTkD+sESZy7x2ZxjDGzgpJFs8lSDiSSxdcJTMQYyPCRHZHaJwt07MbkotXRqCerXOehVqnQFP4igk3bDaByTdtA85t57Yy3uQmfw9JrYq0vSJ6y0MlaM5SpICIlw5A5988qire02XiBTarBxQD1e4GaYXizT26K5mtIt9lISkC0dgSQkW1yYKgJMFMAwgZ/udtBMqs78JHzlrEBBJYISok5GN5I5DI1mbO+wEdYax5QoMGMpxAp3mYOXMRBqH+T9lboxbLUjEQobm4JxJIPEiMZzX2HU8hW5/Z2zSTit3CRhRO5ufsgkAEJ05SMs4mglra0uw4Ct9Ckc07nCdFaKx5ZxyOlSdVXZFls1LyNyw4lYJwqLNyACRmMa0wMhGeXKrVQFa7nyFfdP5VsrXc+Qr0H8qDxCaSlNJQdI6I+Zt+/8aqKOiPmbfv/ABqooO8+Dv6qsfV2vgFWKq74O/qqx9Xa+AVYqAqPvE3eMboshGU40uFXfGEgeipCoLbJtd6A64+hZwgBDlykGSQAA2cMkq1107KB0yL0xiLAyM4Q4c5OGASJGHDPfNaY2lP/AAsRkYe19E5D28qj2rrZ6EmHbiECCMd4qAsKAykk+SQDyMaEisTd7PUkHe3MSG8nL8ZjMTBnT7R1jWglsN/IztowqnhdnFKsJAxaRhka60iOv4hPVsGUwHcUTmAZjTnGvIVEtubOAwhy4ARn9Je8MYcionTIQnTI5a1i7dbNblJfuEmQPpb0klJxZZmdNRqO6glQNpYRna485yew6DDAmdZn2UsbRw62pVJ5PARlh5kzrPsqMdc2fjWlT9wlSCQob68SASoJyggEA5CMtfTWLjmzFADfP5JxSHrwHCRMlQVJySddM+2gl2/lCOLqxOHlvQMUjmZyifbFI78oZYeqgxxSHTnJmIIywx7ZqKuXtmyCp5+QAn6a80IAEwqDIzk8xOorMP7OEp3736xMF+7J0SFxKpyygjSctcwlXhfScJtyJykOgx2Eg66Z99Irr8iOrxAmd7rzA7u/v0yzjFr2dhMvu4Rxk7665nBMhU6p9hz5zWL19s1ZHj3ZQAnhduQRh0xBJzV3nMzQS467iHm+CBP0mKecco1ilb65iTi3BTlijeAzGcE/vdvKorHs9JMvvSkgGX7o55LGqs5gT2jI1rC9nAwH3hqI391HEMJGHFAjXLyTnlQSquvwI6tOHOd6eOTz/ZiO/XWtp65iy3GGc/pJCfyJ58tY5SYdF9s5JHzh3hxavXJBxa5qPF3dnKKH3NnplJuXxxKBi4upkRIkK00jl2UEraqvsY3gt8H2ihTuLQyACI1w6ntqUqu7KdsFPYmX1qWTBTvn1JJAIgtqUU6A8te+rFQFarryFfdP5VtrVd/Rr+6fyNB4iNJSmkoOkdEfM2/f+NVFHRHzNv3/AI1UUHefB39VWPq7XwCrFVd8Hf1VY+rtfAKsVAUxvHroK8U00tMDNTqkGeKeENKEeTGecnSM31Qe1ru1Q6d7e7lWEHdl5psACeLCrPPt0yoHKbi9xGWWMM8JD65Ikags5GJOpzy76TrF9A8SxOc+Pc9n6jOf4d9RTibRBGLaTgIJAm5azIIBSQRmZgZ5/jW99Vsoz19SZxKhNw0BElRjLQA/hFBIJuLyM2WZjTfricoz3HZPLkO3LE3N9n4hju+cOf6FRzb1qQoDaKjkf+IZJTISQdOUSJnyjMikSq2TrtJZjMy+x9klJnh0mQe8d1BJP3N6FcDDCh2l9aTE9m5OcQde2lVcXvJljlrcODkJ/Uds/hUc6u2WkAbQUkkGFJfZkiTnBBTlpIHKhb1rH1ioSomd+zzAOESNIIV7ew0Eg5c3o0YYP/yFjmY/UHlHtJHKSiLm+jNhgH1hcaAyDuJ1kZjlUf1m1ABO0jAnMv28HFiAJ4YyhUfd5xWe9tlTF+rPDo+zlonKB9o/xOUUD43F9H0LE5fr1wcs89zlCu7MdmlZ7+7z8Sz3ePX2K/5OWeH8T2QY9u5tiABtAnygPHsZk4RyGZBiPvd9YIXbgq/SKzoIL1vwnTknUntoJJdxeTkyyRnnv1jQcOW5OpyPZ31rN1fSfm7EQM+sL1gSPoNAZ9MDtyZly2KZG0FYVSmQ+zE4QMjHlCQfSRWSXrcnF18kSFRvmIiQIyT5JJj260D03N7H0DMx/WF6zpO47J9sekKbi8n6FmM89+rvwiNzzgT2TziowLtoT+kVZZTv2M88WfDmYy9H41ml23j6wUZEA763yIIGIQnMykjORmcuwJOzfuirxrTSE9qXlLOn7JaTzka0/qDsNzvEBN6pxUkhBdZViBTpCUyR9rL8YqcoCtN59Gv7p/I1urTd/Rr+6fyNB4jNJSmkoOkdEfM2/f8AjVRR0R8zb9/41UUHefB39VWPq7XwCrFVd8Hf1VY+rtfAKsVAUwvLx1CoTbrcEeUlTQ9kLUDT+o6+tFqXIunGhlwJFuRzz8Y2pWfp5UGKL50jzVY1yK2OWY0XGelIL96Y6quIGYWxzjEIx8p9seikdslk5Xjqe4C27SftNE8wPYO+k6i5/XHcsjla/ifFf7igQ7TegkWTs5ZY7bOdY8bGXfFbDfO69Uck/vW889fGf7mkXaLJkXbgGeQFtGfLNqcvT6ZpTarJAF25IABgW5nTM+L1MHu4jA0gMOvOlMmzXMHLHb9+XlxmPzrJG0HSBNo4M4gqt+7PJzT/AMUvUnJ87c1B0t9BMj6PQz/ARFJ1RefztzPLS2yjIx4ugE3zhkG0cA71W+f/AHKxRtF3+puj3rbtHY77fYe6dirZeEDrSwRPFDEmZgHgjLuA0zmsVWLhEdbcB7Qm3nn2tkcx/dHfIYjaDwSIs3PQF22Wv/MjKBp2862C+d/qrn963/d/5nef7p7px6m5l87cyOcJt8+4+L/KNaxTYOFIi8d9ITbZ8iPou2gU7QdgnqbnoxW2f/c/3FAvXP6m5z+1bcgCP1nM5ezOKVdi5ketuAZfZt8455t8/wDPlSnZ7pj5077E2+eva2e3/pHfIaReLAEWLmZMgKtcuc/S862i6WTBtFx2zbxrGm87M/R35Up2c9M9ac9GBiNZ/o50ypBs96fO3OZjBb6f4fKgys7hSlCbVbfeSwYyP7CyeUZdoqSphb2bgVJuFrEzhKWgNCIlKQeYOvKn9AVpvPo1/dV+RrdWm9+jX91X5Gg8RmkpTSUHSOiPmbfv/Gqijoj5m37/AMaqKDvPg7+qrH1dr4BViqu+Dv6qsfV2vgFWKgKiNpMMlzjsy8SAMe7ZUMpIBK1A5f51L00uGnyrgcQlPYWyo/jjH5UEWthiQeoEyZnd22RkCTK9eEH2CgWVvJPyfmAc91b58sI4uYP50/LF1/TN/wCCe/8A5vo/Csgxczm63GX6o+39ZQMNyxPmJ1Oe6Y1nXypz1nurEWlvM9QzGGDureeHNMcWWGB6IFSAYuYHjW55+JP+plRuLqR45uIz8ScznmDvMv40EcLe3AEbPOfLdW4yMEkjF/uKU2dtHmHs3VvziT5X4+ipAsXUjxrUcxuVZ+g73L+NYt292NXmj/7Chz/tuygYN21uAoCwIHYGreDJByAV2559lZC1twYFj5WvimOwpg8XZl6DT4MXcDxzU8/Eqz9HjssqAxdZeOa1z8SrMdg8bl/GgYGxtZPzAZ8R8SxmSNTnmeIie80Js7YDKwjnAat9RGfldw/CpHc3WfjWu7xKvZ+tzpNzdR9K1P8AYq/1aBgq0tlEA2MxoSyxAzjLPLt9FIWbfTqBj+yYjt/a7zT8sXcfStT/AGK9P8ahTN1yda/wV/63bQR/VrYEEWBkZAhljKDlGcxIB/Cl6tbSB1DlE7ljIHPDr+8cvTT5Ld2QfGNAyQPEqI5QYD3p58x2Z5bm6y8a13+JX/rdtA2sWGAtOC03eZIVumkhJKczKTIJBipimdu1cBXG42pPYlpSTGf2i6e7lyp5QFaL76Nf3Vfka31pvR4tf3VfkaDxGaSlNJQdI6I+Zt+/8aqKOiPmbfv/ABqooO8+Dv6qsfV2vgFWKq74O/qqx9Xa+AVYqAqKvk228JcYUtQA4gytcjUAKCTMR7MqlaKCvoZstRarzMebuDSP3dO/upQxZDPqy8j/AFdznnI4dKn4ooIe3atSrAlhQxiDLLiUkDigqKY/GnXyJbf0SP7o7x/mfxp9RQMk7Etho0jt8ka5/wDk/jSfIdtEbpEa6U+ooGTWxrdJBS2kETBjSdaHtjW6ySptJKokxrGk09pjtjbCLZsLWFKKlJbQhABUtazhShIJAknmSAACSQBQL8i2/wDRI0w6chypBsO2y8UjLLTsqJb6fWYU8h4qYWxBWl0CYKWVkgtlSTBfQkgEme6CVc6fWKUOKUsjdBalJCStQQ2tTRWQicMrSQAqDkZAgwEqdh22XikZaZaUnyDbf0SMs9O+fzpkjpnZ/bcCOJ1Ixc9ziK8xIBhCjhMKyOWVJddNLRFqbpKi40Fpb4IHGpSUAEuFKUCVAyspEGZoHx2FbHLdJ0jTlpFB2FbGfFJzEHLkeVMrvpjatqCFKO8xNpUiM0h0gBZJyKROZSTWtjp9s1YJTcoMAK0XMEoSIESokuIgCSd4j9oSEqzslhCgpLaQocxrz/8AJp3UTZdK7J50NNPoWtSQtIBJlJSFggxB4SDEzHoqWoCtF+fFOfcV+RrfTfaP0Ln3FfkaDxKaSlNJQdI6I+Zt+/8AGqijoj5m37/xqooO8+Dv6qsfV2vgFWKq94PPqqx9Xa+BNWGgKKKKAooooCiiigKKKKApntTZTVy3u3QSJSoEKUhSVIIUlaVpIUlQIBBBp5RQQK+hFkrNSFqJOIqU46VFUMJxElUkxbNf3e8ylx0GsVqUpTajiS8k+McA+cqUt4iFZFRUc+WURAqfooK494PtnrXjU2oq48947nvd5jJ4syd6v+93CHzvRq3Uy4zC0odViXgccSSSEpPEDIBSkAjSKlaKCts+DvZyFlaWSCcP23IARhwgDFkBgH4VmvoHYkAbtQwgYSHHApJSLcJUlWKQodVZg/uH9ozYaKCF2d0Ps2FIU0gpKDKeNZg7sMTmczgHPUydc6mqKKAprtT6F37i/hNOqa7UPiHfuL+E0Hic0lKaSg6R0R8zb9/41UUdEfM2/f8AjVRQd68HgjZVj6s18CasNV/wen9FWPqzPwJqwUBRRRQFFFFAUUUUBRRRQFFFFAUUUUBRRRQFFFFAUUUUBTLbSgLd4kgANrknIAYTJJNPaZbaANu9Om7XP900Hio0lLSUHSOiPmbfv/Gqijoj5m37/wAaqKDvPg6+qrH1dr4RVioooCiiigKKKKAooooCiiigKKKKAooooCiiigKKKKAooooCme2fN3v7NfwmkooPFRpKKKDpHRHzNv3/AI1UUUUH/9k="/>
          <p:cNvSpPr>
            <a:spLocks noChangeAspect="1" noChangeArrowheads="1"/>
          </p:cNvSpPr>
          <p:nvPr/>
        </p:nvSpPr>
        <p:spPr bwMode="auto">
          <a:xfrm>
            <a:off x="155575" y="-2781300"/>
            <a:ext cx="4381500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data:image/jpeg;base64,/9j/4AAQSkZJRgABAQAAAQABAAD/2wCEAAkGBhARERUUEhQVFRUWGRoXGBgXGBUXGhoYFxwXFRgUGRYXHSYeGRsjGRcaHy8hIycpLCwsFh4xNTAqNiYsLCwBCQoKBQUFDQUFDSkYEhgpKSkpKSkpKSkpKSkpKSkpKSkpKSkpKSkpKSkpKSkpKSkpKSkpKSkpKSkpKSkpKSkpKf/AABEIAQIAwwMBIgACEQEDEQH/xAAcAAABBAMBAAAAAAAAAAAAAAAAAQQFBgIDBwj/xABOEAABAwIDBAQJCAYIBQUBAAABAgMRAAQSITEFEyJBBhRRYQcjMjRxdIGCshUkMzVCcpGxJUNSYqGzU1RzkpPB0/BEY6Kj0UWDhOHxJv/EABQBAQAAAAAAAAAAAAAAAAAAAAD/xAAUEQEAAAAAAAAAAAAAAAAAAAAA/9oADAMBAAIRAxEAPwDq3Qgfo2y9WY/lIqbqF6E/Vtl6sx/KRU1QFFFFAUUUUBRRRQFFFFAUUUUBRRRQFFFFAUUUUBRRRQFa7lgLQpChIUCkjtBEEfxrZSGg8PuJgkdhisazf8pXpP51hQdI6I+Zt+/8aqKOiPmbfv8AxqooPQHQj6tsvVmP5SKm6hOhP1bZerMfykVN0BRRRQFFFFAUUUUBRRRQFFFFAUUUUBRRRQFFFFAUUUUBWKzkayrF3yT6DQeIHDmfTWNKrWkoOkdEfM2/f+NVFHRHzNv3/jVRQd/6DfVll6sx/KRU5UH0G+rLL1Zj+UipygKKK574XfCI9sttlFuhBefKgFL8lCUYQTEiSSsRJgQZoOhUVz/onebcZU47tZdubRLC3cbeElJThV9gAkYMZyB01qO6JeGlq72i9buqabZKg3akBwqdUV4EkkiBiEGCBE60HUaKrO2/CTsqzd3VxdIQ4NUgLWUzyVu0nD7Yp7fdMbFm2TdLfQLdZAS4JWkkzAGAE8j6INBM0VVF+FPZAx/O0Hd4cZCXFJGPJPElJGuWuXOKkNo9NLC3YauHn0IZejdrOIhUjEIAE6d1BN0Vy3pB4amGdpM2zamjbg/OHlBwlCgVpU2EwIIwjPPyqum2OnezrRttx+4QhLqQtvyiVJIBCghIKogjOKCeoqndKelSHNkXN3Y3AUEtKwrRqlYI7c0kA6ETmK55tbprtBPRq1uk3DgfXcqQpzLEUg3HCctOBP4UHdKK5ptrbtyn5JjaDdtvkNFxDiCpT5VupghtQBMkap8qrXtDp/s1h11p65bQ4yApxKsQIBwxyzPGnISc6CwUVE7D6V2V60p22fQ42nyjmnDAniCgCnLPMVFteFHY6t4ReNQ3BV5QyJCJEjiEqAlM60FqorRZXrbzaHW1BSFpCkqGhSoSCPZW+gKwd8k+g1nWD3kn0Gg8QGkpTSUHSOiPmbfv/Gqijoj5m37/AMaqKDv/AEFP6MsvVmP5aKnKgegJ/Rdj6sz/AC01PUBVD8KrGx3W2WtpuFrEVllxIVKSnDj4glQAIUnJQgwOYFXyonbewbG8KW7ppl0gKUhKwkqA4QpSftAThBI/d7qDifgpcwbYdsrZ83ez1NuY8STu1IwjMtqyHGd2TEKk8jW/wbIsGtu37b6WEKDyk2yVpQMLgfISlqRwqzTATn2aV2nY3Ry0s0lNsw2yFa4EgExpJ1PtrRcdDrBy4Fyu2aL6VJUHMIxYkxhUSNSIGZ7BQcK8H1xs1pe007YDfWM/pk4lEy5vQiQYcKynTM5RoaibZt4dGniud0b1stzzIQoLI7pgekHvr0TtfoTs66c3lxasuLy4lJGIxoCR5Q9M1uutjWL7O5W0wtloxu8KMCCgaYRkkgHTlNBSdk+Dezc2EG2WkpeubRtRc+0p0pS8kqUeW9jLkK5j0Hcc2rc7MsHEnd2RdccnOUhe8hQ7MkN+9XfOkCrlmx/RbTS3UhsMoJSG8AKRA4kiA3MZ9lVbwT9ArizVc3d6EC5uVElKMJCElRWoSnhlSzMCQAlPfQU3wg2Nkz0ltS82yhhaEuPYkIDalLU/icckQSVRJPtqN6aOKR0gSpKrNLRZb6sq6BNsGt0AkgJBAGLHBiAa7jtvovYX8C5ZaeLeQxDiTMKwyMxIIMeite0+jezbhLds+0wvAjxTasOJLaYRKBOIJGQkZaUHItjbFWxsvbSusWjzbiQcNopam0L4lFKcSEpAwrSAEk5JA5VGbdT/APyNj60r4rsf5V3Oz6L7PZaXatsMpbcEraAHGMhiUNVchJouOiezjbt2y7dncJVLbRAwhZxmUjt4ln2mg5L0+QOsdHhywsj/AK7alHR63velty3cIDjaU48B0JDLKRPaJVPsrr910Ys3VMqcYbUWI3JKQd3hgjD2RhH4Vm10etU3CrlLKA+sQp0DjIgCCfQkfhQefdhWS22ekLVuFJCE4QmZIbQ84FA6zDQUD7airq82P8hNISlPyjvJUcKsflqJJXEFG7wgCdeUgmvSA6OsMC4ctGWkPvJUSoADGs4lDGefGZ9pri20OhG2rr5t8n7Ps94Qpx1rdIUpKCCTk4pWAKKSQhIzw+ig6x0D2iyjZ2zm1uIS45bN7tBUApeFtJVhSc1QMzGlWmqnsvoIGbq1eLmJFpaC2aRhzx5BTxVOpQMMRz1q2UBWD/kq9B/Ks613HkK9B/Kg8QmkpTSUHSOiPmbfv/Gqijoj5m37/wAaqKDvng/+q7H1Zn+Wmp+oDwf/AFXY+rM/y01P0BVR6Wl9t/estOuYbR5Et4pClvWsQoIUZCQpcBKlEIMAmrdVX6Q9KXLS6SCgrZDCnXMOAFEOtox8RlUBR4RrBoMui1xdmwWXt4XUqfCCtC0rKErXuThWkKPDhjEJOU5zUBsdvaiHGlLduljFbYkLSnCd6yo3EwgZJcCecIOXMindx4QHUJUhtkuOJUkArKGgsKuerHAmTiCZCSoHIqTIE09c6cBSkpDbjYW4ENuHdrC93cs2jww4pTxOZE/Zk6jCQrmzNqbTWlZdF42yXGFLIacU82haH96hsqZSpeF1LKVFCDAUopyzD1FleNOPONm4KXbh8Fstygt9UKkOlJROIvNoGI5SopjOKfM+E1CtzNq/41CHQEhK1Bt4qS0rCgmSopUSJyAk9lObnwgNItWH90tSnyoJbQUqUCgLUsKIyCgEEFOoUcJjMgIvZidpBbS1KfASu0b3W7SG92thvfqICJycJzmElEZZin3g7uL9aXDeKWVYW5QttxJQ7x73CpTSElHkgJQVpGGQripzY9LluM3ji29ylhWFtSlIBUC2haSoKMJVLicj+0BqDTW66WvuWVs6wghbr6WHDCElJS4pp0pS4SM1NqAmYBBNBjsG5ulbVfKm3UMqS6FY0KjEy40hhQc3KU8TanFBKVr4TmQRFY7dt32bm9uGxcKxMWraQjQS68laklLS1Q2k4yEhSgFqyzTDlnwgpXugm2exP7tTIloY2ng4pLpOOEQGySk5jEnUyAln4RUOKRit3UIXujvFKZgJfLiGlEBc5qaVIjhEE60FUde2j4t5XXA+LZ9DSkMKON1NyoW7b2JrhSpCUE4giQSSRVk3V8XAsl1c360pQttOBthCHwhSeCUpKinxkyZAB5HWPCckkKSwrdJ3xeXiQcKWWW7jEiD4wFDgOXfE61J7I6bC5dbaTbupUreFWIoCUJb3UrxTxg75A4ZzCh9mgrGy9u3wmXLtakN2Lr6XGCFJUt9abxLaA0FKQEJI4QqAk4Sa23O1tquLYKC802tb5SVsu5kXSg2h1CGVKCerYYCsGSiSqU5P2OnbTbygthbr2N1ClMtgq3SLm6at24nEv6JUxkMU8zD+98ITLVsw+W1qL+LChCm1HxYUpfEFYcQwxhmcRCcs4CR6Mtv4HVvrcUpTzwSlYSkIbQ86hoIASDBbCTJmZBmqEp/aRWt5PWVXKLZ1K8bBShparm33iLdQaIX4lKlJjeSEJICiSDaD4RUHEEWzy1AuymWkrCWAlSlqQtQKMSVApBzUCk5AyGu0fCIrdLeYYWpKA/hxbsB3cIKlKBx4kJETmkk5iBQa9j7Qv9/Z7xx11C98FJS26iE4nC266ty3QFgJSER4sk4FAKxVfaiNidIBcreQW1NLZKUqSsoxSoTOFJJw5GFaKgkTUvQFa7g8CvQfyrZWq68hX3T+VB4iJpKU0lB0joj5m37/AMaqKOiPmbfv/Gqig754P/qux9WZ/lpqfqA8H/1XY+rM/wAtNT9AVWeke1bJt7DctFZU0ElQTjlC1KhvCDigqbzMQCUgnMVZqidrOXoV83Q0pMDyyRnxYgYOQ8jkdVdgBCsubS2IsKUW5xBSVcK8kFQdUoCeAY0pUVCIIEkFMB11vZKHnYbG9SvjGFRMtK361pBMZLZ3isOaihJIUSmX1udqJWlO7td2CAcOJMJlAISMRjLGr8Bykr+k8LpDdsFqICInSXAVKJVxHCG+yBiyMYaCKttq7KWpsBpaNyyd2Ql1PiGk48JwGSlI0SvmcszSL2vsgtIZ3ayhK8SYDqVJcXKlLxkheIpcUVHFJCljOCKl2l7UKOJFuhYUMgSQUFKwUgkmCFYIV2TlWKXNq/0dvqYzIgDQTiOsTpzjKJoGLm0tnLbWoMLW1chtTqgFDQKCFKQVBSVJSzOJImEpM5ChHSDZLTYQAd00supOFxSQ4FKcJCzqvEonUyT25VK2itoS6FtsJkL3akTGMZIUsEkwefZEZ60hf2iEOENMk6tpKiIBWMlkGJwE6c0c5oIS32pshhwFtlQViQpJCF5KJKEJSDmlIS+pQSkYQFqgSYpzcXexkJKVpQEIO5MpUUg2vGEdhw74kduJXYYkXHtohI8Uws488ykBvdpMCVGVb2ROQgDIa0l5cbS4d2yxngxYlExIQV5hQ0OLkfJTriOEIe7Vse3BRuiooWTh41KJwFhZONUqTgRgIJghKREYadbK2vsxp1CGgveiW0yH1lIcUyCjGqQAfFHWAMJyBEvXHtpFtRDTKXCpIAnFw541EzBzCYHISYJ4ayeudo8KkMM6HElS4w8agIImZQE+iTrEUEU/e7MSvEppxLuFxzCjGFKQpbri1q3a4KcanFjGciokATWTt5sqTalKxuN64Cnf4gpONTyw6g48RlYJJleI+VOcs7c7QlMMMkFIxHHzkhUA65ZgE5kxIzUNAuNp4SdwwFBTYAxzKc96qcoJASB+OelBXr5rYrrpWsqISp1DqfHnEtcJKSrFiwhLa04EymHFCM6k2tobKdVuN0qVKcTgLbkE3EJdmMkhWMgzEQruqSauNokSphgKwg5LnixIxIOn2S4Z7Y1561Xm08iLZicgZc7SmSCJiEgyM84gkCSDDYu0NldYAa3m9KkhKlm4XMJdSgY1qICYU5CSRmomMRq5VB2719vUYmGg2QkqUF8SSUytIHOFznOYNTlAVqufIV90/lW2tV15Cvun8qDxEaSlNJQdI6I+Zt+/8aqKOiPmbfv/ABqooO9+D/6rsfVmf5aasFV/wf8A1XY+rM/y01YKAqu7c6st/dOXDra1Ng7tKoC0DeqVAwmTCVTGcJFWKofaT9yH0Bu2Q4jCZdK0JKCeQScyI1A1xDMQZCuhqyUwpzrt4lCAiQHFpKQoKwpwpTmTMnUjAJgCK3bTtrBSw+q8fQXBkpteRwFtpSgEoIBnAk/ejnUob27KBNgmT5SS60ACFKCSYBGgSrnGKNRWAu7uADs9EcoeaIBJgk8AgQVGRJz0zoIu+NmhSG139y3KCnCVEKIclxJIUiQQlRSJEgBOhTTpK7R1t1xN5cBKF8cLI3aiG0BsJCJHkiBBMrVzJre7fXpIPyekn7RLrPeAkdpjnMCeelbAu4OFJsGwHDhclxsgNygZgJ45BUcOgwa5gUEQ4vZvkjaNwCQDIuFkjHPFpz0z7ogkS4aFokhw3lyEtpQ/4xwlIS6lSEFWIc8c4TzjllTtu4uA2pR2cnHphDjHEDiI4vwmeajWr5QvlJEbOTCsEBTjXCkZwpJjSBA5E6ZZgyS1ab0W/wAoXONOC3SlLi08SANVJGFSsiDEannnWtbmzpxHaNwkmEiX1A6hRjKSJBBzI4ld0TLd5dlWI7PQDClBReaJCgmUgwiZUQEyJiM6xfvLkA/o9KgkE5ONZ/ahIwyTIA5Z0DYO2jikvdffCS8EpBcLaCpJ3u5wlIlJHtIjONWnV7NC0r69dK3xUStKwQQ24lJQpSUSkBbgRloJGQmpLrF0U4Ts5H2lDxrOHOUgeSTiKdco/Kt91cOiQiwxoA4eJlM4glUYFZp4sj93nQRLC7Elp0X9wrciM3FcYBU6orlMqSQgyRkQgDsFZIZtVpWflG4KBgCgXBh4k4EgymQDhUT3gk6U/vLp5owmwDiTKpQWwBgxYAoQSVQmRGXEAM8q1OXV0rXZqSCRkXGTBSVHGojWMiABqrUUDPd2SEBfyjcBCyd2rfqKRCUjAmRCoBBgzz5zWd5bWgwoVtF9C2pEl6FEkhzErKSIUkZZQUjnnJdYf3cHZ44SAlGNmIOSldiQB2TOfcToecfW4knZyThM4lLZ1Awgg+gq1/8AwNey0WwdZA2it1Y8lBdQSvygoFPlEEg5GYwDmJq2VXLBTgcaA2elpChK1BTPilZwISOLyQMu0dmdjoCtV39Gv7p/I1trVd/Rr+6fyNB4iNJSmkoOkdEfM2/f+NVFHRHzNv3/AI1UUHefB39VWPq7XwCrFVd8Hf1VY+rtfAKsVAVC7cSCSDeG3gAlILQgJxkr4hiz55x4v0zNVBbaWjepmxVcKAADgQ0YBJlIUsgiIkj94UDFVgs/+prGHMwWeRIVIiIjCnOYIJ1MjNvZ60YMO0VYZzxlpUpUk4SCecmQTII5GBTd/cKgnZK1ajNq3mAY8kq5wCJ5dnPbcONJwqTstalIHD4tgFPA2rCmT+/g9KFcqDfdMqWsKb2iUQlLZA3CgVDHxFKpAWcQ0A8jSMqR1l4yBtIBWnkMGDPZ28v/ALzrS63bNlQ+TFQ3GEoZZVPLhCTIgVrlogqOylgjEQC2xilSwkxCsiQoqOfI586B26ypTid3tDDPlJ8SsqJkJwhUhOY0AgwaGmVSCdpFQEEiLcA4CVL0ExhyOeWGZprYt23Bh2YtJTASVstAjAFFJxyT5Qie0g6Ga2W4txBTsxxKlYifFMAjLDxHFGYWRqcpoHt4hasSkXwQkpwp4WVJSoFEqk5k8KhE/bPYK13CJRCtoYVDIqG5TniB0P7sojTOdaaW4ZUkgbLUjdzhSttlKSFKSg4cJMHDxRGiTWi3UxgUXNkrRnAQlplZViBJMJgAcAGZ1I5QSD9DDiEkq2iOIJKVKDMBKSVEgTBlIIKjyB0ikftnivEnaOEEBOHCyUyAASJOpVn70Ujlva+MxbOUQgFP0LSgpIDjkIgyoTIiPKcHbNa1C08o7NcJA/q7U5gcIGLmEpHZkJOWQPU2zkIIvpTmVEpalY4QYUmMMEKzGmIdmaOsOxhN/hVikkJZBjTCAdNOc8/Y3etLQHB8nqUEpVhhlqIxEFAkgDFhCoMAgpnspsU2qllZ2W8VKJJUWWsySQpRBXqSkHtMg99A5TbukOA7SmU8ksDAAoHHkcuEFOsZk8hWQtX852iImMkMCOzPt5+zTWcG02igmNnrgpWmCwgRhOHAQTHFEg6GBnTe4dtMirZjxgwPmzajOnJWnEc9NaCVtLJ0LbIvCtKQoqRDZ3mJSjM6gAwBH7Heamqr1iWC6iLF1tSSQFqbbATOJZMhRIBJJy5qE91hoCtV39Gv7p/I1trVdeQr7p/Kg8RGkpTSUHSOiPmbfv8Axqoo6I+Zt+/8aqKDvPg7+qrH1dr4BViqu+Dv6qsfV2vgFWKgKjNo2lytStzcJaGEAAtByFYpKySoTKcoyjM+iTqu7b6pv5dtXXXMGHeIZWsYTi4MacgcjrpIzoHbljeHS5QOIn6AE4eSfpInv/hWC7G+jzpsROZt+46+M5GOzTvmoNOzdlqUhAsXhOEAi3eSlOZAkiAOczqNciK2KtdnBMdRfw8Rwi3ejijEcA0nCMiJiKCXRZ3uGOttKMjMsDTOcg5mTkPZ7KGbC/SoTdtLSCCQbeFETmmUuAJkCJg1FKttmnF8zdO7BIHV3hi5YUAgBRz09PfSpt9nqUhHUntA0klh2A26kLIxaJQN4QQYIIUIoJPqV9Cj1tqOR3AyEpUJ8ZnwhQ5eUDyzyNlenS7b8oEeIB4AVEpPHmSIEiIwzGtQxtdmgYeoOwpKJAtnIwwlScUZAgwCNQQcozpRsjZCwPmasisR1d4RhSFmYTlIOU6kkDORQSyrC+EgXbfttxITIzMOATHOIz0rMWV9A+dNeSBPV8seLyh4zQpyjtznlUW0jZy1pItHsWMuJJtn08S8OJeJSQASQAZg8OlYss7MRCkWjoJAOVtcAwlwKAIwzIWgKg5wkQDQSfUNoYT86aCiB/w/CCFAyBvJIwyMz35Vmu1vYEXLI0BlgmTkD+sESZy7x2ZxjDGzgpJFs8lSDiSSxdcJTMQYyPCRHZHaJwt07MbkotXRqCerXOehVqnQFP4igk3bDaByTdtA85t57Yy3uQmfw9JrYq0vSJ6y0MlaM5SpICIlw5A5988qire02XiBTarBxQD1e4GaYXizT26K5mtIt9lISkC0dgSQkW1yYKgJMFMAwgZ/udtBMqs78JHzlrEBBJYISok5GN5I5DI1mbO+wEdYax5QoMGMpxAp3mYOXMRBqH+T9lboxbLUjEQobm4JxJIPEiMZzX2HU8hW5/Z2zSTit3CRhRO5ufsgkAEJ05SMs4mglra0uw4Ct9Ckc07nCdFaKx5ZxyOlSdVXZFls1LyNyw4lYJwqLNyACRmMa0wMhGeXKrVQFa7nyFfdP5VsrXc+Qr0H8qDxCaSlNJQdI6I+Zt+/8aqKOiPmbfv/ABqooO8+Dv6qsfV2vgFWKq74O/qqx9Xa+AVYqAqPvE3eMboshGU40uFXfGEgeipCoLbJtd6A64+hZwgBDlykGSQAA2cMkq1107KB0yL0xiLAyM4Q4c5OGASJGHDPfNaY2lP/AAsRkYe19E5D28qj2rrZ6EmHbiECCMd4qAsKAykk+SQDyMaEisTd7PUkHe3MSG8nL8ZjMTBnT7R1jWglsN/IztowqnhdnFKsJAxaRhka60iOv4hPVsGUwHcUTmAZjTnGvIVEtubOAwhy4ARn9Je8MYcionTIQnTI5a1i7dbNblJfuEmQPpb0klJxZZmdNRqO6glQNpYRna485yew6DDAmdZn2UsbRw62pVJ5PARlh5kzrPsqMdc2fjWlT9wlSCQob68SASoJyggEA5CMtfTWLjmzFADfP5JxSHrwHCRMlQVJySddM+2gl2/lCOLqxOHlvQMUjmZyifbFI78oZYeqgxxSHTnJmIIywx7ZqKuXtmyCp5+QAn6a80IAEwqDIzk8xOorMP7OEp3736xMF+7J0SFxKpyygjSctcwlXhfScJtyJykOgx2Eg66Z99Irr8iOrxAmd7rzA7u/v0yzjFr2dhMvu4Rxk7665nBMhU6p9hz5zWL19s1ZHj3ZQAnhduQRh0xBJzV3nMzQS467iHm+CBP0mKecco1ilb65iTi3BTlijeAzGcE/vdvKorHs9JMvvSkgGX7o55LGqs5gT2jI1rC9nAwH3hqI391HEMJGHFAjXLyTnlQSquvwI6tOHOd6eOTz/ZiO/XWtp65iy3GGc/pJCfyJ58tY5SYdF9s5JHzh3hxavXJBxa5qPF3dnKKH3NnplJuXxxKBi4upkRIkK00jl2UEraqvsY3gt8H2ihTuLQyACI1w6ntqUqu7KdsFPYmX1qWTBTvn1JJAIgtqUU6A8te+rFQFarryFfdP5VtrVd/Rr+6fyNB4iNJSmkoOkdEfM2/f+NVFHRHzNv3/AI1UUHefB39VWPq7XwCrFVd8Hf1VY+rtfAKsVAUxvHroK8U00tMDNTqkGeKeENKEeTGecnSM31Qe1ru1Q6d7e7lWEHdl5psACeLCrPPt0yoHKbi9xGWWMM8JD65Ikags5GJOpzy76TrF9A8SxOc+Pc9n6jOf4d9RTibRBGLaTgIJAm5azIIBSQRmZgZ5/jW99Vsoz19SZxKhNw0BElRjLQA/hFBIJuLyM2WZjTfricoz3HZPLkO3LE3N9n4hju+cOf6FRzb1qQoDaKjkf+IZJTISQdOUSJnyjMikSq2TrtJZjMy+x9klJnh0mQe8d1BJP3N6FcDDCh2l9aTE9m5OcQde2lVcXvJljlrcODkJ/Uds/hUc6u2WkAbQUkkGFJfZkiTnBBTlpIHKhb1rH1ioSomd+zzAOESNIIV7ew0Eg5c3o0YYP/yFjmY/UHlHtJHKSiLm+jNhgH1hcaAyDuJ1kZjlUf1m1ABO0jAnMv28HFiAJ4YyhUfd5xWe9tlTF+rPDo+zlonKB9o/xOUUD43F9H0LE5fr1wcs89zlCu7MdmlZ7+7z8Sz3ePX2K/5OWeH8T2QY9u5tiABtAnygPHsZk4RyGZBiPvd9YIXbgq/SKzoIL1vwnTknUntoJJdxeTkyyRnnv1jQcOW5OpyPZ31rN1fSfm7EQM+sL1gSPoNAZ9MDtyZly2KZG0FYVSmQ+zE4QMjHlCQfSRWSXrcnF18kSFRvmIiQIyT5JJj260D03N7H0DMx/WF6zpO47J9sekKbi8n6FmM89+rvwiNzzgT2TziowLtoT+kVZZTv2M88WfDmYy9H41ml23j6wUZEA763yIIGIQnMykjORmcuwJOzfuirxrTSE9qXlLOn7JaTzka0/qDsNzvEBN6pxUkhBdZViBTpCUyR9rL8YqcoCtN59Gv7p/I1urTd/Rr+6fyNB4jNJSmkoOkdEfM2/f8AjVRR0R8zb9/41UUHefB39VWPq7XwCrFVd8Hf1VY+rtfAKsVAUwvLx1CoTbrcEeUlTQ9kLUDT+o6+tFqXIunGhlwJFuRzz8Y2pWfp5UGKL50jzVY1yK2OWY0XGelIL96Y6quIGYWxzjEIx8p9seikdslk5Xjqe4C27SftNE8wPYO+k6i5/XHcsjla/ifFf7igQ7TegkWTs5ZY7bOdY8bGXfFbDfO69Uck/vW889fGf7mkXaLJkXbgGeQFtGfLNqcvT6ZpTarJAF25IABgW5nTM+L1MHu4jA0gMOvOlMmzXMHLHb9+XlxmPzrJG0HSBNo4M4gqt+7PJzT/AMUvUnJ87c1B0t9BMj6PQz/ARFJ1RefztzPLS2yjIx4ugE3zhkG0cA71W+f/AHKxRtF3+puj3rbtHY77fYe6dirZeEDrSwRPFDEmZgHgjLuA0zmsVWLhEdbcB7Qm3nn2tkcx/dHfIYjaDwSIs3PQF22Wv/MjKBp2862C+d/qrn963/d/5nef7p7px6m5l87cyOcJt8+4+L/KNaxTYOFIi8d9ITbZ8iPou2gU7QdgnqbnoxW2f/c/3FAvXP6m5z+1bcgCP1nM5ezOKVdi5ketuAZfZt8455t8/wDPlSnZ7pj5077E2+eva2e3/pHfIaReLAEWLmZMgKtcuc/S862i6WTBtFx2zbxrGm87M/R35Up2c9M9ac9GBiNZ/o50ypBs96fO3OZjBb6f4fKgys7hSlCbVbfeSwYyP7CyeUZdoqSphb2bgVJuFrEzhKWgNCIlKQeYOvKn9AVpvPo1/dV+RrdWm9+jX91X5Gg8RmkpTSUHSOiPmbfv/Gqijoj5m37/AMaqKDvPg7+qrH1dr4BViqu+Dv6qsfV2vgFWKgKiNpMMlzjsy8SAMe7ZUMpIBK1A5f51L00uGnyrgcQlPYWyo/jjH5UEWthiQeoEyZnd22RkCTK9eEH2CgWVvJPyfmAc91b58sI4uYP50/LF1/TN/wCCe/8A5vo/Csgxczm63GX6o+39ZQMNyxPmJ1Oe6Y1nXypz1nurEWlvM9QzGGDureeHNMcWWGB6IFSAYuYHjW55+JP+plRuLqR45uIz8ScznmDvMv40EcLe3AEbPOfLdW4yMEkjF/uKU2dtHmHs3VvziT5X4+ipAsXUjxrUcxuVZ+g73L+NYt292NXmj/7Chz/tuygYN21uAoCwIHYGreDJByAV2559lZC1twYFj5WvimOwpg8XZl6DT4MXcDxzU8/Eqz9HjssqAxdZeOa1z8SrMdg8bl/GgYGxtZPzAZ8R8SxmSNTnmeIie80Js7YDKwjnAat9RGfldw/CpHc3WfjWu7xKvZ+tzpNzdR9K1P8AYq/1aBgq0tlEA2MxoSyxAzjLPLt9FIWbfTqBj+yYjt/a7zT8sXcfStT/AGK9P8ahTN1yda/wV/63bQR/VrYEEWBkZAhljKDlGcxIB/Cl6tbSB1DlE7ljIHPDr+8cvTT5Ld2QfGNAyQPEqI5QYD3p58x2Z5bm6y8a13+JX/rdtA2sWGAtOC03eZIVumkhJKczKTIJBipimdu1cBXG42pPYlpSTGf2i6e7lyp5QFaL76Nf3Vfka31pvR4tf3VfkaDxGaSlNJQdI6I+Zt+/8aqKOiPmbfv/ABqooO8+Dv6qsfV2vgFWKq74O/qqx9Xa+AVYqAqKvk228JcYUtQA4gytcjUAKCTMR7MqlaKCvoZstRarzMebuDSP3dO/upQxZDPqy8j/AFdznnI4dKn4ooIe3atSrAlhQxiDLLiUkDigqKY/GnXyJbf0SP7o7x/mfxp9RQMk7Etho0jt8ka5/wDk/jSfIdtEbpEa6U+ooGTWxrdJBS2kETBjSdaHtjW6ySptJKokxrGk09pjtjbCLZsLWFKKlJbQhABUtazhShIJAknmSAACSQBQL8i2/wDRI0w6chypBsO2y8UjLLTsqJb6fWYU8h4qYWxBWl0CYKWVkgtlSTBfQkgEme6CVc6fWKUOKUsjdBalJCStQQ2tTRWQicMrSQAqDkZAgwEqdh22XikZaZaUnyDbf0SMs9O+fzpkjpnZ/bcCOJ1Ixc9ziK8xIBhCjhMKyOWVJddNLRFqbpKi40Fpb4IHGpSUAEuFKUCVAyspEGZoHx2FbHLdJ0jTlpFB2FbGfFJzEHLkeVMrvpjatqCFKO8xNpUiM0h0gBZJyKROZSTWtjp9s1YJTcoMAK0XMEoSIESokuIgCSd4j9oSEqzslhCgpLaQocxrz/8AJp3UTZdK7J50NNPoWtSQtIBJlJSFggxB4SDEzHoqWoCtF+fFOfcV+RrfTfaP0Ln3FfkaDxKaSlNJQdI6I+Zt+/8AGqijoj5m37/xqooO8+Dv6qsfV2vgFWKq94PPqqx9Xa+BNWGgKKKKAooooCiiigKKKKApntTZTVy3u3QSJSoEKUhSVIIUlaVpIUlQIBBBp5RQQK+hFkrNSFqJOIqU46VFUMJxElUkxbNf3e8ylx0GsVqUpTajiS8k+McA+cqUt4iFZFRUc+WURAqfooK494PtnrXjU2oq48947nvd5jJ4syd6v+93CHzvRq3Uy4zC0odViXgccSSSEpPEDIBSkAjSKlaKCts+DvZyFlaWSCcP23IARhwgDFkBgH4VmvoHYkAbtQwgYSHHApJSLcJUlWKQodVZg/uH9ozYaKCF2d0Ps2FIU0gpKDKeNZg7sMTmczgHPUydc6mqKKAprtT6F37i/hNOqa7UPiHfuL+E0Hic0lKaSg6R0R8zb9/41UUdEfM2/f8AjVRQd68HgjZVj6s18CasNV/wen9FWPqzPwJqwUBRRRQFFFFAUUUUBRRRQFFFFAUUUUBRRRQFFFFAUUUUBTLbSgLd4kgANrknIAYTJJNPaZbaANu9Om7XP900Hio0lLSUHSOiPmbfv/Gqijoj5m37/wAaqKDvPg6+qrH1dr4RVioooCiiigKKKKAooooCiiigKKKKAooooCiiigKKKKAooooCme2fN3v7NfwmkooPFRpKKKDpHRHzNv3/AI1UUUUH/9k="/>
          <p:cNvSpPr>
            <a:spLocks noChangeAspect="1" noChangeArrowheads="1"/>
          </p:cNvSpPr>
          <p:nvPr/>
        </p:nvSpPr>
        <p:spPr bwMode="auto">
          <a:xfrm>
            <a:off x="155575" y="-2781300"/>
            <a:ext cx="4381500" cy="5800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9280" y="1773393"/>
            <a:ext cx="2562224" cy="5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" y="3374354"/>
            <a:ext cx="827723" cy="63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1990" y="1204913"/>
            <a:ext cx="1333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3233" y="5103495"/>
            <a:ext cx="1019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6680" y="2535406"/>
            <a:ext cx="678180" cy="104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64580" y="1409200"/>
            <a:ext cx="1574483" cy="80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 bwMode="auto">
          <a:xfrm>
            <a:off x="7635240" y="6339840"/>
            <a:ext cx="1280160" cy="2667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5" name="Picture 6" descr="http://upload.wikimedia.org/wikipedia/commons/thumb/3/37/Nationaal-archief-logo.svg/266px-Nationaal-archief-logo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6204992"/>
            <a:ext cx="1218564" cy="531405"/>
          </a:xfrm>
          <a:prstGeom prst="rect">
            <a:avLst/>
          </a:prstGeom>
          <a:noFill/>
        </p:spPr>
      </p:pic>
      <p:pic>
        <p:nvPicPr>
          <p:cNvPr id="15362" name="Picture 2" descr="Hom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0980" y="6121056"/>
            <a:ext cx="1029970" cy="636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Synthese: Archiefbescheiden hebben een documentkant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917D-4F3B-4AC8-A658-345C666EBD14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54" y="1211580"/>
            <a:ext cx="5664220" cy="485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373380" y="6286500"/>
            <a:ext cx="854964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Bron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http://1641.tcd.ie/</a:t>
            </a:r>
            <a:endParaRPr lang="nl-NL" sz="1400" dirty="0">
              <a:solidFill>
                <a:schemeClr val="tx1"/>
              </a:solidFill>
            </a:endParaRPr>
          </a:p>
        </p:txBody>
      </p:sp>
      <p:pic>
        <p:nvPicPr>
          <p:cNvPr id="6" name="Picture 6" descr="http://upload.wikimedia.org/wikipedia/commons/thumb/3/37/Nationaal-archief-logo.svg/266px-Nationaal-archief-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204992"/>
            <a:ext cx="1218564" cy="531405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0436">
            <a:off x="3197352" y="4048856"/>
            <a:ext cx="5688330" cy="198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Synthese: Archiefbescheiden hebben een inhoudskant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D917D-4F3B-4AC8-A658-345C666EBD14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961" y="1231659"/>
            <a:ext cx="5646419" cy="484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373380" y="6286500"/>
            <a:ext cx="854964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Bron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http://1641.tcd.ie/</a:t>
            </a:r>
            <a:endParaRPr lang="nl-NL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660" y="3734121"/>
            <a:ext cx="4605338" cy="29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Rechte verbindingslijn met pijl 9"/>
          <p:cNvCxnSpPr>
            <a:endCxn id="1027" idx="2"/>
          </p:cNvCxnSpPr>
          <p:nvPr/>
        </p:nvCxnSpPr>
        <p:spPr bwMode="auto">
          <a:xfrm flipV="1">
            <a:off x="5265420" y="3512819"/>
            <a:ext cx="2076450" cy="2880361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7" name="Groep 16"/>
          <p:cNvGrpSpPr/>
          <p:nvPr/>
        </p:nvGrpSpPr>
        <p:grpSpPr>
          <a:xfrm>
            <a:off x="5013960" y="3096576"/>
            <a:ext cx="3992880" cy="3723324"/>
            <a:chOff x="5013960" y="3096576"/>
            <a:chExt cx="3992880" cy="37233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6900" y="3096576"/>
              <a:ext cx="3329940" cy="41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Ovaal 7"/>
            <p:cNvSpPr/>
            <p:nvPr/>
          </p:nvSpPr>
          <p:spPr bwMode="auto">
            <a:xfrm>
              <a:off x="5013960" y="6469380"/>
              <a:ext cx="403860" cy="350520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Rechte verbindingslijn met pijl 11"/>
            <p:cNvCxnSpPr>
              <a:stCxn id="8" idx="7"/>
              <a:endCxn id="1027" idx="2"/>
            </p:cNvCxnSpPr>
            <p:nvPr/>
          </p:nvCxnSpPr>
          <p:spPr bwMode="auto">
            <a:xfrm flipV="1">
              <a:off x="5358676" y="3512819"/>
              <a:ext cx="1983194" cy="3007893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Synthese: eenheid van ‘document’ en ‘verhaal’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7AA-BA17-472B-9890-42790544D239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260" y="2033905"/>
            <a:ext cx="73406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373380" y="6286500"/>
            <a:ext cx="854964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Bron</a:t>
            </a:r>
            <a:r>
              <a:rPr lang="en-US" sz="1400" dirty="0" smtClean="0">
                <a:solidFill>
                  <a:schemeClr val="tx1"/>
                </a:solidFill>
              </a:rPr>
              <a:t>: WVI Enterprise </a:t>
            </a:r>
            <a:r>
              <a:rPr lang="en-US" sz="1400" dirty="0" err="1" smtClean="0">
                <a:solidFill>
                  <a:schemeClr val="tx1"/>
                </a:solidFill>
              </a:rPr>
              <a:t>architectuur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" name="Ovaal 5"/>
          <p:cNvSpPr/>
          <p:nvPr/>
        </p:nvSpPr>
        <p:spPr bwMode="auto">
          <a:xfrm>
            <a:off x="3909060" y="1722120"/>
            <a:ext cx="3093720" cy="28651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512445"/>
            <a:ext cx="3668078" cy="206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smtClean="0"/>
              <a:t>Drielagenarchitectuur: data </a:t>
            </a:r>
            <a:r>
              <a:rPr lang="en-US" sz="2100" dirty="0" err="1" smtClean="0"/>
              <a:t>koppelen</a:t>
            </a:r>
            <a:r>
              <a:rPr lang="en-US" sz="2100" dirty="0" smtClean="0"/>
              <a:t> via </a:t>
            </a:r>
            <a:r>
              <a:rPr lang="en-US" sz="2100" dirty="0" err="1" smtClean="0"/>
              <a:t>gedeelde</a:t>
            </a:r>
            <a:r>
              <a:rPr lang="en-US" sz="2100" dirty="0" smtClean="0"/>
              <a:t> </a:t>
            </a:r>
            <a:r>
              <a:rPr lang="en-US" sz="2100" dirty="0" err="1" smtClean="0"/>
              <a:t>referenties</a:t>
            </a:r>
            <a:endParaRPr lang="nl-NL" sz="21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7AA-BA17-472B-9890-42790544D239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36220" y="6294120"/>
            <a:ext cx="869442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Bron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err="1" smtClean="0">
                <a:solidFill>
                  <a:schemeClr val="tx1"/>
                </a:solidFill>
              </a:rPr>
              <a:t>PoC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Referentiearchitectuur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oktober</a:t>
            </a:r>
            <a:r>
              <a:rPr lang="en-US" sz="1400" dirty="0" smtClean="0">
                <a:solidFill>
                  <a:schemeClr val="tx1"/>
                </a:solidFill>
              </a:rPr>
              <a:t> 2014 </a:t>
            </a:r>
            <a:endParaRPr lang="nl-NL" sz="1400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01868"/>
            <a:ext cx="6587490" cy="43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ep 10"/>
          <p:cNvGrpSpPr/>
          <p:nvPr/>
        </p:nvGrpSpPr>
        <p:grpSpPr>
          <a:xfrm>
            <a:off x="990600" y="2766060"/>
            <a:ext cx="7048500" cy="1440180"/>
            <a:chOff x="990600" y="2766060"/>
            <a:chExt cx="7048500" cy="1440180"/>
          </a:xfrm>
        </p:grpSpPr>
        <p:sp>
          <p:nvSpPr>
            <p:cNvPr id="8" name="Rechthoek 7"/>
            <p:cNvSpPr/>
            <p:nvPr/>
          </p:nvSpPr>
          <p:spPr bwMode="auto">
            <a:xfrm>
              <a:off x="990600" y="2811780"/>
              <a:ext cx="7048500" cy="1394460"/>
            </a:xfrm>
            <a:prstGeom prst="rect">
              <a:avLst/>
            </a:prstGeom>
            <a:solidFill>
              <a:srgbClr val="FFFF66">
                <a:alpha val="5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1051560" y="2766060"/>
              <a:ext cx="199900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‘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Waarde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uit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netwerken</a:t>
              </a:r>
              <a:r>
                <a:rPr lang="en-US" sz="1400" dirty="0" smtClean="0">
                  <a:solidFill>
                    <a:schemeClr val="tx1"/>
                  </a:solidFill>
                </a:rPr>
                <a:t>’</a:t>
              </a:r>
            </a:p>
            <a:p>
              <a:r>
                <a:rPr lang="en-US" sz="1100" dirty="0" smtClean="0">
                  <a:solidFill>
                    <a:schemeClr val="tx1"/>
                  </a:solidFill>
                </a:rPr>
                <a:t> </a:t>
              </a:r>
              <a:r>
                <a:rPr lang="en-US" sz="1100" dirty="0" smtClean="0">
                  <a:solidFill>
                    <a:schemeClr val="tx1"/>
                  </a:solidFill>
                </a:rPr>
                <a:t>    (</a:t>
              </a:r>
              <a:r>
                <a:rPr lang="en-US" sz="1100" i="1" dirty="0" err="1" smtClean="0">
                  <a:solidFill>
                    <a:schemeClr val="tx1"/>
                  </a:solidFill>
                </a:rPr>
                <a:t>Schudden</a:t>
              </a:r>
              <a:r>
                <a:rPr lang="en-US" sz="1100" i="1" dirty="0" smtClean="0">
                  <a:solidFill>
                    <a:schemeClr val="tx1"/>
                  </a:solidFill>
                </a:rPr>
                <a:t> </a:t>
              </a:r>
              <a:r>
                <a:rPr lang="en-US" sz="1100" i="1" dirty="0" err="1" smtClean="0">
                  <a:solidFill>
                    <a:schemeClr val="tx1"/>
                  </a:solidFill>
                </a:rPr>
                <a:t>voor</a:t>
              </a:r>
              <a:r>
                <a:rPr lang="en-US" sz="1100" i="1" dirty="0" smtClean="0">
                  <a:solidFill>
                    <a:schemeClr val="tx1"/>
                  </a:solidFill>
                </a:rPr>
                <a:t> </a:t>
              </a:r>
              <a:r>
                <a:rPr lang="en-US" sz="1100" i="1" dirty="0" err="1" smtClean="0">
                  <a:solidFill>
                    <a:schemeClr val="tx1"/>
                  </a:solidFill>
                </a:rPr>
                <a:t>Gebruik</a:t>
              </a:r>
              <a:r>
                <a:rPr lang="en-US" sz="1100" dirty="0" smtClean="0">
                  <a:solidFill>
                    <a:schemeClr val="tx1"/>
                  </a:solidFill>
                </a:rPr>
                <a:t>)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hthoekige toelichting 11"/>
          <p:cNvSpPr/>
          <p:nvPr/>
        </p:nvSpPr>
        <p:spPr bwMode="auto">
          <a:xfrm>
            <a:off x="5859780" y="5699760"/>
            <a:ext cx="1668780" cy="947928"/>
          </a:xfrm>
          <a:prstGeom prst="wedgeRectCallout">
            <a:avLst>
              <a:gd name="adj1" fmla="val -89400"/>
              <a:gd name="adj2" fmla="val -262786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Kernbegrip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over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collectiegrenzen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heen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6" descr="http://upload.wikimedia.org/wikipedia/commons/thumb/3/37/Nationaal-archief-logo.svg/266px-Nationaal-archief-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7620" y="6204992"/>
            <a:ext cx="1218564" cy="531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upload.wikimedia.org/wikipedia/commons/thumb/3/37/Nationaal-archief-logo.svg/266px-Nationaal-archief-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6204992"/>
            <a:ext cx="1218564" cy="53140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smtClean="0"/>
              <a:t>Drielagenarchitectuur: </a:t>
            </a:r>
            <a:r>
              <a:rPr lang="en-US" sz="2100" dirty="0" err="1" smtClean="0"/>
              <a:t>Referentiebestanden</a:t>
            </a:r>
            <a:r>
              <a:rPr lang="en-US" sz="2100" dirty="0" smtClean="0"/>
              <a:t> </a:t>
            </a:r>
            <a:r>
              <a:rPr lang="en-US" sz="2100" dirty="0" err="1" smtClean="0"/>
              <a:t>opbouwen</a:t>
            </a:r>
            <a:endParaRPr lang="nl-NL" sz="21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7AA-BA17-472B-9890-42790544D239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" y="1438263"/>
            <a:ext cx="5126990" cy="303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882" y="2834639"/>
            <a:ext cx="2249456" cy="374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3230880" y="647700"/>
            <a:ext cx="51074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 smtClean="0">
                <a:solidFill>
                  <a:schemeClr val="tx1"/>
                </a:solidFill>
              </a:rPr>
              <a:t>s</a:t>
            </a:r>
            <a:r>
              <a:rPr lang="en-US" sz="2100" b="1" dirty="0" err="1" smtClean="0">
                <a:solidFill>
                  <a:schemeClr val="tx1"/>
                </a:solidFill>
              </a:rPr>
              <a:t>amen</a:t>
            </a:r>
            <a:r>
              <a:rPr lang="en-US" sz="2100" b="1" dirty="0" smtClean="0">
                <a:solidFill>
                  <a:schemeClr val="tx1"/>
                </a:solidFill>
              </a:rPr>
              <a:t> met </a:t>
            </a:r>
            <a:r>
              <a:rPr lang="en-US" sz="2100" b="1" dirty="0" err="1" smtClean="0">
                <a:solidFill>
                  <a:schemeClr val="tx1"/>
                </a:solidFill>
              </a:rPr>
              <a:t>andere</a:t>
            </a:r>
            <a:r>
              <a:rPr lang="en-US" sz="2100" b="1" dirty="0" smtClean="0">
                <a:solidFill>
                  <a:schemeClr val="tx1"/>
                </a:solidFill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</a:rPr>
              <a:t>erfgoedinstellingen</a:t>
            </a:r>
            <a:endParaRPr lang="nl-NL" sz="2100" b="1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140" y="1888901"/>
            <a:ext cx="4451984" cy="228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kstvak 15"/>
          <p:cNvSpPr txBox="1"/>
          <p:nvPr/>
        </p:nvSpPr>
        <p:spPr>
          <a:xfrm>
            <a:off x="8580120" y="6294120"/>
            <a:ext cx="350520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nl-NL" sz="1400" dirty="0">
              <a:solidFill>
                <a:schemeClr val="tx1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5280" y="3313076"/>
            <a:ext cx="4744720" cy="301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 descr="http://lod2.okfn.org/files/2012/12/Screen-Shot-2012-12-10-at-9.55.02-A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" y="4563107"/>
            <a:ext cx="3333114" cy="2076135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Open Toegang met Nadere Toegangen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7AA-BA17-472B-9890-42790544D239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59" y="1214119"/>
            <a:ext cx="6002655" cy="378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8820" y="2685827"/>
            <a:ext cx="3048000" cy="398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" y="3533490"/>
            <a:ext cx="2169850" cy="311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2011">
  <a:themeElements>
    <a:clrScheme name="Aangepast 1">
      <a:dk1>
        <a:srgbClr val="000000"/>
      </a:dk1>
      <a:lt1>
        <a:srgbClr val="E98300"/>
      </a:lt1>
      <a:dk2>
        <a:srgbClr val="FFFFFF"/>
      </a:dk2>
      <a:lt2>
        <a:srgbClr val="565A5C"/>
      </a:lt2>
      <a:accent1>
        <a:srgbClr val="E98300"/>
      </a:accent1>
      <a:accent2>
        <a:srgbClr val="A5ACAF"/>
      </a:accent2>
      <a:accent3>
        <a:srgbClr val="E78D16"/>
      </a:accent3>
      <a:accent4>
        <a:srgbClr val="565A5C"/>
      </a:accent4>
      <a:accent5>
        <a:srgbClr val="FFC271"/>
      </a:accent5>
      <a:accent6>
        <a:srgbClr val="E78D16"/>
      </a:accent6>
      <a:hlink>
        <a:srgbClr val="FFAE43"/>
      </a:hlink>
      <a:folHlink>
        <a:srgbClr val="FFD49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Pct val="120000"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Pct val="120000"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E98300"/>
        </a:lt1>
        <a:dk2>
          <a:srgbClr val="FFFFFF"/>
        </a:dk2>
        <a:lt2>
          <a:srgbClr val="8E5100"/>
        </a:lt2>
        <a:accent1>
          <a:srgbClr val="E98300"/>
        </a:accent1>
        <a:accent2>
          <a:srgbClr val="FF9C19"/>
        </a:accent2>
        <a:accent3>
          <a:srgbClr val="F2C1AA"/>
        </a:accent3>
        <a:accent4>
          <a:srgbClr val="000000"/>
        </a:accent4>
        <a:accent5>
          <a:srgbClr val="F2C1AA"/>
        </a:accent5>
        <a:accent6>
          <a:srgbClr val="E78D16"/>
        </a:accent6>
        <a:hlink>
          <a:srgbClr val="FFAE43"/>
        </a:hlink>
        <a:folHlink>
          <a:srgbClr val="FFD4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41c815-8673-45d9-bee9-a1453d13a96d">
      <Value>83</Value>
    </TaxCatchAll>
    <lcf76f155ced4ddcb4097134ff3c332f xmlns="da01d95d-9a53-4690-91f2-3ea4d21374f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E86E5F-5DDA-4092-97E2-DC616D09B76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db697d9-c846-481f-851e-aa2c8e9779cf"/>
    <ds:schemaRef ds:uri="98a5d385-bb84-406a-8a61-80b9fc88958f"/>
  </ds:schemaRefs>
</ds:datastoreItem>
</file>

<file path=customXml/itemProps2.xml><?xml version="1.0" encoding="utf-8"?>
<ds:datastoreItem xmlns:ds="http://schemas.openxmlformats.org/officeDocument/2006/customXml" ds:itemID="{93844CBF-D4F4-4C86-A5F3-228F5FD364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D84653-1F33-4A1B-AC41-B8771E8F4390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2011</Template>
  <TotalTime>29714</TotalTime>
  <Words>201</Words>
  <Application>Microsoft Office PowerPoint</Application>
  <PresentationFormat>Diavoorstelling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PowerPoint Template 2011</vt:lpstr>
      <vt:lpstr>Open Toegang met Linked Data</vt:lpstr>
      <vt:lpstr>Drie pijlers voor dit verhaal</vt:lpstr>
      <vt:lpstr>Synthese: DBpedia gebruiken om collecties te verbinden</vt:lpstr>
      <vt:lpstr>Synthese: Archiefbescheiden hebben een documentkant</vt:lpstr>
      <vt:lpstr>Synthese: Archiefbescheiden hebben een inhoudskant</vt:lpstr>
      <vt:lpstr>Synthese: eenheid van ‘document’ en ‘verhaal’</vt:lpstr>
      <vt:lpstr>Drielagenarchitectuur: data koppelen via gedeelde referenties</vt:lpstr>
      <vt:lpstr>Drielagenarchitectuur: Referentiebestanden opbouwen</vt:lpstr>
      <vt:lpstr>Open Toegang met Nadere Toegangen</vt:lpstr>
      <vt:lpstr>Vanuit Nadere Toegangen aansluiten bij referentiebestanden</vt:lpstr>
      <vt:lpstr>Gemeenschappelijke netwerk van referentiebestanden</vt:lpstr>
      <vt:lpstr>Dank voor uw aandacht!</vt:lpstr>
    </vt:vector>
  </TitlesOfParts>
  <Company>Ordina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de titelslide</dc:title>
  <dc:creator>gku15902</dc:creator>
  <dc:description>Ordina PowerPoint template voor Office 2007</dc:description>
  <cp:lastModifiedBy>gku15902</cp:lastModifiedBy>
  <cp:revision>196</cp:revision>
  <dcterms:created xsi:type="dcterms:W3CDTF">2013-02-26T09:49:33Z</dcterms:created>
  <dcterms:modified xsi:type="dcterms:W3CDTF">2015-06-22T08:44:03Z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ron">
    <vt:lpwstr>83;#BUC Communicatie ONL|e11f6862-e47b-434e-bfc3-89b3bf0d8767</vt:lpwstr>
  </property>
  <property fmtid="{D5CDD505-2E9C-101B-9397-08002B2CF9AE}" pid="3" name="ContentTypeId">
    <vt:lpwstr>0x0101006AC3DA08670B465CB1DC34559DCF89E5004B8365D22651C1479210A7BA37139C72</vt:lpwstr>
  </property>
</Properties>
</file>