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6.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15.xml" ContentType="application/vnd.openxmlformats-officedocument.presentationml.slide+xml"/>
  <Override PartName="/ppt/slides/slide8.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8"/>
  </p:notesMasterIdLst>
  <p:sldIdLst>
    <p:sldId id="258" r:id="rId2"/>
    <p:sldId id="259" r:id="rId3"/>
    <p:sldId id="260" r:id="rId4"/>
    <p:sldId id="261" r:id="rId5"/>
    <p:sldId id="285" r:id="rId6"/>
    <p:sldId id="266" r:id="rId7"/>
    <p:sldId id="267" r:id="rId8"/>
    <p:sldId id="262" r:id="rId9"/>
    <p:sldId id="263" r:id="rId10"/>
    <p:sldId id="268" r:id="rId11"/>
    <p:sldId id="269" r:id="rId12"/>
    <p:sldId id="271" r:id="rId13"/>
    <p:sldId id="270" r:id="rId14"/>
    <p:sldId id="272" r:id="rId15"/>
    <p:sldId id="273" r:id="rId16"/>
    <p:sldId id="274" r:id="rId17"/>
    <p:sldId id="275" r:id="rId18"/>
    <p:sldId id="276" r:id="rId19"/>
    <p:sldId id="278" r:id="rId20"/>
    <p:sldId id="279" r:id="rId21"/>
    <p:sldId id="277" r:id="rId22"/>
    <p:sldId id="281" r:id="rId23"/>
    <p:sldId id="280" r:id="rId24"/>
    <p:sldId id="284" r:id="rId25"/>
    <p:sldId id="283" r:id="rId26"/>
    <p:sldId id="282" r:id="rId2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86501" autoAdjust="0"/>
  </p:normalViewPr>
  <p:slideViewPr>
    <p:cSldViewPr snapToGrid="0">
      <p:cViewPr>
        <p:scale>
          <a:sx n="60" d="100"/>
          <a:sy n="60" d="100"/>
        </p:scale>
        <p:origin x="-816"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5F423A-97B7-4871-9BB8-53CFDA937CD4}" type="datetimeFigureOut">
              <a:rPr lang="nl-NL" smtClean="0"/>
              <a:t>11-6-2018</a:t>
            </a:fld>
            <a:endParaRPr lang="nl-NL"/>
          </a:p>
        </p:txBody>
      </p:sp>
      <p:sp>
        <p:nvSpPr>
          <p:cNvPr id="4" name="Tijdelijke aanduiding voor dia-afbeelding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AAFA5A-D8A1-44FF-8A06-717A3A269AC4}" type="slidenum">
              <a:rPr lang="nl-NL" smtClean="0"/>
              <a:t>‹nr.›</a:t>
            </a:fld>
            <a:endParaRPr lang="nl-NL"/>
          </a:p>
        </p:txBody>
      </p:sp>
    </p:spTree>
    <p:extLst>
      <p:ext uri="{BB962C8B-B14F-4D97-AF65-F5344CB8AC3E}">
        <p14:creationId xmlns:p14="http://schemas.microsoft.com/office/powerpoint/2010/main" val="3643824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857B2BE-B388-4BBE-A8E3-4A0C457D495B}" type="datetime1">
              <a:rPr lang="nl-NL" smtClean="0"/>
              <a:t>11-6-2018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475920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3BF74C-D52F-48A5-96A0-423D8C321C3F}" type="datetime1">
              <a:rPr lang="nl-NL" smtClean="0"/>
              <a:t>11-6-2018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504211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C4CE9E-0E11-4844-9930-BE508608640A}" type="datetime1">
              <a:rPr lang="nl-NL" smtClean="0"/>
              <a:t>11-6-2018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891778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4"/>
          <p:cNvSpPr/>
          <p:nvPr userDrawn="1"/>
        </p:nvSpPr>
        <p:spPr>
          <a:xfrm>
            <a:off x="0" y="6397064"/>
            <a:ext cx="12192000" cy="4609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1"/>
          <p:cNvSpPr>
            <a:spLocks noGrp="1"/>
          </p:cNvSpPr>
          <p:nvPr>
            <p:ph type="title"/>
          </p:nvPr>
        </p:nvSpPr>
        <p:spPr>
          <a:xfrm>
            <a:off x="457199" y="1062317"/>
            <a:ext cx="11268635" cy="870417"/>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2084294"/>
            <a:ext cx="11282082" cy="4312769"/>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96691"/>
            <a:ext cx="2743200" cy="461308"/>
          </a:xfrm>
        </p:spPr>
        <p:txBody>
          <a:bodyPr/>
          <a:lstStyle/>
          <a:p>
            <a:fld id="{B7E1589E-4A58-4E81-8C7F-FE4643CD4F15}" type="datetime1">
              <a:rPr lang="nl-NL" smtClean="0"/>
              <a:t>11-6-2018</a:t>
            </a:fld>
            <a:endParaRPr lang="nl-NL"/>
          </a:p>
        </p:txBody>
      </p:sp>
      <p:sp>
        <p:nvSpPr>
          <p:cNvPr id="5" name="Footer Placeholder 4"/>
          <p:cNvSpPr>
            <a:spLocks noGrp="1"/>
          </p:cNvSpPr>
          <p:nvPr>
            <p:ph type="ftr" sz="quarter" idx="11"/>
          </p:nvPr>
        </p:nvSpPr>
        <p:spPr>
          <a:xfrm>
            <a:off x="4038600" y="6396691"/>
            <a:ext cx="4114800" cy="461309"/>
          </a:xfrm>
        </p:spPr>
        <p:txBody>
          <a:bodyPr/>
          <a:lstStyle/>
          <a:p>
            <a:endParaRPr lang="nl-NL" dirty="0"/>
          </a:p>
        </p:txBody>
      </p:sp>
      <p:sp>
        <p:nvSpPr>
          <p:cNvPr id="6" name="Slide Number Placeholder 5"/>
          <p:cNvSpPr>
            <a:spLocks noGrp="1"/>
          </p:cNvSpPr>
          <p:nvPr>
            <p:ph type="sldNum" sz="quarter" idx="12"/>
          </p:nvPr>
        </p:nvSpPr>
        <p:spPr>
          <a:xfrm>
            <a:off x="8610600" y="6410138"/>
            <a:ext cx="2743200" cy="447861"/>
          </a:xfrm>
        </p:spPr>
        <p:txBody>
          <a:bodyPr/>
          <a:lstStyle>
            <a:lvl1pPr>
              <a:defRPr b="1">
                <a:solidFill>
                  <a:schemeClr val="bg1"/>
                </a:solidFill>
              </a:defRPr>
            </a:lvl1pPr>
          </a:lstStyle>
          <a:p>
            <a:fld id="{F0318E57-D253-45C3-991C-17C5119982CF}" type="slidenum">
              <a:rPr lang="nl-NL" smtClean="0"/>
              <a:pPr/>
              <a:t>‹nr.›</a:t>
            </a:fld>
            <a:endParaRPr lang="nl-NL" dirty="0"/>
          </a:p>
        </p:txBody>
      </p:sp>
      <p:sp>
        <p:nvSpPr>
          <p:cNvPr id="7" name="Rectangle 3"/>
          <p:cNvSpPr/>
          <p:nvPr userDrawn="1"/>
        </p:nvSpPr>
        <p:spPr>
          <a:xfrm>
            <a:off x="0" y="0"/>
            <a:ext cx="12192000" cy="10057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8"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31399" y="27873"/>
            <a:ext cx="7653130" cy="977900"/>
          </a:xfrm>
          <a:prstGeom prst="rect">
            <a:avLst/>
          </a:prstGeom>
        </p:spPr>
      </p:pic>
    </p:spTree>
    <p:extLst>
      <p:ext uri="{BB962C8B-B14F-4D97-AF65-F5344CB8AC3E}">
        <p14:creationId xmlns:p14="http://schemas.microsoft.com/office/powerpoint/2010/main" val="1921842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A4AAC8-3E5A-4938-A33D-8012E56765BD}" type="datetime1">
              <a:rPr lang="nl-NL" smtClean="0"/>
              <a:t>11-6-2018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1409558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BF90D95-A61E-4E1F-9176-C2115FAF7A71}" type="datetime1">
              <a:rPr lang="nl-NL" smtClean="0"/>
              <a:t>11-6-2018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289686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1018E50-CE79-4B09-805A-25CC6D9D6E9A}" type="datetime1">
              <a:rPr lang="nl-NL" smtClean="0"/>
              <a:t>11-6-2018</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417721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540CBD9-4CDC-4758-A460-60F588B27869}" type="datetime1">
              <a:rPr lang="nl-NL" smtClean="0"/>
              <a:t>11-6-2018</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1911566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714A2E-4FA8-472C-AC41-C774A53DED8A}" type="datetime1">
              <a:rPr lang="nl-NL" smtClean="0"/>
              <a:t>11-6-2018</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844195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AA7E79-65B0-4BE4-8962-577D585C69EE}" type="datetime1">
              <a:rPr lang="nl-NL" smtClean="0"/>
              <a:t>11-6-2018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1657517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568B5F-B860-4D53-AF08-393CEBDA37A8}" type="datetime1">
              <a:rPr lang="nl-NL" smtClean="0"/>
              <a:t>11-6-2018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821551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432274-96B8-4A71-92E8-D0F352C64B2F}" type="datetime1">
              <a:rPr lang="nl-NL" smtClean="0"/>
              <a:t>11-6-2018</a:t>
            </a:fld>
            <a:endParaRPr lang="nl-N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318E57-D253-45C3-991C-17C5119982CF}" type="slidenum">
              <a:rPr lang="nl-NL" smtClean="0"/>
              <a:t>‹nr.›</a:t>
            </a:fld>
            <a:endParaRPr lang="nl-NL"/>
          </a:p>
        </p:txBody>
      </p:sp>
    </p:spTree>
    <p:extLst>
      <p:ext uri="{BB962C8B-B14F-4D97-AF65-F5344CB8AC3E}">
        <p14:creationId xmlns:p14="http://schemas.microsoft.com/office/powerpoint/2010/main" val="33779824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actorenregister.nationaalarchief.n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2"/>
          </p:nvPr>
        </p:nvSpPr>
        <p:spPr/>
        <p:txBody>
          <a:bodyPr/>
          <a:lstStyle/>
          <a:p>
            <a:fld id="{F0318E57-D253-45C3-991C-17C5119982CF}" type="slidenum">
              <a:rPr lang="nl-NL" smtClean="0"/>
              <a:pPr/>
              <a:t>1</a:t>
            </a:fld>
            <a:endParaRPr lang="nl-NL" dirty="0"/>
          </a:p>
        </p:txBody>
      </p:sp>
      <p:sp>
        <p:nvSpPr>
          <p:cNvPr id="5" name="Rechthoek 4"/>
          <p:cNvSpPr/>
          <p:nvPr/>
        </p:nvSpPr>
        <p:spPr>
          <a:xfrm>
            <a:off x="5245328" y="2171503"/>
            <a:ext cx="6096000" cy="3170099"/>
          </a:xfrm>
          <a:prstGeom prst="rect">
            <a:avLst/>
          </a:prstGeom>
        </p:spPr>
        <p:txBody>
          <a:bodyPr>
            <a:spAutoFit/>
          </a:bodyPr>
          <a:lstStyle/>
          <a:p>
            <a:pPr>
              <a:defRPr/>
            </a:pPr>
            <a:r>
              <a:rPr lang="nl-NL" altLang="nl-NL" sz="4400" kern="0" dirty="0" smtClean="0"/>
              <a:t>E-depot - 6</a:t>
            </a:r>
            <a:endParaRPr lang="nl-NL" altLang="nl-NL" sz="4400" kern="0" dirty="0"/>
          </a:p>
          <a:p>
            <a:pPr>
              <a:defRPr/>
            </a:pPr>
            <a:r>
              <a:rPr lang="nl-NL" altLang="nl-NL" sz="2800" kern="0" dirty="0"/>
              <a:t/>
            </a:r>
            <a:br>
              <a:rPr lang="nl-NL" altLang="nl-NL" sz="2800" kern="0" dirty="0"/>
            </a:br>
            <a:r>
              <a:rPr lang="nl-NL" altLang="nl-NL" sz="2800" kern="0" dirty="0"/>
              <a:t/>
            </a:r>
            <a:br>
              <a:rPr lang="nl-NL" altLang="nl-NL" sz="2800" kern="0" dirty="0"/>
            </a:br>
            <a:r>
              <a:rPr lang="nl-NL" altLang="nl-NL" sz="2800" kern="0" dirty="0"/>
              <a:t>Jeroen van Luin</a:t>
            </a:r>
            <a:r>
              <a:rPr lang="nl-NL" altLang="nl-NL" kern="0" dirty="0"/>
              <a:t/>
            </a:r>
            <a:br>
              <a:rPr lang="nl-NL" altLang="nl-NL" kern="0" dirty="0"/>
            </a:br>
            <a:r>
              <a:rPr lang="nl-NL" altLang="nl-NL" kern="0" dirty="0"/>
              <a:t/>
            </a:r>
            <a:br>
              <a:rPr lang="nl-NL" altLang="nl-NL" kern="0" dirty="0"/>
            </a:br>
            <a:r>
              <a:rPr lang="nl-NL" altLang="nl-NL" kern="0" dirty="0"/>
              <a:t/>
            </a:r>
            <a:br>
              <a:rPr lang="nl-NL" altLang="nl-NL" kern="0" dirty="0"/>
            </a:br>
            <a:r>
              <a:rPr lang="nl-NL" altLang="nl-NL" kern="0" dirty="0"/>
              <a:t/>
            </a:r>
            <a:br>
              <a:rPr lang="nl-NL" altLang="nl-NL" kern="0" dirty="0"/>
            </a:br>
            <a:r>
              <a:rPr lang="nl-NL" altLang="nl-NL" kern="0" dirty="0" err="1" smtClean="0"/>
              <a:t>jeroen.van.luin</a:t>
            </a:r>
            <a:r>
              <a:rPr lang="nl-NL" altLang="nl-NL" kern="0" dirty="0" smtClean="0"/>
              <a:t> @ nationaalarchief.nl</a:t>
            </a:r>
            <a:endParaRPr lang="nl-NL" altLang="nl-NL" kern="0" dirty="0"/>
          </a:p>
        </p:txBody>
      </p:sp>
      <p:pic>
        <p:nvPicPr>
          <p:cNvPr id="6"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022471"/>
            <a:ext cx="4831307" cy="53851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5"/>
          <p:cNvSpPr txBox="1"/>
          <p:nvPr/>
        </p:nvSpPr>
        <p:spPr>
          <a:xfrm>
            <a:off x="5131549" y="6437952"/>
            <a:ext cx="6324031" cy="369332"/>
          </a:xfrm>
          <a:prstGeom prst="rect">
            <a:avLst/>
          </a:prstGeom>
          <a:noFill/>
        </p:spPr>
        <p:txBody>
          <a:bodyPr wrap="square" rtlCol="0">
            <a:spAutoFit/>
          </a:bodyPr>
          <a:lstStyle/>
          <a:p>
            <a:r>
              <a:rPr lang="en-US" dirty="0" smtClean="0">
                <a:solidFill>
                  <a:schemeClr val="bg1"/>
                </a:solidFill>
              </a:rPr>
              <a:t>Bachelor in Archiving, 2017-2018, module E-depot</a:t>
            </a:r>
            <a:endParaRPr lang="nl-NL" dirty="0">
              <a:solidFill>
                <a:schemeClr val="bg1"/>
              </a:solidFill>
            </a:endParaRPr>
          </a:p>
        </p:txBody>
      </p:sp>
    </p:spTree>
    <p:extLst>
      <p:ext uri="{BB962C8B-B14F-4D97-AF65-F5344CB8AC3E}">
        <p14:creationId xmlns:p14="http://schemas.microsoft.com/office/powerpoint/2010/main" val="42708164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TMLO elementen</a:t>
            </a:r>
            <a:endParaRPr lang="nl-NL" dirty="0"/>
          </a:p>
        </p:txBody>
      </p:sp>
      <p:sp>
        <p:nvSpPr>
          <p:cNvPr id="3" name="Tijdelijke aanduiding voor inhoud 2"/>
          <p:cNvSpPr>
            <a:spLocks noGrp="1"/>
          </p:cNvSpPr>
          <p:nvPr>
            <p:ph idx="1"/>
          </p:nvPr>
        </p:nvSpPr>
        <p:spPr/>
        <p:txBody>
          <a:bodyPr>
            <a:normAutofit/>
          </a:bodyPr>
          <a:lstStyle/>
          <a:p>
            <a:pPr marL="0" lvl="0" indent="0">
              <a:buNone/>
            </a:pPr>
            <a:r>
              <a:rPr lang="nl-NL" b="1" dirty="0" smtClean="0"/>
              <a:t>Omschrijving</a:t>
            </a:r>
          </a:p>
          <a:p>
            <a:pPr lvl="0"/>
            <a:r>
              <a:rPr lang="nl-NL" dirty="0" smtClean="0"/>
              <a:t>Een </a:t>
            </a:r>
            <a:r>
              <a:rPr lang="nl-NL" dirty="0"/>
              <a:t>optioneel vrij tekstveld waarin uitgebreider dan in de naam de inhoud kan worden opgenomen.</a:t>
            </a:r>
          </a:p>
          <a:p>
            <a:pPr lvl="0"/>
            <a:endParaRPr lang="nl-NL" dirty="0" smtClean="0">
              <a:effectLst/>
            </a:endParaRPr>
          </a:p>
          <a:p>
            <a:pPr lvl="0"/>
            <a:r>
              <a:rPr lang="nl-NL" dirty="0" smtClean="0"/>
              <a:t>Bijvoorbeeld “Dit dossier bevat alle sollicitatiebrieven en </a:t>
            </a:r>
            <a:r>
              <a:rPr lang="nl-NL" dirty="0" err="1" smtClean="0"/>
              <a:t>CV’s</a:t>
            </a:r>
            <a:r>
              <a:rPr lang="nl-NL" dirty="0" smtClean="0"/>
              <a:t> die zijn binnengekomen voor de vacature van Afdelingshoofd Publiek”</a:t>
            </a:r>
            <a:endParaRPr lang="nl-NL" dirty="0">
              <a:effectLst/>
            </a:endParaRP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10</a:t>
            </a:fld>
            <a:endParaRPr lang="nl-NL" dirty="0"/>
          </a:p>
        </p:txBody>
      </p:sp>
    </p:spTree>
    <p:extLst>
      <p:ext uri="{BB962C8B-B14F-4D97-AF65-F5344CB8AC3E}">
        <p14:creationId xmlns:p14="http://schemas.microsoft.com/office/powerpoint/2010/main" val="32034262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TMLO elementen</a:t>
            </a:r>
            <a:endParaRPr lang="nl-NL" dirty="0"/>
          </a:p>
        </p:txBody>
      </p:sp>
      <p:sp>
        <p:nvSpPr>
          <p:cNvPr id="3" name="Tijdelijke aanduiding voor inhoud 2"/>
          <p:cNvSpPr>
            <a:spLocks noGrp="1"/>
          </p:cNvSpPr>
          <p:nvPr>
            <p:ph idx="1"/>
          </p:nvPr>
        </p:nvSpPr>
        <p:spPr/>
        <p:txBody>
          <a:bodyPr>
            <a:normAutofit/>
          </a:bodyPr>
          <a:lstStyle/>
          <a:p>
            <a:pPr marL="0" lvl="0" indent="0">
              <a:buNone/>
            </a:pPr>
            <a:r>
              <a:rPr lang="nl-NL" b="1" dirty="0" smtClean="0"/>
              <a:t>Plaats</a:t>
            </a:r>
            <a:endParaRPr lang="nl-NL" b="1" i="1" dirty="0"/>
          </a:p>
          <a:p>
            <a:pPr lvl="0"/>
            <a:r>
              <a:rPr lang="nl-NL" dirty="0" smtClean="0"/>
              <a:t>Een </a:t>
            </a:r>
            <a:r>
              <a:rPr lang="nl-NL" dirty="0"/>
              <a:t>optioneel element waarin de locatie van een map of bestand kan worden opgenomen</a:t>
            </a:r>
            <a:r>
              <a:rPr lang="nl-NL" dirty="0" smtClean="0"/>
              <a:t>.</a:t>
            </a:r>
          </a:p>
          <a:p>
            <a:pPr lvl="0"/>
            <a:endParaRPr lang="nl-NL" dirty="0"/>
          </a:p>
          <a:p>
            <a:pPr lvl="0"/>
            <a:r>
              <a:rPr lang="nl-NL" dirty="0" smtClean="0"/>
              <a:t>Bijvoorbeeld:  “S:\Sector Bedrijfsvoering\Afdeling ICT\Project NINA”</a:t>
            </a:r>
          </a:p>
          <a:p>
            <a:pPr lvl="0"/>
            <a:r>
              <a:rPr lang="nl-NL" dirty="0" smtClean="0"/>
              <a:t>Bijvoorbeeld:  “Training Feb 2018 / </a:t>
            </a:r>
            <a:r>
              <a:rPr lang="nl-NL" dirty="0" err="1" smtClean="0"/>
              <a:t>Aqualectra</a:t>
            </a:r>
            <a:r>
              <a:rPr lang="nl-NL" dirty="0" smtClean="0"/>
              <a:t> / Human Resource / HRM Generiek”</a:t>
            </a:r>
          </a:p>
          <a:p>
            <a:endParaRPr lang="nl-NL" dirty="0">
              <a:effectLst/>
            </a:endParaRP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11</a:t>
            </a:fld>
            <a:endParaRPr lang="nl-NL" dirty="0"/>
          </a:p>
        </p:txBody>
      </p:sp>
    </p:spTree>
    <p:extLst>
      <p:ext uri="{BB962C8B-B14F-4D97-AF65-F5344CB8AC3E}">
        <p14:creationId xmlns:p14="http://schemas.microsoft.com/office/powerpoint/2010/main" val="3203426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smtClean="0"/>
              <a:t>TMLO elementen</a:t>
            </a:r>
            <a:endParaRPr lang="nl-NL" dirty="0"/>
          </a:p>
        </p:txBody>
      </p:sp>
      <p:sp>
        <p:nvSpPr>
          <p:cNvPr id="3" name="Tijdelijke aanduiding voor inhoud 2"/>
          <p:cNvSpPr>
            <a:spLocks noGrp="1"/>
          </p:cNvSpPr>
          <p:nvPr>
            <p:ph idx="1"/>
          </p:nvPr>
        </p:nvSpPr>
        <p:spPr/>
        <p:txBody>
          <a:bodyPr/>
          <a:lstStyle/>
          <a:p>
            <a:pPr marL="0" indent="0">
              <a:buNone/>
            </a:pPr>
            <a:r>
              <a:rPr lang="nl-NL" b="1" dirty="0" smtClean="0"/>
              <a:t>Dekking</a:t>
            </a:r>
          </a:p>
          <a:p>
            <a:r>
              <a:rPr lang="nl-NL" dirty="0" smtClean="0"/>
              <a:t>Optioneel element dat aangeeft waar een archiefdeel over gaat:</a:t>
            </a:r>
          </a:p>
          <a:p>
            <a:endParaRPr lang="nl-NL" dirty="0" smtClean="0"/>
          </a:p>
          <a:p>
            <a:r>
              <a:rPr lang="nl-NL" dirty="0" smtClean="0"/>
              <a:t>In Tijd  -  de looptijd van het beschreven archiefdeel</a:t>
            </a:r>
          </a:p>
          <a:p>
            <a:endParaRPr lang="nl-NL" dirty="0"/>
          </a:p>
          <a:p>
            <a:r>
              <a:rPr lang="nl-NL" dirty="0" smtClean="0"/>
              <a:t>In Geografisch gebied  -  de geografische locatie waarover het beschreven archiefdeel gaat</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12</a:t>
            </a:fld>
            <a:endParaRPr lang="nl-NL" dirty="0"/>
          </a:p>
        </p:txBody>
      </p:sp>
    </p:spTree>
    <p:extLst>
      <p:ext uri="{BB962C8B-B14F-4D97-AF65-F5344CB8AC3E}">
        <p14:creationId xmlns:p14="http://schemas.microsoft.com/office/powerpoint/2010/main" val="1714293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TMLO elementen</a:t>
            </a:r>
            <a:endParaRPr lang="nl-NL" dirty="0"/>
          </a:p>
        </p:txBody>
      </p:sp>
      <p:sp>
        <p:nvSpPr>
          <p:cNvPr id="3" name="Tijdelijke aanduiding voor inhoud 2"/>
          <p:cNvSpPr>
            <a:spLocks noGrp="1"/>
          </p:cNvSpPr>
          <p:nvPr>
            <p:ph idx="1"/>
          </p:nvPr>
        </p:nvSpPr>
        <p:spPr/>
        <p:txBody>
          <a:bodyPr>
            <a:normAutofit/>
          </a:bodyPr>
          <a:lstStyle/>
          <a:p>
            <a:pPr marL="0" indent="0">
              <a:buNone/>
            </a:pPr>
            <a:r>
              <a:rPr lang="nl-NL" b="1" dirty="0" smtClean="0"/>
              <a:t>Extern identificatiekenmerk</a:t>
            </a:r>
            <a:endParaRPr lang="nl-NL" dirty="0"/>
          </a:p>
          <a:p>
            <a:r>
              <a:rPr lang="nl-NL" dirty="0" smtClean="0"/>
              <a:t>Een </a:t>
            </a:r>
            <a:r>
              <a:rPr lang="nl-NL" dirty="0"/>
              <a:t>optioneel element waarin identificatiekenmerken uit eerdere bronsystemen kunnen worden opgenomen. Wanneer een archiefstuk voorafgaand aan opname in het huidige bronsysteem eerst nog in een ouder systeem heeft gezeten en daar een nummer had, dan kan dat hier worden </a:t>
            </a:r>
            <a:r>
              <a:rPr lang="nl-NL" dirty="0" smtClean="0"/>
              <a:t>meegenomen.</a:t>
            </a:r>
          </a:p>
          <a:p>
            <a:r>
              <a:rPr lang="nl-NL" dirty="0" err="1" smtClean="0"/>
              <a:t>Subelementen</a:t>
            </a:r>
            <a:r>
              <a:rPr lang="nl-NL" dirty="0" smtClean="0"/>
              <a:t>:</a:t>
            </a:r>
          </a:p>
          <a:p>
            <a:pPr lvl="1"/>
            <a:r>
              <a:rPr lang="nl-NL" dirty="0" smtClean="0"/>
              <a:t>Systeem				bijvoorbeeld “DECOS”</a:t>
            </a:r>
          </a:p>
          <a:p>
            <a:pPr lvl="1"/>
            <a:r>
              <a:rPr lang="nl-NL" dirty="0" smtClean="0"/>
              <a:t>Nummer binnen systeem	bijvoorbeeld “582748”</a:t>
            </a:r>
            <a:endParaRPr lang="nl-NL" dirty="0"/>
          </a:p>
          <a:p>
            <a:pPr lvl="0"/>
            <a:endParaRPr lang="nl-NL" dirty="0">
              <a:effectLst/>
            </a:endParaRP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13</a:t>
            </a:fld>
            <a:endParaRPr lang="nl-NL" dirty="0"/>
          </a:p>
        </p:txBody>
      </p:sp>
    </p:spTree>
    <p:extLst>
      <p:ext uri="{BB962C8B-B14F-4D97-AF65-F5344CB8AC3E}">
        <p14:creationId xmlns:p14="http://schemas.microsoft.com/office/powerpoint/2010/main" val="3203426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TMLO elementen</a:t>
            </a:r>
          </a:p>
        </p:txBody>
      </p:sp>
      <p:sp>
        <p:nvSpPr>
          <p:cNvPr id="3" name="Tijdelijke aanduiding voor inhoud 2"/>
          <p:cNvSpPr>
            <a:spLocks noGrp="1"/>
          </p:cNvSpPr>
          <p:nvPr>
            <p:ph idx="1"/>
          </p:nvPr>
        </p:nvSpPr>
        <p:spPr/>
        <p:txBody>
          <a:bodyPr/>
          <a:lstStyle/>
          <a:p>
            <a:pPr marL="0" indent="0">
              <a:buNone/>
            </a:pPr>
            <a:r>
              <a:rPr lang="nl-NL" b="1" dirty="0" smtClean="0"/>
              <a:t>Taal</a:t>
            </a:r>
          </a:p>
          <a:p>
            <a:endParaRPr lang="nl-NL" dirty="0"/>
          </a:p>
          <a:p>
            <a:r>
              <a:rPr lang="nl-NL" dirty="0" smtClean="0"/>
              <a:t>De taal van de onderliggende archiefstukken. Dit veld mag meer dan één keer worden opgenomen wanneer er meerdere talen zijn.</a:t>
            </a:r>
          </a:p>
          <a:p>
            <a:endParaRPr lang="nl-NL" dirty="0"/>
          </a:p>
          <a:p>
            <a:r>
              <a:rPr lang="nl-NL" dirty="0" smtClean="0"/>
              <a:t>Bijvoorbeeld: “Nederlands”, “Engels”, “Latijn”</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14</a:t>
            </a:fld>
            <a:endParaRPr lang="nl-NL" dirty="0"/>
          </a:p>
        </p:txBody>
      </p:sp>
    </p:spTree>
    <p:extLst>
      <p:ext uri="{BB962C8B-B14F-4D97-AF65-F5344CB8AC3E}">
        <p14:creationId xmlns:p14="http://schemas.microsoft.com/office/powerpoint/2010/main" val="41215381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TMLO elementen</a:t>
            </a:r>
          </a:p>
        </p:txBody>
      </p:sp>
      <p:sp>
        <p:nvSpPr>
          <p:cNvPr id="3" name="Tijdelijke aanduiding voor inhoud 2"/>
          <p:cNvSpPr>
            <a:spLocks noGrp="1"/>
          </p:cNvSpPr>
          <p:nvPr>
            <p:ph idx="1"/>
          </p:nvPr>
        </p:nvSpPr>
        <p:spPr/>
        <p:txBody>
          <a:bodyPr>
            <a:normAutofit lnSpcReduction="10000"/>
          </a:bodyPr>
          <a:lstStyle/>
          <a:p>
            <a:pPr marL="0" lvl="0" indent="0">
              <a:buNone/>
            </a:pPr>
            <a:r>
              <a:rPr lang="nl-NL" b="1" dirty="0" smtClean="0"/>
              <a:t>Eventgeschiedenis</a:t>
            </a:r>
          </a:p>
          <a:p>
            <a:r>
              <a:rPr lang="nl-NL" dirty="0" smtClean="0"/>
              <a:t>Een </a:t>
            </a:r>
            <a:r>
              <a:rPr lang="nl-NL" dirty="0"/>
              <a:t>optioneel element waarin de beheerhandelingen staan beschreven die het archief, rubriek, dossier, record of bestand heeft ondergaan in het bronsysteem. Hieronder vallen bijvoorbeeld de aanmaak van een dossier, het afsluiten van een dossier, en het registreren van een nieuwe versie van een bestand</a:t>
            </a:r>
            <a:r>
              <a:rPr lang="nl-NL" dirty="0" smtClean="0"/>
              <a:t>.</a:t>
            </a:r>
          </a:p>
          <a:p>
            <a:r>
              <a:rPr lang="nl-NL" dirty="0" err="1" smtClean="0"/>
              <a:t>Subelementen</a:t>
            </a:r>
            <a:endParaRPr lang="nl-NL" dirty="0" smtClean="0"/>
          </a:p>
          <a:p>
            <a:pPr lvl="1"/>
            <a:r>
              <a:rPr lang="nl-NL" dirty="0" smtClean="0"/>
              <a:t>Datum / periode				bijvoorbeeld:  01-05-2016</a:t>
            </a:r>
          </a:p>
          <a:p>
            <a:pPr lvl="1"/>
            <a:r>
              <a:rPr lang="nl-NL" dirty="0" smtClean="0"/>
              <a:t>Type					bijvoorbeeld:  Creatie</a:t>
            </a:r>
          </a:p>
          <a:p>
            <a:pPr lvl="1"/>
            <a:r>
              <a:rPr lang="nl-NL" dirty="0" smtClean="0"/>
              <a:t>Beschrijving				bijvoorbeeld:  Openen nieuw zaakdossier</a:t>
            </a:r>
          </a:p>
          <a:p>
            <a:pPr lvl="1"/>
            <a:r>
              <a:rPr lang="nl-NL" dirty="0" smtClean="0"/>
              <a:t>Verantwoordelijke functionaris		bijvoorbeeld:  Jeroen van Luin</a:t>
            </a:r>
            <a:endParaRPr lang="nl-NL" dirty="0"/>
          </a:p>
          <a:p>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15</a:t>
            </a:fld>
            <a:endParaRPr lang="nl-NL" dirty="0"/>
          </a:p>
        </p:txBody>
      </p:sp>
    </p:spTree>
    <p:extLst>
      <p:ext uri="{BB962C8B-B14F-4D97-AF65-F5344CB8AC3E}">
        <p14:creationId xmlns:p14="http://schemas.microsoft.com/office/powerpoint/2010/main" val="561621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TMLO elementen</a:t>
            </a:r>
          </a:p>
        </p:txBody>
      </p:sp>
      <p:sp>
        <p:nvSpPr>
          <p:cNvPr id="3" name="Tijdelijke aanduiding voor inhoud 2"/>
          <p:cNvSpPr>
            <a:spLocks noGrp="1"/>
          </p:cNvSpPr>
          <p:nvPr>
            <p:ph idx="1"/>
          </p:nvPr>
        </p:nvSpPr>
        <p:spPr>
          <a:xfrm>
            <a:off x="457199" y="2084294"/>
            <a:ext cx="11524593" cy="4312769"/>
          </a:xfrm>
        </p:spPr>
        <p:txBody>
          <a:bodyPr>
            <a:normAutofit/>
          </a:bodyPr>
          <a:lstStyle/>
          <a:p>
            <a:pPr marL="0" indent="0">
              <a:buNone/>
            </a:pPr>
            <a:r>
              <a:rPr lang="nl-NL" b="1" dirty="0" smtClean="0"/>
              <a:t>Eventplan</a:t>
            </a:r>
          </a:p>
          <a:p>
            <a:pPr lvl="0"/>
            <a:r>
              <a:rPr lang="nl-NL" dirty="0" smtClean="0"/>
              <a:t>Een </a:t>
            </a:r>
            <a:r>
              <a:rPr lang="nl-NL" dirty="0"/>
              <a:t>optioneel element</a:t>
            </a:r>
            <a:r>
              <a:rPr lang="nl-NL" b="1" dirty="0"/>
              <a:t> </a:t>
            </a:r>
            <a:r>
              <a:rPr lang="nl-NL" dirty="0"/>
              <a:t>waarin toekomstige beheerhandelingen alvast opgenomen kunnen worden. Bijvoorbeeld het openbaar worden van een beperkt openbaar dossier, of het vernietigen van een uitgeplaatst dossier dat niet blijvend bewaard hoeft te worden.</a:t>
            </a:r>
          </a:p>
          <a:p>
            <a:r>
              <a:rPr lang="nl-NL" dirty="0" err="1" smtClean="0"/>
              <a:t>Subelementen</a:t>
            </a:r>
            <a:r>
              <a:rPr lang="nl-NL" dirty="0" smtClean="0"/>
              <a:t>:</a:t>
            </a:r>
          </a:p>
          <a:p>
            <a:pPr lvl="1"/>
            <a:r>
              <a:rPr lang="nl-NL" dirty="0" smtClean="0"/>
              <a:t>Datum/periode				Bijvoorbeeld:  01-01-2030</a:t>
            </a:r>
          </a:p>
          <a:p>
            <a:pPr lvl="1"/>
            <a:r>
              <a:rPr lang="nl-NL" dirty="0" smtClean="0"/>
              <a:t>Type					Bijvoorbeeld:  Vernietiging</a:t>
            </a:r>
          </a:p>
          <a:p>
            <a:pPr lvl="1"/>
            <a:r>
              <a:rPr lang="nl-NL" dirty="0" smtClean="0"/>
              <a:t>Beschrijving				Bijvoorbeeld:  V15</a:t>
            </a:r>
          </a:p>
          <a:p>
            <a:pPr lvl="1"/>
            <a:r>
              <a:rPr lang="nl-NL" dirty="0" smtClean="0"/>
              <a:t>Aanleiding				Bijvoorbeeld:  Selectielijst OCW </a:t>
            </a:r>
            <a:r>
              <a:rPr lang="nl-NL" dirty="0" err="1" smtClean="0"/>
              <a:t>dd</a:t>
            </a:r>
            <a:r>
              <a:rPr lang="nl-NL" dirty="0" smtClean="0"/>
              <a:t> 01-05-2006</a:t>
            </a: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16</a:t>
            </a:fld>
            <a:endParaRPr lang="nl-NL" dirty="0"/>
          </a:p>
        </p:txBody>
      </p:sp>
    </p:spTree>
    <p:extLst>
      <p:ext uri="{BB962C8B-B14F-4D97-AF65-F5344CB8AC3E}">
        <p14:creationId xmlns:p14="http://schemas.microsoft.com/office/powerpoint/2010/main" val="5616214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TMLO elementen</a:t>
            </a:r>
          </a:p>
        </p:txBody>
      </p:sp>
      <p:sp>
        <p:nvSpPr>
          <p:cNvPr id="3" name="Tijdelijke aanduiding voor inhoud 2"/>
          <p:cNvSpPr>
            <a:spLocks noGrp="1"/>
          </p:cNvSpPr>
          <p:nvPr>
            <p:ph idx="1"/>
          </p:nvPr>
        </p:nvSpPr>
        <p:spPr/>
        <p:txBody>
          <a:bodyPr/>
          <a:lstStyle/>
          <a:p>
            <a:pPr marL="0" lvl="0" indent="0">
              <a:buNone/>
            </a:pPr>
            <a:r>
              <a:rPr lang="nl-NL" b="1" dirty="0" smtClean="0"/>
              <a:t>Relaties</a:t>
            </a:r>
            <a:endParaRPr lang="nl-NL" dirty="0" smtClean="0"/>
          </a:p>
          <a:p>
            <a:pPr lvl="0"/>
            <a:r>
              <a:rPr lang="nl-NL" dirty="0" smtClean="0"/>
              <a:t>Optioneel en herhaalbaar veld waarin onderlinge </a:t>
            </a:r>
            <a:r>
              <a:rPr lang="nl-NL" dirty="0"/>
              <a:t>relaties tussen documenten, record of dossiers kunnen worden aangebracht. Dit kan bijvoorbeeld worden gebruikt wanneer twee dossiers over dezelfde persoon of zaak gaan.</a:t>
            </a:r>
          </a:p>
          <a:p>
            <a:r>
              <a:rPr lang="nl-NL" dirty="0" err="1" smtClean="0"/>
              <a:t>Subelementen</a:t>
            </a:r>
            <a:r>
              <a:rPr lang="nl-NL" dirty="0" smtClean="0"/>
              <a:t>:</a:t>
            </a:r>
          </a:p>
          <a:p>
            <a:pPr lvl="1"/>
            <a:r>
              <a:rPr lang="nl-NL" dirty="0" smtClean="0"/>
              <a:t>Identificatiekenmerk van gerelateerde		Bijvoorbeeld “124.1”</a:t>
            </a:r>
          </a:p>
          <a:p>
            <a:pPr lvl="1"/>
            <a:r>
              <a:rPr lang="nl-NL" dirty="0" smtClean="0"/>
              <a:t>Type relatie					Bijvoorbeeld “Vervolg op”</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17</a:t>
            </a:fld>
            <a:endParaRPr lang="nl-NL" dirty="0"/>
          </a:p>
        </p:txBody>
      </p:sp>
    </p:spTree>
    <p:extLst>
      <p:ext uri="{BB962C8B-B14F-4D97-AF65-F5344CB8AC3E}">
        <p14:creationId xmlns:p14="http://schemas.microsoft.com/office/powerpoint/2010/main" val="5616214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TMLO elementen</a:t>
            </a:r>
          </a:p>
        </p:txBody>
      </p:sp>
      <p:sp>
        <p:nvSpPr>
          <p:cNvPr id="3" name="Tijdelijke aanduiding voor inhoud 2"/>
          <p:cNvSpPr>
            <a:spLocks noGrp="1"/>
          </p:cNvSpPr>
          <p:nvPr>
            <p:ph idx="1"/>
          </p:nvPr>
        </p:nvSpPr>
        <p:spPr/>
        <p:txBody>
          <a:bodyPr/>
          <a:lstStyle/>
          <a:p>
            <a:pPr marL="0" indent="0">
              <a:buNone/>
            </a:pPr>
            <a:r>
              <a:rPr lang="nl-NL" b="1" dirty="0" smtClean="0"/>
              <a:t>Actor</a:t>
            </a:r>
          </a:p>
          <a:p>
            <a:r>
              <a:rPr lang="nl-NL" dirty="0" smtClean="0"/>
              <a:t>Optioneel element waarin genoemd wordt wie formeel verantwoordelijk is voor het informatiebeheer van het proces waarbinnen het archief gemaakt wordt.</a:t>
            </a:r>
          </a:p>
          <a:p>
            <a:r>
              <a:rPr lang="nl-NL" dirty="0" smtClean="0"/>
              <a:t>Binnen NA Nederland wordt hier gelinkt aan het </a:t>
            </a:r>
            <a:r>
              <a:rPr lang="nl-NL" dirty="0" smtClean="0">
                <a:hlinkClick r:id="rId2"/>
              </a:rPr>
              <a:t>Actorenregister</a:t>
            </a:r>
            <a:endParaRPr lang="nl-NL" dirty="0" smtClean="0"/>
          </a:p>
          <a:p>
            <a:r>
              <a:rPr lang="nl-NL" dirty="0" err="1" smtClean="0"/>
              <a:t>Subelementen</a:t>
            </a:r>
            <a:r>
              <a:rPr lang="nl-NL" dirty="0" smtClean="0"/>
              <a:t>:</a:t>
            </a:r>
          </a:p>
          <a:p>
            <a:pPr lvl="1"/>
            <a:r>
              <a:rPr lang="nl-NL" dirty="0" smtClean="0"/>
              <a:t>Identificatiekenmerk actor:	</a:t>
            </a:r>
            <a:r>
              <a:rPr lang="nl-NL" dirty="0"/>
              <a:t>	</a:t>
            </a:r>
            <a:r>
              <a:rPr lang="nl-NL" dirty="0" smtClean="0"/>
              <a:t>Bijvoorbeeld: </a:t>
            </a:r>
            <a:r>
              <a:rPr lang="nl-NL" sz="1800" dirty="0" smtClean="0"/>
              <a:t>6dba8a36-19f5-4a78-b178-da756cfdc2b3</a:t>
            </a:r>
          </a:p>
          <a:p>
            <a:pPr lvl="1"/>
            <a:r>
              <a:rPr lang="nl-NL" dirty="0" smtClean="0"/>
              <a:t>Geautoriseerde naam actor:		Bijvoorbeeld: Nationaal Archief</a:t>
            </a:r>
          </a:p>
          <a:p>
            <a:pPr lvl="1"/>
            <a:r>
              <a:rPr lang="nl-NL" dirty="0" smtClean="0"/>
              <a:t>Plaats actor:				Bijvoorbeeld: Den Haag</a:t>
            </a:r>
          </a:p>
          <a:p>
            <a:pPr lvl="1"/>
            <a:endParaRPr lang="nl-NL" dirty="0"/>
          </a:p>
          <a:p>
            <a:pPr lvl="1"/>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18</a:t>
            </a:fld>
            <a:endParaRPr lang="nl-NL" dirty="0"/>
          </a:p>
        </p:txBody>
      </p:sp>
    </p:spTree>
    <p:extLst>
      <p:ext uri="{BB962C8B-B14F-4D97-AF65-F5344CB8AC3E}">
        <p14:creationId xmlns:p14="http://schemas.microsoft.com/office/powerpoint/2010/main" val="5616214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TMLO elementen</a:t>
            </a:r>
          </a:p>
        </p:txBody>
      </p:sp>
      <p:sp>
        <p:nvSpPr>
          <p:cNvPr id="3" name="Tijdelijke aanduiding voor inhoud 2"/>
          <p:cNvSpPr>
            <a:spLocks noGrp="1"/>
          </p:cNvSpPr>
          <p:nvPr>
            <p:ph idx="1"/>
          </p:nvPr>
        </p:nvSpPr>
        <p:spPr/>
        <p:txBody>
          <a:bodyPr>
            <a:normAutofit lnSpcReduction="10000"/>
          </a:bodyPr>
          <a:lstStyle/>
          <a:p>
            <a:pPr marL="0" indent="0">
              <a:buNone/>
            </a:pPr>
            <a:r>
              <a:rPr lang="nl-NL" b="1" dirty="0" smtClean="0"/>
              <a:t>Werkproces</a:t>
            </a:r>
          </a:p>
          <a:p>
            <a:r>
              <a:rPr lang="nl-NL" dirty="0" smtClean="0"/>
              <a:t>Optioneel element waarin het werkproces staat waarbinnen de documenten gemaakt zijn.</a:t>
            </a:r>
          </a:p>
          <a:p>
            <a:r>
              <a:rPr lang="nl-NL" dirty="0" smtClean="0"/>
              <a:t>Gebruik hiervoor bijvoorbeeld de selectielijst</a:t>
            </a:r>
          </a:p>
          <a:p>
            <a:r>
              <a:rPr lang="nl-NL" dirty="0" smtClean="0"/>
              <a:t>Vooral nodig wanneer huidige ordening niet de werkprocessen volgt</a:t>
            </a:r>
          </a:p>
          <a:p>
            <a:r>
              <a:rPr lang="nl-NL" dirty="0" err="1" smtClean="0"/>
              <a:t>Subelementen</a:t>
            </a:r>
            <a:r>
              <a:rPr lang="nl-NL" dirty="0" smtClean="0"/>
              <a:t>:</a:t>
            </a:r>
          </a:p>
          <a:p>
            <a:pPr lvl="1"/>
            <a:r>
              <a:rPr lang="nl-NL" dirty="0" smtClean="0"/>
              <a:t>Identificatiekenmerk:	Bijvoorbeeld: E.1.1.1.07</a:t>
            </a:r>
          </a:p>
          <a:p>
            <a:pPr lvl="1"/>
            <a:r>
              <a:rPr lang="nl-NL" dirty="0" smtClean="0"/>
              <a:t>Aggregatieniveau:	Bijvoorbeeld: Functie, Proces, Zaak of Activiteit</a:t>
            </a:r>
          </a:p>
          <a:p>
            <a:pPr lvl="1"/>
            <a:r>
              <a:rPr lang="nl-NL" dirty="0" smtClean="0"/>
              <a:t>Geautoriseerde naam:	Bijvoorbeeld: Verwerven van overheidsarchieven,</a:t>
            </a:r>
            <a:br>
              <a:rPr lang="nl-NL" dirty="0" smtClean="0"/>
            </a:br>
            <a:r>
              <a:rPr lang="nl-NL" dirty="0" smtClean="0"/>
              <a:t>						Ministerie van Infrastructuur &amp; Milieu</a:t>
            </a: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19</a:t>
            </a:fld>
            <a:endParaRPr lang="nl-NL" dirty="0"/>
          </a:p>
        </p:txBody>
      </p:sp>
    </p:spTree>
    <p:extLst>
      <p:ext uri="{BB962C8B-B14F-4D97-AF65-F5344CB8AC3E}">
        <p14:creationId xmlns:p14="http://schemas.microsoft.com/office/powerpoint/2010/main" val="2001284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Metadata-mapping</a:t>
            </a:r>
            <a:endParaRPr lang="nl-NL" dirty="0"/>
          </a:p>
        </p:txBody>
      </p:sp>
      <p:sp>
        <p:nvSpPr>
          <p:cNvPr id="3" name="Tijdelijke aanduiding voor inhoud 2"/>
          <p:cNvSpPr>
            <a:spLocks noGrp="1"/>
          </p:cNvSpPr>
          <p:nvPr>
            <p:ph idx="1"/>
          </p:nvPr>
        </p:nvSpPr>
        <p:spPr/>
        <p:txBody>
          <a:bodyPr>
            <a:normAutofit lnSpcReduction="10000"/>
          </a:bodyPr>
          <a:lstStyle/>
          <a:p>
            <a:endParaRPr lang="nl-NL" dirty="0" smtClean="0"/>
          </a:p>
          <a:p>
            <a:r>
              <a:rPr lang="nl-NL" dirty="0" smtClean="0"/>
              <a:t>Elk informatiesysteem heeft zijn eigen </a:t>
            </a:r>
            <a:r>
              <a:rPr lang="nl-NL" dirty="0" err="1" smtClean="0"/>
              <a:t>metadata-schema</a:t>
            </a:r>
            <a:endParaRPr lang="nl-NL" dirty="0" smtClean="0"/>
          </a:p>
          <a:p>
            <a:r>
              <a:rPr lang="nl-NL" dirty="0" smtClean="0"/>
              <a:t>Zelfs wanneer het twee installaties zijn van dezelfde software bij een andere archiefvormer, kan het </a:t>
            </a:r>
            <a:r>
              <a:rPr lang="nl-NL" dirty="0" err="1" smtClean="0"/>
              <a:t>metadata-schema</a:t>
            </a:r>
            <a:r>
              <a:rPr lang="nl-NL" dirty="0" smtClean="0"/>
              <a:t> anders zijn</a:t>
            </a:r>
          </a:p>
          <a:p>
            <a:endParaRPr lang="nl-NL" dirty="0"/>
          </a:p>
          <a:p>
            <a:r>
              <a:rPr lang="nl-NL" dirty="0" smtClean="0"/>
              <a:t>Een e-depot heeft óók een eigen </a:t>
            </a:r>
            <a:r>
              <a:rPr lang="nl-NL" dirty="0" err="1" smtClean="0"/>
              <a:t>metadata-schema</a:t>
            </a:r>
            <a:endParaRPr lang="nl-NL" dirty="0" smtClean="0"/>
          </a:p>
          <a:p>
            <a:endParaRPr lang="nl-NL" dirty="0"/>
          </a:p>
          <a:p>
            <a:r>
              <a:rPr lang="nl-NL" dirty="0" smtClean="0"/>
              <a:t>Vertalen van één schema in een ander schema heet ‘mappen’</a:t>
            </a:r>
          </a:p>
          <a:p>
            <a:r>
              <a:rPr lang="nl-NL" dirty="0" smtClean="0"/>
              <a:t>Vaak een van de tijdrovendste onderdelen van </a:t>
            </a:r>
            <a:r>
              <a:rPr lang="nl-NL" smtClean="0"/>
              <a:t>een overbrenging</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a:t>
            </a:fld>
            <a:endParaRPr lang="nl-NL" dirty="0"/>
          </a:p>
        </p:txBody>
      </p:sp>
    </p:spTree>
    <p:extLst>
      <p:ext uri="{BB962C8B-B14F-4D97-AF65-F5344CB8AC3E}">
        <p14:creationId xmlns:p14="http://schemas.microsoft.com/office/powerpoint/2010/main" val="21783625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TMLO elementen</a:t>
            </a:r>
          </a:p>
        </p:txBody>
      </p:sp>
      <p:sp>
        <p:nvSpPr>
          <p:cNvPr id="3" name="Tijdelijke aanduiding voor inhoud 2"/>
          <p:cNvSpPr>
            <a:spLocks noGrp="1"/>
          </p:cNvSpPr>
          <p:nvPr>
            <p:ph idx="1"/>
          </p:nvPr>
        </p:nvSpPr>
        <p:spPr/>
        <p:txBody>
          <a:bodyPr>
            <a:normAutofit fontScale="92500"/>
          </a:bodyPr>
          <a:lstStyle/>
          <a:p>
            <a:pPr marL="0" indent="0">
              <a:buNone/>
            </a:pPr>
            <a:r>
              <a:rPr lang="nl-NL" b="1" dirty="0" smtClean="0"/>
              <a:t>Gebruiksvoorwaarden</a:t>
            </a:r>
          </a:p>
          <a:p>
            <a:r>
              <a:rPr lang="nl-NL" dirty="0" smtClean="0"/>
              <a:t>Optioneel element waarin de gebruiksvoorwaarden van het onderliggende archiefbestanddeel zijn vastgelegd</a:t>
            </a:r>
          </a:p>
          <a:p>
            <a:endParaRPr lang="nl-NL" dirty="0" smtClean="0"/>
          </a:p>
          <a:p>
            <a:r>
              <a:rPr lang="nl-NL" dirty="0" err="1" smtClean="0"/>
              <a:t>Subelementen</a:t>
            </a:r>
            <a:r>
              <a:rPr lang="nl-NL" dirty="0" smtClean="0"/>
              <a:t>:</a:t>
            </a:r>
          </a:p>
          <a:p>
            <a:pPr lvl="1"/>
            <a:r>
              <a:rPr lang="nl-NL" dirty="0" smtClean="0"/>
              <a:t>Omschrijving voorwaarden:	Bijvoorbeeld: Auteursrechtelijk beschermd</a:t>
            </a:r>
          </a:p>
          <a:p>
            <a:pPr lvl="1"/>
            <a:r>
              <a:rPr lang="nl-NL" dirty="0" smtClean="0"/>
              <a:t>Datum / periode:			Bijvoorbeeld: 1975 – 2045</a:t>
            </a:r>
          </a:p>
          <a:p>
            <a:pPr lvl="1"/>
            <a:endParaRPr lang="nl-NL" dirty="0"/>
          </a:p>
          <a:p>
            <a:r>
              <a:rPr lang="nl-NL" dirty="0" smtClean="0"/>
              <a:t>Als er geen einddatum bekend is (bijv. 70 jaar na overlijden van een nog levend persoon) dan alleen startdatum vermelden. Dit is meestal de datum van creatie.</a:t>
            </a: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20</a:t>
            </a:fld>
            <a:endParaRPr lang="nl-NL" dirty="0"/>
          </a:p>
        </p:txBody>
      </p:sp>
    </p:spTree>
    <p:extLst>
      <p:ext uri="{BB962C8B-B14F-4D97-AF65-F5344CB8AC3E}">
        <p14:creationId xmlns:p14="http://schemas.microsoft.com/office/powerpoint/2010/main" val="41409275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TMLO elementen</a:t>
            </a:r>
          </a:p>
        </p:txBody>
      </p:sp>
      <p:sp>
        <p:nvSpPr>
          <p:cNvPr id="3" name="Tijdelijke aanduiding voor inhoud 2"/>
          <p:cNvSpPr>
            <a:spLocks noGrp="1"/>
          </p:cNvSpPr>
          <p:nvPr>
            <p:ph idx="1"/>
          </p:nvPr>
        </p:nvSpPr>
        <p:spPr/>
        <p:txBody>
          <a:bodyPr>
            <a:normAutofit/>
          </a:bodyPr>
          <a:lstStyle/>
          <a:p>
            <a:pPr marL="0" indent="0">
              <a:buNone/>
            </a:pPr>
            <a:r>
              <a:rPr lang="nl-NL" b="1" dirty="0" smtClean="0"/>
              <a:t>Vorm</a:t>
            </a:r>
          </a:p>
          <a:p>
            <a:r>
              <a:rPr lang="nl-NL" dirty="0" smtClean="0"/>
              <a:t>Optionele veld waarin de uiterlijke vorm van een stuk beschreven wordt</a:t>
            </a:r>
          </a:p>
          <a:p>
            <a:endParaRPr lang="nl-NL" dirty="0"/>
          </a:p>
          <a:p>
            <a:r>
              <a:rPr lang="nl-NL" dirty="0" err="1" smtClean="0"/>
              <a:t>Subelementen</a:t>
            </a:r>
            <a:r>
              <a:rPr lang="nl-NL" dirty="0" smtClean="0"/>
              <a:t>:</a:t>
            </a:r>
          </a:p>
          <a:p>
            <a:pPr lvl="1"/>
            <a:r>
              <a:rPr lang="nl-NL" dirty="0" smtClean="0"/>
              <a:t>Redactie / genre			Bijvoorbeeld: Nota, verslag, proces-verbaal</a:t>
            </a:r>
          </a:p>
          <a:p>
            <a:pPr lvl="1"/>
            <a:r>
              <a:rPr lang="nl-NL" dirty="0" smtClean="0"/>
              <a:t>Verschijningsvorm		Bijvoorbeeld: Sjabloon NOTA-2.14.2</a:t>
            </a:r>
          </a:p>
          <a:p>
            <a:pPr lvl="1"/>
            <a:r>
              <a:rPr lang="nl-NL" dirty="0" smtClean="0"/>
              <a:t>Structuur			Bijvoorbeeld: Rapport met 2 bijlagen</a:t>
            </a: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21</a:t>
            </a:fld>
            <a:endParaRPr lang="nl-NL" dirty="0"/>
          </a:p>
        </p:txBody>
      </p:sp>
    </p:spTree>
    <p:extLst>
      <p:ext uri="{BB962C8B-B14F-4D97-AF65-F5344CB8AC3E}">
        <p14:creationId xmlns:p14="http://schemas.microsoft.com/office/powerpoint/2010/main" val="35624270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TMLO elementen</a:t>
            </a:r>
          </a:p>
        </p:txBody>
      </p:sp>
      <p:sp>
        <p:nvSpPr>
          <p:cNvPr id="3" name="Tijdelijke aanduiding voor inhoud 2"/>
          <p:cNvSpPr>
            <a:spLocks noGrp="1"/>
          </p:cNvSpPr>
          <p:nvPr>
            <p:ph idx="1"/>
          </p:nvPr>
        </p:nvSpPr>
        <p:spPr/>
        <p:txBody>
          <a:bodyPr>
            <a:normAutofit/>
          </a:bodyPr>
          <a:lstStyle/>
          <a:p>
            <a:pPr marL="0" indent="0">
              <a:buNone/>
            </a:pPr>
            <a:r>
              <a:rPr lang="nl-NL" b="1" dirty="0" smtClean="0"/>
              <a:t>Integriteit</a:t>
            </a:r>
          </a:p>
          <a:p>
            <a:r>
              <a:rPr lang="nl-NL" dirty="0" smtClean="0"/>
              <a:t>Optionele veld waarin wordt aangegeven of het onderliggende archiefstuk wel of niet integer is</a:t>
            </a:r>
          </a:p>
          <a:p>
            <a:endParaRPr lang="nl-NL" dirty="0"/>
          </a:p>
          <a:p>
            <a:r>
              <a:rPr lang="nl-NL" dirty="0" smtClean="0"/>
              <a:t>Bijvoorbeeld:   “integer” of “niet integer”</a:t>
            </a: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22</a:t>
            </a:fld>
            <a:endParaRPr lang="nl-NL" dirty="0"/>
          </a:p>
        </p:txBody>
      </p:sp>
    </p:spTree>
    <p:extLst>
      <p:ext uri="{BB962C8B-B14F-4D97-AF65-F5344CB8AC3E}">
        <p14:creationId xmlns:p14="http://schemas.microsoft.com/office/powerpoint/2010/main" val="30941978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TMLO elementen</a:t>
            </a:r>
            <a:endParaRPr lang="nl-NL" dirty="0"/>
          </a:p>
        </p:txBody>
      </p:sp>
      <p:sp>
        <p:nvSpPr>
          <p:cNvPr id="3" name="Tijdelijke aanduiding voor inhoud 2"/>
          <p:cNvSpPr>
            <a:spLocks noGrp="1"/>
          </p:cNvSpPr>
          <p:nvPr>
            <p:ph idx="1"/>
          </p:nvPr>
        </p:nvSpPr>
        <p:spPr/>
        <p:txBody>
          <a:bodyPr>
            <a:normAutofit/>
          </a:bodyPr>
          <a:lstStyle/>
          <a:p>
            <a:pPr marL="0" indent="0">
              <a:buNone/>
            </a:pPr>
            <a:r>
              <a:rPr lang="nl-NL" b="1" dirty="0" smtClean="0"/>
              <a:t>Technische metadata, o.a.: </a:t>
            </a:r>
          </a:p>
          <a:p>
            <a:r>
              <a:rPr lang="nl-NL" dirty="0" smtClean="0"/>
              <a:t>Bestandsnaam		Bijvoorbeeld: “Presentatie E-depot.pdf”</a:t>
            </a:r>
          </a:p>
          <a:p>
            <a:r>
              <a:rPr lang="nl-NL" dirty="0" smtClean="0"/>
              <a:t>Bestandsformaat		Bijvoorbeeld: “Adobe PDF 1.4”</a:t>
            </a:r>
          </a:p>
          <a:p>
            <a:r>
              <a:rPr lang="nl-NL" dirty="0" smtClean="0"/>
              <a:t>Omvang		</a:t>
            </a:r>
            <a:r>
              <a:rPr lang="nl-NL" dirty="0"/>
              <a:t>	Bijvoorbeeld: “</a:t>
            </a:r>
            <a:r>
              <a:rPr lang="nl-NL" dirty="0" smtClean="0"/>
              <a:t>3664435”</a:t>
            </a:r>
          </a:p>
          <a:p>
            <a:r>
              <a:rPr lang="nl-NL" dirty="0" smtClean="0"/>
              <a:t>Fysieke integriteit</a:t>
            </a:r>
            <a:r>
              <a:rPr lang="nl-NL" dirty="0"/>
              <a:t>	Bijvoorbeeld: “</a:t>
            </a:r>
            <a:r>
              <a:rPr lang="nl-NL" sz="1800" dirty="0" smtClean="0"/>
              <a:t>2168F5B970D889A9418FB7C242AB21EC81C1E04E2B</a:t>
            </a:r>
            <a:r>
              <a:rPr lang="nl-NL" dirty="0" smtClean="0"/>
              <a:t>”</a:t>
            </a:r>
          </a:p>
          <a:p>
            <a:r>
              <a:rPr lang="nl-NL" dirty="0" smtClean="0"/>
              <a:t>Creatie-applicatie	Bijvoorbeeld: “Microsoft </a:t>
            </a:r>
            <a:r>
              <a:rPr lang="nl-NL" dirty="0" err="1" smtClean="0"/>
              <a:t>Powerpoint</a:t>
            </a:r>
            <a:r>
              <a:rPr lang="nl-NL" dirty="0" smtClean="0"/>
              <a:t> 2010”</a:t>
            </a:r>
          </a:p>
          <a:p>
            <a:r>
              <a:rPr lang="nl-NL" dirty="0" smtClean="0"/>
              <a:t>Datum aanmaak		Bijvoorbeeld: “24-05-2018”</a:t>
            </a:r>
          </a:p>
          <a:p>
            <a:r>
              <a:rPr lang="nl-NL" dirty="0" smtClean="0"/>
              <a:t>Event-plan			Bijvoorbeeld: “Migratie”, “01-01-2019”</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23</a:t>
            </a:fld>
            <a:endParaRPr lang="nl-NL" dirty="0"/>
          </a:p>
        </p:txBody>
      </p:sp>
    </p:spTree>
    <p:extLst>
      <p:ext uri="{BB962C8B-B14F-4D97-AF65-F5344CB8AC3E}">
        <p14:creationId xmlns:p14="http://schemas.microsoft.com/office/powerpoint/2010/main" val="26640295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Voorbeelden van E-Doc</a:t>
            </a:r>
            <a:endParaRPr lang="nl-NL" dirty="0"/>
          </a:p>
        </p:txBody>
      </p:sp>
      <p:sp>
        <p:nvSpPr>
          <p:cNvPr id="3" name="Tijdelijke aanduiding voor inhoud 2"/>
          <p:cNvSpPr>
            <a:spLocks noGrp="1"/>
          </p:cNvSpPr>
          <p:nvPr>
            <p:ph idx="1"/>
          </p:nvPr>
        </p:nvSpPr>
        <p:spPr/>
        <p:txBody>
          <a:bodyPr/>
          <a:lstStyle/>
          <a:p>
            <a:endParaRPr lang="nl-NL" dirty="0" smtClean="0"/>
          </a:p>
          <a:p>
            <a:r>
              <a:rPr lang="nl-NL" dirty="0" smtClean="0"/>
              <a:t>Te mappen naar TMLO</a:t>
            </a:r>
          </a:p>
          <a:p>
            <a:endParaRPr lang="nl-NL" dirty="0" smtClean="0"/>
          </a:p>
          <a:p>
            <a:r>
              <a:rPr lang="nl-NL" dirty="0" smtClean="0"/>
              <a:t>Zijn alle verplichte elementen aanwezig?</a:t>
            </a:r>
          </a:p>
          <a:p>
            <a:endParaRPr lang="nl-NL" dirty="0" smtClean="0"/>
          </a:p>
          <a:p>
            <a:r>
              <a:rPr lang="nl-NL" dirty="0" smtClean="0"/>
              <a:t>Kun je alle aanwezig metadata kwijt in een TMLO-veld?</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24</a:t>
            </a:fld>
            <a:endParaRPr lang="nl-NL" dirty="0"/>
          </a:p>
        </p:txBody>
      </p:sp>
    </p:spTree>
    <p:extLst>
      <p:ext uri="{BB962C8B-B14F-4D97-AF65-F5344CB8AC3E}">
        <p14:creationId xmlns:p14="http://schemas.microsoft.com/office/powerpoint/2010/main" val="68244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2"/>
          </p:nvPr>
        </p:nvSpPr>
        <p:spPr/>
        <p:txBody>
          <a:bodyPr/>
          <a:lstStyle/>
          <a:p>
            <a:fld id="{F0318E57-D253-45C3-991C-17C5119982CF}" type="slidenum">
              <a:rPr lang="nl-NL" smtClean="0"/>
              <a:pPr/>
              <a:t>25</a:t>
            </a:fld>
            <a:endParaRPr lang="nl-NL"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1871" y="0"/>
            <a:ext cx="9988604" cy="68798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90189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2"/>
          </p:nvPr>
        </p:nvSpPr>
        <p:spPr/>
        <p:txBody>
          <a:bodyPr/>
          <a:lstStyle/>
          <a:p>
            <a:fld id="{F0318E57-D253-45C3-991C-17C5119982CF}" type="slidenum">
              <a:rPr lang="nl-NL" smtClean="0"/>
              <a:pPr/>
              <a:t>26</a:t>
            </a:fld>
            <a:endParaRPr lang="nl-NL"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6300" y="0"/>
            <a:ext cx="10439400" cy="6886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529158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Voorbeelden</a:t>
            </a:r>
            <a:endParaRPr lang="nl-NL" dirty="0"/>
          </a:p>
        </p:txBody>
      </p:sp>
      <p:sp>
        <p:nvSpPr>
          <p:cNvPr id="3" name="Tijdelijke aanduiding voor inhoud 2"/>
          <p:cNvSpPr>
            <a:spLocks noGrp="1"/>
          </p:cNvSpPr>
          <p:nvPr>
            <p:ph idx="1"/>
          </p:nvPr>
        </p:nvSpPr>
        <p:spPr/>
        <p:txBody>
          <a:bodyPr>
            <a:normAutofit lnSpcReduction="10000"/>
          </a:bodyPr>
          <a:lstStyle/>
          <a:p>
            <a:r>
              <a:rPr lang="nl-NL" dirty="0" smtClean="0"/>
              <a:t>Auteur  			  	→	Opsteller</a:t>
            </a:r>
          </a:p>
          <a:p>
            <a:r>
              <a:rPr lang="nl-NL" dirty="0" smtClean="0"/>
              <a:t>Titel		</a:t>
            </a:r>
            <a:r>
              <a:rPr lang="nl-NL" dirty="0"/>
              <a:t> </a:t>
            </a:r>
            <a:r>
              <a:rPr lang="nl-NL" dirty="0" smtClean="0"/>
              <a:t>		  	→	Beschrijving</a:t>
            </a:r>
          </a:p>
          <a:p>
            <a:r>
              <a:rPr lang="nl-NL" dirty="0" smtClean="0"/>
              <a:t>Identificatiekenmerk	  	→	Identificatiekenmerk</a:t>
            </a:r>
          </a:p>
          <a:p>
            <a:r>
              <a:rPr lang="nl-NL" dirty="0" smtClean="0"/>
              <a:t>Oud nummer		  	→	Extern Identificatiekenmerk</a:t>
            </a:r>
          </a:p>
          <a:p>
            <a:r>
              <a:rPr lang="nl-NL" dirty="0" smtClean="0"/>
              <a:t>Periode			  	→	Begindatum + Einddatum</a:t>
            </a:r>
          </a:p>
          <a:p>
            <a:endParaRPr lang="nl-NL" dirty="0"/>
          </a:p>
          <a:p>
            <a:r>
              <a:rPr lang="nl-NL" dirty="0" smtClean="0"/>
              <a:t>Klant			  	→	???</a:t>
            </a:r>
          </a:p>
          <a:p>
            <a:r>
              <a:rPr lang="nl-NL" dirty="0" smtClean="0"/>
              <a:t>???				  	→	Actor</a:t>
            </a:r>
          </a:p>
          <a:p>
            <a:r>
              <a:rPr lang="nl-NL" dirty="0" smtClean="0"/>
              <a:t>Datum oudste + jongste  stuk	→	Looptijd op dossierniveau</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3</a:t>
            </a:fld>
            <a:endParaRPr lang="nl-NL" dirty="0"/>
          </a:p>
        </p:txBody>
      </p:sp>
    </p:spTree>
    <p:extLst>
      <p:ext uri="{BB962C8B-B14F-4D97-AF65-F5344CB8AC3E}">
        <p14:creationId xmlns:p14="http://schemas.microsoft.com/office/powerpoint/2010/main" val="37245569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Toepassingsprofiel Rijk en Lokale Overheden</a:t>
            </a:r>
            <a:endParaRPr lang="nl-NL" dirty="0"/>
          </a:p>
        </p:txBody>
      </p:sp>
      <p:sp>
        <p:nvSpPr>
          <p:cNvPr id="3" name="Tijdelijke aanduiding voor inhoud 2"/>
          <p:cNvSpPr>
            <a:spLocks noGrp="1"/>
          </p:cNvSpPr>
          <p:nvPr>
            <p:ph idx="1"/>
          </p:nvPr>
        </p:nvSpPr>
        <p:spPr>
          <a:xfrm>
            <a:off x="457200" y="1958166"/>
            <a:ext cx="11282082" cy="4426865"/>
          </a:xfrm>
        </p:spPr>
        <p:txBody>
          <a:bodyPr>
            <a:normAutofit/>
          </a:bodyPr>
          <a:lstStyle/>
          <a:p>
            <a:r>
              <a:rPr lang="nl-NL" dirty="0" smtClean="0"/>
              <a:t>De standaard ISO 23081 beschrijft metadata die bij records management gebruikt kan worden</a:t>
            </a:r>
          </a:p>
          <a:p>
            <a:r>
              <a:rPr lang="nl-NL" dirty="0" smtClean="0"/>
              <a:t>Voor de Nederlandse overheid is die uitgewerkt in twee standaarden:</a:t>
            </a:r>
          </a:p>
          <a:p>
            <a:pPr lvl="1"/>
            <a:r>
              <a:rPr lang="nl-NL" dirty="0" smtClean="0"/>
              <a:t>Toepassingsprofiel Rijk (TP-Rijk)  voor de  Rijksoverheid</a:t>
            </a:r>
          </a:p>
          <a:p>
            <a:pPr lvl="1"/>
            <a:r>
              <a:rPr lang="nl-NL" dirty="0" smtClean="0"/>
              <a:t>Toepassingsprofiel Metagegevens Lokale Overheden (TMLO) voor gemeenten, provincies en waterschappen</a:t>
            </a:r>
          </a:p>
          <a:p>
            <a:r>
              <a:rPr lang="nl-NL" dirty="0" smtClean="0"/>
              <a:t>De twee schema’s lijken heel sterk op elkaar, ze </a:t>
            </a:r>
            <a:r>
              <a:rPr lang="nl-NL" smtClean="0"/>
              <a:t>verschillen </a:t>
            </a:r>
            <a:r>
              <a:rPr lang="nl-NL" smtClean="0"/>
              <a:t>vooral in </a:t>
            </a:r>
            <a:r>
              <a:rPr lang="nl-NL" dirty="0" smtClean="0"/>
              <a:t>welke metadata verplicht is, en welke optioneel</a:t>
            </a:r>
          </a:p>
          <a:p>
            <a:r>
              <a:rPr lang="nl-NL" dirty="0" smtClean="0"/>
              <a:t>De schema’s zijn uitwerkt in een XML-formaat dat ‘ToPX’ heet</a:t>
            </a:r>
          </a:p>
          <a:p>
            <a:r>
              <a:rPr lang="nl-NL" dirty="0" smtClean="0"/>
              <a:t>Dit is het metadata-formaat dat gebruikt wordt in het e-depot.</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4</a:t>
            </a:fld>
            <a:endParaRPr lang="nl-NL" dirty="0"/>
          </a:p>
        </p:txBody>
      </p:sp>
    </p:spTree>
    <p:extLst>
      <p:ext uri="{BB962C8B-B14F-4D97-AF65-F5344CB8AC3E}">
        <p14:creationId xmlns:p14="http://schemas.microsoft.com/office/powerpoint/2010/main" val="41841245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TMLO</a:t>
            </a:r>
            <a:endParaRPr lang="nl-NL" dirty="0"/>
          </a:p>
        </p:txBody>
      </p:sp>
      <p:sp>
        <p:nvSpPr>
          <p:cNvPr id="3" name="Tijdelijke aanduiding voor inhoud 2"/>
          <p:cNvSpPr>
            <a:spLocks noGrp="1"/>
          </p:cNvSpPr>
          <p:nvPr>
            <p:ph idx="1"/>
          </p:nvPr>
        </p:nvSpPr>
        <p:spPr/>
        <p:txBody>
          <a:bodyPr/>
          <a:lstStyle/>
          <a:p>
            <a:endParaRPr lang="nl-NL" dirty="0" smtClean="0"/>
          </a:p>
          <a:p>
            <a:r>
              <a:rPr lang="nl-NL" dirty="0" smtClean="0"/>
              <a:t>1 vervelende en 2 goede mededelingen…</a:t>
            </a:r>
          </a:p>
          <a:p>
            <a:endParaRPr lang="nl-NL" dirty="0"/>
          </a:p>
          <a:p>
            <a:r>
              <a:rPr lang="nl-NL" dirty="0" smtClean="0"/>
              <a:t>Vervelend:   er zijn meer dan 20 metadatavelden</a:t>
            </a:r>
          </a:p>
          <a:p>
            <a:endParaRPr lang="nl-NL" dirty="0"/>
          </a:p>
          <a:p>
            <a:r>
              <a:rPr lang="nl-NL" dirty="0" smtClean="0"/>
              <a:t>Goed: </a:t>
            </a:r>
          </a:p>
          <a:p>
            <a:pPr lvl="1"/>
            <a:r>
              <a:rPr lang="nl-NL" dirty="0" smtClean="0"/>
              <a:t>Je hoeft niet uit je hoofd te kennen welke er zijn</a:t>
            </a:r>
          </a:p>
          <a:p>
            <a:pPr lvl="1"/>
            <a:r>
              <a:rPr lang="nl-NL" dirty="0" smtClean="0"/>
              <a:t>De namen zijn beschrijvend en logisch</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5</a:t>
            </a:fld>
            <a:endParaRPr lang="nl-NL" dirty="0"/>
          </a:p>
        </p:txBody>
      </p:sp>
    </p:spTree>
    <p:extLst>
      <p:ext uri="{BB962C8B-B14F-4D97-AF65-F5344CB8AC3E}">
        <p14:creationId xmlns:p14="http://schemas.microsoft.com/office/powerpoint/2010/main" val="3442229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TMLO elementen </a:t>
            </a:r>
            <a:endParaRPr lang="nl-NL" dirty="0"/>
          </a:p>
        </p:txBody>
      </p:sp>
      <p:sp>
        <p:nvSpPr>
          <p:cNvPr id="3" name="Tijdelijke aanduiding voor inhoud 2"/>
          <p:cNvSpPr>
            <a:spLocks noGrp="1"/>
          </p:cNvSpPr>
          <p:nvPr>
            <p:ph idx="1"/>
          </p:nvPr>
        </p:nvSpPr>
        <p:spPr/>
        <p:txBody>
          <a:bodyPr>
            <a:normAutofit lnSpcReduction="10000"/>
          </a:bodyPr>
          <a:lstStyle/>
          <a:p>
            <a:pPr marL="0" lvl="0" indent="0">
              <a:buNone/>
            </a:pPr>
            <a:r>
              <a:rPr lang="nl-NL" b="1" dirty="0" smtClean="0"/>
              <a:t>Identificatiekenmerk</a:t>
            </a:r>
            <a:endParaRPr lang="nl-NL" dirty="0" smtClean="0"/>
          </a:p>
          <a:p>
            <a:r>
              <a:rPr lang="nl-NL" dirty="0" smtClean="0"/>
              <a:t>Een </a:t>
            </a:r>
            <a:r>
              <a:rPr lang="nl-NL" dirty="0"/>
              <a:t>verplichte unieke code waaronder een archief, rubriek, dossier, record of bestand te vinden is. De uniciteit geldt voor dossiers en records binnen de context van het archief. Twee verschillende archieven mogen wel ieder een dossier nummer 1 hebben, maar in één archief mag dossiernummer 1 maar één keer voorkomen</a:t>
            </a:r>
            <a:r>
              <a:rPr lang="nl-NL" dirty="0" smtClean="0"/>
              <a:t>.</a:t>
            </a:r>
          </a:p>
          <a:p>
            <a:r>
              <a:rPr lang="nl-NL" dirty="0" smtClean="0"/>
              <a:t>Bijvoorbeeld:  </a:t>
            </a:r>
          </a:p>
          <a:p>
            <a:pPr lvl="1"/>
            <a:r>
              <a:rPr lang="nl-NL" dirty="0" smtClean="0"/>
              <a:t>archief “2.10.50</a:t>
            </a:r>
            <a:r>
              <a:rPr lang="nl-NL" dirty="0"/>
              <a:t>”  </a:t>
            </a:r>
            <a:r>
              <a:rPr lang="nl-NL" dirty="0" smtClean="0"/>
              <a:t>	of  	“NA.BOI.324”</a:t>
            </a:r>
          </a:p>
          <a:p>
            <a:pPr lvl="1"/>
            <a:r>
              <a:rPr lang="nl-NL" dirty="0" smtClean="0"/>
              <a:t>serie “2.10.50_4”   	of  	“NA.BOI.324_2”</a:t>
            </a:r>
          </a:p>
          <a:p>
            <a:pPr lvl="1"/>
            <a:r>
              <a:rPr lang="nl-NL" dirty="0" smtClean="0"/>
              <a:t>dossier “1A.2”        	of   	“136”</a:t>
            </a:r>
          </a:p>
          <a:p>
            <a:pPr lvl="1"/>
            <a:r>
              <a:rPr lang="nl-NL" dirty="0" smtClean="0"/>
              <a:t>bestand “124.1</a:t>
            </a:r>
            <a:r>
              <a:rPr lang="nl-NL" dirty="0"/>
              <a:t>”   	</a:t>
            </a:r>
            <a:r>
              <a:rPr lang="nl-NL" dirty="0" smtClean="0"/>
              <a:t>of   	“</a:t>
            </a:r>
            <a:r>
              <a:rPr lang="nl-NL" dirty="0"/>
              <a:t>ae1cec3d-70df-4c1a-ae87-22e89d5a11d8” </a:t>
            </a: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6</a:t>
            </a:fld>
            <a:endParaRPr lang="nl-NL" dirty="0"/>
          </a:p>
        </p:txBody>
      </p:sp>
    </p:spTree>
    <p:extLst>
      <p:ext uri="{BB962C8B-B14F-4D97-AF65-F5344CB8AC3E}">
        <p14:creationId xmlns:p14="http://schemas.microsoft.com/office/powerpoint/2010/main" val="5399869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TMLO elementen </a:t>
            </a:r>
            <a:endParaRPr lang="nl-NL" dirty="0"/>
          </a:p>
        </p:txBody>
      </p:sp>
      <p:sp>
        <p:nvSpPr>
          <p:cNvPr id="3" name="Tijdelijke aanduiding voor inhoud 2"/>
          <p:cNvSpPr>
            <a:spLocks noGrp="1"/>
          </p:cNvSpPr>
          <p:nvPr>
            <p:ph idx="1"/>
          </p:nvPr>
        </p:nvSpPr>
        <p:spPr/>
        <p:txBody>
          <a:bodyPr>
            <a:normAutofit/>
          </a:bodyPr>
          <a:lstStyle/>
          <a:p>
            <a:pPr marL="0" lvl="0" indent="0">
              <a:buNone/>
            </a:pPr>
            <a:r>
              <a:rPr lang="nl-NL" b="1" dirty="0" smtClean="0"/>
              <a:t>Aggregatieniveau</a:t>
            </a:r>
          </a:p>
          <a:p>
            <a:r>
              <a:rPr lang="nl-NL" dirty="0" smtClean="0"/>
              <a:t>Een </a:t>
            </a:r>
            <a:r>
              <a:rPr lang="nl-NL" dirty="0"/>
              <a:t>verplichte aanduiding die aangeeft </a:t>
            </a:r>
            <a:r>
              <a:rPr lang="nl-NL" dirty="0" smtClean="0"/>
              <a:t>bij welk niveau beschrijving de </a:t>
            </a:r>
            <a:r>
              <a:rPr lang="nl-NL" dirty="0"/>
              <a:t>metadata </a:t>
            </a:r>
            <a:r>
              <a:rPr lang="nl-NL" dirty="0" smtClean="0"/>
              <a:t>hoort.</a:t>
            </a:r>
          </a:p>
          <a:p>
            <a:r>
              <a:rPr lang="nl-NL" dirty="0" smtClean="0"/>
              <a:t>Mogelijke waarden:</a:t>
            </a:r>
          </a:p>
          <a:p>
            <a:pPr lvl="1"/>
            <a:r>
              <a:rPr lang="nl-NL" b="1" dirty="0" smtClean="0"/>
              <a:t>Archief</a:t>
            </a:r>
            <a:r>
              <a:rPr lang="nl-NL" dirty="0" smtClean="0"/>
              <a:t> = beschrijving van het hele archiefblok, hoogste niveau, altijd aanwezig</a:t>
            </a:r>
          </a:p>
          <a:p>
            <a:pPr lvl="1"/>
            <a:r>
              <a:rPr lang="nl-NL" b="1" dirty="0" smtClean="0"/>
              <a:t>Serie</a:t>
            </a:r>
            <a:r>
              <a:rPr lang="nl-NL" dirty="0" smtClean="0"/>
              <a:t> = een optionele inhoudelijke of seriematige onderverdeling van dossiers of zaken.</a:t>
            </a:r>
          </a:p>
          <a:p>
            <a:pPr lvl="1"/>
            <a:r>
              <a:rPr lang="nl-NL" b="1" dirty="0" smtClean="0"/>
              <a:t>Dossier</a:t>
            </a:r>
            <a:r>
              <a:rPr lang="nl-NL" dirty="0" smtClean="0"/>
              <a:t> = de afgesloten map die behoort bij één zaak of dossier, altijd aanwezig</a:t>
            </a:r>
          </a:p>
          <a:p>
            <a:pPr lvl="1"/>
            <a:r>
              <a:rPr lang="nl-NL" b="1" dirty="0" smtClean="0"/>
              <a:t>Record</a:t>
            </a:r>
            <a:r>
              <a:rPr lang="nl-NL" dirty="0" smtClean="0"/>
              <a:t> = een onderverdeling van dossiers in </a:t>
            </a:r>
            <a:r>
              <a:rPr lang="nl-NL" dirty="0" err="1" smtClean="0"/>
              <a:t>subdossiers</a:t>
            </a:r>
            <a:r>
              <a:rPr lang="nl-NL" dirty="0" smtClean="0"/>
              <a:t>, optioneel</a:t>
            </a:r>
            <a:br>
              <a:rPr lang="nl-NL" dirty="0" smtClean="0"/>
            </a:b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7</a:t>
            </a:fld>
            <a:endParaRPr lang="nl-NL" dirty="0"/>
          </a:p>
        </p:txBody>
      </p:sp>
    </p:spTree>
    <p:extLst>
      <p:ext uri="{BB962C8B-B14F-4D97-AF65-F5344CB8AC3E}">
        <p14:creationId xmlns:p14="http://schemas.microsoft.com/office/powerpoint/2010/main" val="3248368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TMLO elementen </a:t>
            </a:r>
            <a:endParaRPr lang="nl-NL" dirty="0"/>
          </a:p>
        </p:txBody>
      </p:sp>
      <p:sp>
        <p:nvSpPr>
          <p:cNvPr id="3" name="Tijdelijke aanduiding voor inhoud 2"/>
          <p:cNvSpPr>
            <a:spLocks noGrp="1"/>
          </p:cNvSpPr>
          <p:nvPr>
            <p:ph idx="1"/>
          </p:nvPr>
        </p:nvSpPr>
        <p:spPr/>
        <p:txBody>
          <a:bodyPr>
            <a:normAutofit fontScale="92500" lnSpcReduction="10000"/>
          </a:bodyPr>
          <a:lstStyle/>
          <a:p>
            <a:pPr marL="0" lvl="0" indent="0">
              <a:buNone/>
            </a:pPr>
            <a:r>
              <a:rPr lang="nl-NL" b="1" dirty="0" smtClean="0"/>
              <a:t>Naam</a:t>
            </a:r>
            <a:endParaRPr lang="nl-NL" dirty="0"/>
          </a:p>
          <a:p>
            <a:endParaRPr lang="nl-NL" dirty="0" smtClean="0"/>
          </a:p>
          <a:p>
            <a:r>
              <a:rPr lang="nl-NL" dirty="0" smtClean="0"/>
              <a:t>Een </a:t>
            </a:r>
            <a:r>
              <a:rPr lang="nl-NL" dirty="0"/>
              <a:t>verplichte beknopte inhoudelijke beschrijving van het archief, de rubriek, het dossier, het record of het bestand</a:t>
            </a:r>
            <a:r>
              <a:rPr lang="nl-NL" dirty="0" smtClean="0"/>
              <a:t>.</a:t>
            </a:r>
          </a:p>
          <a:p>
            <a:endParaRPr lang="nl-NL" dirty="0"/>
          </a:p>
          <a:p>
            <a:r>
              <a:rPr lang="nl-NL" dirty="0" smtClean="0"/>
              <a:t>Bijvoorbeeld: </a:t>
            </a:r>
          </a:p>
          <a:p>
            <a:pPr lvl="1"/>
            <a:r>
              <a:rPr lang="nl-NL" dirty="0" smtClean="0"/>
              <a:t>Archief: Archief van het Ministerie van Bestuur, Publiek en Dienstverlening</a:t>
            </a:r>
          </a:p>
          <a:p>
            <a:pPr lvl="1"/>
            <a:r>
              <a:rPr lang="nl-NL" dirty="0" smtClean="0"/>
              <a:t>Serie: Notulen van vergaderingen van het managementteam</a:t>
            </a:r>
          </a:p>
          <a:p>
            <a:pPr lvl="1"/>
            <a:r>
              <a:rPr lang="nl-NL" dirty="0" smtClean="0"/>
              <a:t>Dossier: Notulen van vergaderjaar 2010</a:t>
            </a:r>
          </a:p>
          <a:p>
            <a:pPr lvl="1"/>
            <a:r>
              <a:rPr lang="nl-NL" dirty="0" smtClean="0"/>
              <a:t>Record: Notulen van januari</a:t>
            </a:r>
          </a:p>
          <a:p>
            <a:pPr lvl="1"/>
            <a:r>
              <a:rPr lang="nl-NL" dirty="0" smtClean="0"/>
              <a:t>Bestand: Concept notulen 2010-01-08</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8</a:t>
            </a:fld>
            <a:endParaRPr lang="nl-NL" dirty="0"/>
          </a:p>
        </p:txBody>
      </p:sp>
    </p:spTree>
    <p:extLst>
      <p:ext uri="{BB962C8B-B14F-4D97-AF65-F5344CB8AC3E}">
        <p14:creationId xmlns:p14="http://schemas.microsoft.com/office/powerpoint/2010/main" val="196398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TMLO elementen</a:t>
            </a:r>
            <a:endParaRPr lang="nl-NL" dirty="0"/>
          </a:p>
        </p:txBody>
      </p:sp>
      <p:sp>
        <p:nvSpPr>
          <p:cNvPr id="3" name="Tijdelijke aanduiding voor inhoud 2"/>
          <p:cNvSpPr>
            <a:spLocks noGrp="1"/>
          </p:cNvSpPr>
          <p:nvPr>
            <p:ph idx="1"/>
          </p:nvPr>
        </p:nvSpPr>
        <p:spPr>
          <a:xfrm>
            <a:off x="457200" y="2084294"/>
            <a:ext cx="11282082" cy="4363803"/>
          </a:xfrm>
        </p:spPr>
        <p:txBody>
          <a:bodyPr>
            <a:normAutofit lnSpcReduction="10000"/>
          </a:bodyPr>
          <a:lstStyle/>
          <a:p>
            <a:pPr marL="0" lvl="0" indent="0">
              <a:buNone/>
            </a:pPr>
            <a:r>
              <a:rPr lang="nl-NL" b="1" dirty="0" smtClean="0"/>
              <a:t>Classificatie</a:t>
            </a:r>
          </a:p>
          <a:p>
            <a:pPr lvl="0"/>
            <a:r>
              <a:rPr lang="nl-NL" dirty="0" smtClean="0"/>
              <a:t>Een </a:t>
            </a:r>
            <a:r>
              <a:rPr lang="nl-NL" dirty="0"/>
              <a:t>optioneel element waarin de codering van een ordeningsschema kan worden opgenomen, bijvoorbeeld de </a:t>
            </a:r>
            <a:r>
              <a:rPr lang="nl-NL" dirty="0" err="1"/>
              <a:t>Basisarchiefcode</a:t>
            </a:r>
            <a:r>
              <a:rPr lang="nl-NL" dirty="0"/>
              <a:t> (BAC).</a:t>
            </a:r>
          </a:p>
          <a:p>
            <a:pPr lvl="0"/>
            <a:r>
              <a:rPr lang="nl-NL" dirty="0" smtClean="0">
                <a:effectLst/>
              </a:rPr>
              <a:t>Sub-elementen:</a:t>
            </a:r>
          </a:p>
          <a:p>
            <a:pPr lvl="1"/>
            <a:r>
              <a:rPr lang="nl-NL" dirty="0" smtClean="0"/>
              <a:t>Code</a:t>
            </a:r>
            <a:br>
              <a:rPr lang="nl-NL" dirty="0" smtClean="0"/>
            </a:br>
            <a:r>
              <a:rPr lang="nl-NL" dirty="0" smtClean="0"/>
              <a:t>De code die in het classificatieschema gebruikt wordt, bijv</a:t>
            </a:r>
            <a:r>
              <a:rPr lang="nl-NL" dirty="0"/>
              <a:t>. </a:t>
            </a:r>
            <a:r>
              <a:rPr lang="nl-NL" dirty="0" smtClean="0"/>
              <a:t>“-1.714.06”</a:t>
            </a:r>
          </a:p>
          <a:p>
            <a:pPr lvl="1"/>
            <a:r>
              <a:rPr lang="nl-NL" dirty="0" smtClean="0">
                <a:effectLst/>
              </a:rPr>
              <a:t>Omschrijving</a:t>
            </a:r>
            <a:br>
              <a:rPr lang="nl-NL" dirty="0" smtClean="0">
                <a:effectLst/>
              </a:rPr>
            </a:br>
            <a:r>
              <a:rPr lang="nl-NL" dirty="0" smtClean="0">
                <a:effectLst/>
              </a:rPr>
              <a:t>De omschrijving die bij de cod</a:t>
            </a:r>
            <a:r>
              <a:rPr lang="nl-NL" dirty="0" smtClean="0"/>
              <a:t>e hoort, bijv</a:t>
            </a:r>
            <a:r>
              <a:rPr lang="nl-NL" dirty="0"/>
              <a:t>. “Kwijtschelding. Teruggaaf”</a:t>
            </a:r>
            <a:endParaRPr lang="nl-NL" dirty="0" smtClean="0">
              <a:effectLst/>
            </a:endParaRPr>
          </a:p>
          <a:p>
            <a:pPr lvl="1"/>
            <a:r>
              <a:rPr lang="nl-NL" dirty="0" smtClean="0"/>
              <a:t>Bron</a:t>
            </a:r>
            <a:br>
              <a:rPr lang="nl-NL" dirty="0" smtClean="0"/>
            </a:br>
            <a:r>
              <a:rPr lang="nl-NL" dirty="0" smtClean="0"/>
              <a:t>De naam van het classificatieschema, bijv. “</a:t>
            </a:r>
            <a:r>
              <a:rPr lang="nl-NL" dirty="0" err="1" smtClean="0"/>
              <a:t>Basisarchiefcode</a:t>
            </a:r>
            <a:r>
              <a:rPr lang="nl-NL" dirty="0" smtClean="0"/>
              <a:t>”</a:t>
            </a:r>
          </a:p>
          <a:p>
            <a:pPr lvl="1"/>
            <a:r>
              <a:rPr lang="nl-NL" dirty="0" smtClean="0">
                <a:effectLst/>
              </a:rPr>
              <a:t>Datum</a:t>
            </a:r>
            <a:br>
              <a:rPr lang="nl-NL" dirty="0" smtClean="0">
                <a:effectLst/>
              </a:rPr>
            </a:br>
            <a:r>
              <a:rPr lang="nl-NL" dirty="0" smtClean="0">
                <a:effectLst/>
              </a:rPr>
              <a:t>De datum waarop het classificatieschema is gebruikt, bijv. “2011”</a:t>
            </a:r>
            <a:endParaRPr lang="nl-NL" dirty="0">
              <a:effectLst/>
            </a:endParaRP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9</a:t>
            </a:fld>
            <a:endParaRPr lang="nl-NL" dirty="0"/>
          </a:p>
        </p:txBody>
      </p:sp>
    </p:spTree>
    <p:extLst>
      <p:ext uri="{BB962C8B-B14F-4D97-AF65-F5344CB8AC3E}">
        <p14:creationId xmlns:p14="http://schemas.microsoft.com/office/powerpoint/2010/main" val="23635016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979AC081F1EA545875FD8DCD9B709FA" ma:contentTypeVersion="18" ma:contentTypeDescription="Create a new document." ma:contentTypeScope="" ma:versionID="13c0a23065d9a49ac9a814ac843676c1">
  <xsd:schema xmlns:xsd="http://www.w3.org/2001/XMLSchema" xmlns:xs="http://www.w3.org/2001/XMLSchema" xmlns:p="http://schemas.microsoft.com/office/2006/metadata/properties" xmlns:ns2="0941c815-8673-45d9-bee9-a1453d13a96d" xmlns:ns3="da01d95d-9a53-4690-91f2-3ea4d21374f2" targetNamespace="http://schemas.microsoft.com/office/2006/metadata/properties" ma:root="true" ma:fieldsID="ffed2328b44d3216ab2e4b28d8992e7a" ns2:_="" ns3:_="">
    <xsd:import namespace="0941c815-8673-45d9-bee9-a1453d13a96d"/>
    <xsd:import namespace="da01d95d-9a53-4690-91f2-3ea4d21374f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41c815-8673-45d9-bee9-a1453d13a96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702c36e3-81a3-4f8c-bfa2-ac1adf0ae0c5}" ma:internalName="TaxCatchAll" ma:showField="CatchAllData" ma:web="0941c815-8673-45d9-bee9-a1453d13a96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a01d95d-9a53-4690-91f2-3ea4d21374f2"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ceaa658-fae8-49cd-a23d-c95849ea146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2B5A26B-9C9F-47C3-BCB4-9F36F9396D16}"/>
</file>

<file path=customXml/itemProps2.xml><?xml version="1.0" encoding="utf-8"?>
<ds:datastoreItem xmlns:ds="http://schemas.openxmlformats.org/officeDocument/2006/customXml" ds:itemID="{65CD7DDF-8062-4987-84A7-410C685FEE1E}"/>
</file>

<file path=docProps/app.xml><?xml version="1.0" encoding="utf-8"?>
<Properties xmlns="http://schemas.openxmlformats.org/officeDocument/2006/extended-properties" xmlns:vt="http://schemas.openxmlformats.org/officeDocument/2006/docPropsVTypes">
  <Template>Office Theme</Template>
  <TotalTime>3107</TotalTime>
  <Words>953</Words>
  <Application>Microsoft Office PowerPoint</Application>
  <PresentationFormat>Aangepast</PresentationFormat>
  <Paragraphs>207</Paragraphs>
  <Slides>26</Slides>
  <Notes>0</Notes>
  <HiddenSlides>0</HiddenSlides>
  <MMClips>0</MMClips>
  <ScaleCrop>false</ScaleCrop>
  <HeadingPairs>
    <vt:vector size="4" baseType="variant">
      <vt:variant>
        <vt:lpstr>Thema</vt:lpstr>
      </vt:variant>
      <vt:variant>
        <vt:i4>1</vt:i4>
      </vt:variant>
      <vt:variant>
        <vt:lpstr>Diatitels</vt:lpstr>
      </vt:variant>
      <vt:variant>
        <vt:i4>26</vt:i4>
      </vt:variant>
    </vt:vector>
  </HeadingPairs>
  <TitlesOfParts>
    <vt:vector size="27" baseType="lpstr">
      <vt:lpstr>Office Theme</vt:lpstr>
      <vt:lpstr>PowerPoint-presentatie</vt:lpstr>
      <vt:lpstr>Metadata-mapping</vt:lpstr>
      <vt:lpstr>Voorbeelden</vt:lpstr>
      <vt:lpstr>Toepassingsprofiel Rijk en Lokale Overheden</vt:lpstr>
      <vt:lpstr>TMLO</vt:lpstr>
      <vt:lpstr>TMLO elementen </vt:lpstr>
      <vt:lpstr>TMLO elementen </vt:lpstr>
      <vt:lpstr>TMLO elementen </vt:lpstr>
      <vt:lpstr>TMLO elementen</vt:lpstr>
      <vt:lpstr>TMLO elementen</vt:lpstr>
      <vt:lpstr>TMLO elementen</vt:lpstr>
      <vt:lpstr>TMLO elementen</vt:lpstr>
      <vt:lpstr>TMLO elementen</vt:lpstr>
      <vt:lpstr>TMLO elementen</vt:lpstr>
      <vt:lpstr>TMLO elementen</vt:lpstr>
      <vt:lpstr>TMLO elementen</vt:lpstr>
      <vt:lpstr>TMLO elementen</vt:lpstr>
      <vt:lpstr>TMLO elementen</vt:lpstr>
      <vt:lpstr>TMLO elementen</vt:lpstr>
      <vt:lpstr>TMLO elementen</vt:lpstr>
      <vt:lpstr>TMLO elementen</vt:lpstr>
      <vt:lpstr>TMLO elementen</vt:lpstr>
      <vt:lpstr>TMLO elementen</vt:lpstr>
      <vt:lpstr>Voorbeelden van E-Doc</vt:lpstr>
      <vt:lpstr>PowerPoint-presentatie</vt:lpstr>
      <vt:lpstr>PowerPoint-presentatie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Jeroen van Luin</dc:creator>
  <cp:lastModifiedBy>Jeroen van Luin</cp:lastModifiedBy>
  <cp:revision>144</cp:revision>
  <dcterms:created xsi:type="dcterms:W3CDTF">2017-04-06T13:47:56Z</dcterms:created>
  <dcterms:modified xsi:type="dcterms:W3CDTF">2018-06-11T22:58:59Z</dcterms:modified>
</cp:coreProperties>
</file>