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8" r:id="rId2"/>
    <p:sldId id="259" r:id="rId3"/>
    <p:sldId id="260" r:id="rId4"/>
    <p:sldId id="261" r:id="rId5"/>
    <p:sldId id="262" r:id="rId6"/>
    <p:sldId id="263" r:id="rId7"/>
    <p:sldId id="275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86501" autoAdjust="0"/>
  </p:normalViewPr>
  <p:slideViewPr>
    <p:cSldViewPr snapToGrid="0">
      <p:cViewPr>
        <p:scale>
          <a:sx n="60" d="100"/>
          <a:sy n="60" d="100"/>
        </p:scale>
        <p:origin x="-81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F423A-97B7-4871-9BB8-53CFDA937CD4}" type="datetimeFigureOut">
              <a:rPr lang="nl-NL" smtClean="0"/>
              <a:t>11-6-2018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AFA5A-D8A1-44FF-8A06-717A3A269A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3824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B2BE-B388-4BBE-A8E3-4A0C457D495B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592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F74C-D52F-48A5-96A0-423D8C321C3F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4211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CE9E-0E11-4844-9930-BE508608640A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1778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/>
          <p:nvPr userDrawn="1"/>
        </p:nvSpPr>
        <p:spPr>
          <a:xfrm>
            <a:off x="0" y="6397064"/>
            <a:ext cx="12192000" cy="460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62317"/>
            <a:ext cx="11268635" cy="87041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4294"/>
            <a:ext cx="11282082" cy="431276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96691"/>
            <a:ext cx="2743200" cy="461308"/>
          </a:xfrm>
        </p:spPr>
        <p:txBody>
          <a:bodyPr/>
          <a:lstStyle/>
          <a:p>
            <a:fld id="{B7E1589E-4A58-4E81-8C7F-FE4643CD4F15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96691"/>
            <a:ext cx="4114800" cy="461309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10138"/>
            <a:ext cx="2743200" cy="447861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F0318E57-D253-45C3-991C-17C5119982C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Rectangle 3"/>
          <p:cNvSpPr/>
          <p:nvPr userDrawn="1"/>
        </p:nvSpPr>
        <p:spPr>
          <a:xfrm>
            <a:off x="0" y="0"/>
            <a:ext cx="12192000" cy="1005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399" y="27873"/>
            <a:ext cx="7653130" cy="9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842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AAC8-3E5A-4938-A33D-8012E56765BD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955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90D95-A61E-4E1F-9176-C2115FAF7A71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9686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8E50-CE79-4B09-805A-25CC6D9D6E9A}" type="datetime1">
              <a:rPr lang="nl-NL" smtClean="0"/>
              <a:t>11-6-2018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7721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0CBD9-4CDC-4758-A460-60F588B27869}" type="datetime1">
              <a:rPr lang="nl-NL" smtClean="0"/>
              <a:t>11-6-2018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1566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14A2E-4FA8-472C-AC41-C774A53DED8A}" type="datetime1">
              <a:rPr lang="nl-NL" smtClean="0"/>
              <a:t>11-6-2018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4195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7E79-65B0-4BE4-8962-577D585C69EE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7517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8B5F-B860-4D53-AF08-393CEBDA37A8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155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32274-96B8-4A71-92E8-D0F352C64B2F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7982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ctorenregister.nationaalarchief.nl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</a:t>
            </a:fld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5245328" y="2171503"/>
            <a:ext cx="6096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nl-NL" altLang="nl-NL" sz="4400" kern="0" dirty="0" smtClean="0"/>
              <a:t>E-depot - 5</a:t>
            </a:r>
            <a:endParaRPr lang="nl-NL" altLang="nl-NL" sz="4400" kern="0" dirty="0"/>
          </a:p>
          <a:p>
            <a:pPr>
              <a:defRPr/>
            </a:pPr>
            <a:r>
              <a:rPr lang="nl-NL" altLang="nl-NL" sz="2800" kern="0" dirty="0"/>
              <a:t/>
            </a:r>
            <a:br>
              <a:rPr lang="nl-NL" altLang="nl-NL" sz="2800" kern="0" dirty="0"/>
            </a:br>
            <a:r>
              <a:rPr lang="nl-NL" altLang="nl-NL" sz="2800" kern="0" dirty="0"/>
              <a:t/>
            </a:r>
            <a:br>
              <a:rPr lang="nl-NL" altLang="nl-NL" sz="2800" kern="0" dirty="0"/>
            </a:br>
            <a:r>
              <a:rPr lang="nl-NL" altLang="nl-NL" sz="2800" kern="0" dirty="0"/>
              <a:t>Jeroen van Luin</a:t>
            </a: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 err="1" smtClean="0"/>
              <a:t>jeroen.van.luin</a:t>
            </a:r>
            <a:r>
              <a:rPr lang="nl-NL" altLang="nl-NL" kern="0" dirty="0" smtClean="0"/>
              <a:t> @ nationaalarchief.nl</a:t>
            </a:r>
            <a:endParaRPr lang="nl-NL" altLang="nl-NL" kern="0" dirty="0"/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022471"/>
            <a:ext cx="4831307" cy="5385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5"/>
          <p:cNvSpPr txBox="1"/>
          <p:nvPr/>
        </p:nvSpPr>
        <p:spPr>
          <a:xfrm>
            <a:off x="5131549" y="6437952"/>
            <a:ext cx="6324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Bachelor in Archiving, 2017-2018, module E-depot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81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Waardering, selectie en vernietiging (3)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Wie voert de vernietiging uit</a:t>
            </a:r>
          </a:p>
          <a:p>
            <a:endParaRPr lang="nl-NL" dirty="0" smtClean="0"/>
          </a:p>
          <a:p>
            <a:r>
              <a:rPr lang="nl-NL" dirty="0" smtClean="0"/>
              <a:t>De archiefvormer, voorafgaand aan de overbrenging</a:t>
            </a:r>
          </a:p>
          <a:p>
            <a:r>
              <a:rPr lang="nl-NL" dirty="0" smtClean="0"/>
              <a:t>De archiefbewerker</a:t>
            </a:r>
          </a:p>
          <a:p>
            <a:r>
              <a:rPr lang="nl-NL" dirty="0" smtClean="0"/>
              <a:t>Het Nationaal Archief</a:t>
            </a:r>
          </a:p>
          <a:p>
            <a:pPr lvl="1"/>
            <a:r>
              <a:rPr lang="nl-NL" dirty="0" smtClean="0"/>
              <a:t>Dit kan alleen bij uitplaatsing, en ook alleen wanneer de waardering in de metadata van het archiefblok is opgenomen.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428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Toekennen metadata (1)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Vorm metadata:  in welk formaat wordt de metadata aangeleverd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11</a:t>
            </a:fld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910" y="2572405"/>
            <a:ext cx="10527089" cy="3607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443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Toekennen metadata (1)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Vorm metadata:  in welk formaat wordt de metadata aangeleverd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12</a:t>
            </a:fld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910" y="2572405"/>
            <a:ext cx="10527089" cy="3607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1229791" y="2572405"/>
            <a:ext cx="9774539" cy="3108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nl-NL" sz="2800" dirty="0" smtClean="0"/>
          </a:p>
          <a:p>
            <a:r>
              <a:rPr lang="nl-NL" sz="2800" dirty="0"/>
              <a:t>	</a:t>
            </a:r>
            <a:r>
              <a:rPr lang="nl-NL" sz="2800" dirty="0" smtClean="0"/>
              <a:t>Deze opties zijn heel specifiek voor NA Nederland.</a:t>
            </a:r>
          </a:p>
          <a:p>
            <a:endParaRPr lang="nl-NL" sz="2800" dirty="0"/>
          </a:p>
          <a:p>
            <a:r>
              <a:rPr lang="nl-NL" sz="2800" dirty="0" smtClean="0"/>
              <a:t>	Doel is achterhalen of de metadata al in een vorm is</a:t>
            </a:r>
            <a:br>
              <a:rPr lang="nl-NL" sz="2800" dirty="0" smtClean="0"/>
            </a:br>
            <a:r>
              <a:rPr lang="nl-NL" sz="2800" dirty="0" smtClean="0"/>
              <a:t>	die het e-depot rechtstreeks kan opnemen, of dat er</a:t>
            </a:r>
            <a:br>
              <a:rPr lang="nl-NL" sz="2800" dirty="0" smtClean="0"/>
            </a:br>
            <a:r>
              <a:rPr lang="nl-NL" sz="2800" dirty="0" smtClean="0"/>
              <a:t>	een vorm van bewerking nodig is.</a:t>
            </a:r>
          </a:p>
          <a:p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99630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Toekennen metadata (2)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199" y="2084294"/>
            <a:ext cx="11540359" cy="4312769"/>
          </a:xfrm>
        </p:spPr>
        <p:txBody>
          <a:bodyPr>
            <a:normAutofit/>
          </a:bodyPr>
          <a:lstStyle/>
          <a:p>
            <a:r>
              <a:rPr lang="nl-NL" dirty="0" smtClean="0"/>
              <a:t>Niveau waarop metadata wordt toegekend (meerdere antwoorden mogelijk)</a:t>
            </a:r>
          </a:p>
          <a:p>
            <a:pPr lvl="1"/>
            <a:r>
              <a:rPr lang="nl-NL" dirty="0" smtClean="0"/>
              <a:t>Archief</a:t>
            </a:r>
          </a:p>
          <a:p>
            <a:pPr lvl="1"/>
            <a:r>
              <a:rPr lang="nl-NL" dirty="0" smtClean="0"/>
              <a:t>Rubriek of serie</a:t>
            </a:r>
          </a:p>
          <a:p>
            <a:pPr lvl="1"/>
            <a:r>
              <a:rPr lang="nl-NL" dirty="0" smtClean="0"/>
              <a:t>Dossier of zaak</a:t>
            </a:r>
          </a:p>
          <a:p>
            <a:pPr lvl="1"/>
            <a:r>
              <a:rPr lang="nl-NL" dirty="0" smtClean="0"/>
              <a:t>Record / </a:t>
            </a:r>
            <a:r>
              <a:rPr lang="nl-NL" dirty="0" err="1" smtClean="0"/>
              <a:t>subdossier</a:t>
            </a:r>
            <a:r>
              <a:rPr lang="nl-NL" dirty="0" smtClean="0"/>
              <a:t> / stuk</a:t>
            </a:r>
          </a:p>
          <a:p>
            <a:pPr lvl="1"/>
            <a:endParaRPr lang="nl-NL" dirty="0"/>
          </a:p>
          <a:p>
            <a:r>
              <a:rPr lang="nl-NL" dirty="0" smtClean="0"/>
              <a:t>Aanvullende metadata</a:t>
            </a:r>
          </a:p>
          <a:p>
            <a:pPr lvl="1"/>
            <a:r>
              <a:rPr lang="nl-NL" dirty="0" smtClean="0"/>
              <a:t>Bijvoorbeeld extra metadata die niet in de standaard metadata passen</a:t>
            </a:r>
            <a:endParaRPr lang="nl-NL" dirty="0"/>
          </a:p>
          <a:p>
            <a:r>
              <a:rPr lang="nl-NL" dirty="0" smtClean="0"/>
              <a:t>Overige producten </a:t>
            </a:r>
          </a:p>
          <a:p>
            <a:pPr lvl="1"/>
            <a:r>
              <a:rPr lang="nl-NL" dirty="0" smtClean="0"/>
              <a:t>Bijvoorbeeld eigentijdse </a:t>
            </a:r>
            <a:r>
              <a:rPr lang="nl-NL" dirty="0"/>
              <a:t>toegangen, </a:t>
            </a:r>
            <a:r>
              <a:rPr lang="nl-NL" dirty="0" smtClean="0"/>
              <a:t>indexen, alle </a:t>
            </a:r>
            <a:r>
              <a:rPr lang="nl-NL" i="1" dirty="0" smtClean="0"/>
              <a:t>representatie informatie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169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Het archiefbewerkingsplan wordt ingevuld met de resultaten van de impactanalyse</a:t>
            </a:r>
          </a:p>
          <a:p>
            <a:endParaRPr lang="nl-NL" dirty="0" smtClean="0"/>
          </a:p>
          <a:p>
            <a:r>
              <a:rPr lang="nl-NL" dirty="0" smtClean="0"/>
              <a:t>Situatie vóór bewerking</a:t>
            </a:r>
          </a:p>
          <a:p>
            <a:endParaRPr lang="nl-NL" dirty="0" smtClean="0"/>
          </a:p>
          <a:p>
            <a:r>
              <a:rPr lang="nl-NL" dirty="0" smtClean="0"/>
              <a:t>Geconstateerde afwijkingen ten opzichte van de normen</a:t>
            </a:r>
          </a:p>
          <a:p>
            <a:pPr lvl="1"/>
            <a:r>
              <a:rPr lang="nl-NL" dirty="0" smtClean="0"/>
              <a:t>Geconstateerde afwijking, maatregel en status</a:t>
            </a:r>
          </a:p>
          <a:p>
            <a:endParaRPr lang="nl-NL" dirty="0" smtClean="0"/>
          </a:p>
          <a:p>
            <a:r>
              <a:rPr lang="nl-NL" dirty="0" smtClean="0"/>
              <a:t>Aanvullende bewerkingen die niet afgedwongen worden door de normen</a:t>
            </a:r>
          </a:p>
          <a:p>
            <a:endParaRPr lang="nl-NL" dirty="0" smtClean="0"/>
          </a:p>
          <a:p>
            <a:r>
              <a:rPr lang="nl-NL" dirty="0" smtClean="0"/>
              <a:t>Geplande toekomstige bewerkingen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Archiefbewerkingsplan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2372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Transport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Vorm van transport</a:t>
            </a:r>
          </a:p>
          <a:p>
            <a:pPr lvl="1"/>
            <a:r>
              <a:rPr lang="nl-NL" dirty="0" smtClean="0"/>
              <a:t>Via internet</a:t>
            </a:r>
          </a:p>
          <a:p>
            <a:pPr lvl="1"/>
            <a:r>
              <a:rPr lang="nl-NL" dirty="0" smtClean="0"/>
              <a:t>Via beveiligd overheidsnetwerk</a:t>
            </a:r>
          </a:p>
          <a:p>
            <a:pPr lvl="1"/>
            <a:r>
              <a:rPr lang="nl-NL" dirty="0" smtClean="0"/>
              <a:t>Via fysieke gegevensdrager</a:t>
            </a:r>
          </a:p>
          <a:p>
            <a:pPr lvl="1"/>
            <a:r>
              <a:rPr lang="nl-NL" dirty="0" smtClean="0"/>
              <a:t>Anders</a:t>
            </a:r>
          </a:p>
          <a:p>
            <a:endParaRPr lang="nl-NL" dirty="0" smtClean="0"/>
          </a:p>
          <a:p>
            <a:r>
              <a:rPr lang="nl-NL" dirty="0" smtClean="0"/>
              <a:t>Uitvoerder van transport</a:t>
            </a:r>
            <a:endParaRPr lang="nl-NL" dirty="0"/>
          </a:p>
          <a:p>
            <a:r>
              <a:rPr lang="nl-NL" dirty="0" smtClean="0"/>
              <a:t>Inhoud van het transport</a:t>
            </a:r>
          </a:p>
          <a:p>
            <a:r>
              <a:rPr lang="nl-NL" dirty="0" smtClean="0"/>
              <a:t>Afspraken na transport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3425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Ondertekening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Ondertekening door de betrokken partijen</a:t>
            </a:r>
          </a:p>
          <a:p>
            <a:pPr lvl="1"/>
            <a:r>
              <a:rPr lang="nl-NL" dirty="0" smtClean="0"/>
              <a:t>Nationaal Archief:  de Algemene Rijksarchivaris / Algemene Landsarchivaris</a:t>
            </a:r>
          </a:p>
          <a:p>
            <a:pPr lvl="1"/>
            <a:r>
              <a:rPr lang="nl-NL" dirty="0" smtClean="0"/>
              <a:t>Archiefvormer: de (gedelegeerd) verantwoordelijke namens de archiefvormer</a:t>
            </a:r>
          </a:p>
          <a:p>
            <a:pPr lvl="1"/>
            <a:r>
              <a:rPr lang="nl-NL" dirty="0" smtClean="0"/>
              <a:t>Archiefbewerker: de (gedelegeerd) verantwoordelijke namens de archiefbewerker</a:t>
            </a:r>
          </a:p>
          <a:p>
            <a:pPr lvl="1"/>
            <a:endParaRPr lang="nl-NL" dirty="0"/>
          </a:p>
          <a:p>
            <a:r>
              <a:rPr lang="nl-NL" dirty="0" smtClean="0"/>
              <a:t>Na ondertekening is het beslisdocument </a:t>
            </a:r>
            <a:r>
              <a:rPr lang="nl-NL" dirty="0" smtClean="0"/>
              <a:t>beperkt </a:t>
            </a:r>
            <a:r>
              <a:rPr lang="nl-NL" dirty="0" smtClean="0"/>
              <a:t>maanden geldig.</a:t>
            </a:r>
          </a:p>
          <a:p>
            <a:r>
              <a:rPr lang="nl-NL" dirty="0" smtClean="0"/>
              <a:t>Verstrijkt de geldigheidsduur voordat </a:t>
            </a:r>
            <a:r>
              <a:rPr lang="nl-NL" dirty="0" smtClean="0"/>
              <a:t>de overbrenging is uitgevoerd, wordt eerst even gekeken of de afspraken nog voor iedereen akkoord zijn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8791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Bijlagen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Concept archiefordening</a:t>
            </a:r>
          </a:p>
          <a:p>
            <a:r>
              <a:rPr lang="nl-NL" dirty="0" err="1" smtClean="0"/>
              <a:t>Metadata-mapping</a:t>
            </a:r>
            <a:r>
              <a:rPr lang="nl-NL" dirty="0" smtClean="0"/>
              <a:t>				(les van woensdag)</a:t>
            </a:r>
          </a:p>
          <a:p>
            <a:endParaRPr lang="nl-NL" dirty="0"/>
          </a:p>
          <a:p>
            <a:r>
              <a:rPr lang="nl-NL" dirty="0" smtClean="0"/>
              <a:t>Eventueel:</a:t>
            </a:r>
          </a:p>
          <a:p>
            <a:pPr lvl="1"/>
            <a:r>
              <a:rPr lang="nl-NL" dirty="0" smtClean="0"/>
              <a:t>Handboek vervanging</a:t>
            </a:r>
          </a:p>
          <a:p>
            <a:pPr lvl="1"/>
            <a:r>
              <a:rPr lang="nl-NL" dirty="0" smtClean="0"/>
              <a:t>Concept Verklaring van Overbrenging		(zie Moodle)</a:t>
            </a:r>
          </a:p>
          <a:p>
            <a:pPr lvl="1"/>
            <a:r>
              <a:rPr lang="nl-NL" dirty="0" smtClean="0"/>
              <a:t>Concept Besluit Beperkingen Openbaarheid	(zie Moodle)</a:t>
            </a:r>
          </a:p>
          <a:p>
            <a:pPr lvl="1"/>
            <a:r>
              <a:rPr lang="nl-NL" dirty="0" smtClean="0"/>
              <a:t>…</a:t>
            </a:r>
          </a:p>
          <a:p>
            <a:pPr lvl="1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95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En nu: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Gaan we samen een beslisdocument invullen</a:t>
            </a:r>
          </a:p>
          <a:p>
            <a:endParaRPr lang="nl-NL" dirty="0"/>
          </a:p>
          <a:p>
            <a:r>
              <a:rPr lang="nl-NL" dirty="0" smtClean="0"/>
              <a:t>Als voorbeeldje het kleine archiefje van gisteren waar zoveel fouten in zitten.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2628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Verwerven van digitaal archief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021230"/>
            <a:ext cx="11282082" cy="436380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nl-NL" dirty="0" smtClean="0"/>
              <a:t>Het proces van overbrenging heet aan de kant van de archiefdienst een ‘verwerving’.</a:t>
            </a:r>
          </a:p>
          <a:p>
            <a:pPr>
              <a:lnSpc>
                <a:spcPct val="110000"/>
              </a:lnSpc>
            </a:pPr>
            <a:endParaRPr lang="nl-NL" dirty="0" smtClean="0"/>
          </a:p>
          <a:p>
            <a:pPr>
              <a:lnSpc>
                <a:spcPct val="110000"/>
              </a:lnSpc>
            </a:pPr>
            <a:r>
              <a:rPr lang="nl-NL" dirty="0" smtClean="0"/>
              <a:t>Dit proces wordt uitgevoerd als onderdeel van het aansluitproject na de impactanalyse, en bij elke vervolg-overbrenging</a:t>
            </a:r>
          </a:p>
          <a:p>
            <a:pPr>
              <a:lnSpc>
                <a:spcPct val="110000"/>
              </a:lnSpc>
            </a:pPr>
            <a:endParaRPr lang="nl-NL" dirty="0"/>
          </a:p>
          <a:p>
            <a:pPr>
              <a:lnSpc>
                <a:spcPct val="110000"/>
              </a:lnSpc>
            </a:pPr>
            <a:r>
              <a:rPr lang="nl-NL" dirty="0" smtClean="0"/>
              <a:t>Rode draad door dit proces is het beslisdocument waarin alle afspraken staan tussen archiefvormer, archiefdienst en eventuele archiefbewerker.</a:t>
            </a:r>
          </a:p>
          <a:p>
            <a:pPr>
              <a:lnSpc>
                <a:spcPct val="110000"/>
              </a:lnSpc>
            </a:pPr>
            <a:endParaRPr lang="nl-NL" dirty="0" smtClean="0"/>
          </a:p>
          <a:p>
            <a:pPr>
              <a:lnSpc>
                <a:spcPct val="110000"/>
              </a:lnSpc>
            </a:pPr>
            <a:r>
              <a:rPr lang="nl-NL" dirty="0" smtClean="0"/>
              <a:t>Het beslisdocument werkt ook als procesbegeleider, je kunt zien welke onderdelen al zijn afgerond en wat er nog gedaan moet worden.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1002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Beslisdocument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084294"/>
            <a:ext cx="11282082" cy="43638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Een beslisdocument bestaat uit 9 onderdelen: 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Voorblad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Contactgegevens en projectrollen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Informatie over het archiefblok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Waardering, selectie en vernietiging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Toekennen metadata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Archiefbewerkingsplan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Transport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Ondertekening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Bijlagen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Bij het beslisdocument hoort een toelichting waarin elk onderdeel is uitgelegd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0741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Voorblad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Samenvatting </a:t>
            </a:r>
            <a:r>
              <a:rPr lang="nl-NL" dirty="0"/>
              <a:t>van de administratieve </a:t>
            </a:r>
            <a:r>
              <a:rPr lang="nl-NL" dirty="0" smtClean="0"/>
              <a:t>gegevens</a:t>
            </a:r>
            <a:endParaRPr lang="nl-NL" dirty="0"/>
          </a:p>
          <a:p>
            <a:endParaRPr lang="nl-NL" dirty="0"/>
          </a:p>
          <a:p>
            <a:r>
              <a:rPr lang="nl-NL" dirty="0" smtClean="0"/>
              <a:t>Deze </a:t>
            </a:r>
            <a:r>
              <a:rPr lang="nl-NL" dirty="0"/>
              <a:t>pagina is vooral bedoeld voor de herkenbaarheid van het document, om in één oogopslag te kunnen zien welk beslisdocument en archiefblok het betreft. 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Zorgdrager, verkorte naam archiefblok, periode archiefblok, zaaknummer verwerven</a:t>
            </a:r>
          </a:p>
          <a:p>
            <a:r>
              <a:rPr lang="nl-NL" dirty="0" smtClean="0"/>
              <a:t>Overheid of particulier, overbrengen of uitplaatsen, wel of niet eerste aansluiting van een bronsysteem</a:t>
            </a:r>
          </a:p>
          <a:p>
            <a:r>
              <a:rPr lang="nl-NL" dirty="0" smtClean="0"/>
              <a:t>Versiebeheer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5940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Contactgegevens en projectrollen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3 partijen:</a:t>
            </a:r>
          </a:p>
          <a:p>
            <a:pPr lvl="1"/>
            <a:r>
              <a:rPr lang="nl-NL" dirty="0" smtClean="0"/>
              <a:t>Opdrachtgever 		(die het archiefblok gaat overdragen)</a:t>
            </a:r>
          </a:p>
          <a:p>
            <a:pPr lvl="1"/>
            <a:r>
              <a:rPr lang="nl-NL" dirty="0" smtClean="0"/>
              <a:t>Bewerkingsorganisatie</a:t>
            </a:r>
            <a:r>
              <a:rPr lang="nl-NL" dirty="0"/>
              <a:t>	(die het archiefblok gaat bewerken, optioneel)</a:t>
            </a:r>
          </a:p>
          <a:p>
            <a:pPr lvl="1"/>
            <a:r>
              <a:rPr lang="nl-NL" dirty="0" smtClean="0"/>
              <a:t>Nationaal Archief</a:t>
            </a:r>
            <a:r>
              <a:rPr lang="nl-NL" dirty="0"/>
              <a:t>	(die het archiefblok gaat ontvangen)</a:t>
            </a:r>
          </a:p>
          <a:p>
            <a:pPr lvl="1"/>
            <a:endParaRPr lang="nl-NL" dirty="0"/>
          </a:p>
          <a:p>
            <a:r>
              <a:rPr lang="nl-NL" dirty="0" smtClean="0"/>
              <a:t>Basisgegevens archiefblok</a:t>
            </a:r>
          </a:p>
          <a:p>
            <a:pPr lvl="1"/>
            <a:r>
              <a:rPr lang="nl-NL" dirty="0" smtClean="0"/>
              <a:t>Nummer van archiefblok, naam, nummer van inventaris, periode</a:t>
            </a:r>
          </a:p>
          <a:p>
            <a:pPr lvl="1"/>
            <a:endParaRPr lang="nl-NL" dirty="0"/>
          </a:p>
          <a:p>
            <a:r>
              <a:rPr lang="nl-NL" dirty="0" smtClean="0"/>
              <a:t>Institutionele gegevens archiefvormers + taakbeschrijving</a:t>
            </a:r>
          </a:p>
          <a:p>
            <a:pPr lvl="1"/>
            <a:r>
              <a:rPr lang="nl-NL" dirty="0" smtClean="0"/>
              <a:t>Met links naar het </a:t>
            </a:r>
            <a:r>
              <a:rPr lang="nl-NL" dirty="0" smtClean="0">
                <a:hlinkClick r:id="rId2"/>
              </a:rPr>
              <a:t>actorenregister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16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Informatie over het archiefblok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Inhoud van het archiefblok</a:t>
            </a:r>
          </a:p>
          <a:p>
            <a:pPr lvl="1"/>
            <a:r>
              <a:rPr lang="nl-NL" dirty="0" smtClean="0"/>
              <a:t>Samenvatting van wat er in het archiefblok zit</a:t>
            </a:r>
          </a:p>
          <a:p>
            <a:pPr lvl="1"/>
            <a:r>
              <a:rPr lang="nl-NL" dirty="0" smtClean="0"/>
              <a:t>Volledigheid van de overbrenging (blijft er een gerelateerd deel achter?)</a:t>
            </a:r>
          </a:p>
          <a:p>
            <a:pPr lvl="1"/>
            <a:r>
              <a:rPr lang="nl-NL" dirty="0" smtClean="0"/>
              <a:t>Heeft er vervanging plaatsgevonden? (zo ja, dan Handboek Vervanging meesturen)</a:t>
            </a:r>
            <a:endParaRPr lang="nl-NL" dirty="0"/>
          </a:p>
          <a:p>
            <a:r>
              <a:rPr lang="nl-NL" dirty="0" smtClean="0"/>
              <a:t>Verwante archieven</a:t>
            </a:r>
          </a:p>
          <a:p>
            <a:r>
              <a:rPr lang="nl-NL" dirty="0" smtClean="0"/>
              <a:t>Soort en locatie informatiedragers</a:t>
            </a:r>
          </a:p>
          <a:p>
            <a:r>
              <a:rPr lang="nl-NL" dirty="0" smtClean="0"/>
              <a:t>Verwachte bestandsformaten (vergeleken met lijst Voorkeursformaten)</a:t>
            </a:r>
          </a:p>
          <a:p>
            <a:r>
              <a:rPr lang="nl-NL" dirty="0" smtClean="0"/>
              <a:t>Verwachte omvang van het archiefblok</a:t>
            </a:r>
          </a:p>
          <a:p>
            <a:r>
              <a:rPr lang="nl-NL" dirty="0" smtClean="0"/>
              <a:t>Beperkingen aan het archiefblok (bijv. openbaarheid)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221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Handreiking voorkeursformaten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7</a:t>
            </a:fld>
            <a:endParaRPr lang="nl-N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58" y="1920027"/>
            <a:ext cx="11445152" cy="377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567555" y="5790465"/>
            <a:ext cx="9528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Zie ook de hele handreiking op Moodle voor het wat en waarom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4355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Waardering, selectie en vernietiging (1)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Waardering – hoe is het archiefblok gewaardeerd</a:t>
            </a:r>
          </a:p>
          <a:p>
            <a:pPr lvl="1"/>
            <a:r>
              <a:rPr lang="nl-NL" dirty="0" smtClean="0"/>
              <a:t>Is al gewaardeerd zonder geldige selectielijst (alleen voor particuliere archieven)</a:t>
            </a:r>
          </a:p>
          <a:p>
            <a:pPr lvl="1"/>
            <a:r>
              <a:rPr lang="nl-NL" dirty="0" smtClean="0"/>
              <a:t>Wordt tijdens bewerking gewaardeerd zonder geldige selectielijst (alleen particulier)</a:t>
            </a:r>
          </a:p>
          <a:p>
            <a:pPr lvl="1"/>
            <a:r>
              <a:rPr lang="nl-NL" dirty="0" smtClean="0"/>
              <a:t>Is gewaardeerd volgens Generiek Waarderingsmodel Rijksoverheid (GWR)</a:t>
            </a:r>
          </a:p>
          <a:p>
            <a:pPr lvl="1"/>
            <a:r>
              <a:rPr lang="nl-NL" dirty="0" smtClean="0"/>
              <a:t>Wordt tijdens bewerking gewaardeerd volgens GWR</a:t>
            </a:r>
          </a:p>
          <a:p>
            <a:pPr lvl="1"/>
            <a:r>
              <a:rPr lang="nl-NL" dirty="0" smtClean="0"/>
              <a:t>Is gewaardeerd volgens genoemde selectielijsten (gevolgd door selectielijsten)</a:t>
            </a:r>
          </a:p>
          <a:p>
            <a:pPr lvl="1"/>
            <a:r>
              <a:rPr lang="nl-NL" dirty="0" smtClean="0"/>
              <a:t>Wordt gewaardeerd volgens genoemde selectielijsten (gevolgd door selectielijsten)</a:t>
            </a:r>
          </a:p>
          <a:p>
            <a:pPr lvl="1"/>
            <a:r>
              <a:rPr lang="nl-NL" dirty="0" smtClean="0"/>
              <a:t>Wordt niet gewaardeerd (alleen toegestaan bij uitgeplaatste archieven)</a:t>
            </a:r>
          </a:p>
          <a:p>
            <a:r>
              <a:rPr lang="nl-NL" dirty="0" smtClean="0"/>
              <a:t>Afwijkingen t.o.v. selectielijsten of GWR (wanneer die niet 100% voldoet)</a:t>
            </a:r>
          </a:p>
          <a:p>
            <a:r>
              <a:rPr lang="nl-NL" dirty="0" smtClean="0"/>
              <a:t>Uitzonderingen op basis van Archiefbesluit artikel 5 lid e</a:t>
            </a:r>
          </a:p>
          <a:p>
            <a:pPr lvl="1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5106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Waardering, selectie en vernietiging </a:t>
            </a:r>
            <a:r>
              <a:rPr lang="nl-NL" dirty="0" smtClean="0"/>
              <a:t>(</a:t>
            </a:r>
            <a:r>
              <a:rPr lang="nl-NL" dirty="0"/>
              <a:t>2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Niveau van waardering</a:t>
            </a:r>
          </a:p>
          <a:p>
            <a:pPr lvl="1"/>
            <a:r>
              <a:rPr lang="nl-NL" b="1" dirty="0" smtClean="0"/>
              <a:t>Rubriek / Serie  </a:t>
            </a:r>
            <a:r>
              <a:rPr lang="nl-NL" dirty="0" smtClean="0"/>
              <a:t>= per rubriek of serie binnen een archiefblok wordt gekeken of alles wat daarbinnen valt bewaard wordt of vernietigd</a:t>
            </a:r>
            <a:endParaRPr lang="nl-NL" b="1" dirty="0" smtClean="0"/>
          </a:p>
          <a:p>
            <a:pPr lvl="1"/>
            <a:r>
              <a:rPr lang="nl-NL" b="1" dirty="0" smtClean="0"/>
              <a:t>Dossier / zaak </a:t>
            </a:r>
            <a:r>
              <a:rPr lang="nl-NL" dirty="0" smtClean="0"/>
              <a:t>= per dossier of zaak wordt gekeken of de inhoud van dat dossier of die zaak bewaard wordt, of dat het hele dossier of die hele zaak vernietigd wordt</a:t>
            </a:r>
            <a:endParaRPr lang="nl-NL" b="1" dirty="0" smtClean="0"/>
          </a:p>
          <a:p>
            <a:pPr lvl="1"/>
            <a:r>
              <a:rPr lang="nl-NL" b="1" dirty="0" smtClean="0"/>
              <a:t>Record / </a:t>
            </a:r>
            <a:r>
              <a:rPr lang="nl-NL" b="1" dirty="0" err="1" smtClean="0"/>
              <a:t>Subdossier</a:t>
            </a:r>
            <a:r>
              <a:rPr lang="nl-NL" b="1" dirty="0" smtClean="0"/>
              <a:t> / </a:t>
            </a:r>
            <a:r>
              <a:rPr lang="nl-NL" b="1" dirty="0" err="1" smtClean="0"/>
              <a:t>tabstrook</a:t>
            </a:r>
            <a:r>
              <a:rPr lang="nl-NL" b="1" dirty="0" smtClean="0"/>
              <a:t> / stuk </a:t>
            </a:r>
            <a:r>
              <a:rPr lang="nl-NL" dirty="0" smtClean="0"/>
              <a:t> = per record, </a:t>
            </a:r>
            <a:r>
              <a:rPr lang="nl-NL" dirty="0" err="1" smtClean="0"/>
              <a:t>subdossier</a:t>
            </a:r>
            <a:r>
              <a:rPr lang="nl-NL" dirty="0" smtClean="0"/>
              <a:t>, </a:t>
            </a:r>
            <a:r>
              <a:rPr lang="nl-NL" dirty="0" err="1" smtClean="0"/>
              <a:t>tabstrook</a:t>
            </a:r>
            <a:r>
              <a:rPr lang="nl-NL" dirty="0" smtClean="0"/>
              <a:t> of afzonderlijk stuk wordt bekeken of het bewaard moet blijven of vernietigd moet worden.</a:t>
            </a:r>
          </a:p>
          <a:p>
            <a:pPr lvl="1"/>
            <a:endParaRPr lang="nl-NL" b="1" dirty="0"/>
          </a:p>
          <a:p>
            <a:pPr lvl="1"/>
            <a:r>
              <a:rPr lang="nl-NL" dirty="0" smtClean="0"/>
              <a:t>Waarderen op niveau van archief (dus van het hele archief besluiten om het in z’n geheel te bewaren of te vernietigen), komt in de praktijk niet voor.</a:t>
            </a:r>
          </a:p>
          <a:p>
            <a:pPr lvl="1"/>
            <a:endParaRPr lang="nl-NL" dirty="0"/>
          </a:p>
          <a:p>
            <a:pPr lvl="1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7915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97F0E3-B7C4-477D-AD4A-35B2F31FAEC8}"/>
</file>

<file path=customXml/itemProps2.xml><?xml version="1.0" encoding="utf-8"?>
<ds:datastoreItem xmlns:ds="http://schemas.openxmlformats.org/officeDocument/2006/customXml" ds:itemID="{5E56C6C7-6B13-4D9B-A02E-3B0F32BC5AA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2888</TotalTime>
  <Words>807</Words>
  <Application>Microsoft Office PowerPoint</Application>
  <PresentationFormat>Aangepast</PresentationFormat>
  <Paragraphs>164</Paragraphs>
  <Slides>18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19" baseType="lpstr">
      <vt:lpstr>Office Theme</vt:lpstr>
      <vt:lpstr>PowerPoint-presentatie</vt:lpstr>
      <vt:lpstr>Verwerven van digitaal archief</vt:lpstr>
      <vt:lpstr>Beslisdocument</vt:lpstr>
      <vt:lpstr>Voorblad</vt:lpstr>
      <vt:lpstr>Contactgegevens en projectrollen</vt:lpstr>
      <vt:lpstr>Informatie over het archiefblok</vt:lpstr>
      <vt:lpstr>Handreiking voorkeursformaten</vt:lpstr>
      <vt:lpstr>Waardering, selectie en vernietiging (1)</vt:lpstr>
      <vt:lpstr>Waardering, selectie en vernietiging (2)</vt:lpstr>
      <vt:lpstr>Waardering, selectie en vernietiging (3)</vt:lpstr>
      <vt:lpstr>Toekennen metadata (1)</vt:lpstr>
      <vt:lpstr>Toekennen metadata (1)</vt:lpstr>
      <vt:lpstr>Toekennen metadata (2)</vt:lpstr>
      <vt:lpstr>Archiefbewerkingsplan</vt:lpstr>
      <vt:lpstr>Transport</vt:lpstr>
      <vt:lpstr>Ondertekening</vt:lpstr>
      <vt:lpstr>Bijlagen</vt:lpstr>
      <vt:lpstr>En nu: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Jeroen van Luin</dc:creator>
  <cp:lastModifiedBy>Jeroen van Luin</cp:lastModifiedBy>
  <cp:revision>124</cp:revision>
  <dcterms:created xsi:type="dcterms:W3CDTF">2017-04-06T13:47:56Z</dcterms:created>
  <dcterms:modified xsi:type="dcterms:W3CDTF">2018-06-11T22:58:15Z</dcterms:modified>
</cp:coreProperties>
</file>