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Layouts/slideLayout4.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8" r:id="rId2"/>
    <p:sldId id="259" r:id="rId3"/>
    <p:sldId id="260" r:id="rId4"/>
    <p:sldId id="261" r:id="rId5"/>
    <p:sldId id="262" r:id="rId6"/>
    <p:sldId id="263"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5" r:id="rId26"/>
    <p:sldId id="283" r:id="rId27"/>
    <p:sldId id="284" r:id="rId28"/>
    <p:sldId id="286" r:id="rId29"/>
    <p:sldId id="287" r:id="rId3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7496" autoAdjust="0"/>
  </p:normalViewPr>
  <p:slideViewPr>
    <p:cSldViewPr snapToGrid="0">
      <p:cViewPr varScale="1">
        <p:scale>
          <a:sx n="45" d="100"/>
          <a:sy n="45" d="100"/>
        </p:scale>
        <p:origin x="-141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27-5-2018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Examenvraag</a:t>
            </a:r>
            <a:r>
              <a:rPr lang="nl-NL" baseline="0" dirty="0" smtClean="0"/>
              <a:t> kan zijn: beschrijf in eigen woorden wat een e-depot is, waarin het verschilt van andere archiveringssystemen, en wat het verschil is tussen een e-depot in “ruime” zin en een e-depot in “nauwe” zin.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5</a:t>
            </a:fld>
            <a:endParaRPr lang="nl-NL"/>
          </a:p>
        </p:txBody>
      </p:sp>
    </p:spTree>
    <p:extLst>
      <p:ext uri="{BB962C8B-B14F-4D97-AF65-F5344CB8AC3E}">
        <p14:creationId xmlns:p14="http://schemas.microsoft.com/office/powerpoint/2010/main" val="4202918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sectie lijstjes. Dit</a:t>
            </a:r>
            <a:r>
              <a:rPr lang="nl-NL" baseline="0" dirty="0" smtClean="0"/>
              <a:t> is de enige waarbij ik verwacht dat je ze uit je hoofd kunt opnoemen. Bij de andere lijstjes moet je de termen of begrippen in eigen woorden kunnen beschrijven.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6</a:t>
            </a:fld>
            <a:endParaRPr lang="nl-NL"/>
          </a:p>
        </p:txBody>
      </p:sp>
    </p:spTree>
    <p:extLst>
      <p:ext uri="{BB962C8B-B14F-4D97-AF65-F5344CB8AC3E}">
        <p14:creationId xmlns:p14="http://schemas.microsoft.com/office/powerpoint/2010/main" val="3419169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Examenstof: alleen weten wat elke functie inhoudt</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10</a:t>
            </a:fld>
            <a:endParaRPr lang="nl-NL"/>
          </a:p>
        </p:txBody>
      </p:sp>
    </p:spTree>
    <p:extLst>
      <p:ext uri="{BB962C8B-B14F-4D97-AF65-F5344CB8AC3E}">
        <p14:creationId xmlns:p14="http://schemas.microsoft.com/office/powerpoint/2010/main" val="4250126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“Wat zijn</a:t>
            </a:r>
            <a:r>
              <a:rPr lang="nl-NL" baseline="0" dirty="0" smtClean="0"/>
              <a:t> de 5 kenmerken van een e-depot” is geen examenvraag. Wel kan zijn: “Wat betekent het wanneer een e-depot het kwaliteitskenmerk Betrouwbaar moet hebben”.</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14</a:t>
            </a:fld>
            <a:endParaRPr lang="nl-NL"/>
          </a:p>
        </p:txBody>
      </p:sp>
    </p:spTree>
    <p:extLst>
      <p:ext uri="{BB962C8B-B14F-4D97-AF65-F5344CB8AC3E}">
        <p14:creationId xmlns:p14="http://schemas.microsoft.com/office/powerpoint/2010/main" val="2367493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Ref: “ruime zin</a:t>
            </a:r>
            <a:r>
              <a:rPr lang="nl-NL" baseline="0" dirty="0" smtClean="0"/>
              <a:t>” </a:t>
            </a:r>
            <a:r>
              <a:rPr lang="nl-NL" baseline="0" dirty="0" err="1" smtClean="0"/>
              <a:t>vs</a:t>
            </a:r>
            <a:r>
              <a:rPr lang="nl-NL" baseline="0" dirty="0" smtClean="0"/>
              <a:t> “nauwe zin”:  a</a:t>
            </a:r>
            <a:r>
              <a:rPr lang="nl-NL" dirty="0" smtClean="0"/>
              <a:t>lleen de laatste twee vinden plaats in de software. De eerste 4</a:t>
            </a:r>
            <a:r>
              <a:rPr lang="nl-NL" baseline="0" dirty="0" smtClean="0"/>
              <a:t> zijn organisatiedoelen, geen softwarefunctionaliteit</a:t>
            </a:r>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19</a:t>
            </a:fld>
            <a:endParaRPr lang="nl-NL"/>
          </a:p>
        </p:txBody>
      </p:sp>
    </p:spTree>
    <p:extLst>
      <p:ext uri="{BB962C8B-B14F-4D97-AF65-F5344CB8AC3E}">
        <p14:creationId xmlns:p14="http://schemas.microsoft.com/office/powerpoint/2010/main" val="2429097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Omgeving</a:t>
            </a:r>
            <a:r>
              <a:rPr lang="nl-NL" baseline="0" dirty="0" smtClean="0"/>
              <a:t> van een e-depot:  producenten, consumenten en management</a:t>
            </a:r>
          </a:p>
          <a:p>
            <a:r>
              <a:rPr lang="nl-NL" baseline="0" dirty="0" smtClean="0"/>
              <a:t>Alles binnen de rechthoek is het e-depot zelf.</a:t>
            </a:r>
          </a:p>
          <a:p>
            <a:r>
              <a:rPr lang="nl-NL" baseline="0" dirty="0" smtClean="0"/>
              <a:t>Producent biedt bestanden met bijhorende metadata aan, aan het e-depot. Dit heet een SIP.</a:t>
            </a:r>
          </a:p>
          <a:p>
            <a:r>
              <a:rPr lang="nl-NL" baseline="0" dirty="0" smtClean="0"/>
              <a:t>Het opname proces heet Ingest</a:t>
            </a:r>
          </a:p>
          <a:p>
            <a:r>
              <a:rPr lang="nl-NL" baseline="0" dirty="0" smtClean="0"/>
              <a:t>Na ingest staat er een AIP of Archival Information Package in het e-depot. Die kan afwijken van hoe de SIP eruit zag.</a:t>
            </a:r>
          </a:p>
          <a:p>
            <a:r>
              <a:rPr lang="nl-NL" baseline="0" dirty="0" smtClean="0"/>
              <a:t>In het e-depot wordt metadata beheerd binnen Data Management</a:t>
            </a:r>
          </a:p>
          <a:p>
            <a:r>
              <a:rPr lang="nl-NL" baseline="0" dirty="0" smtClean="0"/>
              <a:t>In het e-depot worden de bestanden beheerd via Archival Storage</a:t>
            </a:r>
          </a:p>
          <a:p>
            <a:r>
              <a:rPr lang="nl-NL" baseline="0" dirty="0" smtClean="0"/>
              <a:t>Op verzoek van de consument kan er worden gezocht in het e-depot, en kunnen bestanden worden opgevraagd. </a:t>
            </a:r>
          </a:p>
          <a:p>
            <a:r>
              <a:rPr lang="nl-NL" baseline="0" dirty="0" smtClean="0"/>
              <a:t>De e-depotfunctie daarvoor heet Access, en wat de klant krijgt een DIP (</a:t>
            </a:r>
            <a:r>
              <a:rPr lang="nl-NL" baseline="0" dirty="0" err="1" smtClean="0"/>
              <a:t>dissemination</a:t>
            </a:r>
            <a:r>
              <a:rPr lang="nl-NL" baseline="0" dirty="0" smtClean="0"/>
              <a:t> information package)</a:t>
            </a:r>
          </a:p>
          <a:p>
            <a:r>
              <a:rPr lang="nl-NL" baseline="0" dirty="0" err="1" smtClean="0"/>
              <a:t>Dissemination</a:t>
            </a:r>
            <a:r>
              <a:rPr lang="nl-NL" baseline="0" dirty="0" smtClean="0"/>
              <a:t> = verspreiden</a:t>
            </a:r>
          </a:p>
          <a:p>
            <a:r>
              <a:rPr lang="nl-NL" baseline="0" dirty="0" smtClean="0"/>
              <a:t>Administration gaat over de authenticiteitsbewaking: wie mag in het e-depot, wat kan hij daar dan doen, en ook het loggen</a:t>
            </a:r>
          </a:p>
          <a:p>
            <a:r>
              <a:rPr lang="nl-NL" baseline="0" dirty="0" smtClean="0"/>
              <a:t>de handelingen die daar plaatsvinden</a:t>
            </a:r>
          </a:p>
          <a:p>
            <a:r>
              <a:rPr lang="nl-NL" baseline="0" dirty="0" smtClean="0"/>
              <a:t>Tijdens of na de ingest en voor de access kan extra informatie worden opgeslagen of meegegeven, om ervoor te zorgen</a:t>
            </a:r>
          </a:p>
          <a:p>
            <a:r>
              <a:rPr lang="nl-NL" baseline="0" dirty="0" smtClean="0"/>
              <a:t>dat de informatie beter </a:t>
            </a:r>
            <a:r>
              <a:rPr lang="nl-NL" baseline="0" dirty="0" err="1" smtClean="0"/>
              <a:t>interpreteerbaar</a:t>
            </a:r>
            <a:r>
              <a:rPr lang="nl-NL" baseline="0" dirty="0" smtClean="0"/>
              <a:t> wordt: </a:t>
            </a:r>
            <a:r>
              <a:rPr lang="nl-NL" baseline="0" dirty="0" err="1" smtClean="0"/>
              <a:t>Descriptive</a:t>
            </a:r>
            <a:r>
              <a:rPr lang="nl-NL" baseline="0" dirty="0" smtClean="0"/>
              <a:t> Info. </a:t>
            </a:r>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20</a:t>
            </a:fld>
            <a:endParaRPr lang="nl-NL"/>
          </a:p>
        </p:txBody>
      </p:sp>
    </p:spTree>
    <p:extLst>
      <p:ext uri="{BB962C8B-B14F-4D97-AF65-F5344CB8AC3E}">
        <p14:creationId xmlns:p14="http://schemas.microsoft.com/office/powerpoint/2010/main" val="3612789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aseline="0" dirty="0" smtClean="0">
                <a:latin typeface="Courier New" panose="02070309020205020404" pitchFamily="49" charset="0"/>
              </a:rPr>
              <a:t>Ingest			Opnemen van archiefstukken</a:t>
            </a:r>
          </a:p>
          <a:p>
            <a:r>
              <a:rPr lang="nl-NL" baseline="0" dirty="0" smtClean="0">
                <a:latin typeface="Courier New" panose="02070309020205020404" pitchFamily="49" charset="0"/>
              </a:rPr>
              <a:t>			Classificatie en indexering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Data Management		Classificatie en indexering</a:t>
            </a:r>
          </a:p>
          <a:p>
            <a:r>
              <a:rPr lang="nl-NL" baseline="0" dirty="0" smtClean="0">
                <a:latin typeface="Courier New" panose="02070309020205020404" pitchFamily="49" charset="0"/>
              </a:rPr>
              <a:t>			Toegangscontrole</a:t>
            </a:r>
          </a:p>
          <a:p>
            <a:r>
              <a:rPr lang="nl-NL" baseline="0" dirty="0" smtClean="0">
                <a:latin typeface="Courier New" panose="02070309020205020404" pitchFamily="49" charset="0"/>
              </a:rPr>
              <a:t>			Gebruik en hergebruik</a:t>
            </a:r>
          </a:p>
          <a:p>
            <a:r>
              <a:rPr lang="nl-NL" baseline="0" dirty="0" smtClean="0">
                <a:latin typeface="Courier New" panose="02070309020205020404" pitchFamily="49" charset="0"/>
              </a:rPr>
              <a:t>			Verwijdering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Archival Storage		Opslaan van archiefstukken</a:t>
            </a:r>
          </a:p>
          <a:p>
            <a:r>
              <a:rPr lang="nl-NL" baseline="0" dirty="0" smtClean="0">
                <a:latin typeface="Courier New" panose="02070309020205020404" pitchFamily="49" charset="0"/>
              </a:rPr>
              <a:t>			Migratie en conversie</a:t>
            </a:r>
          </a:p>
          <a:p>
            <a:r>
              <a:rPr lang="nl-NL" baseline="0" dirty="0" smtClean="0">
                <a:latin typeface="Courier New" panose="02070309020205020404" pitchFamily="49" charset="0"/>
              </a:rPr>
              <a:t>			Verwijdering</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Preservation Planning		Gebruik en hergebruik</a:t>
            </a:r>
          </a:p>
          <a:p>
            <a:r>
              <a:rPr lang="nl-NL" baseline="0" dirty="0" smtClean="0">
                <a:latin typeface="Courier New" panose="02070309020205020404" pitchFamily="49" charset="0"/>
              </a:rPr>
              <a:t>			Migratie en conversie</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Access			Toegangscontrole</a:t>
            </a:r>
          </a:p>
          <a:p>
            <a:r>
              <a:rPr lang="nl-NL" baseline="0" dirty="0" smtClean="0">
                <a:latin typeface="Courier New" panose="02070309020205020404" pitchFamily="49" charset="0"/>
              </a:rPr>
              <a:t>			Gebruik en hergebruik</a:t>
            </a:r>
          </a:p>
          <a:p>
            <a:endParaRPr lang="nl-NL" baseline="0" dirty="0" smtClean="0">
              <a:latin typeface="Courier New" panose="02070309020205020404" pitchFamily="49" charset="0"/>
            </a:endParaRPr>
          </a:p>
          <a:p>
            <a:r>
              <a:rPr lang="nl-NL" baseline="0" dirty="0" smtClean="0">
                <a:latin typeface="Courier New" panose="02070309020205020404" pitchFamily="49" charset="0"/>
              </a:rPr>
              <a:t>Administration		Classificatie en indexering</a:t>
            </a:r>
          </a:p>
          <a:p>
            <a:r>
              <a:rPr lang="nl-NL" baseline="0" dirty="0" smtClean="0">
                <a:latin typeface="Courier New" panose="02070309020205020404" pitchFamily="49" charset="0"/>
              </a:rPr>
              <a:t>			Toegangscontrole</a:t>
            </a:r>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25</a:t>
            </a:fld>
            <a:endParaRPr lang="nl-NL"/>
          </a:p>
        </p:txBody>
      </p:sp>
    </p:spTree>
    <p:extLst>
      <p:ext uri="{BB962C8B-B14F-4D97-AF65-F5344CB8AC3E}">
        <p14:creationId xmlns:p14="http://schemas.microsoft.com/office/powerpoint/2010/main" val="1853941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79AAFA5A-D8A1-44FF-8A06-717A3A269AC4}" type="slidenum">
              <a:rPr lang="nl-NL" smtClean="0"/>
              <a:t>28</a:t>
            </a:fld>
            <a:endParaRPr lang="nl-NL"/>
          </a:p>
        </p:txBody>
      </p:sp>
    </p:spTree>
    <p:extLst>
      <p:ext uri="{BB962C8B-B14F-4D97-AF65-F5344CB8AC3E}">
        <p14:creationId xmlns:p14="http://schemas.microsoft.com/office/powerpoint/2010/main" val="2836927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27-5-2018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27-5-2018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27-5-2018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27-5-2018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27-5-2018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27-5-2018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27-5-2018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rchive.org/details/msdos_microsoft_word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- 2</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8 functies van een e-depot (1)</a:t>
            </a:r>
            <a:endParaRPr lang="nl-NL" dirty="0"/>
          </a:p>
        </p:txBody>
      </p:sp>
      <p:sp>
        <p:nvSpPr>
          <p:cNvPr id="3" name="Tijdelijke aanduiding voor inhoud 2"/>
          <p:cNvSpPr>
            <a:spLocks noGrp="1"/>
          </p:cNvSpPr>
          <p:nvPr>
            <p:ph idx="1"/>
          </p:nvPr>
        </p:nvSpPr>
        <p:spPr/>
        <p:txBody>
          <a:bodyPr/>
          <a:lstStyle/>
          <a:p>
            <a:r>
              <a:rPr lang="nl-NL" dirty="0" smtClean="0"/>
              <a:t>ISO 15489: 8 functies die een archiveringssysteem moet uitvoeren</a:t>
            </a:r>
          </a:p>
          <a:p>
            <a:endParaRPr lang="nl-NL" dirty="0"/>
          </a:p>
          <a:p>
            <a:pPr marL="514350" indent="-514350">
              <a:buFont typeface="+mj-lt"/>
              <a:buAutoNum type="arabicPeriod"/>
            </a:pPr>
            <a:r>
              <a:rPr lang="nl-NL" dirty="0" smtClean="0"/>
              <a:t>Aanmaken </a:t>
            </a:r>
            <a:r>
              <a:rPr lang="nl-NL" dirty="0"/>
              <a:t>van </a:t>
            </a:r>
            <a:r>
              <a:rPr lang="nl-NL" dirty="0" smtClean="0"/>
              <a:t>archiefstukken</a:t>
            </a:r>
          </a:p>
          <a:p>
            <a:pPr lvl="1"/>
            <a:r>
              <a:rPr lang="nl-NL" dirty="0" smtClean="0"/>
              <a:t>Meestal buiten het softwarepakket van het e-depot, maar wel onderdeel van het</a:t>
            </a:r>
            <a:br>
              <a:rPr lang="nl-NL" dirty="0" smtClean="0"/>
            </a:br>
            <a:r>
              <a:rPr lang="nl-NL" dirty="0" smtClean="0"/>
              <a:t>e-depot in de “ruime” zin</a:t>
            </a:r>
          </a:p>
          <a:p>
            <a:pPr lvl="1"/>
            <a:endParaRPr lang="nl-NL" dirty="0"/>
          </a:p>
          <a:p>
            <a:pPr marL="514350" indent="-514350">
              <a:buFont typeface="+mj-lt"/>
              <a:buAutoNum type="arabicPeriod"/>
            </a:pPr>
            <a:r>
              <a:rPr lang="nl-NL" dirty="0" smtClean="0"/>
              <a:t>Opnemen van archiefstukken</a:t>
            </a:r>
          </a:p>
          <a:p>
            <a:pPr lvl="1"/>
            <a:r>
              <a:rPr lang="nl-NL" dirty="0" smtClean="0"/>
              <a:t>Met bijhorende metadata, en voorzien van unieke identificatiekenmerken</a:t>
            </a:r>
          </a:p>
          <a:p>
            <a:pPr lvl="1"/>
            <a:r>
              <a:rPr lang="nl-NL" dirty="0" smtClean="0"/>
              <a:t>Van het opnameproces zelf moet ook metadata worden opgeslagen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2541955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(2)</a:t>
            </a:r>
            <a:endParaRPr lang="nl-NL" b="1" dirty="0"/>
          </a:p>
        </p:txBody>
      </p:sp>
      <p:sp>
        <p:nvSpPr>
          <p:cNvPr id="3" name="Tijdelijke aanduiding voor inhoud 2"/>
          <p:cNvSpPr>
            <a:spLocks noGrp="1"/>
          </p:cNvSpPr>
          <p:nvPr>
            <p:ph idx="1"/>
          </p:nvPr>
        </p:nvSpPr>
        <p:spPr/>
        <p:txBody>
          <a:bodyPr/>
          <a:lstStyle/>
          <a:p>
            <a:endParaRPr lang="nl-NL" dirty="0" smtClean="0"/>
          </a:p>
          <a:p>
            <a:pPr marL="514350" indent="-514350">
              <a:buFont typeface="+mj-lt"/>
              <a:buAutoNum type="arabicPeriod" startAt="3"/>
            </a:pPr>
            <a:r>
              <a:rPr lang="nl-NL" dirty="0" smtClean="0"/>
              <a:t>Classificatie </a:t>
            </a:r>
            <a:r>
              <a:rPr lang="nl-NL" dirty="0"/>
              <a:t>en indexering van </a:t>
            </a:r>
            <a:r>
              <a:rPr lang="nl-NL" dirty="0" smtClean="0"/>
              <a:t>archiefstukken</a:t>
            </a:r>
          </a:p>
          <a:p>
            <a:pPr lvl="1"/>
            <a:r>
              <a:rPr lang="nl-NL" dirty="0" smtClean="0"/>
              <a:t>E-depot moet een ordeningsschema kunnen opnemen die </a:t>
            </a:r>
            <a:r>
              <a:rPr lang="nl-NL" dirty="0" smtClean="0"/>
              <a:t>past </a:t>
            </a:r>
            <a:r>
              <a:rPr lang="nl-NL" dirty="0" smtClean="0"/>
              <a:t>bij hoe het archief gevormd is</a:t>
            </a:r>
          </a:p>
          <a:p>
            <a:pPr lvl="1"/>
            <a:r>
              <a:rPr lang="nl-NL" dirty="0" smtClean="0"/>
              <a:t>Trefwoorden, onderwerpen e.d. kunnen als extra index worden toegevoegd</a:t>
            </a:r>
          </a:p>
          <a:p>
            <a:pPr lvl="1"/>
            <a:endParaRPr lang="nl-NL" dirty="0"/>
          </a:p>
          <a:p>
            <a:pPr marL="514350" indent="-514350">
              <a:buFont typeface="+mj-lt"/>
              <a:buAutoNum type="arabicPeriod" startAt="4"/>
            </a:pPr>
            <a:r>
              <a:rPr lang="nl-NL" dirty="0"/>
              <a:t>Toegangscontrole tot de </a:t>
            </a:r>
            <a:r>
              <a:rPr lang="nl-NL" dirty="0" smtClean="0"/>
              <a:t>archiefstukken</a:t>
            </a:r>
          </a:p>
          <a:p>
            <a:pPr lvl="1"/>
            <a:r>
              <a:rPr lang="nl-NL" dirty="0" smtClean="0"/>
              <a:t>Toegang tot de stukken moet zijn gecontroleerd via autorisaties</a:t>
            </a:r>
          </a:p>
          <a:p>
            <a:pPr lvl="1"/>
            <a:r>
              <a:rPr lang="nl-NL" dirty="0" smtClean="0"/>
              <a:t>Toekennen, intrekken en wijzigen van autorisaties moet via een gecontroleerd en gedocumenteerd proces verlopen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548850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(3)</a:t>
            </a:r>
            <a:endParaRPr lang="nl-NL" dirty="0"/>
          </a:p>
        </p:txBody>
      </p:sp>
      <p:sp>
        <p:nvSpPr>
          <p:cNvPr id="3" name="Tijdelijke aanduiding voor inhoud 2"/>
          <p:cNvSpPr>
            <a:spLocks noGrp="1"/>
          </p:cNvSpPr>
          <p:nvPr>
            <p:ph idx="1"/>
          </p:nvPr>
        </p:nvSpPr>
        <p:spPr/>
        <p:txBody>
          <a:bodyPr/>
          <a:lstStyle/>
          <a:p>
            <a:endParaRPr lang="nl-NL" dirty="0" smtClean="0"/>
          </a:p>
          <a:p>
            <a:pPr marL="514350" indent="-514350">
              <a:buFont typeface="+mj-lt"/>
              <a:buAutoNum type="arabicPeriod" startAt="5"/>
            </a:pPr>
            <a:r>
              <a:rPr lang="nl-NL" dirty="0" smtClean="0"/>
              <a:t>Opslaan </a:t>
            </a:r>
            <a:r>
              <a:rPr lang="nl-NL" dirty="0"/>
              <a:t>van </a:t>
            </a:r>
            <a:r>
              <a:rPr lang="nl-NL" dirty="0" smtClean="0"/>
              <a:t>archiefstukken</a:t>
            </a:r>
          </a:p>
          <a:p>
            <a:pPr lvl="1"/>
            <a:r>
              <a:rPr lang="nl-NL" dirty="0" smtClean="0"/>
              <a:t>Beschermd tegen </a:t>
            </a:r>
            <a:r>
              <a:rPr lang="nl-NL" dirty="0"/>
              <a:t>ongeautoriseerde toegang, verandering, verlies of vernietiging, met inbegrip van diefstal en </a:t>
            </a:r>
            <a:r>
              <a:rPr lang="nl-NL" dirty="0" smtClean="0"/>
              <a:t>rampen</a:t>
            </a:r>
          </a:p>
          <a:p>
            <a:pPr lvl="1"/>
            <a:endParaRPr lang="nl-NL" dirty="0" smtClean="0"/>
          </a:p>
          <a:p>
            <a:pPr marL="514350" indent="-514350">
              <a:buFont typeface="+mj-lt"/>
              <a:buAutoNum type="arabicPeriod" startAt="5"/>
            </a:pPr>
            <a:r>
              <a:rPr lang="nl-NL" dirty="0" smtClean="0"/>
              <a:t>Gebruik </a:t>
            </a:r>
            <a:r>
              <a:rPr lang="nl-NL" dirty="0"/>
              <a:t>en hergebruik van </a:t>
            </a:r>
            <a:r>
              <a:rPr lang="nl-NL" dirty="0" smtClean="0"/>
              <a:t>archiefstukken</a:t>
            </a:r>
          </a:p>
          <a:p>
            <a:pPr lvl="1"/>
            <a:r>
              <a:rPr lang="nl-NL" dirty="0" smtClean="0"/>
              <a:t>Archiefstukken zijn vindbaar </a:t>
            </a:r>
            <a:r>
              <a:rPr lang="nl-NL" dirty="0"/>
              <a:t>en </a:t>
            </a:r>
            <a:r>
              <a:rPr lang="nl-NL" dirty="0" smtClean="0"/>
              <a:t>bruikbaar</a:t>
            </a:r>
          </a:p>
          <a:p>
            <a:pPr lvl="1"/>
            <a:r>
              <a:rPr lang="nl-NL" dirty="0" err="1" smtClean="0"/>
              <a:t>Exporteerbaar</a:t>
            </a:r>
            <a:r>
              <a:rPr lang="nl-NL" dirty="0" smtClean="0"/>
              <a:t> inclusief alle bijhorende metadata en classificaties</a:t>
            </a:r>
          </a:p>
          <a:p>
            <a:pPr lvl="1"/>
            <a:r>
              <a:rPr lang="nl-NL" dirty="0" smtClean="0"/>
              <a:t>Alleen voor iedereen die geautoriseerd is voor die stukken </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81046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8 functies van een e-depot </a:t>
            </a:r>
            <a:r>
              <a:rPr lang="nl-NL" dirty="0" smtClean="0"/>
              <a:t>(4)</a:t>
            </a:r>
            <a:endParaRPr lang="nl-NL" dirty="0"/>
          </a:p>
        </p:txBody>
      </p:sp>
      <p:sp>
        <p:nvSpPr>
          <p:cNvPr id="3" name="Tijdelijke aanduiding voor inhoud 2"/>
          <p:cNvSpPr>
            <a:spLocks noGrp="1"/>
          </p:cNvSpPr>
          <p:nvPr>
            <p:ph idx="1"/>
          </p:nvPr>
        </p:nvSpPr>
        <p:spPr/>
        <p:txBody>
          <a:bodyPr/>
          <a:lstStyle/>
          <a:p>
            <a:pPr marL="514350" indent="-514350">
              <a:buFont typeface="+mj-lt"/>
              <a:buAutoNum type="arabicPeriod" startAt="7"/>
            </a:pPr>
            <a:r>
              <a:rPr lang="nl-NL" dirty="0" smtClean="0"/>
              <a:t>Migratie </a:t>
            </a:r>
            <a:r>
              <a:rPr lang="nl-NL" dirty="0"/>
              <a:t>en </a:t>
            </a:r>
            <a:r>
              <a:rPr lang="nl-NL" dirty="0" smtClean="0"/>
              <a:t>conversie</a:t>
            </a:r>
          </a:p>
          <a:p>
            <a:pPr lvl="1"/>
            <a:r>
              <a:rPr lang="nl-NL" dirty="0" smtClean="0"/>
              <a:t>Migratie = omzetting naar nieuwe versie binnen hetzelfde bestandsformaat</a:t>
            </a:r>
          </a:p>
          <a:p>
            <a:pPr lvl="1"/>
            <a:r>
              <a:rPr lang="nl-NL" dirty="0" smtClean="0"/>
              <a:t>Conversie = omzetting naar nieuw bestandsformaat</a:t>
            </a:r>
            <a:br>
              <a:rPr lang="nl-NL" dirty="0" smtClean="0"/>
            </a:br>
            <a:endParaRPr lang="nl-NL" dirty="0" smtClean="0"/>
          </a:p>
          <a:p>
            <a:pPr lvl="1"/>
            <a:r>
              <a:rPr lang="nl-NL" dirty="0" smtClean="0"/>
              <a:t>Migratie  komt overeen met “</a:t>
            </a:r>
            <a:r>
              <a:rPr lang="nl-NL" dirty="0" err="1" smtClean="0"/>
              <a:t>conversion</a:t>
            </a:r>
            <a:r>
              <a:rPr lang="nl-NL" dirty="0" smtClean="0"/>
              <a:t>” in het Engels</a:t>
            </a:r>
          </a:p>
          <a:p>
            <a:pPr lvl="1"/>
            <a:r>
              <a:rPr lang="nl-NL" dirty="0" smtClean="0"/>
              <a:t>Conversie komt overeen met “</a:t>
            </a:r>
            <a:r>
              <a:rPr lang="nl-NL" dirty="0" err="1" smtClean="0"/>
              <a:t>migration</a:t>
            </a:r>
            <a:r>
              <a:rPr lang="nl-NL" dirty="0" smtClean="0"/>
              <a:t>” in het Engels</a:t>
            </a:r>
            <a:endParaRPr lang="nl-NL" dirty="0"/>
          </a:p>
          <a:p>
            <a:pPr marL="514350" indent="-514350">
              <a:buFont typeface="+mj-lt"/>
              <a:buAutoNum type="arabicPeriod" startAt="7"/>
            </a:pPr>
            <a:endParaRPr lang="nl-NL" dirty="0" smtClean="0"/>
          </a:p>
          <a:p>
            <a:pPr marL="514350" indent="-514350">
              <a:buFont typeface="+mj-lt"/>
              <a:buAutoNum type="arabicPeriod" startAt="7"/>
            </a:pPr>
            <a:r>
              <a:rPr lang="nl-NL" dirty="0" smtClean="0"/>
              <a:t>Verwijdering</a:t>
            </a:r>
          </a:p>
          <a:p>
            <a:pPr lvl="1"/>
            <a:r>
              <a:rPr lang="nl-NL" dirty="0" smtClean="0"/>
              <a:t>Bijv. bij bewaartermijn verlopen (bij uitplaatsen), of afstoten van een archief</a:t>
            </a:r>
          </a:p>
          <a:p>
            <a:pPr lvl="1"/>
            <a:r>
              <a:rPr lang="nl-NL" dirty="0" smtClean="0"/>
              <a:t>Gecontroleerd, gedocumenteerd en met 4-ogen-principe</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3969614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van een e-depot (1)</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dirty="0" smtClean="0"/>
              <a:t>Weer uit de ISO15489:</a:t>
            </a:r>
          </a:p>
          <a:p>
            <a:pPr lvl="0"/>
            <a:r>
              <a:rPr lang="nl-NL" b="1" dirty="0"/>
              <a:t>Betrouwbaar</a:t>
            </a:r>
            <a:r>
              <a:rPr lang="nl-NL" dirty="0"/>
              <a:t/>
            </a:r>
            <a:br>
              <a:rPr lang="nl-NL" dirty="0"/>
            </a:br>
            <a:r>
              <a:rPr lang="nl-NL" dirty="0"/>
              <a:t>Een archiveringssysteem is betrouwbaar wanneer het continu en regelmatig naar behoren </a:t>
            </a:r>
            <a:r>
              <a:rPr lang="nl-NL" dirty="0" smtClean="0"/>
              <a:t>werkt, met weinig storingen</a:t>
            </a:r>
          </a:p>
          <a:p>
            <a:pPr lvl="0"/>
            <a:endParaRPr lang="nl-NL" dirty="0"/>
          </a:p>
          <a:p>
            <a:pPr lvl="0"/>
            <a:r>
              <a:rPr lang="nl-NL" b="1" dirty="0"/>
              <a:t>Veilig en integer</a:t>
            </a:r>
            <a:br>
              <a:rPr lang="nl-NL" b="1" dirty="0"/>
            </a:br>
            <a:r>
              <a:rPr lang="nl-NL" dirty="0" smtClean="0"/>
              <a:t>Voldoende maatregelen tegen ongeautoriseerde </a:t>
            </a:r>
            <a:r>
              <a:rPr lang="nl-NL" dirty="0"/>
              <a:t>toegang, wijziging, verberging of vernietiging van </a:t>
            </a:r>
            <a:r>
              <a:rPr lang="nl-NL" dirty="0" smtClean="0"/>
              <a:t>archiefstukken.</a:t>
            </a:r>
            <a:br>
              <a:rPr lang="nl-NL" dirty="0" smtClean="0"/>
            </a:br>
            <a:r>
              <a:rPr lang="nl-NL" dirty="0" smtClean="0"/>
              <a:t>Alle </a:t>
            </a:r>
            <a:r>
              <a:rPr lang="nl-NL" dirty="0"/>
              <a:t>wel geautoriseerde toegang, wijziging, verberging en vernietiging wordt gedocumenteerd;</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871140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a:t>
            </a:r>
            <a:r>
              <a:rPr lang="nl-NL" dirty="0"/>
              <a:t>van een e-depot </a:t>
            </a:r>
            <a:r>
              <a:rPr lang="nl-NL" dirty="0" smtClean="0"/>
              <a:t>(2)</a:t>
            </a:r>
            <a:endParaRPr lang="nl-NL" dirty="0"/>
          </a:p>
        </p:txBody>
      </p:sp>
      <p:sp>
        <p:nvSpPr>
          <p:cNvPr id="3" name="Tijdelijke aanduiding voor inhoud 2"/>
          <p:cNvSpPr>
            <a:spLocks noGrp="1"/>
          </p:cNvSpPr>
          <p:nvPr>
            <p:ph idx="1"/>
          </p:nvPr>
        </p:nvSpPr>
        <p:spPr/>
        <p:txBody>
          <a:bodyPr>
            <a:normAutofit fontScale="92500" lnSpcReduction="20000"/>
          </a:bodyPr>
          <a:lstStyle/>
          <a:p>
            <a:pPr lvl="0"/>
            <a:endParaRPr lang="nl-NL" b="1" dirty="0"/>
          </a:p>
          <a:p>
            <a:r>
              <a:rPr lang="nl-NL" b="1" dirty="0" smtClean="0"/>
              <a:t>Afdoende </a:t>
            </a:r>
            <a:r>
              <a:rPr lang="nl-NL" b="1" dirty="0"/>
              <a:t>en compliant</a:t>
            </a:r>
            <a:br>
              <a:rPr lang="nl-NL" b="1" dirty="0"/>
            </a:br>
            <a:r>
              <a:rPr lang="nl-NL" dirty="0"/>
              <a:t>Het beheer van de archiefstukken in het archiveringssysteem </a:t>
            </a:r>
            <a:r>
              <a:rPr lang="nl-NL" dirty="0" smtClean="0"/>
              <a:t>:</a:t>
            </a:r>
          </a:p>
          <a:p>
            <a:pPr lvl="1"/>
            <a:r>
              <a:rPr lang="nl-NL" dirty="0"/>
              <a:t>voldoet aan </a:t>
            </a:r>
            <a:r>
              <a:rPr lang="nl-NL" dirty="0" smtClean="0"/>
              <a:t>de </a:t>
            </a:r>
            <a:r>
              <a:rPr lang="nl-NL" dirty="0"/>
              <a:t>verwachtingen van de gebruikers van het systeem </a:t>
            </a:r>
            <a:endParaRPr lang="nl-NL" dirty="0" smtClean="0"/>
          </a:p>
          <a:p>
            <a:pPr lvl="1"/>
            <a:r>
              <a:rPr lang="nl-NL" dirty="0"/>
              <a:t>voldoet aan </a:t>
            </a:r>
            <a:r>
              <a:rPr lang="nl-NL" dirty="0" smtClean="0"/>
              <a:t>de </a:t>
            </a:r>
            <a:r>
              <a:rPr lang="nl-NL" dirty="0"/>
              <a:t>geldende wet- en regelgeving. </a:t>
            </a:r>
            <a:endParaRPr lang="nl-NL" dirty="0" smtClean="0"/>
          </a:p>
          <a:p>
            <a:pPr lvl="1"/>
            <a:r>
              <a:rPr lang="nl-NL" dirty="0" smtClean="0"/>
              <a:t>wordt regelmatig gecontroleerd of het nog wel voldoet (</a:t>
            </a:r>
            <a:r>
              <a:rPr lang="nl-NL" dirty="0" err="1" smtClean="0"/>
              <a:t>compliancy</a:t>
            </a:r>
            <a:r>
              <a:rPr lang="nl-NL" dirty="0" smtClean="0"/>
              <a:t>).</a:t>
            </a:r>
            <a:endParaRPr lang="nl-NL" dirty="0"/>
          </a:p>
          <a:p>
            <a:pPr lvl="0"/>
            <a:endParaRPr lang="nl-NL" b="1" dirty="0" smtClean="0"/>
          </a:p>
          <a:p>
            <a:pPr lvl="0"/>
            <a:r>
              <a:rPr lang="nl-NL" b="1" dirty="0" smtClean="0"/>
              <a:t>Uitgebreid</a:t>
            </a:r>
            <a:r>
              <a:rPr lang="nl-NL" b="1" dirty="0"/>
              <a:t/>
            </a:r>
            <a:br>
              <a:rPr lang="nl-NL" b="1" dirty="0"/>
            </a:br>
            <a:r>
              <a:rPr lang="nl-NL" dirty="0"/>
              <a:t>Alle soorten archiefstukken uit de volledige verzameling van bedrijfsactiviteiten van de organisatie moeten kunnen worden </a:t>
            </a:r>
            <a:r>
              <a:rPr lang="nl-NL" dirty="0" smtClean="0"/>
              <a:t>beheerd</a:t>
            </a:r>
            <a:r>
              <a:rPr lang="nl-NL" dirty="0"/>
              <a:t>.</a:t>
            </a:r>
            <a:r>
              <a:rPr lang="nl-NL" dirty="0" smtClean="0"/>
              <a:t/>
            </a:r>
            <a:br>
              <a:rPr lang="nl-NL" dirty="0" smtClean="0"/>
            </a:br>
            <a:r>
              <a:rPr lang="nl-NL" dirty="0" smtClean="0"/>
              <a:t>M.a.w.: er zijn geen informatieobjecten die eigenlijk gearchiveerd moeten worden, maar die er niet in passen.</a:t>
            </a:r>
            <a:endParaRPr lang="nl-NL" dirty="0"/>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3846407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Kwaliteitskenmerken van een e-depot (3)</a:t>
            </a:r>
            <a:endParaRPr lang="nl-NL" dirty="0"/>
          </a:p>
        </p:txBody>
      </p:sp>
      <p:sp>
        <p:nvSpPr>
          <p:cNvPr id="3" name="Tijdelijke aanduiding voor inhoud 2"/>
          <p:cNvSpPr>
            <a:spLocks noGrp="1"/>
          </p:cNvSpPr>
          <p:nvPr>
            <p:ph idx="1"/>
          </p:nvPr>
        </p:nvSpPr>
        <p:spPr/>
        <p:txBody>
          <a:bodyPr/>
          <a:lstStyle/>
          <a:p>
            <a:endParaRPr lang="nl-NL" b="1" dirty="0" smtClean="0"/>
          </a:p>
          <a:p>
            <a:r>
              <a:rPr lang="nl-NL" b="1" dirty="0" smtClean="0"/>
              <a:t>Systematisch</a:t>
            </a:r>
            <a:r>
              <a:rPr lang="nl-NL" b="1" dirty="0"/>
              <a:t/>
            </a:r>
            <a:br>
              <a:rPr lang="nl-NL" b="1" dirty="0"/>
            </a:br>
            <a:r>
              <a:rPr lang="nl-NL" dirty="0"/>
              <a:t>Het aanmaken, opnemen en beheren van archiefstukken vindt </a:t>
            </a:r>
            <a:r>
              <a:rPr lang="nl-NL" dirty="0" smtClean="0"/>
              <a:t>niet ad-hoc plaats, maar </a:t>
            </a:r>
            <a:r>
              <a:rPr lang="nl-NL" dirty="0"/>
              <a:t>door </a:t>
            </a:r>
            <a:r>
              <a:rPr lang="nl-NL" dirty="0" smtClean="0"/>
              <a:t>routinematige </a:t>
            </a:r>
            <a:r>
              <a:rPr lang="nl-NL" dirty="0"/>
              <a:t>werking en door het volgen van opgesteld beleid en </a:t>
            </a:r>
            <a:r>
              <a:rPr lang="nl-NL" dirty="0" smtClean="0"/>
              <a:t>procedures, uitgevoerd door daartoe opgeleide mensen en daartoe ontwikkelde software.</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1240335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Open Archival Information Systems (OAIS)</a:t>
            </a:r>
            <a:endParaRPr lang="nl-NL" dirty="0"/>
          </a:p>
        </p:txBody>
      </p:sp>
      <p:sp>
        <p:nvSpPr>
          <p:cNvPr id="3" name="Tijdelijke aanduiding voor inhoud 2"/>
          <p:cNvSpPr>
            <a:spLocks noGrp="1"/>
          </p:cNvSpPr>
          <p:nvPr>
            <p:ph idx="1"/>
          </p:nvPr>
        </p:nvSpPr>
        <p:spPr/>
        <p:txBody>
          <a:bodyPr/>
          <a:lstStyle/>
          <a:p>
            <a:pPr marL="0" indent="0">
              <a:buNone/>
            </a:pPr>
            <a:endParaRPr lang="nl-NL" dirty="0" smtClean="0"/>
          </a:p>
          <a:p>
            <a:pPr marL="0" indent="0">
              <a:buNone/>
            </a:pPr>
            <a:r>
              <a:rPr lang="nl-NL" dirty="0" smtClean="0"/>
              <a:t>2 betekenissen:</a:t>
            </a:r>
          </a:p>
          <a:p>
            <a:pPr marL="0" indent="0">
              <a:buNone/>
            </a:pPr>
            <a:endParaRPr lang="nl-NL" dirty="0" smtClean="0"/>
          </a:p>
          <a:p>
            <a:pPr marL="514350" indent="-514350">
              <a:buFont typeface="+mj-lt"/>
              <a:buAutoNum type="arabicPeriod"/>
            </a:pPr>
            <a:r>
              <a:rPr lang="nl-NL" dirty="0" smtClean="0"/>
              <a:t>“het geheel van […] dat de verantwoordelijk op zich heeft genomen om informatie duurzaam toegankelijk te houden voor een gekozen publiek”</a:t>
            </a:r>
          </a:p>
          <a:p>
            <a:pPr marL="514350" indent="-514350">
              <a:buFont typeface="+mj-lt"/>
              <a:buAutoNum type="arabicPeriod"/>
            </a:pPr>
            <a:endParaRPr lang="nl-NL" dirty="0"/>
          </a:p>
          <a:p>
            <a:pPr marL="514350" indent="-514350">
              <a:buFont typeface="+mj-lt"/>
              <a:buAutoNum type="arabicPeriod"/>
            </a:pPr>
            <a:r>
              <a:rPr lang="nl-NL" dirty="0" smtClean="0"/>
              <a:t>Een ISO-norm (ISO 14721) die beschrijft hoe een OAIS e-depot moet werken</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48381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referentiemodel</a:t>
            </a:r>
            <a:endParaRPr lang="nl-NL" dirty="0"/>
          </a:p>
        </p:txBody>
      </p:sp>
      <p:sp>
        <p:nvSpPr>
          <p:cNvPr id="3" name="Tijdelijke aanduiding voor inhoud 2"/>
          <p:cNvSpPr>
            <a:spLocks noGrp="1"/>
          </p:cNvSpPr>
          <p:nvPr>
            <p:ph idx="1"/>
          </p:nvPr>
        </p:nvSpPr>
        <p:spPr/>
        <p:txBody>
          <a:bodyPr/>
          <a:lstStyle/>
          <a:p>
            <a:endParaRPr lang="nl-NL" dirty="0" smtClean="0"/>
          </a:p>
          <a:p>
            <a:pPr marL="0" indent="0">
              <a:buNone/>
            </a:pPr>
            <a:r>
              <a:rPr lang="nl-NL" dirty="0" smtClean="0"/>
              <a:t>De OAIS-norm beschrijft</a:t>
            </a:r>
          </a:p>
          <a:p>
            <a:pPr lvl="0"/>
            <a:r>
              <a:rPr lang="nl-NL" dirty="0"/>
              <a:t>De verantwoordelijkheden van een </a:t>
            </a:r>
            <a:r>
              <a:rPr lang="nl-NL" dirty="0" smtClean="0"/>
              <a:t>OAIS e-depot</a:t>
            </a:r>
            <a:endParaRPr lang="nl-NL" dirty="0"/>
          </a:p>
          <a:p>
            <a:pPr lvl="0"/>
            <a:r>
              <a:rPr lang="nl-NL" dirty="0"/>
              <a:t>Een functioneel model voor de functies waaraan </a:t>
            </a:r>
            <a:r>
              <a:rPr lang="nl-NL" dirty="0" smtClean="0"/>
              <a:t>zo’n e-depot </a:t>
            </a:r>
            <a:r>
              <a:rPr lang="nl-NL" dirty="0"/>
              <a:t>moet </a:t>
            </a:r>
            <a:r>
              <a:rPr lang="nl-NL" dirty="0" smtClean="0"/>
              <a:t>voldoen</a:t>
            </a:r>
            <a:endParaRPr lang="nl-NL" dirty="0"/>
          </a:p>
          <a:p>
            <a:pPr lvl="0"/>
            <a:r>
              <a:rPr lang="nl-NL" dirty="0"/>
              <a:t>Een begrippenlijst voor veel voorkomende onderdelen van een </a:t>
            </a:r>
            <a:r>
              <a:rPr lang="nl-NL" dirty="0" smtClean="0"/>
              <a:t>e-depot</a:t>
            </a:r>
          </a:p>
          <a:p>
            <a:pPr lvl="0"/>
            <a:r>
              <a:rPr lang="nl-NL" dirty="0" smtClean="0"/>
              <a:t>De </a:t>
            </a:r>
            <a:r>
              <a:rPr lang="nl-NL" dirty="0"/>
              <a:t>omgeving van het e-depot: de archiefvormers, het </a:t>
            </a:r>
            <a:r>
              <a:rPr lang="nl-NL" dirty="0" smtClean="0"/>
              <a:t>management </a:t>
            </a:r>
            <a:r>
              <a:rPr lang="nl-NL" dirty="0"/>
              <a:t>van </a:t>
            </a:r>
            <a:r>
              <a:rPr lang="nl-NL" dirty="0" smtClean="0"/>
              <a:t/>
            </a:r>
            <a:br>
              <a:rPr lang="nl-NL" dirty="0" smtClean="0"/>
            </a:br>
            <a:r>
              <a:rPr lang="nl-NL" dirty="0" smtClean="0"/>
              <a:t>het </a:t>
            </a:r>
            <a:r>
              <a:rPr lang="nl-NL" dirty="0"/>
              <a:t>e-depot en de gebruikers van het 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18</a:t>
            </a:fld>
            <a:endParaRPr lang="nl-NL" dirty="0"/>
          </a:p>
        </p:txBody>
      </p:sp>
    </p:spTree>
    <p:extLst>
      <p:ext uri="{BB962C8B-B14F-4D97-AF65-F5344CB8AC3E}">
        <p14:creationId xmlns:p14="http://schemas.microsoft.com/office/powerpoint/2010/main" val="1387632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Verantwoordelijkheden van een OAIS</a:t>
            </a:r>
            <a:endParaRPr lang="nl-NL" dirty="0"/>
          </a:p>
        </p:txBody>
      </p:sp>
      <p:sp>
        <p:nvSpPr>
          <p:cNvPr id="3" name="Tijdelijke aanduiding voor inhoud 2"/>
          <p:cNvSpPr>
            <a:spLocks noGrp="1"/>
          </p:cNvSpPr>
          <p:nvPr>
            <p:ph idx="1"/>
          </p:nvPr>
        </p:nvSpPr>
        <p:spPr/>
        <p:txBody>
          <a:bodyPr>
            <a:normAutofit fontScale="92500"/>
          </a:bodyPr>
          <a:lstStyle/>
          <a:p>
            <a:pPr marL="514350" lvl="0" indent="-514350">
              <a:buFont typeface="+mj-lt"/>
              <a:buAutoNum type="arabicPeriod"/>
            </a:pPr>
            <a:r>
              <a:rPr lang="nl-NL" dirty="0"/>
              <a:t>Zorgen voor goede afspraken met de archiefvormers zodat alle benodigde informatie wordt aangeleverd bij een overbrenging of uitplaatsing.</a:t>
            </a:r>
          </a:p>
          <a:p>
            <a:pPr marL="514350" lvl="0" indent="-514350">
              <a:buFont typeface="+mj-lt"/>
              <a:buAutoNum type="arabicPeriod"/>
            </a:pPr>
            <a:r>
              <a:rPr lang="nl-NL" dirty="0"/>
              <a:t>Zorgen voor voldoende (juridisch) mandaat om het beheer te kunnen en mogen uitvoeren.</a:t>
            </a:r>
          </a:p>
          <a:p>
            <a:pPr marL="514350" indent="-514350">
              <a:buFont typeface="+mj-lt"/>
              <a:buAutoNum type="arabicPeriod"/>
            </a:pPr>
            <a:r>
              <a:rPr lang="nl-NL" dirty="0"/>
              <a:t>Bepalen van de beoogde </a:t>
            </a:r>
            <a:r>
              <a:rPr lang="nl-NL" dirty="0" smtClean="0"/>
              <a:t>gebruikersgroep en de verwachting over de voorkennis van deze gebruikers</a:t>
            </a:r>
          </a:p>
          <a:p>
            <a:pPr marL="514350" indent="-514350">
              <a:buFont typeface="+mj-lt"/>
              <a:buAutoNum type="arabicPeriod"/>
            </a:pPr>
            <a:r>
              <a:rPr lang="nl-NL" dirty="0" smtClean="0"/>
              <a:t>Hebben </a:t>
            </a:r>
            <a:r>
              <a:rPr lang="nl-NL" dirty="0"/>
              <a:t>van een duidelijk beleid met goed beschreven procedures en </a:t>
            </a:r>
            <a:r>
              <a:rPr lang="nl-NL" dirty="0" smtClean="0"/>
              <a:t>processen</a:t>
            </a:r>
            <a:endParaRPr lang="nl-NL" dirty="0"/>
          </a:p>
          <a:p>
            <a:pPr marL="514350" lvl="0" indent="-514350">
              <a:buFont typeface="+mj-lt"/>
              <a:buAutoNum type="arabicPeriod"/>
            </a:pPr>
            <a:r>
              <a:rPr lang="nl-NL" dirty="0"/>
              <a:t>Zorgen voor voldoende toegankelijkheid van de informatie in het </a:t>
            </a:r>
            <a:r>
              <a:rPr lang="nl-NL" dirty="0" smtClean="0"/>
              <a:t>e-depot</a:t>
            </a:r>
            <a:endParaRPr lang="nl-NL" dirty="0"/>
          </a:p>
          <a:p>
            <a:pPr marL="514350" lvl="0" indent="-514350">
              <a:buFont typeface="+mj-lt"/>
              <a:buAutoNum type="arabicPeriod"/>
            </a:pPr>
            <a:r>
              <a:rPr lang="nl-NL" dirty="0"/>
              <a:t>Bewaren en kunnen aantonen van de authenticiteit van stukken in het </a:t>
            </a:r>
            <a:r>
              <a:rPr lang="nl-NL" dirty="0" smtClean="0"/>
              <a:t>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19</a:t>
            </a:fld>
            <a:endParaRPr lang="nl-NL" dirty="0"/>
          </a:p>
        </p:txBody>
      </p:sp>
    </p:spTree>
    <p:extLst>
      <p:ext uri="{BB962C8B-B14F-4D97-AF65-F5344CB8AC3E}">
        <p14:creationId xmlns:p14="http://schemas.microsoft.com/office/powerpoint/2010/main" val="1526971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e-depot</a:t>
            </a:r>
            <a:endParaRPr lang="nl-NL" dirty="0"/>
          </a:p>
        </p:txBody>
      </p:sp>
      <p:sp>
        <p:nvSpPr>
          <p:cNvPr id="3" name="Tijdelijke aanduiding voor inhoud 2"/>
          <p:cNvSpPr>
            <a:spLocks noGrp="1"/>
          </p:cNvSpPr>
          <p:nvPr>
            <p:ph idx="1"/>
          </p:nvPr>
        </p:nvSpPr>
        <p:spPr/>
        <p:txBody>
          <a:bodyPr/>
          <a:lstStyle/>
          <a:p>
            <a:endParaRPr lang="nl-NL" dirty="0" smtClean="0"/>
          </a:p>
          <a:p>
            <a:pPr marL="0" indent="0">
              <a:buNone/>
            </a:pPr>
            <a:r>
              <a:rPr lang="nl-NL" dirty="0" smtClean="0"/>
              <a:t>(Vandaag de theorie, morgen de praktijk!)</a:t>
            </a:r>
            <a:endParaRPr lang="nl-NL" dirty="0" smtClean="0"/>
          </a:p>
          <a:p>
            <a:endParaRPr lang="nl-NL" dirty="0" smtClean="0"/>
          </a:p>
          <a:p>
            <a:r>
              <a:rPr lang="nl-NL" dirty="0" smtClean="0"/>
              <a:t>Een e-depot is een speciaal soort archiveringssysteem</a:t>
            </a:r>
          </a:p>
          <a:p>
            <a:endParaRPr lang="nl-NL" dirty="0"/>
          </a:p>
          <a:p>
            <a:r>
              <a:rPr lang="nl-NL" dirty="0" smtClean="0"/>
              <a:t>Een archiveringssysteem is een speciaal soort informatiesysteem</a:t>
            </a:r>
          </a:p>
          <a:p>
            <a:endParaRPr lang="nl-NL" dirty="0"/>
          </a:p>
          <a:p>
            <a:r>
              <a:rPr lang="nl-NL" dirty="0" smtClean="0"/>
              <a:t>Dus beginnen we met de vraag: wat is een informatiesysteem?</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710904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Functioneel model</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20</a:t>
            </a:fld>
            <a:endParaRPr lang="nl-NL" dirty="0"/>
          </a:p>
        </p:txBody>
      </p:sp>
      <p:pic>
        <p:nvPicPr>
          <p:cNvPr id="5" name="Afbeelding 4" descr="OAIS.gif (724Ã372)"/>
          <p:cNvPicPr/>
          <p:nvPr/>
        </p:nvPicPr>
        <p:blipFill>
          <a:blip r:embed="rId3">
            <a:extLst>
              <a:ext uri="{28A0092B-C50C-407E-A947-70E740481C1C}">
                <a14:useLocalDpi xmlns:a14="http://schemas.microsoft.com/office/drawing/2010/main" val="0"/>
              </a:ext>
            </a:extLst>
          </a:blip>
          <a:srcRect/>
          <a:stretch>
            <a:fillRect/>
          </a:stretch>
        </p:blipFill>
        <p:spPr bwMode="auto">
          <a:xfrm>
            <a:off x="1443990" y="2080320"/>
            <a:ext cx="9300210" cy="4777680"/>
          </a:xfrm>
          <a:prstGeom prst="rect">
            <a:avLst/>
          </a:prstGeom>
          <a:noFill/>
          <a:ln>
            <a:noFill/>
          </a:ln>
        </p:spPr>
      </p:pic>
    </p:spTree>
    <p:extLst>
      <p:ext uri="{BB962C8B-B14F-4D97-AF65-F5344CB8AC3E}">
        <p14:creationId xmlns:p14="http://schemas.microsoft.com/office/powerpoint/2010/main" val="2596445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OAIS-begrippen om te kennen (1)</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IP = Information Package, een pakket met data, metadata en extra beschrijvende informatie</a:t>
            </a:r>
          </a:p>
          <a:p>
            <a:r>
              <a:rPr lang="nl-NL" dirty="0" smtClean="0"/>
              <a:t>SIP = </a:t>
            </a:r>
            <a:r>
              <a:rPr lang="nl-NL" dirty="0" err="1" smtClean="0"/>
              <a:t>Submission</a:t>
            </a:r>
            <a:r>
              <a:rPr lang="nl-NL" dirty="0" smtClean="0"/>
              <a:t> Information Package, een informatiepakket dat opgenomen gaat worden in het e-depot</a:t>
            </a:r>
          </a:p>
          <a:p>
            <a:r>
              <a:rPr lang="nl-NL" dirty="0" smtClean="0"/>
              <a:t>AIP = Archival Information Package, een informatiepakket dat beheerd wordt in het e-depot</a:t>
            </a:r>
          </a:p>
          <a:p>
            <a:r>
              <a:rPr lang="nl-NL" dirty="0" smtClean="0"/>
              <a:t>DIP = </a:t>
            </a:r>
            <a:r>
              <a:rPr lang="nl-NL" dirty="0" err="1" smtClean="0"/>
              <a:t>Dissemination</a:t>
            </a:r>
            <a:r>
              <a:rPr lang="nl-NL" dirty="0" smtClean="0"/>
              <a:t> Information Package, een informatiepakket dat verspreid gaat worden</a:t>
            </a:r>
          </a:p>
          <a:p>
            <a:r>
              <a:rPr lang="nl-NL" dirty="0" err="1" smtClean="0"/>
              <a:t>Representation</a:t>
            </a:r>
            <a:r>
              <a:rPr lang="nl-NL" dirty="0" smtClean="0"/>
              <a:t> Information = extra informatie over de inhoud van een IP die nodig is om de informatie in het IP te kunnen interpreteren</a:t>
            </a:r>
          </a:p>
          <a:p>
            <a:r>
              <a:rPr lang="nl-NL" dirty="0" err="1" smtClean="0"/>
              <a:t>Descriptive</a:t>
            </a:r>
            <a:r>
              <a:rPr lang="nl-NL" dirty="0" smtClean="0"/>
              <a:t> info = alle extra informatie buiten het IP om (inclusief </a:t>
            </a:r>
            <a:r>
              <a:rPr lang="nl-NL" dirty="0" err="1" smtClean="0"/>
              <a:t>Repr</a:t>
            </a:r>
            <a:r>
              <a:rPr lang="nl-NL" dirty="0" smtClean="0"/>
              <a:t>. Info) die nodig is om de informatie in het IP te kunnen interpreteren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21</a:t>
            </a:fld>
            <a:endParaRPr lang="nl-NL" dirty="0"/>
          </a:p>
        </p:txBody>
      </p:sp>
    </p:spTree>
    <p:extLst>
      <p:ext uri="{BB962C8B-B14F-4D97-AF65-F5344CB8AC3E}">
        <p14:creationId xmlns:p14="http://schemas.microsoft.com/office/powerpoint/2010/main" val="3382441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OAIS-begrippen om te kennen </a:t>
            </a:r>
            <a:r>
              <a:rPr lang="nl-NL" dirty="0" smtClean="0"/>
              <a:t>(2)</a:t>
            </a:r>
            <a:endParaRPr lang="nl-NL" dirty="0"/>
          </a:p>
        </p:txBody>
      </p:sp>
      <p:sp>
        <p:nvSpPr>
          <p:cNvPr id="3" name="Tijdelijke aanduiding voor inhoud 2"/>
          <p:cNvSpPr>
            <a:spLocks noGrp="1"/>
          </p:cNvSpPr>
          <p:nvPr>
            <p:ph idx="1"/>
          </p:nvPr>
        </p:nvSpPr>
        <p:spPr/>
        <p:txBody>
          <a:bodyPr/>
          <a:lstStyle/>
          <a:p>
            <a:r>
              <a:rPr lang="nl-NL" dirty="0" smtClean="0"/>
              <a:t>Ingest = het proces van opnemen van een SIP in het e-depot</a:t>
            </a:r>
          </a:p>
          <a:p>
            <a:r>
              <a:rPr lang="nl-NL" dirty="0" smtClean="0"/>
              <a:t>Data management = het proces van beheren van metadata en de extra beschrijvende data</a:t>
            </a:r>
          </a:p>
          <a:p>
            <a:r>
              <a:rPr lang="nl-NL" dirty="0" smtClean="0"/>
              <a:t>Archival storage = het proces van duurzaam opslaan van digitale bestanden</a:t>
            </a:r>
          </a:p>
          <a:p>
            <a:r>
              <a:rPr lang="nl-NL" dirty="0" smtClean="0"/>
              <a:t>Access = het zorgen dat bestanden op aanvraag van de gebruiker vindbaar, bruikbaar en </a:t>
            </a:r>
            <a:r>
              <a:rPr lang="nl-NL" dirty="0" err="1" smtClean="0"/>
              <a:t>interpreteerbaar</a:t>
            </a:r>
            <a:r>
              <a:rPr lang="nl-NL" dirty="0" smtClean="0"/>
              <a:t> zijn</a:t>
            </a:r>
          </a:p>
          <a:p>
            <a:r>
              <a:rPr lang="nl-NL" dirty="0" smtClean="0"/>
              <a:t>Preservation Planning = het plannen van acties om bestanden duurzaam toegankelijk te houden d.m.v. conversie, migratie en emulatie</a:t>
            </a:r>
          </a:p>
          <a:p>
            <a:r>
              <a:rPr lang="nl-NL" dirty="0" smtClean="0"/>
              <a:t>Management = het beheren van de processen, toegang en </a:t>
            </a:r>
            <a:r>
              <a:rPr lang="nl-NL" dirty="0" err="1" smtClean="0"/>
              <a:t>logging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22</a:t>
            </a:fld>
            <a:endParaRPr lang="nl-NL" dirty="0"/>
          </a:p>
        </p:txBody>
      </p:sp>
    </p:spTree>
    <p:extLst>
      <p:ext uri="{BB962C8B-B14F-4D97-AF65-F5344CB8AC3E}">
        <p14:creationId xmlns:p14="http://schemas.microsoft.com/office/powerpoint/2010/main" val="3837270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OAIS-begrippen om te kennen </a:t>
            </a:r>
            <a:r>
              <a:rPr lang="nl-NL" dirty="0" smtClean="0"/>
              <a:t>(3)</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Producer = de archiefvormer die een SIP aanbiedt om te ingesten</a:t>
            </a:r>
          </a:p>
          <a:p>
            <a:endParaRPr lang="nl-NL" dirty="0"/>
          </a:p>
          <a:p>
            <a:r>
              <a:rPr lang="nl-NL" dirty="0" smtClean="0"/>
              <a:t>Consumer = de gebruiker van in het e-depot beheerde informatie, lid van de </a:t>
            </a:r>
            <a:r>
              <a:rPr lang="nl-NL" i="1" dirty="0" smtClean="0"/>
              <a:t>Designated community</a:t>
            </a:r>
            <a:endParaRPr lang="nl-NL" dirty="0" smtClean="0"/>
          </a:p>
          <a:p>
            <a:endParaRPr lang="nl-NL" dirty="0"/>
          </a:p>
          <a:p>
            <a:r>
              <a:rPr lang="nl-NL" dirty="0" smtClean="0"/>
              <a:t>Management = beleidsmakers die het e-depot-beleid vaststellen en zorgen voor randvoorwaarden (mensen, middelen, financiën, mandaat)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23</a:t>
            </a:fld>
            <a:endParaRPr lang="nl-NL" dirty="0"/>
          </a:p>
        </p:txBody>
      </p:sp>
    </p:spTree>
    <p:extLst>
      <p:ext uri="{BB962C8B-B14F-4D97-AF65-F5344CB8AC3E}">
        <p14:creationId xmlns:p14="http://schemas.microsoft.com/office/powerpoint/2010/main" val="3847768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Designated Community</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De gebruikers van de informatie in een e-depot beschikken wel of niet over bepaalde voorkennis.</a:t>
            </a:r>
          </a:p>
          <a:p>
            <a:r>
              <a:rPr lang="nl-NL" dirty="0" smtClean="0"/>
              <a:t>Bijv.:  kunnen lezen, kennis van Engels, Frans, Latijn of </a:t>
            </a:r>
            <a:r>
              <a:rPr lang="nl-NL" dirty="0" err="1" smtClean="0"/>
              <a:t>Papiamentu</a:t>
            </a:r>
            <a:r>
              <a:rPr lang="nl-NL" dirty="0" smtClean="0"/>
              <a:t>, weten hoe je een </a:t>
            </a:r>
            <a:r>
              <a:rPr lang="nl-NL" dirty="0" err="1" smtClean="0"/>
              <a:t>PDF-bestand</a:t>
            </a:r>
            <a:r>
              <a:rPr lang="nl-NL" dirty="0" smtClean="0"/>
              <a:t> opent, weten hoe je zoekt met </a:t>
            </a:r>
            <a:r>
              <a:rPr lang="nl-NL" i="1" dirty="0" smtClean="0"/>
              <a:t>wildcards</a:t>
            </a:r>
            <a:r>
              <a:rPr lang="nl-NL" dirty="0" smtClean="0"/>
              <a:t>.</a:t>
            </a:r>
          </a:p>
          <a:p>
            <a:r>
              <a:rPr lang="nl-NL" dirty="0" smtClean="0"/>
              <a:t>Welke gebruikers je wilt bedienen, en van welke voorkennis je uitgaat, bepaalt de gebruikersgroep op wie je jouw e-depot richt: de </a:t>
            </a:r>
            <a:r>
              <a:rPr lang="nl-NL" i="1" dirty="0" smtClean="0"/>
              <a:t>designated community (DC)</a:t>
            </a:r>
            <a:r>
              <a:rPr lang="nl-NL" dirty="0" smtClean="0"/>
              <a:t>.</a:t>
            </a:r>
          </a:p>
          <a:p>
            <a:r>
              <a:rPr lang="nl-NL" dirty="0" smtClean="0"/>
              <a:t>Bij alle e-depot informatieobjecten die niet zondermeer door een lid van de DC kunnen worden geïnterpreteerd, is extra beschrijvende info nodig.</a:t>
            </a:r>
          </a:p>
          <a:p>
            <a:r>
              <a:rPr lang="nl-NL" dirty="0" smtClean="0"/>
              <a:t>De Designated Community verandert door de tijd heen.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24</a:t>
            </a:fld>
            <a:endParaRPr lang="nl-NL" dirty="0"/>
          </a:p>
        </p:txBody>
      </p:sp>
    </p:spTree>
    <p:extLst>
      <p:ext uri="{BB962C8B-B14F-4D97-AF65-F5344CB8AC3E}">
        <p14:creationId xmlns:p14="http://schemas.microsoft.com/office/powerpoint/2010/main" val="28548828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OAIS functies  en  ISO15489 functies</a:t>
            </a:r>
            <a:endParaRPr lang="nl-NL" dirty="0"/>
          </a:p>
        </p:txBody>
      </p:sp>
      <p:sp>
        <p:nvSpPr>
          <p:cNvPr id="3" name="Tijdelijke aanduiding voor inhoud 2"/>
          <p:cNvSpPr>
            <a:spLocks noGrp="1"/>
          </p:cNvSpPr>
          <p:nvPr>
            <p:ph idx="1"/>
          </p:nvPr>
        </p:nvSpPr>
        <p:spPr>
          <a:xfrm>
            <a:off x="457200" y="2084295"/>
            <a:ext cx="11282082" cy="901860"/>
          </a:xfrm>
        </p:spPr>
        <p:txBody>
          <a:bodyPr>
            <a:normAutofit lnSpcReduction="10000"/>
          </a:bodyPr>
          <a:lstStyle/>
          <a:p>
            <a:r>
              <a:rPr lang="nl-NL" dirty="0" smtClean="0"/>
              <a:t>Beide normen beschrijven de functies van een e-depot</a:t>
            </a:r>
          </a:p>
          <a:p>
            <a:r>
              <a:rPr lang="nl-NL" dirty="0" smtClean="0"/>
              <a:t>De twee lijstjes kunnen bijna helemaal op elkaar gelegd worden</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25</a:t>
            </a:fld>
            <a:endParaRPr lang="nl-NL" dirty="0"/>
          </a:p>
        </p:txBody>
      </p:sp>
      <p:grpSp>
        <p:nvGrpSpPr>
          <p:cNvPr id="7" name="Groep 6"/>
          <p:cNvGrpSpPr/>
          <p:nvPr/>
        </p:nvGrpSpPr>
        <p:grpSpPr>
          <a:xfrm>
            <a:off x="1696120" y="2986154"/>
            <a:ext cx="8240153" cy="3693320"/>
            <a:chOff x="1696120" y="2757554"/>
            <a:chExt cx="8240153" cy="3693320"/>
          </a:xfrm>
        </p:grpSpPr>
        <p:sp>
          <p:nvSpPr>
            <p:cNvPr id="5" name="Tekstvak 4"/>
            <p:cNvSpPr txBox="1"/>
            <p:nvPr/>
          </p:nvSpPr>
          <p:spPr>
            <a:xfrm>
              <a:off x="5677350" y="2757555"/>
              <a:ext cx="4258923" cy="3693319"/>
            </a:xfrm>
            <a:prstGeom prst="rect">
              <a:avLst/>
            </a:prstGeom>
            <a:noFill/>
          </p:spPr>
          <p:txBody>
            <a:bodyPr wrap="none" rtlCol="0">
              <a:spAutoFit/>
            </a:bodyPr>
            <a:lstStyle/>
            <a:p>
              <a:pPr fontAlgn="ctr"/>
              <a:r>
                <a:rPr lang="nl-NL" sz="2400" dirty="0" smtClean="0"/>
                <a:t>ISO 15489:</a:t>
              </a:r>
            </a:p>
            <a:p>
              <a:pPr marL="342900" indent="-342900" fontAlgn="ctr">
                <a:buFont typeface="+mj-lt"/>
                <a:buAutoNum type="arabicPeriod"/>
              </a:pPr>
              <a:r>
                <a:rPr lang="nl-NL" sz="2400" dirty="0" smtClean="0"/>
                <a:t>Aanmaken </a:t>
              </a:r>
              <a:r>
                <a:rPr lang="nl-NL" sz="2400" dirty="0"/>
                <a:t>van archiefstukken</a:t>
              </a:r>
            </a:p>
            <a:p>
              <a:pPr marL="342900" indent="-342900" fontAlgn="ctr">
                <a:buFont typeface="+mj-lt"/>
                <a:buAutoNum type="arabicPeriod"/>
              </a:pPr>
              <a:r>
                <a:rPr lang="nl-NL" sz="2400" dirty="0"/>
                <a:t>Opnemen van archiefstukken</a:t>
              </a:r>
            </a:p>
            <a:p>
              <a:pPr marL="342900" indent="-342900" fontAlgn="ctr">
                <a:buFont typeface="+mj-lt"/>
                <a:buAutoNum type="arabicPeriod"/>
              </a:pPr>
              <a:r>
                <a:rPr lang="nl-NL" sz="2400" dirty="0"/>
                <a:t>Classificatie en indexering</a:t>
              </a:r>
            </a:p>
            <a:p>
              <a:pPr marL="342900" indent="-342900" fontAlgn="ctr">
                <a:buFont typeface="+mj-lt"/>
                <a:buAutoNum type="arabicPeriod"/>
              </a:pPr>
              <a:r>
                <a:rPr lang="nl-NL" sz="2400" dirty="0"/>
                <a:t>Toegangscontrole</a:t>
              </a:r>
            </a:p>
            <a:p>
              <a:pPr marL="342900" indent="-342900" fontAlgn="ctr">
                <a:buFont typeface="+mj-lt"/>
                <a:buAutoNum type="arabicPeriod"/>
              </a:pPr>
              <a:r>
                <a:rPr lang="nl-NL" sz="2400" dirty="0"/>
                <a:t>Opslaan van archiefstukken</a:t>
              </a:r>
            </a:p>
            <a:p>
              <a:pPr marL="342900" indent="-342900" fontAlgn="ctr">
                <a:buFont typeface="+mj-lt"/>
                <a:buAutoNum type="arabicPeriod"/>
              </a:pPr>
              <a:r>
                <a:rPr lang="nl-NL" sz="2400" dirty="0"/>
                <a:t>Gebruik en hergebruik</a:t>
              </a:r>
            </a:p>
            <a:p>
              <a:pPr marL="342900" indent="-342900" fontAlgn="ctr">
                <a:buFont typeface="+mj-lt"/>
                <a:buAutoNum type="arabicPeriod"/>
              </a:pPr>
              <a:r>
                <a:rPr lang="nl-NL" sz="2400" dirty="0"/>
                <a:t>Migratie en conversie</a:t>
              </a:r>
            </a:p>
            <a:p>
              <a:pPr marL="342900" indent="-342900" fontAlgn="ctr">
                <a:buFont typeface="+mj-lt"/>
                <a:buAutoNum type="arabicPeriod"/>
              </a:pPr>
              <a:r>
                <a:rPr lang="nl-NL" sz="2400" dirty="0"/>
                <a:t>Verwijdering</a:t>
              </a:r>
            </a:p>
            <a:p>
              <a:endParaRPr lang="nl-NL" dirty="0"/>
            </a:p>
          </p:txBody>
        </p:sp>
        <p:sp>
          <p:nvSpPr>
            <p:cNvPr id="6" name="Tekstvak 5"/>
            <p:cNvSpPr txBox="1"/>
            <p:nvPr/>
          </p:nvSpPr>
          <p:spPr>
            <a:xfrm>
              <a:off x="1696120" y="2757554"/>
              <a:ext cx="2855975" cy="2954655"/>
            </a:xfrm>
            <a:prstGeom prst="rect">
              <a:avLst/>
            </a:prstGeom>
            <a:noFill/>
          </p:spPr>
          <p:txBody>
            <a:bodyPr wrap="none" rtlCol="0">
              <a:spAutoFit/>
            </a:bodyPr>
            <a:lstStyle/>
            <a:p>
              <a:pPr fontAlgn="ctr"/>
              <a:r>
                <a:rPr lang="nl-NL" sz="2400" dirty="0" smtClean="0"/>
                <a:t>OAIS:</a:t>
              </a:r>
            </a:p>
            <a:p>
              <a:pPr marL="342900" indent="-342900" fontAlgn="ctr">
                <a:buFont typeface="+mj-lt"/>
                <a:buAutoNum type="arabicPeriod"/>
              </a:pPr>
              <a:r>
                <a:rPr lang="nl-NL" sz="2400" dirty="0" smtClean="0"/>
                <a:t>Ingest</a:t>
              </a:r>
            </a:p>
            <a:p>
              <a:pPr marL="342900" indent="-342900" fontAlgn="ctr">
                <a:buFont typeface="+mj-lt"/>
                <a:buAutoNum type="arabicPeriod"/>
              </a:pPr>
              <a:r>
                <a:rPr lang="nl-NL" sz="2400" dirty="0" smtClean="0"/>
                <a:t>Data Management</a:t>
              </a:r>
            </a:p>
            <a:p>
              <a:pPr marL="342900" indent="-342900" fontAlgn="ctr">
                <a:buFont typeface="+mj-lt"/>
                <a:buAutoNum type="arabicPeriod"/>
              </a:pPr>
              <a:r>
                <a:rPr lang="nl-NL" sz="2400" dirty="0" smtClean="0"/>
                <a:t>Archival Storage</a:t>
              </a:r>
            </a:p>
            <a:p>
              <a:pPr marL="342900" indent="-342900" fontAlgn="ctr">
                <a:buFont typeface="+mj-lt"/>
                <a:buAutoNum type="arabicPeriod"/>
              </a:pPr>
              <a:r>
                <a:rPr lang="nl-NL" sz="2400" dirty="0" smtClean="0"/>
                <a:t>Preservation</a:t>
              </a:r>
            </a:p>
            <a:p>
              <a:pPr marL="342900" indent="-342900" fontAlgn="ctr">
                <a:buFont typeface="+mj-lt"/>
                <a:buAutoNum type="arabicPeriod"/>
              </a:pPr>
              <a:r>
                <a:rPr lang="nl-NL" sz="2400" dirty="0" smtClean="0"/>
                <a:t>Access</a:t>
              </a:r>
            </a:p>
            <a:p>
              <a:pPr marL="342900" indent="-342900" fontAlgn="ctr">
                <a:buFont typeface="+mj-lt"/>
                <a:buAutoNum type="arabicPeriod"/>
              </a:pPr>
              <a:r>
                <a:rPr lang="nl-NL" sz="2400" dirty="0" smtClean="0"/>
                <a:t>Administration</a:t>
              </a:r>
              <a:endParaRPr lang="nl-NL" sz="2400" dirty="0"/>
            </a:p>
            <a:p>
              <a:endParaRPr lang="nl-NL" dirty="0"/>
            </a:p>
          </p:txBody>
        </p:sp>
      </p:grpSp>
    </p:spTree>
    <p:extLst>
      <p:ext uri="{BB962C8B-B14F-4D97-AF65-F5344CB8AC3E}">
        <p14:creationId xmlns:p14="http://schemas.microsoft.com/office/powerpoint/2010/main" val="456184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3.1</a:t>
            </a:r>
            <a:endParaRPr lang="nl-NL" dirty="0"/>
          </a:p>
        </p:txBody>
      </p:sp>
      <p:sp>
        <p:nvSpPr>
          <p:cNvPr id="3" name="Tijdelijke aanduiding voor inhoud 2"/>
          <p:cNvSpPr>
            <a:spLocks noGrp="1"/>
          </p:cNvSpPr>
          <p:nvPr>
            <p:ph idx="1"/>
          </p:nvPr>
        </p:nvSpPr>
        <p:spPr/>
        <p:txBody>
          <a:bodyPr/>
          <a:lstStyle/>
          <a:p>
            <a:pPr marL="0" indent="0">
              <a:buNone/>
            </a:pPr>
            <a:r>
              <a:rPr lang="nl-NL" dirty="0"/>
              <a:t>In het begin van dit hoofdstuk zijn 4 redenen aangegeven die de duurzame toegankelijkheid van digitale archiefstukken bedreigen: verouderende informatiedragers, kapotte bitstreams, onleesbare bestandsformaten en een veranderend publiek</a:t>
            </a:r>
            <a:r>
              <a:rPr lang="nl-NL" dirty="0" smtClean="0"/>
              <a:t>.</a:t>
            </a:r>
            <a:br>
              <a:rPr lang="nl-NL" dirty="0" smtClean="0"/>
            </a:br>
            <a:endParaRPr lang="nl-NL" dirty="0"/>
          </a:p>
          <a:p>
            <a:pPr marL="914400" lvl="1" indent="-457200">
              <a:buFont typeface="+mj-lt"/>
              <a:buAutoNum type="alphaLcParenR"/>
            </a:pPr>
            <a:r>
              <a:rPr lang="nl-NL" dirty="0"/>
              <a:t>Geef van elk van de vier redenen een voorbeeld waar je in jouw eigen werkomgeving tegenaan bent gelopen, of waar je tegenaan zou kunnen lopen.</a:t>
            </a:r>
          </a:p>
          <a:p>
            <a:pPr marL="914400" lvl="1" indent="-457200">
              <a:buFont typeface="+mj-lt"/>
              <a:buAutoNum type="alphaLcParenR"/>
            </a:pPr>
            <a:r>
              <a:rPr lang="nl-NL" dirty="0"/>
              <a:t>Voor de voorbeelden uit a) waar je in de praktijk al tegenaan gelopen bent, hoe hebben jullie dat opgelost? Voor de voorbeelden die zich in de praktijk nog niet hebben voorgedaan: hoe zou je dat nu op gaan lossen?</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26</a:t>
            </a:fld>
            <a:endParaRPr lang="nl-NL" dirty="0"/>
          </a:p>
        </p:txBody>
      </p:sp>
    </p:spTree>
    <p:extLst>
      <p:ext uri="{BB962C8B-B14F-4D97-AF65-F5344CB8AC3E}">
        <p14:creationId xmlns:p14="http://schemas.microsoft.com/office/powerpoint/2010/main" val="22313387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3.2</a:t>
            </a:r>
            <a:endParaRPr lang="nl-NL" dirty="0"/>
          </a:p>
        </p:txBody>
      </p:sp>
      <p:sp>
        <p:nvSpPr>
          <p:cNvPr id="3" name="Tijdelijke aanduiding voor inhoud 2"/>
          <p:cNvSpPr>
            <a:spLocks noGrp="1"/>
          </p:cNvSpPr>
          <p:nvPr>
            <p:ph idx="1"/>
          </p:nvPr>
        </p:nvSpPr>
        <p:spPr/>
        <p:txBody>
          <a:bodyPr/>
          <a:lstStyle/>
          <a:p>
            <a:pPr marL="0" indent="0">
              <a:buNone/>
            </a:pPr>
            <a:r>
              <a:rPr lang="nl-NL" dirty="0"/>
              <a:t>De NEN-ISO 15489 standaard kent 8 functies die elk archiveringssysteem idealiter zou moeten ondersteunen (zie pagina </a:t>
            </a:r>
            <a:r>
              <a:rPr lang="nl-NL" dirty="0" smtClean="0"/>
              <a:t>15 van de reader). Z</a:t>
            </a:r>
          </a:p>
          <a:p>
            <a:pPr marL="0" indent="0">
              <a:buNone/>
            </a:pPr>
            <a:r>
              <a:rPr lang="nl-NL" dirty="0"/>
              <a:t>Z</a:t>
            </a:r>
            <a:r>
              <a:rPr lang="nl-NL" dirty="0" smtClean="0"/>
              <a:t>ijn </a:t>
            </a:r>
            <a:r>
              <a:rPr lang="nl-NL" dirty="0"/>
              <a:t>al deze 8 functies noodzakelijk om een goed archiveringssysteem te zijn? Welke functies zouden weggelaten kunnen worden  zonder dat dit de kwaliteit van het archiveringssysteem aantast?</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27</a:t>
            </a:fld>
            <a:endParaRPr lang="nl-NL" dirty="0"/>
          </a:p>
        </p:txBody>
      </p:sp>
    </p:spTree>
    <p:extLst>
      <p:ext uri="{BB962C8B-B14F-4D97-AF65-F5344CB8AC3E}">
        <p14:creationId xmlns:p14="http://schemas.microsoft.com/office/powerpoint/2010/main" val="40133268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3.3</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endParaRPr lang="nl-NL" dirty="0"/>
          </a:p>
          <a:p>
            <a:pPr marL="0" indent="0">
              <a:buNone/>
            </a:pPr>
            <a:r>
              <a:rPr lang="nl-NL" dirty="0" smtClean="0"/>
              <a:t>Als </a:t>
            </a:r>
            <a:r>
              <a:rPr lang="nl-NL" dirty="0"/>
              <a:t>archiefdienst kun je jezelf laten certificeren als ‘OAIS-compliant’, waarbij je aantoonbaar alle taken en verantwoordelijkheden van een OAIS archief uitvoert. </a:t>
            </a:r>
            <a:endParaRPr lang="nl-NL" dirty="0" smtClean="0"/>
          </a:p>
          <a:p>
            <a:pPr marL="0" indent="0">
              <a:buNone/>
            </a:pPr>
            <a:r>
              <a:rPr lang="nl-NL" dirty="0" smtClean="0"/>
              <a:t>Hierbij </a:t>
            </a:r>
            <a:r>
              <a:rPr lang="nl-NL" dirty="0"/>
              <a:t>wordt dus niet alleen gekeken naar het softwarepakket (e-depot in ‘nauwe’ zin) maar wordt gekeken naar de hele organisatie (e-depot in ‘ruime’ zin) met alle processen, procedures, mensen, middelen, etc. </a:t>
            </a:r>
            <a:endParaRPr lang="nl-NL" dirty="0" smtClean="0"/>
          </a:p>
          <a:p>
            <a:pPr marL="0" indent="0">
              <a:buNone/>
            </a:pPr>
            <a:endParaRPr lang="nl-NL" dirty="0"/>
          </a:p>
          <a:p>
            <a:pPr marL="0" indent="0">
              <a:buNone/>
            </a:pPr>
            <a:r>
              <a:rPr lang="nl-NL" dirty="0" smtClean="0"/>
              <a:t>Waarom </a:t>
            </a:r>
            <a:r>
              <a:rPr lang="nl-NL" dirty="0"/>
              <a:t>kan alleen een softwarepakket </a:t>
            </a:r>
            <a:r>
              <a:rPr lang="nl-NL" dirty="0" smtClean="0"/>
              <a:t>(e-depot in “nauwe” zin) op </a:t>
            </a:r>
            <a:r>
              <a:rPr lang="nl-NL" dirty="0"/>
              <a:t>zichzelf niet OAIS-compliant zijn? </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28</a:t>
            </a:fld>
            <a:endParaRPr lang="nl-NL" dirty="0"/>
          </a:p>
        </p:txBody>
      </p:sp>
    </p:spTree>
    <p:extLst>
      <p:ext uri="{BB962C8B-B14F-4D97-AF65-F5344CB8AC3E}">
        <p14:creationId xmlns:p14="http://schemas.microsoft.com/office/powerpoint/2010/main" val="4166375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3.4</a:t>
            </a:r>
            <a:endParaRPr lang="nl-NL" dirty="0"/>
          </a:p>
        </p:txBody>
      </p:sp>
      <p:sp>
        <p:nvSpPr>
          <p:cNvPr id="3" name="Tijdelijke aanduiding voor inhoud 2"/>
          <p:cNvSpPr>
            <a:spLocks noGrp="1"/>
          </p:cNvSpPr>
          <p:nvPr>
            <p:ph idx="1"/>
          </p:nvPr>
        </p:nvSpPr>
        <p:spPr/>
        <p:txBody>
          <a:bodyPr/>
          <a:lstStyle/>
          <a:p>
            <a:pPr marL="0" indent="0">
              <a:buNone/>
            </a:pPr>
            <a:endParaRPr lang="nl-NL" dirty="0" smtClean="0"/>
          </a:p>
          <a:p>
            <a:pPr marL="514350" indent="-514350">
              <a:buFont typeface="+mj-lt"/>
              <a:buAutoNum type="alphaLcParenR"/>
            </a:pPr>
            <a:r>
              <a:rPr lang="nl-NL" dirty="0" smtClean="0"/>
              <a:t>Geef </a:t>
            </a:r>
            <a:r>
              <a:rPr lang="nl-NL" dirty="0"/>
              <a:t>een voorbeeld van digitale informatie waar jij in je dagelijks werk mee omgaat, waar een buitenstaander zonder extra uitleg niets van zou snappen. </a:t>
            </a:r>
            <a:endParaRPr lang="nl-NL" dirty="0" smtClean="0"/>
          </a:p>
          <a:p>
            <a:pPr marL="514350" indent="-514350">
              <a:buFont typeface="+mj-lt"/>
              <a:buAutoNum type="alphaLcParenR"/>
            </a:pPr>
            <a:r>
              <a:rPr lang="nl-NL" dirty="0" smtClean="0"/>
              <a:t>Welke </a:t>
            </a:r>
            <a:r>
              <a:rPr lang="nl-NL" dirty="0"/>
              <a:t>extra informatie (‘</a:t>
            </a:r>
            <a:r>
              <a:rPr lang="nl-NL" dirty="0" err="1"/>
              <a:t>representation</a:t>
            </a:r>
            <a:r>
              <a:rPr lang="nl-NL" dirty="0"/>
              <a:t> information</a:t>
            </a:r>
            <a:r>
              <a:rPr lang="nl-NL" dirty="0" smtClean="0"/>
              <a:t>’ en andere ‘</a:t>
            </a:r>
            <a:r>
              <a:rPr lang="nl-NL" dirty="0" err="1" smtClean="0"/>
              <a:t>descriptive</a:t>
            </a:r>
            <a:r>
              <a:rPr lang="nl-NL" dirty="0" smtClean="0"/>
              <a:t> information’) </a:t>
            </a:r>
            <a:r>
              <a:rPr lang="nl-NL" dirty="0"/>
              <a:t>zou je moeten meeleveren wil deze buitenstaander het wel snappen? </a:t>
            </a:r>
            <a:endParaRPr lang="nl-NL" dirty="0" smtClean="0"/>
          </a:p>
          <a:p>
            <a:pPr marL="514350" indent="-514350">
              <a:buFont typeface="+mj-lt"/>
              <a:buAutoNum type="alphaLcParenR"/>
            </a:pPr>
            <a:r>
              <a:rPr lang="nl-NL" dirty="0" smtClean="0"/>
              <a:t>Is </a:t>
            </a:r>
            <a:r>
              <a:rPr lang="nl-NL" dirty="0"/>
              <a:t>die informatie bij jullie aanwezig en wordt die informatie mee-gearchiveerd?</a:t>
            </a:r>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29</a:t>
            </a:fld>
            <a:endParaRPr lang="nl-NL" dirty="0"/>
          </a:p>
        </p:txBody>
      </p:sp>
    </p:spTree>
    <p:extLst>
      <p:ext uri="{BB962C8B-B14F-4D97-AF65-F5344CB8AC3E}">
        <p14:creationId xmlns:p14="http://schemas.microsoft.com/office/powerpoint/2010/main" val="212107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informatiesysteem?</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i="1" dirty="0" smtClean="0"/>
              <a:t>Het geheel </a:t>
            </a:r>
            <a:r>
              <a:rPr lang="nl-NL" i="1" dirty="0"/>
              <a:t>van bestanden, metadata, procedures, apparaten en daarbij benodigd hulpmiddelen, ingericht door een persoon, groep personen of organisatie ten behoeve van de uitvoering van zijn of haar </a:t>
            </a:r>
            <a:r>
              <a:rPr lang="nl-NL" i="1" dirty="0" smtClean="0"/>
              <a:t>taken</a:t>
            </a:r>
          </a:p>
          <a:p>
            <a:pPr marL="457200" lvl="1" indent="0">
              <a:buNone/>
            </a:pPr>
            <a:endParaRPr lang="nl-NL" i="1" dirty="0"/>
          </a:p>
          <a:p>
            <a:pPr lvl="0"/>
            <a:r>
              <a:rPr lang="nl-NL" sz="2600" dirty="0"/>
              <a:t>Registratie en opslag</a:t>
            </a:r>
          </a:p>
          <a:p>
            <a:pPr lvl="0"/>
            <a:r>
              <a:rPr lang="nl-NL" sz="2600" dirty="0"/>
              <a:t>Vastleggen </a:t>
            </a:r>
            <a:r>
              <a:rPr lang="nl-NL" sz="2600" dirty="0" smtClean="0"/>
              <a:t>van de ‘opsteller</a:t>
            </a:r>
            <a:r>
              <a:rPr lang="nl-NL" sz="2600" dirty="0"/>
              <a:t>’</a:t>
            </a:r>
          </a:p>
          <a:p>
            <a:pPr lvl="0"/>
            <a:r>
              <a:rPr lang="nl-NL" sz="2600" dirty="0"/>
              <a:t>Toekennen toegangsrechten </a:t>
            </a:r>
          </a:p>
          <a:p>
            <a:pPr lvl="0"/>
            <a:r>
              <a:rPr lang="nl-NL" sz="2600" dirty="0"/>
              <a:t>Documenten delen, routeren, advies </a:t>
            </a:r>
            <a:r>
              <a:rPr lang="nl-NL" sz="2600" dirty="0" smtClean="0"/>
              <a:t>vragen, </a:t>
            </a:r>
            <a:r>
              <a:rPr lang="nl-NL" sz="2600" dirty="0"/>
              <a:t>etc.</a:t>
            </a:r>
          </a:p>
          <a:p>
            <a:pPr lvl="0"/>
            <a:r>
              <a:rPr lang="nl-NL" sz="2600" dirty="0"/>
              <a:t>Uitchecken en inchecken, versies maken</a:t>
            </a:r>
          </a:p>
          <a:p>
            <a:pPr lvl="0"/>
            <a:r>
              <a:rPr lang="nl-NL" sz="2600" dirty="0"/>
              <a:t>Terugzoeken, etc.</a:t>
            </a:r>
          </a:p>
          <a:p>
            <a:pPr marL="0" indent="0">
              <a:buNone/>
            </a:pPr>
            <a:endParaRPr lang="nl-NL" i="1"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3501930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een archiveringssysteem?</a:t>
            </a:r>
            <a:endParaRPr lang="nl-NL" dirty="0"/>
          </a:p>
        </p:txBody>
      </p:sp>
      <p:sp>
        <p:nvSpPr>
          <p:cNvPr id="3" name="Tijdelijke aanduiding voor inhoud 2"/>
          <p:cNvSpPr>
            <a:spLocks noGrp="1"/>
          </p:cNvSpPr>
          <p:nvPr>
            <p:ph idx="1"/>
          </p:nvPr>
        </p:nvSpPr>
        <p:spPr/>
        <p:txBody>
          <a:bodyPr>
            <a:normAutofit fontScale="92500"/>
          </a:bodyPr>
          <a:lstStyle/>
          <a:p>
            <a:pPr marL="0" indent="0">
              <a:buNone/>
            </a:pPr>
            <a:r>
              <a:rPr lang="nl-NL" i="1" dirty="0"/>
              <a:t>Het geheel van documenten, metadata, processen, methoden, procedures, kennis, regels, middelen en mensen waarmee een persoon of organisatie zich voorziet van betrouwbare en duurzame informatie ten behoeve van bedrijfsvoering, herinnering en verantwoording</a:t>
            </a:r>
            <a:r>
              <a:rPr lang="nl-NL" i="1" dirty="0" smtClean="0"/>
              <a:t>.</a:t>
            </a:r>
          </a:p>
          <a:p>
            <a:pPr marL="0" indent="0">
              <a:buNone/>
            </a:pPr>
            <a:r>
              <a:rPr lang="nl-NL" dirty="0" smtClean="0"/>
              <a:t/>
            </a:r>
            <a:br>
              <a:rPr lang="nl-NL" dirty="0" smtClean="0"/>
            </a:br>
            <a:r>
              <a:rPr lang="nl-NL" dirty="0" smtClean="0"/>
              <a:t>Extra t.o.v. informatiesysteem:</a:t>
            </a:r>
          </a:p>
          <a:p>
            <a:pPr lvl="0"/>
            <a:r>
              <a:rPr lang="nl-NL" dirty="0"/>
              <a:t>Bevriezen van documenten en hele dossiers</a:t>
            </a:r>
          </a:p>
          <a:p>
            <a:pPr lvl="0"/>
            <a:r>
              <a:rPr lang="nl-NL" dirty="0"/>
              <a:t>Bijhouden van de audit-</a:t>
            </a:r>
            <a:r>
              <a:rPr lang="nl-NL" dirty="0" err="1"/>
              <a:t>trail</a:t>
            </a:r>
            <a:r>
              <a:rPr lang="nl-NL" dirty="0"/>
              <a:t> over alles wat er met een document of dossier gebeurt, door wie dat is gedaan en wanneer dat is gedaan.</a:t>
            </a:r>
          </a:p>
          <a:p>
            <a:pPr lvl="0"/>
            <a:r>
              <a:rPr lang="nl-NL" dirty="0"/>
              <a:t>Bijhouden van extra metadata (bijv. bewaartermijn, classificatie, openbaarheid)</a:t>
            </a:r>
          </a:p>
          <a:p>
            <a:pPr marL="0" indent="0">
              <a:buNone/>
            </a:pP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1248444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nu een e-depot?</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l-NL" i="1" dirty="0"/>
              <a:t>Het geheel van organisatie, beleid, processen en procedures, financieel beheer, personeel, databeheer, databeveiliging en aanwezige hard- en software, dat duurzaam beheren en raadplegen van te bewaren digitale </a:t>
            </a:r>
            <a:r>
              <a:rPr lang="nl-NL" i="1" dirty="0" smtClean="0"/>
              <a:t>archiefbescheiden </a:t>
            </a:r>
            <a:r>
              <a:rPr lang="nl-NL" i="1" dirty="0"/>
              <a:t>mogelijk </a:t>
            </a:r>
            <a:r>
              <a:rPr lang="nl-NL" i="1" dirty="0" smtClean="0"/>
              <a:t>maakt.</a:t>
            </a:r>
          </a:p>
          <a:p>
            <a:pPr marL="0" indent="0">
              <a:buNone/>
            </a:pPr>
            <a:endParaRPr lang="nl-NL" i="1" dirty="0"/>
          </a:p>
          <a:p>
            <a:pPr marL="0" indent="0">
              <a:buNone/>
            </a:pPr>
            <a:r>
              <a:rPr lang="nl-NL" dirty="0" smtClean="0"/>
              <a:t>Extra t.o.v. archiveringssysteem: functies voor lange termijn duurzame toegankelijkheid tot bestanden ( &gt; 10 jaar ).</a:t>
            </a:r>
          </a:p>
          <a:p>
            <a:pPr marL="0" indent="0">
              <a:buNone/>
            </a:pPr>
            <a:endParaRPr lang="nl-NL" dirty="0"/>
          </a:p>
          <a:p>
            <a:pPr marL="0" indent="0">
              <a:buNone/>
            </a:pPr>
            <a:r>
              <a:rPr lang="nl-NL" dirty="0" smtClean="0"/>
              <a:t>Let op: de term “e-depot” wordt ook vaak gebruikt voor alleen het softwarepakket dat onderdeel is van het </a:t>
            </a:r>
            <a:r>
              <a:rPr lang="nl-NL" dirty="0" smtClean="0"/>
              <a:t>geheel</a:t>
            </a:r>
            <a:r>
              <a:rPr lang="nl-NL" dirty="0"/>
              <a:t>:</a:t>
            </a:r>
            <a:r>
              <a:rPr lang="nl-NL" dirty="0" smtClean="0"/>
              <a:t> e-depot in “nauwe” zin.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780324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(1)</a:t>
            </a:r>
            <a:endParaRPr lang="nl-NL" dirty="0"/>
          </a:p>
        </p:txBody>
      </p:sp>
      <p:sp>
        <p:nvSpPr>
          <p:cNvPr id="3" name="Tijdelijke aanduiding voor inhoud 2"/>
          <p:cNvSpPr>
            <a:spLocks noGrp="1"/>
          </p:cNvSpPr>
          <p:nvPr>
            <p:ph idx="1"/>
          </p:nvPr>
        </p:nvSpPr>
        <p:spPr/>
        <p:txBody>
          <a:bodyPr>
            <a:normAutofit fontScale="92500"/>
          </a:bodyPr>
          <a:lstStyle/>
          <a:p>
            <a:pPr marL="0" indent="0">
              <a:buNone/>
            </a:pPr>
            <a:r>
              <a:rPr lang="nl-NL" dirty="0" smtClean="0"/>
              <a:t>4 bedreigingen van duurzame toegankelijkheid</a:t>
            </a:r>
            <a:endParaRPr lang="nl-NL" dirty="0" smtClean="0"/>
          </a:p>
          <a:p>
            <a:pPr marL="0" indent="0">
              <a:buNone/>
            </a:pPr>
            <a:endParaRPr lang="nl-NL" b="1" dirty="0" smtClean="0"/>
          </a:p>
          <a:p>
            <a:pPr marL="0" indent="0">
              <a:buNone/>
            </a:pPr>
            <a:r>
              <a:rPr lang="nl-NL" b="1" dirty="0" smtClean="0"/>
              <a:t>1. Digitale </a:t>
            </a:r>
            <a:r>
              <a:rPr lang="nl-NL" b="1" dirty="0"/>
              <a:t>opslagmedia kunnen verouderd </a:t>
            </a:r>
            <a:r>
              <a:rPr lang="nl-NL" b="1" dirty="0" smtClean="0"/>
              <a:t>raken</a:t>
            </a:r>
            <a:br>
              <a:rPr lang="nl-NL" b="1" dirty="0" smtClean="0"/>
            </a:br>
            <a:endParaRPr lang="nl-NL" b="1" dirty="0"/>
          </a:p>
          <a:p>
            <a:r>
              <a:rPr lang="nl-NL" dirty="0" smtClean="0"/>
              <a:t>Probleem:</a:t>
            </a:r>
            <a:br>
              <a:rPr lang="nl-NL" dirty="0" smtClean="0"/>
            </a:br>
            <a:r>
              <a:rPr lang="nl-NL" dirty="0" smtClean="0"/>
              <a:t>Lezers </a:t>
            </a:r>
            <a:r>
              <a:rPr lang="nl-NL" dirty="0" smtClean="0"/>
              <a:t>voor floppy </a:t>
            </a:r>
            <a:r>
              <a:rPr lang="nl-NL" dirty="0"/>
              <a:t>disks, diskettes, zip-disks en cd-roms </a:t>
            </a:r>
            <a:r>
              <a:rPr lang="nl-NL" dirty="0" smtClean="0"/>
              <a:t>zitten </a:t>
            </a:r>
            <a:r>
              <a:rPr lang="nl-NL" dirty="0" smtClean="0"/>
              <a:t>vaak niet </a:t>
            </a:r>
            <a:r>
              <a:rPr lang="nl-NL" dirty="0" smtClean="0"/>
              <a:t>meer in de huidige computers</a:t>
            </a:r>
          </a:p>
          <a:p>
            <a:r>
              <a:rPr lang="nl-NL" dirty="0" smtClean="0"/>
              <a:t>Oplossing:</a:t>
            </a:r>
            <a:br>
              <a:rPr lang="nl-NL" dirty="0" smtClean="0"/>
            </a:br>
            <a:r>
              <a:rPr lang="nl-NL" dirty="0" smtClean="0"/>
              <a:t>Overzetten </a:t>
            </a:r>
            <a:r>
              <a:rPr lang="nl-NL" dirty="0" smtClean="0"/>
              <a:t>naar moderne </a:t>
            </a:r>
            <a:r>
              <a:rPr lang="nl-NL" dirty="0" smtClean="0"/>
              <a:t>opslagmedia,  </a:t>
            </a:r>
            <a:r>
              <a:rPr lang="nl-NL" dirty="0"/>
              <a:t>wanneer die moderne opslagmedia zelf weer verouderd zijn, de informatie weer verder te </a:t>
            </a:r>
            <a:r>
              <a:rPr lang="nl-NL" dirty="0" smtClean="0"/>
              <a:t>verhuizen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773340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(2)</a:t>
            </a:r>
            <a:endParaRPr lang="nl-NL" dirty="0"/>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2. De </a:t>
            </a:r>
            <a:r>
              <a:rPr lang="nl-NL" b="1" dirty="0"/>
              <a:t>bits en bytes van een bestand kunnen beschadigd </a:t>
            </a:r>
            <a:r>
              <a:rPr lang="nl-NL" b="1" dirty="0" smtClean="0"/>
              <a:t>raken</a:t>
            </a:r>
          </a:p>
          <a:p>
            <a:pPr marL="0" indent="0">
              <a:buNone/>
            </a:pPr>
            <a:r>
              <a:rPr lang="nl-NL" dirty="0" smtClean="0"/>
              <a:t>Digitaal bestand: bitstream op een gegevensdrager of in een netwerk</a:t>
            </a:r>
          </a:p>
          <a:p>
            <a:endParaRPr lang="nl-NL" dirty="0" smtClean="0"/>
          </a:p>
          <a:p>
            <a:r>
              <a:rPr lang="nl-NL" dirty="0" smtClean="0"/>
              <a:t>Probleem:</a:t>
            </a:r>
            <a:br>
              <a:rPr lang="nl-NL" dirty="0" smtClean="0"/>
            </a:br>
            <a:r>
              <a:rPr lang="nl-NL" dirty="0" smtClean="0"/>
              <a:t>Tijdens </a:t>
            </a:r>
            <a:r>
              <a:rPr lang="nl-NL" dirty="0"/>
              <a:t>de opslag en tijdens het transport kunnen </a:t>
            </a:r>
            <a:r>
              <a:rPr lang="nl-NL" dirty="0" smtClean="0"/>
              <a:t>bitstreams </a:t>
            </a:r>
            <a:r>
              <a:rPr lang="nl-NL" dirty="0"/>
              <a:t>beschadigd raken, waardoor informatie verloren </a:t>
            </a:r>
            <a:r>
              <a:rPr lang="nl-NL" dirty="0" smtClean="0"/>
              <a:t>gaat</a:t>
            </a:r>
          </a:p>
          <a:p>
            <a:r>
              <a:rPr lang="nl-NL" dirty="0" smtClean="0"/>
              <a:t>Oplossing:</a:t>
            </a:r>
            <a:br>
              <a:rPr lang="nl-NL" dirty="0" smtClean="0"/>
            </a:br>
            <a:r>
              <a:rPr lang="nl-NL" dirty="0" smtClean="0"/>
              <a:t>Een </a:t>
            </a:r>
            <a:r>
              <a:rPr lang="nl-NL" dirty="0" smtClean="0"/>
              <a:t>e-depot bewaart meerdere </a:t>
            </a:r>
            <a:r>
              <a:rPr lang="nl-NL" dirty="0"/>
              <a:t>kopieën </a:t>
            </a:r>
            <a:r>
              <a:rPr lang="nl-NL" dirty="0" smtClean="0"/>
              <a:t>(minstens 3) van </a:t>
            </a:r>
            <a:r>
              <a:rPr lang="nl-NL" dirty="0"/>
              <a:t>een bitstream op meerdere locaties </a:t>
            </a:r>
            <a:r>
              <a:rPr lang="nl-NL" dirty="0" smtClean="0"/>
              <a:t>en vergelijkt deze regelmatig </a:t>
            </a:r>
            <a:r>
              <a:rPr lang="nl-NL" dirty="0" smtClean="0"/>
              <a:t>(</a:t>
            </a:r>
            <a:r>
              <a:rPr lang="nl-NL" dirty="0" smtClean="0"/>
              <a:t>bijv. m.b.v. </a:t>
            </a:r>
            <a:r>
              <a:rPr lang="nl-NL" dirty="0" smtClean="0"/>
              <a:t>checksums)</a:t>
            </a:r>
            <a:br>
              <a:rPr lang="nl-NL" dirty="0" smtClean="0"/>
            </a:br>
            <a:r>
              <a:rPr lang="nl-NL" dirty="0" smtClean="0"/>
              <a:t>Bij geconstateerde fout wordt een goed exemplaar teruggezet.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(3)</a:t>
            </a:r>
            <a:endParaRPr lang="nl-NL" dirty="0"/>
          </a:p>
        </p:txBody>
      </p:sp>
      <p:sp>
        <p:nvSpPr>
          <p:cNvPr id="3" name="Tijdelijke aanduiding voor inhoud 2"/>
          <p:cNvSpPr>
            <a:spLocks noGrp="1"/>
          </p:cNvSpPr>
          <p:nvPr>
            <p:ph idx="1"/>
          </p:nvPr>
        </p:nvSpPr>
        <p:spPr/>
        <p:txBody>
          <a:bodyPr>
            <a:normAutofit fontScale="92500" lnSpcReduction="10000"/>
          </a:bodyPr>
          <a:lstStyle/>
          <a:p>
            <a:pPr marL="0" lvl="0" indent="0">
              <a:buNone/>
            </a:pPr>
            <a:r>
              <a:rPr lang="nl-NL" b="1" dirty="0" smtClean="0"/>
              <a:t>3. Bestandsformaten </a:t>
            </a:r>
            <a:r>
              <a:rPr lang="nl-NL" b="1" dirty="0"/>
              <a:t>kunnen verouderd </a:t>
            </a:r>
            <a:r>
              <a:rPr lang="nl-NL" b="1" dirty="0" smtClean="0"/>
              <a:t>raken</a:t>
            </a:r>
          </a:p>
          <a:p>
            <a:r>
              <a:rPr lang="nl-NL" dirty="0" smtClean="0"/>
              <a:t>Probleem:</a:t>
            </a:r>
            <a:br>
              <a:rPr lang="nl-NL" dirty="0" smtClean="0"/>
            </a:br>
            <a:r>
              <a:rPr lang="nl-NL" dirty="0" smtClean="0"/>
              <a:t>Levensduur </a:t>
            </a:r>
            <a:r>
              <a:rPr lang="nl-NL" dirty="0" smtClean="0"/>
              <a:t>van </a:t>
            </a:r>
            <a:r>
              <a:rPr lang="nl-NL" dirty="0"/>
              <a:t>hardware en software is, vergeleken met papier, heel kort. </a:t>
            </a:r>
            <a:r>
              <a:rPr lang="nl-NL" dirty="0" smtClean="0"/>
              <a:t/>
            </a:r>
            <a:br>
              <a:rPr lang="nl-NL" dirty="0" smtClean="0"/>
            </a:br>
            <a:r>
              <a:rPr lang="nl-NL" dirty="0" smtClean="0"/>
              <a:t>20</a:t>
            </a:r>
            <a:r>
              <a:rPr lang="nl-NL" dirty="0" smtClean="0"/>
              <a:t> jaar terug: </a:t>
            </a:r>
            <a:r>
              <a:rPr lang="nl-NL" dirty="0" smtClean="0"/>
              <a:t>documenten </a:t>
            </a:r>
            <a:r>
              <a:rPr lang="nl-NL" dirty="0"/>
              <a:t>in WordPerfect, spreadsheets in Lotus 123 en databases in </a:t>
            </a:r>
            <a:r>
              <a:rPr lang="nl-NL" dirty="0" err="1"/>
              <a:t>DBase</a:t>
            </a:r>
            <a:r>
              <a:rPr lang="nl-NL" dirty="0"/>
              <a:t> </a:t>
            </a:r>
            <a:r>
              <a:rPr lang="nl-NL" dirty="0" smtClean="0"/>
              <a:t>3</a:t>
            </a:r>
            <a:br>
              <a:rPr lang="nl-NL" dirty="0" smtClean="0"/>
            </a:br>
            <a:r>
              <a:rPr lang="nl-NL" dirty="0" smtClean="0"/>
              <a:t>Nu</a:t>
            </a:r>
            <a:r>
              <a:rPr lang="nl-NL" dirty="0" smtClean="0"/>
              <a:t>:  PDF, of Word, Excel en Access, of </a:t>
            </a:r>
            <a:r>
              <a:rPr lang="nl-NL" dirty="0" err="1" smtClean="0"/>
              <a:t>OpenOffice</a:t>
            </a:r>
            <a:r>
              <a:rPr lang="nl-NL" dirty="0" smtClean="0"/>
              <a:t> versies hiervan</a:t>
            </a:r>
          </a:p>
          <a:p>
            <a:pPr marL="0" indent="0">
              <a:buNone/>
            </a:pPr>
            <a:endParaRPr lang="nl-NL" dirty="0"/>
          </a:p>
          <a:p>
            <a:r>
              <a:rPr lang="nl-NL" dirty="0" smtClean="0"/>
              <a:t>Oplossing:</a:t>
            </a:r>
            <a:br>
              <a:rPr lang="nl-NL" dirty="0" smtClean="0"/>
            </a:br>
            <a:r>
              <a:rPr lang="nl-NL" dirty="0" smtClean="0"/>
              <a:t>Migratie</a:t>
            </a:r>
            <a:r>
              <a:rPr lang="nl-NL" dirty="0" smtClean="0"/>
              <a:t>: omzetten binnen bestandsformaat (bijv. Word 97 -&gt; Word </a:t>
            </a:r>
            <a:r>
              <a:rPr lang="nl-NL" dirty="0" smtClean="0"/>
              <a:t>2010)</a:t>
            </a:r>
            <a:br>
              <a:rPr lang="nl-NL" dirty="0" smtClean="0"/>
            </a:br>
            <a:r>
              <a:rPr lang="nl-NL" dirty="0" smtClean="0"/>
              <a:t>Conversie</a:t>
            </a:r>
            <a:r>
              <a:rPr lang="nl-NL" dirty="0" smtClean="0"/>
              <a:t>: omzetten naar ander formaat (bijv. Word -&gt; </a:t>
            </a:r>
            <a:r>
              <a:rPr lang="nl-NL" dirty="0" smtClean="0"/>
              <a:t>PDF)</a:t>
            </a:r>
            <a:br>
              <a:rPr lang="nl-NL" dirty="0" smtClean="0"/>
            </a:br>
            <a:r>
              <a:rPr lang="nl-NL" dirty="0" smtClean="0"/>
              <a:t>Emulatie</a:t>
            </a:r>
            <a:r>
              <a:rPr lang="nl-NL" dirty="0" smtClean="0"/>
              <a:t>: nabootsen van oude hardware / </a:t>
            </a:r>
            <a:r>
              <a:rPr lang="nl-NL" dirty="0" smtClean="0"/>
              <a:t>software   </a:t>
            </a:r>
            <a:r>
              <a:rPr lang="nl-NL" dirty="0" smtClean="0">
                <a:hlinkClick r:id="rId2"/>
              </a:rPr>
              <a:t>(voorbeeld)</a:t>
            </a:r>
            <a:endParaRPr lang="nl-NL" dirty="0" smtClean="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een e-depot? (4)</a:t>
            </a:r>
            <a:endParaRPr lang="nl-NL" dirty="0"/>
          </a:p>
        </p:txBody>
      </p:sp>
      <p:sp>
        <p:nvSpPr>
          <p:cNvPr id="3" name="Tijdelijke aanduiding voor inhoud 2"/>
          <p:cNvSpPr>
            <a:spLocks noGrp="1"/>
          </p:cNvSpPr>
          <p:nvPr>
            <p:ph idx="1"/>
          </p:nvPr>
        </p:nvSpPr>
        <p:spPr/>
        <p:txBody>
          <a:bodyPr/>
          <a:lstStyle/>
          <a:p>
            <a:pPr marL="0" indent="0">
              <a:buNone/>
            </a:pPr>
            <a:endParaRPr lang="nl-NL" b="1" dirty="0" smtClean="0"/>
          </a:p>
          <a:p>
            <a:pPr marL="0" lvl="0" indent="0">
              <a:buNone/>
            </a:pPr>
            <a:r>
              <a:rPr lang="nl-NL" b="1" dirty="0" smtClean="0"/>
              <a:t>4. De </a:t>
            </a:r>
            <a:r>
              <a:rPr lang="nl-NL" b="1" dirty="0"/>
              <a:t>gebruiker </a:t>
            </a:r>
            <a:r>
              <a:rPr lang="nl-NL" b="1" dirty="0" smtClean="0"/>
              <a:t>verandert</a:t>
            </a:r>
          </a:p>
          <a:p>
            <a:r>
              <a:rPr lang="nl-NL" dirty="0" smtClean="0"/>
              <a:t>Probleem:</a:t>
            </a:r>
            <a:br>
              <a:rPr lang="nl-NL" dirty="0" smtClean="0"/>
            </a:br>
            <a:r>
              <a:rPr lang="nl-NL" dirty="0" smtClean="0"/>
              <a:t>Gebruikers </a:t>
            </a:r>
            <a:r>
              <a:rPr lang="nl-NL" dirty="0"/>
              <a:t>van het archief veranderen. </a:t>
            </a:r>
            <a:r>
              <a:rPr lang="nl-NL" dirty="0" smtClean="0"/>
              <a:t>Terminologie </a:t>
            </a:r>
            <a:r>
              <a:rPr lang="nl-NL" dirty="0"/>
              <a:t>die nu gebruikt wordt, zal door het publiek van over 100 jaar wellicht niet meer gesnapt </a:t>
            </a:r>
            <a:r>
              <a:rPr lang="nl-NL" dirty="0" smtClean="0"/>
              <a:t>worden.</a:t>
            </a:r>
          </a:p>
          <a:p>
            <a:r>
              <a:rPr lang="nl-NL" dirty="0" smtClean="0"/>
              <a:t>Oplossing:</a:t>
            </a:r>
            <a:br>
              <a:rPr lang="nl-NL" dirty="0" smtClean="0"/>
            </a:br>
            <a:r>
              <a:rPr lang="nl-NL" dirty="0" smtClean="0"/>
              <a:t>Archiefdiensten </a:t>
            </a:r>
            <a:r>
              <a:rPr lang="nl-NL" dirty="0" smtClean="0"/>
              <a:t>moeten hun publiek blijven </a:t>
            </a:r>
            <a:r>
              <a:rPr lang="nl-NL" dirty="0" smtClean="0"/>
              <a:t>kennen en ondersteunen, met extra uitleg, trainingen, beschrijvingen, woordenboeken, </a:t>
            </a:r>
            <a:r>
              <a:rPr lang="nl-NL" dirty="0" err="1" smtClean="0"/>
              <a:t>onderzoeksgidsen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033722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0AFD2E-3EE6-4902-876C-71F6A23F7CF0}"/>
</file>

<file path=customXml/itemProps2.xml><?xml version="1.0" encoding="utf-8"?>
<ds:datastoreItem xmlns:ds="http://schemas.openxmlformats.org/officeDocument/2006/customXml" ds:itemID="{E36DC3EE-9B6A-4D0B-85A5-50CA335079B7}"/>
</file>

<file path=docProps/app.xml><?xml version="1.0" encoding="utf-8"?>
<Properties xmlns="http://schemas.openxmlformats.org/officeDocument/2006/extended-properties" xmlns:vt="http://schemas.openxmlformats.org/officeDocument/2006/docPropsVTypes">
  <Template>Office Theme</Template>
  <TotalTime>1419</TotalTime>
  <Words>1764</Words>
  <Application>Microsoft Office PowerPoint</Application>
  <PresentationFormat>Aangepast</PresentationFormat>
  <Paragraphs>270</Paragraphs>
  <Slides>29</Slides>
  <Notes>8</Notes>
  <HiddenSlides>0</HiddenSlides>
  <MMClips>0</MMClips>
  <ScaleCrop>false</ScaleCrop>
  <HeadingPairs>
    <vt:vector size="4" baseType="variant">
      <vt:variant>
        <vt:lpstr>Thema</vt:lpstr>
      </vt:variant>
      <vt:variant>
        <vt:i4>1</vt:i4>
      </vt:variant>
      <vt:variant>
        <vt:lpstr>Diatitels</vt:lpstr>
      </vt:variant>
      <vt:variant>
        <vt:i4>29</vt:i4>
      </vt:variant>
    </vt:vector>
  </HeadingPairs>
  <TitlesOfParts>
    <vt:vector size="30" baseType="lpstr">
      <vt:lpstr>Office Theme</vt:lpstr>
      <vt:lpstr>PowerPoint-presentatie</vt:lpstr>
      <vt:lpstr>Wat is een e-depot</vt:lpstr>
      <vt:lpstr>Wat is een informatiesysteem?</vt:lpstr>
      <vt:lpstr>Wat is een archiveringssysteem?</vt:lpstr>
      <vt:lpstr>Wat is nu een e-depot?</vt:lpstr>
      <vt:lpstr>Waarom een e-depot? (1)</vt:lpstr>
      <vt:lpstr>Waarom een e-depot? (2)</vt:lpstr>
      <vt:lpstr>Waarom een e-depot? (3)</vt:lpstr>
      <vt:lpstr>Waarom een e-depot? (4)</vt:lpstr>
      <vt:lpstr>De 8 functies van een e-depot (1)</vt:lpstr>
      <vt:lpstr>De 8 functies van een e-depot (2)</vt:lpstr>
      <vt:lpstr>De 8 functies van een e-depot (3)</vt:lpstr>
      <vt:lpstr>De 8 functies van een e-depot (4)</vt:lpstr>
      <vt:lpstr>Kwaliteitskenmerken van een e-depot (1)</vt:lpstr>
      <vt:lpstr>Kwaliteitskenmerken van een e-depot (2)</vt:lpstr>
      <vt:lpstr>Kwaliteitskenmerken van een e-depot (3)</vt:lpstr>
      <vt:lpstr>Open Archival Information Systems (OAIS)</vt:lpstr>
      <vt:lpstr>OAIS referentiemodel</vt:lpstr>
      <vt:lpstr>Verantwoordelijkheden van een OAIS</vt:lpstr>
      <vt:lpstr>OAIS Functioneel model</vt:lpstr>
      <vt:lpstr>OAIS-begrippen om te kennen (1)</vt:lpstr>
      <vt:lpstr>OAIS-begrippen om te kennen (2)</vt:lpstr>
      <vt:lpstr>OAIS-begrippen om te kennen (3)</vt:lpstr>
      <vt:lpstr>Designated Community</vt:lpstr>
      <vt:lpstr>OAIS functies  en  ISO15489 functies</vt:lpstr>
      <vt:lpstr>Opgave 3.1</vt:lpstr>
      <vt:lpstr>Opgave 3.2</vt:lpstr>
      <vt:lpstr>Opgave 3.3</vt:lpstr>
      <vt:lpstr>Opgave 3.4</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80</cp:revision>
  <dcterms:created xsi:type="dcterms:W3CDTF">2017-04-06T13:47:56Z</dcterms:created>
  <dcterms:modified xsi:type="dcterms:W3CDTF">2018-05-27T19:44:20Z</dcterms:modified>
</cp:coreProperties>
</file>