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25.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3.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 id="2147483893" r:id="rId2"/>
    <p:sldMasterId id="2147483930" r:id="rId3"/>
    <p:sldMasterId id="2147484004" r:id="rId4"/>
    <p:sldMasterId id="2147484041" r:id="rId5"/>
    <p:sldMasterId id="2147484078" r:id="rId6"/>
    <p:sldMasterId id="2147484152" r:id="rId7"/>
    <p:sldMasterId id="2147484189" r:id="rId8"/>
    <p:sldMasterId id="2147484226" r:id="rId9"/>
    <p:sldMasterId id="2147484300" r:id="rId10"/>
    <p:sldMasterId id="2147484337" r:id="rId11"/>
    <p:sldMasterId id="2147484374" r:id="rId12"/>
  </p:sldMasterIdLst>
  <p:notesMasterIdLst>
    <p:notesMasterId r:id="rId32"/>
  </p:notesMasterIdLst>
  <p:handoutMasterIdLst>
    <p:handoutMasterId r:id="rId33"/>
  </p:handoutMasterIdLst>
  <p:sldIdLst>
    <p:sldId id="257" r:id="rId13"/>
    <p:sldId id="271" r:id="rId14"/>
    <p:sldId id="259" r:id="rId15"/>
    <p:sldId id="269" r:id="rId16"/>
    <p:sldId id="280" r:id="rId17"/>
    <p:sldId id="264" r:id="rId18"/>
    <p:sldId id="287" r:id="rId19"/>
    <p:sldId id="272" r:id="rId20"/>
    <p:sldId id="273" r:id="rId21"/>
    <p:sldId id="274" r:id="rId22"/>
    <p:sldId id="275" r:id="rId23"/>
    <p:sldId id="278" r:id="rId24"/>
    <p:sldId id="279" r:id="rId25"/>
    <p:sldId id="276" r:id="rId26"/>
    <p:sldId id="282" r:id="rId27"/>
    <p:sldId id="281" r:id="rId28"/>
    <p:sldId id="284" r:id="rId29"/>
    <p:sldId id="285" r:id="rId30"/>
    <p:sldId id="28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B2CF"/>
    <a:srgbClr val="E17000"/>
    <a:srgbClr val="D52A1C"/>
    <a:srgbClr val="D52B1E"/>
    <a:srgbClr val="38870D"/>
    <a:srgbClr val="154273"/>
    <a:srgbClr val="F2D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93769" autoAdjust="0"/>
  </p:normalViewPr>
  <p:slideViewPr>
    <p:cSldViewPr snapToGrid="0">
      <p:cViewPr varScale="1">
        <p:scale>
          <a:sx n="106" d="100"/>
          <a:sy n="106" d="100"/>
        </p:scale>
        <p:origin x="656" y="18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ustomXml" Target="../customXml/item1.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22-06-2021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22-06-2021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TeamLab</a:t>
            </a:r>
            <a:r>
              <a:rPr lang="nl-NL" dirty="0"/>
              <a:t> </a:t>
            </a:r>
            <a:r>
              <a:rPr lang="nl-NL" dirty="0" err="1"/>
              <a:t>Borderless</a:t>
            </a:r>
            <a:r>
              <a:rPr lang="nl-NL" dirty="0"/>
              <a:t> Tokyo</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3081584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87D34612-DF11-4FD6-9B67-AF4303590F80}"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0ECE85CF-19E5-4525-8D6E-7AD4439B65C3}"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458134B6-6043-4083-AC6F-A57D6D2A9B0B}"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defRPr/>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27 februari 2017 | 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7B13911A-25E6-48B6-939C-9C6596F325E0}"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3644B285-0C69-4675-9536-8EF0DCE2E6E4}"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5B6AAF2B-AF0B-4194-B5A9-FCA7BFB44B8C}" type="datetime4">
              <a:rPr lang="nl-NL" smtClean="0"/>
              <a:pPr/>
              <a:t>22 juni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7" name="Afbeelding 6"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9867795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42A6A312-8330-45FA-8478-BE231086A333}" type="datetime4">
              <a:rPr lang="nl-NL" smtClean="0"/>
              <a:pPr/>
              <a:t>22 juni 2021</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dirty="0"/>
              <a:t>Klik om tekst of beeld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8"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27 februari 2017 | 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70C39E7E-B30A-4BEB-8CB8-A2DF389F666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strike="noStrik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dirty="0"/>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BC202EE1-32A0-4EA9-A629-9F30F6C31AA8}"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dirty="0"/>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pic>
        <p:nvPicPr>
          <p:cNvPr id="7" name="Afbeelding 6"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22 juni 2021</a:t>
            </a:fld>
            <a:r>
              <a:rPr lang="en-US" dirty="0"/>
              <a:t> | </a:t>
            </a:r>
            <a:r>
              <a:rPr lang="en-US" dirty="0" err="1"/>
              <a:t>Voettekst</a:t>
            </a:r>
            <a:endParaRPr lang="nl-NL" dirty="0"/>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dirty="0"/>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dirty="0"/>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dirty="0"/>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 juni 2021</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dirty="0"/>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baseline="0"/>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DBA5E0FA-9490-48F2-980B-B1A0CFFB9C0F}"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dirty="0"/>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dirty="0"/>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dirty="0"/>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dirty="0"/>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ADCA06F1-BCC8-460B-97C9-DC7CFF7F4338}"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dirty="0"/>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dirty="0"/>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dirty="0"/>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dirty="0"/>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22 juni 2021</a:t>
            </a:fld>
            <a:r>
              <a:rPr lang="en-US" dirty="0"/>
              <a:t> | </a:t>
            </a:r>
            <a:r>
              <a:rPr lang="en-US" dirty="0" err="1"/>
              <a:t>Voettekst</a:t>
            </a:r>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image" Target="../media/image1.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theme" Target="../theme/theme10.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 Id="rId8" Type="http://schemas.openxmlformats.org/officeDocument/2006/relationships/slideLayout" Target="../slideLayouts/slideLayout332.xml"/><Relationship Id="rId3" Type="http://schemas.openxmlformats.org/officeDocument/2006/relationships/slideLayout" Target="../slideLayouts/slideLayout32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pn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11.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 Id="rId8" Type="http://schemas.openxmlformats.org/officeDocument/2006/relationships/slideLayout" Target="../slideLayouts/slideLayout368.xml"/><Relationship Id="rId3" Type="http://schemas.openxmlformats.org/officeDocument/2006/relationships/slideLayout" Target="../slideLayouts/slideLayout36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image" Target="../media/image1.png"/><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theme" Target="../theme/theme12.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 Id="rId8" Type="http://schemas.openxmlformats.org/officeDocument/2006/relationships/slideLayout" Target="../slideLayouts/slideLayout403.xml"/><Relationship Id="rId3" Type="http://schemas.openxmlformats.org/officeDocument/2006/relationships/slideLayout" Target="../slideLayouts/slideLayout39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8" Type="http://schemas.openxmlformats.org/officeDocument/2006/relationships/slideLayout" Target="../slideLayouts/slideLayout152.xml"/><Relationship Id="rId3" Type="http://schemas.openxmlformats.org/officeDocument/2006/relationships/slideLayout" Target="../slideLayouts/slideLayout14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image" Target="../media/image1.png"/><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image" Target="../media/image1.png"/><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theme" Target="../theme/theme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 Id="rId8" Type="http://schemas.openxmlformats.org/officeDocument/2006/relationships/slideLayout" Target="../slideLayouts/slideLayout224.xml"/><Relationship Id="rId3" Type="http://schemas.openxmlformats.org/officeDocument/2006/relationships/slideLayout" Target="../slideLayouts/slideLayout21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image" Target="../media/image1.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theme" Target="../theme/theme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 Id="rId8" Type="http://schemas.openxmlformats.org/officeDocument/2006/relationships/slideLayout" Target="../slideLayouts/slideLayout260.xml"/><Relationship Id="rId3" Type="http://schemas.openxmlformats.org/officeDocument/2006/relationships/slideLayout" Target="../slideLayouts/slideLayout25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1.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theme" Target="../theme/theme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8" Type="http://schemas.openxmlformats.org/officeDocument/2006/relationships/slideLayout" Target="../slideLayouts/slideLayout296.xml"/><Relationship Id="rId3" Type="http://schemas.openxmlformats.org/officeDocument/2006/relationships/slideLayout" Target="../slideLayouts/slideLayout2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60" r:id="rId3"/>
    <p:sldLayoutId id="2147483861" r:id="rId4"/>
    <p:sldLayoutId id="2147483862" r:id="rId5"/>
    <p:sldLayoutId id="2147483863" r:id="rId6"/>
    <p:sldLayoutId id="2147483864" r:id="rId7"/>
    <p:sldLayoutId id="2147483865" r:id="rId8"/>
    <p:sldLayoutId id="2147483866" r:id="rId9"/>
    <p:sldLayoutId id="2147484448"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457"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7"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38" r:id="rId1"/>
    <p:sldLayoutId id="2147484340" r:id="rId2"/>
    <p:sldLayoutId id="2147484341" r:id="rId3"/>
    <p:sldLayoutId id="2147484342" r:id="rId4"/>
    <p:sldLayoutId id="2147484344" r:id="rId5"/>
    <p:sldLayoutId id="2147484345" r:id="rId6"/>
    <p:sldLayoutId id="2147484346" r:id="rId7"/>
    <p:sldLayoutId id="2147484347" r:id="rId8"/>
    <p:sldLayoutId id="2147484458"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 id="2147484369" r:id="rId31"/>
    <p:sldLayoutId id="2147484370" r:id="rId32"/>
    <p:sldLayoutId id="2147484371" r:id="rId33"/>
    <p:sldLayoutId id="2147484372" r:id="rId34"/>
    <p:sldLayoutId id="2147484373" r:id="rId35"/>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459" r:id="rId10"/>
    <p:sldLayoutId id="2147484385" r:id="rId11"/>
    <p:sldLayoutId id="2147484386" r:id="rId12"/>
    <p:sldLayoutId id="2147484387" r:id="rId13"/>
    <p:sldLayoutId id="2147484388" r:id="rId14"/>
    <p:sldLayoutId id="2147484389" r:id="rId15"/>
    <p:sldLayoutId id="2147484390" r:id="rId16"/>
    <p:sldLayoutId id="2147484391" r:id="rId17"/>
    <p:sldLayoutId id="2147484392" r:id="rId18"/>
    <p:sldLayoutId id="2147484393" r:id="rId19"/>
    <p:sldLayoutId id="2147484394" r:id="rId20"/>
    <p:sldLayoutId id="2147484395" r:id="rId21"/>
    <p:sldLayoutId id="2147484396" r:id="rId22"/>
    <p:sldLayoutId id="2147484397" r:id="rId23"/>
    <p:sldLayoutId id="2147484398" r:id="rId24"/>
    <p:sldLayoutId id="2147484399" r:id="rId25"/>
    <p:sldLayoutId id="2147484400" r:id="rId26"/>
    <p:sldLayoutId id="2147484401" r:id="rId27"/>
    <p:sldLayoutId id="2147484402" r:id="rId28"/>
    <p:sldLayoutId id="2147484403" r:id="rId29"/>
    <p:sldLayoutId id="2147484404" r:id="rId30"/>
    <p:sldLayoutId id="2147484405" r:id="rId31"/>
    <p:sldLayoutId id="2147484406" r:id="rId32"/>
    <p:sldLayoutId id="2147484407" r:id="rId33"/>
    <p:sldLayoutId id="2147484408" r:id="rId34"/>
    <p:sldLayoutId id="2147484409" r:id="rId35"/>
    <p:sldLayoutId id="2147484410"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4449"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31"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445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 id="2147483956" r:id="rId26"/>
    <p:sldLayoutId id="2147483957" r:id="rId27"/>
    <p:sldLayoutId id="2147483958" r:id="rId28"/>
    <p:sldLayoutId id="2147483959" r:id="rId29"/>
    <p:sldLayoutId id="2147483960" r:id="rId30"/>
    <p:sldLayoutId id="2147483961" r:id="rId31"/>
    <p:sldLayoutId id="2147483962" r:id="rId32"/>
    <p:sldLayoutId id="2147483963" r:id="rId33"/>
    <p:sldLayoutId id="2147483964" r:id="rId34"/>
    <p:sldLayoutId id="2147483965" r:id="rId35"/>
    <p:sldLayoutId id="2147483966"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451"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42"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452"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79"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453"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53"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454"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90"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455"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22 juni 2021</a:t>
            </a:fld>
            <a:r>
              <a:rPr lang="en-US" dirty="0"/>
              <a:t> | </a:t>
            </a:r>
            <a:r>
              <a:rPr lang="en-US" dirty="0" err="1"/>
              <a:t>Voettekst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227"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45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informatiehuishouding.nl/open-op-orde/Producten+%26+publicaties/instrumenten/2021/06/18/nulmeting-informatiehuishouding-open-op-orde"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25"/>
          </p:nvPr>
        </p:nvSpPr>
        <p:spPr/>
        <p:txBody>
          <a:bodyPr/>
          <a:lstStyle/>
          <a:p>
            <a:fld id="{10A0A6AF-03C5-477E-939A-E28F7E7F05EA}" type="slidenum">
              <a:rPr lang="nl-NL" smtClean="0"/>
              <a:pPr/>
              <a:t>1</a:t>
            </a:fld>
            <a:endParaRPr lang="nl-NL" dirty="0"/>
          </a:p>
        </p:txBody>
      </p:sp>
      <p:sp>
        <p:nvSpPr>
          <p:cNvPr id="5" name="Titel 4"/>
          <p:cNvSpPr>
            <a:spLocks noGrp="1"/>
          </p:cNvSpPr>
          <p:nvPr>
            <p:ph type="ctrTitle"/>
          </p:nvPr>
        </p:nvSpPr>
        <p:spPr/>
        <p:txBody>
          <a:bodyPr/>
          <a:lstStyle/>
          <a:p>
            <a:pPr algn="ctr"/>
            <a:br>
              <a:rPr lang="nl-NL" dirty="0"/>
            </a:br>
            <a:br>
              <a:rPr lang="nl-NL" dirty="0"/>
            </a:br>
            <a:r>
              <a:rPr lang="nl-NL" dirty="0"/>
              <a:t>Nulmeting </a:t>
            </a:r>
            <a:br>
              <a:rPr lang="nl-NL" dirty="0"/>
            </a:br>
            <a:r>
              <a:rPr lang="nl-NL" dirty="0"/>
              <a:t>Open op Orde</a:t>
            </a:r>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dirty="0"/>
              <a:t> | </a:t>
            </a:r>
            <a:r>
              <a:rPr lang="en-US" dirty="0" err="1"/>
              <a:t>Voettekst</a:t>
            </a:r>
            <a:endParaRPr lang="nl-NL" dirty="0"/>
          </a:p>
        </p:txBody>
      </p:sp>
      <p:pic>
        <p:nvPicPr>
          <p:cNvPr id="1030" name="Picture 6" descr="TeamLab Borderless (Digital Art Exhibition) - Tourist in Japan"/>
          <p:cNvPicPr>
            <a:picLocks noGrp="1" noChangeAspect="1" noChangeArrowheads="1"/>
          </p:cNvPicPr>
          <p:nvPr>
            <p:ph type="pic" sz="quarter" idx="22"/>
          </p:nvPr>
        </p:nvPicPr>
        <p:blipFill>
          <a:blip r:embed="rId3">
            <a:extLst>
              <a:ext uri="{28A0092B-C50C-407E-A947-70E740481C1C}">
                <a14:useLocalDpi xmlns:a14="http://schemas.microsoft.com/office/drawing/2010/main" val="0"/>
              </a:ext>
            </a:extLst>
          </a:blip>
          <a:srcRect l="24987" r="249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2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Opbouw 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10</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785652"/>
          </a:xfrm>
          <a:prstGeom prst="rect">
            <a:avLst/>
          </a:prstGeom>
          <a:noFill/>
        </p:spPr>
        <p:txBody>
          <a:bodyPr wrap="square" rtlCol="0">
            <a:spAutoFit/>
          </a:bodyPr>
          <a:lstStyle/>
          <a:p>
            <a:r>
              <a:rPr lang="nl-NL" sz="2000" dirty="0"/>
              <a:t>Hoofddoel  				vraag 1 t/m 5 </a:t>
            </a:r>
          </a:p>
          <a:p>
            <a:r>
              <a:rPr lang="nl-NL" sz="2000" dirty="0"/>
              <a:t>Professionals 				vraag 6 t/m 11  </a:t>
            </a:r>
          </a:p>
          <a:p>
            <a:r>
              <a:rPr lang="nl-NL" sz="2000" dirty="0"/>
              <a:t>Volume en aard van informatie  	vraag 12 t/m 20</a:t>
            </a:r>
          </a:p>
          <a:p>
            <a:r>
              <a:rPr lang="nl-NL" sz="2000" dirty="0"/>
              <a:t>Informatiesystemen  		 	vraag 21 t/m 24</a:t>
            </a:r>
          </a:p>
          <a:p>
            <a:r>
              <a:rPr lang="nl-NL" sz="2000" dirty="0"/>
              <a:t>Bestuur en naleving  	 		vraag 25 t/m 31</a:t>
            </a:r>
          </a:p>
          <a:p>
            <a:endParaRPr lang="en-US" sz="2000" dirty="0"/>
          </a:p>
          <a:p>
            <a:r>
              <a:rPr lang="en-US" sz="2000" dirty="0" err="1"/>
              <a:t>Vraagstelling</a:t>
            </a:r>
            <a:r>
              <a:rPr lang="en-US" sz="2000" dirty="0"/>
              <a:t> is </a:t>
            </a:r>
            <a:r>
              <a:rPr lang="en-US" sz="2000" b="1" dirty="0" err="1"/>
              <a:t>kwalitatief</a:t>
            </a:r>
            <a:r>
              <a:rPr lang="en-US" sz="2000" dirty="0"/>
              <a:t> en </a:t>
            </a:r>
            <a:r>
              <a:rPr lang="en-US" sz="2000" dirty="0" err="1"/>
              <a:t>vraagt</a:t>
            </a:r>
            <a:r>
              <a:rPr lang="en-US" sz="2000" dirty="0"/>
              <a:t> </a:t>
            </a:r>
            <a:r>
              <a:rPr lang="en-US" sz="2000" dirty="0" err="1"/>
              <a:t>daarmee</a:t>
            </a:r>
            <a:r>
              <a:rPr lang="en-US" sz="2000" dirty="0"/>
              <a:t> </a:t>
            </a:r>
            <a:r>
              <a:rPr lang="en-US" sz="2000" dirty="0" err="1"/>
              <a:t>beperkte</a:t>
            </a:r>
            <a:r>
              <a:rPr lang="en-US" sz="2000" dirty="0"/>
              <a:t> </a:t>
            </a:r>
            <a:r>
              <a:rPr lang="en-US" sz="2000" dirty="0" err="1"/>
              <a:t>inspanning</a:t>
            </a:r>
            <a:r>
              <a:rPr lang="en-US" sz="2000" dirty="0"/>
              <a:t> </a:t>
            </a:r>
            <a:r>
              <a:rPr lang="en-US" sz="2000" dirty="0" err="1"/>
              <a:t>voor</a:t>
            </a:r>
            <a:r>
              <a:rPr lang="en-US" sz="2000" dirty="0"/>
              <a:t> </a:t>
            </a:r>
            <a:r>
              <a:rPr lang="en-US" sz="2000" dirty="0" err="1"/>
              <a:t>beantwoording</a:t>
            </a:r>
            <a:r>
              <a:rPr lang="en-US" sz="2000" dirty="0"/>
              <a:t>.</a:t>
            </a:r>
          </a:p>
          <a:p>
            <a:endParaRPr lang="en-US" sz="2000" dirty="0"/>
          </a:p>
          <a:p>
            <a:r>
              <a:rPr lang="en-US" sz="2000" dirty="0" err="1"/>
              <a:t>Antwoordmogelijkheden</a:t>
            </a:r>
            <a:r>
              <a:rPr lang="en-US" sz="2000" dirty="0"/>
              <a:t> </a:t>
            </a:r>
            <a:r>
              <a:rPr lang="en-US" sz="2000" dirty="0" err="1"/>
              <a:t>zijn</a:t>
            </a:r>
            <a:r>
              <a:rPr lang="en-US" sz="2000" dirty="0"/>
              <a:t> </a:t>
            </a:r>
            <a:r>
              <a:rPr lang="en-US" sz="2000" dirty="0" err="1"/>
              <a:t>onderverdeeld</a:t>
            </a:r>
            <a:r>
              <a:rPr lang="en-US" sz="2000" dirty="0"/>
              <a:t> in </a:t>
            </a:r>
            <a:r>
              <a:rPr lang="en-US" sz="2000" b="1" dirty="0" err="1"/>
              <a:t>volwassenheidsniveau’s</a:t>
            </a:r>
            <a:r>
              <a:rPr lang="en-US" sz="2000" dirty="0"/>
              <a:t>.</a:t>
            </a:r>
          </a:p>
          <a:p>
            <a:r>
              <a:rPr lang="en-US" sz="2000" dirty="0" err="1"/>
              <a:t>Hierna</a:t>
            </a:r>
            <a:r>
              <a:rPr lang="en-US" sz="2000" dirty="0"/>
              <a:t> </a:t>
            </a:r>
            <a:r>
              <a:rPr lang="en-US" sz="2000" dirty="0" err="1"/>
              <a:t>volgen</a:t>
            </a:r>
            <a:r>
              <a:rPr lang="en-US" sz="2000" dirty="0"/>
              <a:t> </a:t>
            </a:r>
            <a:r>
              <a:rPr lang="en-US" sz="2000" dirty="0" err="1"/>
              <a:t>een</a:t>
            </a:r>
            <a:r>
              <a:rPr lang="en-US" sz="2000" dirty="0"/>
              <a:t> </a:t>
            </a:r>
            <a:r>
              <a:rPr lang="en-US" sz="2000" dirty="0" err="1"/>
              <a:t>aantal</a:t>
            </a:r>
            <a:r>
              <a:rPr lang="en-US" sz="2000" dirty="0"/>
              <a:t> </a:t>
            </a:r>
            <a:r>
              <a:rPr lang="en-US" sz="2000" dirty="0" err="1"/>
              <a:t>voorbeelden</a:t>
            </a:r>
            <a:r>
              <a:rPr lang="en-US" sz="2000" dirty="0"/>
              <a:t> </a:t>
            </a:r>
            <a:r>
              <a:rPr lang="en-US" sz="2000" dirty="0" err="1"/>
              <a:t>uit</a:t>
            </a:r>
            <a:r>
              <a:rPr lang="en-US" sz="2000" dirty="0"/>
              <a:t> de </a:t>
            </a:r>
            <a:r>
              <a:rPr lang="en-US" sz="2000" dirty="0" err="1"/>
              <a:t>lijst</a:t>
            </a:r>
            <a:r>
              <a:rPr lang="en-US" sz="2000" dirty="0"/>
              <a:t>.</a:t>
            </a:r>
          </a:p>
          <a:p>
            <a:endParaRPr lang="nl-NL" sz="2000" dirty="0"/>
          </a:p>
        </p:txBody>
      </p:sp>
    </p:spTree>
    <p:extLst>
      <p:ext uri="{BB962C8B-B14F-4D97-AF65-F5344CB8AC3E}">
        <p14:creationId xmlns:p14="http://schemas.microsoft.com/office/powerpoint/2010/main" val="84507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pic>
        <p:nvPicPr>
          <p:cNvPr id="3" name="Afbeelding 2"/>
          <p:cNvPicPr>
            <a:picLocks noChangeAspect="1"/>
          </p:cNvPicPr>
          <p:nvPr/>
        </p:nvPicPr>
        <p:blipFill>
          <a:blip r:embed="rId2"/>
          <a:stretch>
            <a:fillRect/>
          </a:stretch>
        </p:blipFill>
        <p:spPr>
          <a:xfrm>
            <a:off x="160422" y="1289824"/>
            <a:ext cx="11911328" cy="4292829"/>
          </a:xfrm>
          <a:prstGeom prst="rect">
            <a:avLst/>
          </a:prstGeom>
        </p:spPr>
      </p:pic>
      <p:sp>
        <p:nvSpPr>
          <p:cNvPr id="5" name="Rechthoek 4"/>
          <p:cNvSpPr/>
          <p:nvPr/>
        </p:nvSpPr>
        <p:spPr>
          <a:xfrm>
            <a:off x="635000" y="898358"/>
            <a:ext cx="2172368" cy="6416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515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12</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pic>
        <p:nvPicPr>
          <p:cNvPr id="2" name="Afbeelding 1"/>
          <p:cNvPicPr>
            <a:picLocks noChangeAspect="1"/>
          </p:cNvPicPr>
          <p:nvPr/>
        </p:nvPicPr>
        <p:blipFill>
          <a:blip r:embed="rId2"/>
          <a:stretch>
            <a:fillRect/>
          </a:stretch>
        </p:blipFill>
        <p:spPr>
          <a:xfrm>
            <a:off x="251202" y="1138989"/>
            <a:ext cx="11628175" cy="4555957"/>
          </a:xfrm>
          <a:prstGeom prst="rect">
            <a:avLst/>
          </a:prstGeom>
        </p:spPr>
      </p:pic>
    </p:spTree>
    <p:extLst>
      <p:ext uri="{BB962C8B-B14F-4D97-AF65-F5344CB8AC3E}">
        <p14:creationId xmlns:p14="http://schemas.microsoft.com/office/powerpoint/2010/main" val="411938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pic>
        <p:nvPicPr>
          <p:cNvPr id="2" name="Afbeelding 1"/>
          <p:cNvPicPr>
            <a:picLocks noChangeAspect="1"/>
          </p:cNvPicPr>
          <p:nvPr/>
        </p:nvPicPr>
        <p:blipFill>
          <a:blip r:embed="rId2"/>
          <a:stretch>
            <a:fillRect/>
          </a:stretch>
        </p:blipFill>
        <p:spPr>
          <a:xfrm>
            <a:off x="187944" y="1989221"/>
            <a:ext cx="11980686" cy="2919663"/>
          </a:xfrm>
          <a:prstGeom prst="rect">
            <a:avLst/>
          </a:prstGeom>
        </p:spPr>
      </p:pic>
    </p:spTree>
    <p:extLst>
      <p:ext uri="{BB962C8B-B14F-4D97-AF65-F5344CB8AC3E}">
        <p14:creationId xmlns:p14="http://schemas.microsoft.com/office/powerpoint/2010/main" val="227179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Vaststelling nulmeting en vervolg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14</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477875"/>
          </a:xfrm>
          <a:prstGeom prst="rect">
            <a:avLst/>
          </a:prstGeom>
          <a:noFill/>
        </p:spPr>
        <p:txBody>
          <a:bodyPr wrap="square" rtlCol="0">
            <a:spAutoFit/>
          </a:bodyPr>
          <a:lstStyle/>
          <a:p>
            <a:r>
              <a:rPr lang="en-US" sz="2000" dirty="0"/>
              <a:t>De </a:t>
            </a:r>
            <a:r>
              <a:rPr lang="en-US" sz="2000" dirty="0" err="1"/>
              <a:t>nulmeting</a:t>
            </a:r>
            <a:r>
              <a:rPr lang="en-US" sz="2000" dirty="0"/>
              <a:t> is </a:t>
            </a:r>
            <a:r>
              <a:rPr lang="en-US" sz="2000" dirty="0" err="1"/>
              <a:t>vastgesteld</a:t>
            </a:r>
            <a:r>
              <a:rPr lang="en-US" sz="2000" dirty="0"/>
              <a:t> en </a:t>
            </a:r>
            <a:r>
              <a:rPr lang="en-US" sz="2000" dirty="0" err="1"/>
              <a:t>te</a:t>
            </a:r>
            <a:r>
              <a:rPr lang="en-US" sz="2000" dirty="0"/>
              <a:t> </a:t>
            </a:r>
            <a:r>
              <a:rPr lang="en-US" sz="2000" dirty="0" err="1"/>
              <a:t>vinden</a:t>
            </a:r>
            <a:r>
              <a:rPr lang="en-US" sz="2000" dirty="0"/>
              <a:t> op </a:t>
            </a:r>
            <a:r>
              <a:rPr lang="en-US" sz="2000" dirty="0">
                <a:hlinkClick r:id="rId2"/>
              </a:rPr>
              <a:t>informatiehuishouding.nl</a:t>
            </a:r>
            <a:r>
              <a:rPr lang="en-US" sz="2000" dirty="0"/>
              <a:t> </a:t>
            </a:r>
          </a:p>
          <a:p>
            <a:r>
              <a:rPr lang="en-US" sz="2000" dirty="0" err="1"/>
              <a:t>onder</a:t>
            </a:r>
            <a:r>
              <a:rPr lang="en-US" sz="2000" dirty="0"/>
              <a:t> ‘</a:t>
            </a:r>
            <a:r>
              <a:rPr lang="en-US" sz="2000" i="1" dirty="0"/>
              <a:t>Open op </a:t>
            </a:r>
            <a:r>
              <a:rPr lang="en-US" sz="2000" i="1" dirty="0" err="1"/>
              <a:t>Orde</a:t>
            </a:r>
            <a:r>
              <a:rPr lang="en-US" sz="2000" i="1" dirty="0"/>
              <a:t>’ </a:t>
            </a:r>
            <a:r>
              <a:rPr lang="en-US" sz="2000" dirty="0"/>
              <a:t>en ‘</a:t>
            </a:r>
            <a:r>
              <a:rPr lang="en-US" sz="2000" i="1" dirty="0" err="1"/>
              <a:t>Producten</a:t>
            </a:r>
            <a:r>
              <a:rPr lang="en-US" sz="2000" i="1" dirty="0"/>
              <a:t> en </a:t>
            </a:r>
            <a:r>
              <a:rPr lang="en-US" sz="2000" i="1" dirty="0" err="1"/>
              <a:t>publicaties</a:t>
            </a:r>
            <a:r>
              <a:rPr lang="en-US" sz="2000" i="1" dirty="0"/>
              <a:t>’</a:t>
            </a:r>
          </a:p>
          <a:p>
            <a:endParaRPr lang="en-US" sz="2000" i="1" dirty="0"/>
          </a:p>
          <a:p>
            <a:r>
              <a:rPr lang="nl-NL" sz="2000" dirty="0"/>
              <a:t>Zorg er voor dat de nulmeting in 2021 uitgevoerd wordt en deel de uitkomsten uiterlijk 1 december 2021 met de CIO Rijk en (kwartiermaker voor) de regeringscommissaris.</a:t>
            </a:r>
          </a:p>
          <a:p>
            <a:endParaRPr lang="nl-NL" sz="2000" dirty="0"/>
          </a:p>
          <a:p>
            <a:r>
              <a:rPr lang="nl-NL" sz="2000" dirty="0"/>
              <a:t>Deze meting zal jaarlijks worden herhaald. De CIO Rijk en(kwartiermaker voor) de regeringscommissaris levert in 2021 een planning op voor de metingen in 2022 en verder. </a:t>
            </a:r>
            <a:endParaRPr lang="en-US" sz="2000" i="1" dirty="0"/>
          </a:p>
          <a:p>
            <a:endParaRPr lang="nl-NL" sz="2000" dirty="0"/>
          </a:p>
        </p:txBody>
      </p:sp>
    </p:spTree>
    <p:extLst>
      <p:ext uri="{BB962C8B-B14F-4D97-AF65-F5344CB8AC3E}">
        <p14:creationId xmlns:p14="http://schemas.microsoft.com/office/powerpoint/2010/main" val="7762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US" dirty="0" err="1"/>
              <a:t>Suggestie</a:t>
            </a:r>
            <a:r>
              <a:rPr lang="en-US" dirty="0"/>
              <a:t> </a:t>
            </a:r>
            <a:r>
              <a:rPr lang="en-US" dirty="0" err="1"/>
              <a:t>voor</a:t>
            </a:r>
            <a:r>
              <a:rPr lang="en-US" dirty="0"/>
              <a:t> de </a:t>
            </a:r>
            <a:r>
              <a:rPr lang="en-US" dirty="0" err="1"/>
              <a:t>uitvoering</a:t>
            </a:r>
            <a:r>
              <a:rPr lang="en-US" dirty="0"/>
              <a:t>.</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15</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4001095"/>
          </a:xfrm>
          <a:prstGeom prst="rect">
            <a:avLst/>
          </a:prstGeom>
          <a:noFill/>
        </p:spPr>
        <p:txBody>
          <a:bodyPr wrap="square" rtlCol="0">
            <a:spAutoFit/>
          </a:bodyPr>
          <a:lstStyle/>
          <a:p>
            <a:r>
              <a:rPr lang="en-US" b="1" dirty="0" err="1"/>
              <a:t>Nr</a:t>
            </a:r>
            <a:r>
              <a:rPr lang="en-US" b="1" dirty="0"/>
              <a:t>	</a:t>
            </a:r>
            <a:r>
              <a:rPr lang="en-US" b="1" dirty="0" err="1"/>
              <a:t>Stap</a:t>
            </a:r>
            <a:endParaRPr lang="nl-NL" b="1" dirty="0"/>
          </a:p>
          <a:p>
            <a:r>
              <a:rPr lang="en-US" dirty="0"/>
              <a:t>1	Scope </a:t>
            </a:r>
            <a:endParaRPr lang="nl-NL" dirty="0"/>
          </a:p>
          <a:p>
            <a:r>
              <a:rPr lang="en-US" dirty="0"/>
              <a:t>2	Team</a:t>
            </a:r>
            <a:endParaRPr lang="nl-NL" dirty="0"/>
          </a:p>
          <a:p>
            <a:r>
              <a:rPr lang="en-US" dirty="0"/>
              <a:t>3	Kick Off</a:t>
            </a:r>
            <a:endParaRPr lang="nl-NL" dirty="0"/>
          </a:p>
          <a:p>
            <a:r>
              <a:rPr lang="nl-NL" dirty="0"/>
              <a:t>4	Zelfevaluatie</a:t>
            </a:r>
          </a:p>
          <a:p>
            <a:r>
              <a:rPr lang="nl-NL" dirty="0"/>
              <a:t>5	Verwerking</a:t>
            </a:r>
          </a:p>
          <a:p>
            <a:pPr marL="342900" indent="-342900">
              <a:buAutoNum type="arabicPlain" startAt="6"/>
            </a:pPr>
            <a:r>
              <a:rPr lang="nl-NL" dirty="0"/>
              <a:t>  	Groepsbijeenkomst</a:t>
            </a:r>
          </a:p>
          <a:p>
            <a:r>
              <a:rPr lang="nl-NL" dirty="0"/>
              <a:t>Na stap 6 vind verzending naar CIO Rijk/Regeringscommissaris plaats. </a:t>
            </a:r>
          </a:p>
          <a:p>
            <a:r>
              <a:rPr lang="nl-NL" dirty="0"/>
              <a:t>Stap 7 t/m 10 zijn vervolgens weer interne processen.</a:t>
            </a:r>
          </a:p>
          <a:p>
            <a:r>
              <a:rPr lang="nl-NL" dirty="0"/>
              <a:t>7	Impactanalyse</a:t>
            </a:r>
          </a:p>
          <a:p>
            <a:r>
              <a:rPr lang="nl-NL" dirty="0"/>
              <a:t>8	Besluitvorming</a:t>
            </a:r>
          </a:p>
          <a:p>
            <a:r>
              <a:rPr lang="nl-NL" dirty="0"/>
              <a:t>9	Uitvoering </a:t>
            </a:r>
          </a:p>
          <a:p>
            <a:r>
              <a:rPr lang="nl-NL" dirty="0"/>
              <a:t>10	Borging </a:t>
            </a:r>
          </a:p>
          <a:p>
            <a:endParaRPr lang="nl-NL" sz="2000" dirty="0"/>
          </a:p>
        </p:txBody>
      </p:sp>
    </p:spTree>
    <p:extLst>
      <p:ext uri="{BB962C8B-B14F-4D97-AF65-F5344CB8AC3E}">
        <p14:creationId xmlns:p14="http://schemas.microsoft.com/office/powerpoint/2010/main" val="195537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US" dirty="0" err="1"/>
              <a:t>Suggestie</a:t>
            </a:r>
            <a:r>
              <a:rPr lang="en-US" dirty="0"/>
              <a:t> </a:t>
            </a:r>
            <a:r>
              <a:rPr lang="en-US" dirty="0" err="1"/>
              <a:t>voor</a:t>
            </a:r>
            <a:r>
              <a:rPr lang="en-US" dirty="0"/>
              <a:t> de </a:t>
            </a:r>
            <a:r>
              <a:rPr lang="en-US" dirty="0" err="1"/>
              <a:t>uitvoering</a:t>
            </a:r>
            <a:r>
              <a:rPr lang="en-US" dirty="0"/>
              <a:t>.</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16</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970318"/>
          </a:xfrm>
          <a:prstGeom prst="rect">
            <a:avLst/>
          </a:prstGeom>
          <a:noFill/>
        </p:spPr>
        <p:txBody>
          <a:bodyPr wrap="square" rtlCol="0">
            <a:spAutoFit/>
          </a:bodyPr>
          <a:lstStyle/>
          <a:p>
            <a:pPr marL="546100" indent="-546100">
              <a:tabLst>
                <a:tab pos="546100" algn="l"/>
              </a:tabLst>
            </a:pPr>
            <a:r>
              <a:rPr lang="nl-NL" dirty="0"/>
              <a:t>De SG of hoogste ambtelijke leidinggevende is verantwoordelijk voor het laten uitvoeren </a:t>
            </a:r>
          </a:p>
          <a:p>
            <a:pPr marL="546100" indent="-546100">
              <a:tabLst>
                <a:tab pos="546100" algn="l"/>
              </a:tabLst>
            </a:pPr>
            <a:r>
              <a:rPr lang="nl-NL" dirty="0"/>
              <a:t>van de nulmeting en bepaalt wie deze uitvoert en indient. </a:t>
            </a:r>
          </a:p>
          <a:p>
            <a:pPr marL="546100" indent="-546100">
              <a:tabLst>
                <a:tab pos="546100" algn="l"/>
              </a:tabLst>
            </a:pPr>
            <a:endParaRPr lang="nl-NL" b="1" dirty="0"/>
          </a:p>
          <a:p>
            <a:pPr marL="546100" indent="-546100">
              <a:tabLst>
                <a:tab pos="546100" algn="l"/>
              </a:tabLst>
            </a:pPr>
            <a:r>
              <a:rPr lang="nl-NL" b="1" dirty="0" err="1"/>
              <a:t>Nr</a:t>
            </a:r>
            <a:r>
              <a:rPr lang="nl-NL" b="1" dirty="0"/>
              <a:t>	Stap	Toelichting</a:t>
            </a:r>
          </a:p>
          <a:p>
            <a:pPr marL="546100" indent="-546100">
              <a:buAutoNum type="arabicPlain"/>
              <a:tabLst>
                <a:tab pos="546100" algn="l"/>
              </a:tabLst>
            </a:pPr>
            <a:r>
              <a:rPr lang="nl-NL" dirty="0"/>
              <a:t>Scope 	Bepaal de reikwijdte van de nulmeting: Welke organisaties neem je mee</a:t>
            </a:r>
          </a:p>
          <a:p>
            <a:r>
              <a:rPr lang="nl-NL" dirty="0"/>
              <a:t>                       in de nulmeting</a:t>
            </a:r>
          </a:p>
          <a:p>
            <a:pPr marL="342900" indent="-342900">
              <a:buAutoNum type="arabicPlain"/>
            </a:pPr>
            <a:endParaRPr lang="nl-NL" dirty="0"/>
          </a:p>
          <a:p>
            <a:r>
              <a:rPr lang="nl-NL" dirty="0"/>
              <a:t>Voor Rijksonderdelen (zoals agentschappen of ZBO’s) met een personele omvang van 500 fte of meer moet sowieso een organisatie-specifieke nulmeting aan de CIO Rijk/kwartiermaker voor de regeringscommissaris en het kerndepartement worden aangeleverd, conform format. Metingen t.b.v. kleinere Rijksonderdelen mogen geabstraheerd worden verwerkt in de meting van het kerndepartement, met het verzoek daarbij aan te geven welke organisaties daar specifiek in meedraaien.</a:t>
            </a:r>
          </a:p>
          <a:p>
            <a:pPr marL="342900" indent="-342900">
              <a:buAutoNum type="arabicPlain"/>
            </a:pPr>
            <a:endParaRPr lang="nl-NL" dirty="0"/>
          </a:p>
        </p:txBody>
      </p:sp>
    </p:spTree>
    <p:extLst>
      <p:ext uri="{BB962C8B-B14F-4D97-AF65-F5344CB8AC3E}">
        <p14:creationId xmlns:p14="http://schemas.microsoft.com/office/powerpoint/2010/main" val="166361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US" dirty="0" err="1"/>
              <a:t>Suggestie</a:t>
            </a:r>
            <a:r>
              <a:rPr lang="en-US" dirty="0"/>
              <a:t> </a:t>
            </a:r>
            <a:r>
              <a:rPr lang="en-US" dirty="0" err="1"/>
              <a:t>voor</a:t>
            </a:r>
            <a:r>
              <a:rPr lang="en-US" dirty="0"/>
              <a:t> de </a:t>
            </a:r>
            <a:r>
              <a:rPr lang="en-US" dirty="0" err="1"/>
              <a:t>uitvoering</a:t>
            </a:r>
            <a:r>
              <a:rPr lang="en-US" dirty="0"/>
              <a:t>.</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17</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693319"/>
          </a:xfrm>
          <a:prstGeom prst="rect">
            <a:avLst/>
          </a:prstGeom>
          <a:noFill/>
        </p:spPr>
        <p:txBody>
          <a:bodyPr wrap="square" rtlCol="0">
            <a:spAutoFit/>
          </a:bodyPr>
          <a:lstStyle/>
          <a:p>
            <a:pPr marL="546100" indent="-546100">
              <a:tabLst>
                <a:tab pos="546100" algn="l"/>
                <a:tab pos="2246313" algn="l"/>
              </a:tabLst>
            </a:pPr>
            <a:r>
              <a:rPr lang="nl-NL" b="1" dirty="0" err="1"/>
              <a:t>Nr</a:t>
            </a:r>
            <a:r>
              <a:rPr lang="nl-NL" b="1" dirty="0"/>
              <a:t>	Stap	Toelichting</a:t>
            </a:r>
          </a:p>
          <a:p>
            <a:pPr marL="546100" indent="-546100">
              <a:buAutoNum type="arabicPlain" startAt="2"/>
              <a:tabLst>
                <a:tab pos="546100" algn="l"/>
                <a:tab pos="2246313" algn="l"/>
              </a:tabLst>
            </a:pPr>
            <a:r>
              <a:rPr lang="nl-NL" dirty="0"/>
              <a:t>Team	Bij een situatie waarin er meerdere rijksonderdelen binnen het </a:t>
            </a:r>
          </a:p>
          <a:p>
            <a:pPr lvl="2">
              <a:tabLst>
                <a:tab pos="546100" algn="l"/>
                <a:tab pos="2246313" algn="l"/>
              </a:tabLst>
            </a:pPr>
            <a:r>
              <a:rPr lang="nl-NL" dirty="0"/>
              <a:t>	departement worden onderscheiden, wordt door de centrale coördinator</a:t>
            </a:r>
          </a:p>
          <a:p>
            <a:pPr lvl="2">
              <a:tabLst>
                <a:tab pos="546100" algn="l"/>
                <a:tab pos="2246313" algn="l"/>
              </a:tabLst>
            </a:pPr>
            <a:r>
              <a:rPr lang="nl-NL" dirty="0"/>
              <a:t>	van de nulmeting per rijksonderdeel een procesbegeleider van de meting</a:t>
            </a:r>
          </a:p>
          <a:p>
            <a:pPr lvl="2">
              <a:tabLst>
                <a:tab pos="546100" algn="l"/>
                <a:tab pos="2246313" algn="l"/>
              </a:tabLst>
            </a:pPr>
            <a:r>
              <a:rPr lang="nl-NL" dirty="0"/>
              <a:t>	aangewezen. Elke procesbegeleider stelt een geschikt team 	(beleidsmakers, managers, primair proces, informatieprofessionals </a:t>
            </a:r>
          </a:p>
          <a:p>
            <a:pPr lvl="2">
              <a:tabLst>
                <a:tab pos="546100" algn="l"/>
                <a:tab pos="2246313" algn="l"/>
              </a:tabLst>
            </a:pPr>
            <a:r>
              <a:rPr lang="nl-NL" dirty="0"/>
              <a:t>	et cetera) samen voor het uitvoeren van de nulmeting. </a:t>
            </a:r>
          </a:p>
          <a:p>
            <a:pPr>
              <a:tabLst>
                <a:tab pos="546100" algn="l"/>
                <a:tab pos="2246313" algn="l"/>
              </a:tabLst>
            </a:pPr>
            <a:endParaRPr lang="nl-NL" b="1" dirty="0"/>
          </a:p>
          <a:p>
            <a:pPr>
              <a:tabLst>
                <a:tab pos="546100" algn="l"/>
                <a:tab pos="2246313" algn="l"/>
              </a:tabLst>
            </a:pPr>
            <a:r>
              <a:rPr lang="nl-NL" dirty="0"/>
              <a:t>3</a:t>
            </a:r>
            <a:r>
              <a:rPr lang="nl-NL" b="1" dirty="0"/>
              <a:t>	</a:t>
            </a:r>
            <a:r>
              <a:rPr lang="nl-NL" dirty="0"/>
              <a:t>Kick Off	Elke procesbegeleider plant een start bijeenkomst om het team </a:t>
            </a:r>
          </a:p>
          <a:p>
            <a:pPr>
              <a:tabLst>
                <a:tab pos="546100" algn="l"/>
                <a:tab pos="2246313" algn="l"/>
              </a:tabLst>
            </a:pPr>
            <a:r>
              <a:rPr lang="nl-NL" dirty="0"/>
              <a:t>		te informeren over het traject, scope en aanpak, doel en resultaten.</a:t>
            </a:r>
            <a:endParaRPr lang="nl-NL" b="1" dirty="0"/>
          </a:p>
          <a:p>
            <a:pPr>
              <a:tabLst>
                <a:tab pos="546100" algn="l"/>
                <a:tab pos="2246313" algn="l"/>
              </a:tabLst>
            </a:pPr>
            <a:endParaRPr lang="nl-NL" b="1" dirty="0"/>
          </a:p>
          <a:p>
            <a:pPr marL="342900" indent="-342900">
              <a:buAutoNum type="arabicPlain" startAt="4"/>
              <a:tabLst>
                <a:tab pos="546100" algn="l"/>
                <a:tab pos="2246313" algn="l"/>
              </a:tabLst>
            </a:pPr>
            <a:r>
              <a:rPr lang="nl-NL" dirty="0"/>
              <a:t>Zelfevaluatie	De teamleden voeren vervolgens voor het eigen rijksonderdeel de </a:t>
            </a:r>
          </a:p>
          <a:p>
            <a:pPr lvl="4">
              <a:tabLst>
                <a:tab pos="546100" algn="l"/>
                <a:tab pos="2246313" algn="l"/>
              </a:tabLst>
            </a:pPr>
            <a:r>
              <a:rPr lang="nl-NL" dirty="0"/>
              <a:t>	nulmeting via een groepsgewijze zelfevaluatie uit.</a:t>
            </a:r>
            <a:endParaRPr lang="nl-NL" b="1" dirty="0"/>
          </a:p>
        </p:txBody>
      </p:sp>
    </p:spTree>
    <p:extLst>
      <p:ext uri="{BB962C8B-B14F-4D97-AF65-F5344CB8AC3E}">
        <p14:creationId xmlns:p14="http://schemas.microsoft.com/office/powerpoint/2010/main" val="2203641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US" dirty="0" err="1"/>
              <a:t>Suggestie</a:t>
            </a:r>
            <a:r>
              <a:rPr lang="en-US" dirty="0"/>
              <a:t> </a:t>
            </a:r>
            <a:r>
              <a:rPr lang="en-US" dirty="0" err="1"/>
              <a:t>voor</a:t>
            </a:r>
            <a:r>
              <a:rPr lang="en-US" dirty="0"/>
              <a:t> de </a:t>
            </a:r>
            <a:r>
              <a:rPr lang="en-US" dirty="0" err="1"/>
              <a:t>uitvoering</a:t>
            </a:r>
            <a:r>
              <a:rPr lang="en-US" dirty="0"/>
              <a:t>.</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18</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4832092"/>
          </a:xfrm>
          <a:prstGeom prst="rect">
            <a:avLst/>
          </a:prstGeom>
          <a:noFill/>
        </p:spPr>
        <p:txBody>
          <a:bodyPr wrap="square" rtlCol="0">
            <a:spAutoFit/>
          </a:bodyPr>
          <a:lstStyle/>
          <a:p>
            <a:pPr marL="546100" indent="-546100">
              <a:tabLst>
                <a:tab pos="546100" algn="l"/>
                <a:tab pos="3048000" algn="l"/>
              </a:tabLst>
            </a:pPr>
            <a:r>
              <a:rPr lang="nl-NL" b="1" dirty="0" err="1"/>
              <a:t>Nr</a:t>
            </a:r>
            <a:r>
              <a:rPr lang="nl-NL" b="1" dirty="0"/>
              <a:t>	Stap	Toelichting</a:t>
            </a:r>
          </a:p>
          <a:p>
            <a:pPr marL="342900" indent="-342900">
              <a:buAutoNum type="arabicPlain" startAt="5"/>
              <a:tabLst>
                <a:tab pos="546100" algn="l"/>
                <a:tab pos="3048000" algn="l"/>
              </a:tabLst>
            </a:pPr>
            <a:r>
              <a:rPr lang="nl-NL" dirty="0"/>
              <a:t>Verwerking	De procesbegeleider verwerkt de uitkomsten van de nulmeting </a:t>
            </a:r>
          </a:p>
          <a:p>
            <a:pPr lvl="5">
              <a:tabLst>
                <a:tab pos="546100" algn="l"/>
                <a:tab pos="3048000" algn="l"/>
              </a:tabLst>
            </a:pPr>
            <a:r>
              <a:rPr lang="nl-NL" dirty="0"/>
              <a:t>	en zend deze aan de centrale coördinator. De centrale coördinator</a:t>
            </a:r>
          </a:p>
          <a:p>
            <a:pPr lvl="5">
              <a:tabLst>
                <a:tab pos="546100" algn="l"/>
                <a:tab pos="3048000" algn="l"/>
              </a:tabLst>
            </a:pPr>
            <a:r>
              <a:rPr lang="nl-NL" dirty="0"/>
              <a:t>	bereidt de groepsbijeenkomst met procesbegeleiders voor. </a:t>
            </a:r>
          </a:p>
          <a:p>
            <a:pPr>
              <a:tabLst>
                <a:tab pos="546100" algn="l"/>
                <a:tab pos="3048000" algn="l"/>
              </a:tabLst>
            </a:pPr>
            <a:r>
              <a:rPr lang="nl-NL" dirty="0"/>
              <a:t>		De uitkomsten van de nulmetingen worden gegroepeerd, waarbij</a:t>
            </a:r>
          </a:p>
          <a:p>
            <a:pPr>
              <a:tabLst>
                <a:tab pos="546100" algn="l"/>
                <a:tab pos="3048000" algn="l"/>
              </a:tabLst>
            </a:pPr>
            <a:r>
              <a:rPr lang="nl-NL" dirty="0"/>
              <a:t>		de aandacht gericht wordt op de uitkomsten die grote onderlinge</a:t>
            </a:r>
          </a:p>
          <a:p>
            <a:pPr>
              <a:tabLst>
                <a:tab pos="546100" algn="l"/>
                <a:tab pos="3048000" algn="l"/>
              </a:tabLst>
            </a:pPr>
            <a:r>
              <a:rPr lang="nl-NL" dirty="0"/>
              <a:t>		verschillen vertonen en/of waar unaniem gelijke volwassenheids-</a:t>
            </a:r>
          </a:p>
          <a:p>
            <a:pPr>
              <a:tabLst>
                <a:tab pos="546100" algn="l"/>
                <a:tab pos="3048000" algn="l"/>
              </a:tabLst>
            </a:pPr>
            <a:r>
              <a:rPr lang="nl-NL" dirty="0"/>
              <a:t>		niveaus worden aangewezen. Eveneens zet de centrale</a:t>
            </a:r>
          </a:p>
          <a:p>
            <a:pPr>
              <a:tabLst>
                <a:tab pos="546100" algn="l"/>
                <a:tab pos="3048000" algn="l"/>
              </a:tabLst>
            </a:pPr>
            <a:r>
              <a:rPr lang="nl-NL" dirty="0"/>
              <a:t>		coördinator de centrale nulmeting op. Vrije tekstvelden kunnen</a:t>
            </a:r>
          </a:p>
          <a:p>
            <a:pPr>
              <a:tabLst>
                <a:tab pos="546100" algn="l"/>
                <a:tab pos="3048000" algn="l"/>
              </a:tabLst>
            </a:pPr>
            <a:r>
              <a:rPr lang="nl-NL" dirty="0"/>
              <a:t>		 daarbij worden gebruikt om afwijkingen op te nemen.</a:t>
            </a:r>
          </a:p>
          <a:p>
            <a:pPr>
              <a:tabLst>
                <a:tab pos="546100" algn="l"/>
                <a:tab pos="3048000" algn="l"/>
              </a:tabLst>
            </a:pPr>
            <a:endParaRPr lang="nl-NL" dirty="0"/>
          </a:p>
          <a:p>
            <a:pPr marL="342900" indent="-342900">
              <a:buAutoNum type="arabicPlain" startAt="6"/>
              <a:tabLst>
                <a:tab pos="546100" algn="l"/>
                <a:tab pos="3048000" algn="l"/>
              </a:tabLst>
            </a:pPr>
            <a:r>
              <a:rPr lang="nl-NL" dirty="0"/>
              <a:t>Groepsbijeenkomst	De resultaten worden besproken op basis van de voorbereiding </a:t>
            </a:r>
          </a:p>
          <a:p>
            <a:pPr lvl="3">
              <a:tabLst>
                <a:tab pos="546100" algn="l"/>
                <a:tab pos="3048000" algn="l"/>
              </a:tabLst>
            </a:pPr>
            <a:r>
              <a:rPr lang="nl-NL" dirty="0"/>
              <a:t>	door de centrale coördinator. Uitkomst is een gezamenlijk oordeel</a:t>
            </a:r>
          </a:p>
          <a:p>
            <a:pPr lvl="3">
              <a:tabLst>
                <a:tab pos="546100" algn="l"/>
                <a:tab pos="3048000" algn="l"/>
              </a:tabLst>
            </a:pPr>
            <a:r>
              <a:rPr lang="nl-NL" dirty="0"/>
              <a:t>	over de uitkomsten resulterend in een definitieve nulmeting.</a:t>
            </a:r>
          </a:p>
          <a:p>
            <a:pPr lvl="3">
              <a:tabLst>
                <a:tab pos="546100" algn="l"/>
                <a:tab pos="3048000" algn="l"/>
              </a:tabLst>
            </a:pPr>
            <a:r>
              <a:rPr lang="nl-NL" dirty="0"/>
              <a:t>	Dit vormt de basis voor de ontwikkeling van een gezamenlijk</a:t>
            </a:r>
          </a:p>
          <a:p>
            <a:pPr lvl="3">
              <a:tabLst>
                <a:tab pos="546100" algn="l"/>
                <a:tab pos="3048000" algn="l"/>
              </a:tabLst>
            </a:pPr>
            <a:r>
              <a:rPr lang="nl-NL" dirty="0"/>
              <a:t>	inzicht en visie.</a:t>
            </a:r>
          </a:p>
          <a:p>
            <a:endParaRPr lang="nl-NL" sz="2000" dirty="0"/>
          </a:p>
        </p:txBody>
      </p:sp>
    </p:spTree>
    <p:extLst>
      <p:ext uri="{BB962C8B-B14F-4D97-AF65-F5344CB8AC3E}">
        <p14:creationId xmlns:p14="http://schemas.microsoft.com/office/powerpoint/2010/main" val="170460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US" dirty="0" err="1"/>
              <a:t>Suggestie</a:t>
            </a:r>
            <a:r>
              <a:rPr lang="en-US" dirty="0"/>
              <a:t> </a:t>
            </a:r>
            <a:r>
              <a:rPr lang="en-US" dirty="0" err="1"/>
              <a:t>voor</a:t>
            </a:r>
            <a:r>
              <a:rPr lang="en-US" dirty="0"/>
              <a:t> de </a:t>
            </a:r>
            <a:r>
              <a:rPr lang="en-US" dirty="0" err="1"/>
              <a:t>uitvoering</a:t>
            </a:r>
            <a:r>
              <a:rPr lang="en-US" dirty="0"/>
              <a:t>.</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19</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4555093"/>
          </a:xfrm>
          <a:prstGeom prst="rect">
            <a:avLst/>
          </a:prstGeom>
          <a:noFill/>
        </p:spPr>
        <p:txBody>
          <a:bodyPr wrap="square" rtlCol="0">
            <a:spAutoFit/>
          </a:bodyPr>
          <a:lstStyle/>
          <a:p>
            <a:pPr marL="546100" indent="-546100" defTabSz="1387475">
              <a:tabLst>
                <a:tab pos="546100" algn="l"/>
                <a:tab pos="1427163" algn="l"/>
              </a:tabLst>
            </a:pPr>
            <a:r>
              <a:rPr lang="nl-NL" b="1" dirty="0" err="1"/>
              <a:t>Nr</a:t>
            </a:r>
            <a:r>
              <a:rPr lang="nl-NL" b="1" dirty="0"/>
              <a:t>	Stap	Toelichting</a:t>
            </a:r>
          </a:p>
          <a:p>
            <a:pPr marL="546100" indent="-546100" defTabSz="1387475">
              <a:buAutoNum type="arabicPlain" startAt="7"/>
            </a:pPr>
            <a:r>
              <a:rPr lang="nl-NL" dirty="0"/>
              <a:t>Impactanalyse	Eventuele verbeteracties naar aanleiding van de nulmeting </a:t>
            </a:r>
          </a:p>
          <a:p>
            <a:pPr marL="546100" lvl="1" indent="-546100" defTabSz="1387475"/>
            <a:r>
              <a:rPr lang="nl-NL" dirty="0"/>
              <a:t>			worden uitgewerkt in het herziene actieplan voor het jaar daarop.</a:t>
            </a:r>
          </a:p>
          <a:p>
            <a:pPr marL="546100" lvl="1" indent="-546100" defTabSz="1387475"/>
            <a:r>
              <a:rPr lang="nl-NL" dirty="0"/>
              <a:t>			Kerndillema’s worden benoemden keuzes worden onderbouwd, </a:t>
            </a:r>
          </a:p>
          <a:p>
            <a:pPr marL="546100" lvl="1" indent="-546100" defTabSz="1387475"/>
            <a:r>
              <a:rPr lang="nl-NL" dirty="0"/>
              <a:t>			timing van de acties, welke dienst generiek en welke specifiek </a:t>
            </a:r>
          </a:p>
          <a:p>
            <a:pPr marL="546100" lvl="1" indent="-546100" defTabSz="1387475"/>
            <a:r>
              <a:rPr lang="nl-NL" dirty="0"/>
              <a:t>			wordt ontwikkeld et cetera.</a:t>
            </a:r>
          </a:p>
          <a:p>
            <a:pPr marL="546100" lvl="1" indent="-546100" defTabSz="1387475"/>
            <a:endParaRPr lang="nl-NL" dirty="0"/>
          </a:p>
          <a:p>
            <a:pPr marL="546100" indent="-546100" defTabSz="1387475">
              <a:buAutoNum type="arabicPlain" startAt="8"/>
            </a:pPr>
            <a:r>
              <a:rPr lang="nl-NL" dirty="0"/>
              <a:t>Besluitvorming	de nulmetingen, centrale nulmeting en het herziene actieplan 		worden ter besluitvorming aangeboden aan het management.</a:t>
            </a:r>
          </a:p>
          <a:p>
            <a:pPr marL="546100" indent="-546100" defTabSz="1387475">
              <a:buAutoNum type="arabicPlain" startAt="8"/>
            </a:pPr>
            <a:endParaRPr lang="nl-NL" dirty="0"/>
          </a:p>
          <a:p>
            <a:pPr marL="546100" indent="-546100" defTabSz="1387475">
              <a:buAutoNum type="arabicPlain" startAt="9"/>
            </a:pPr>
            <a:r>
              <a:rPr lang="nl-NL" dirty="0"/>
              <a:t>Uitvoering 	Het management kan besluiten tot vervolgacties. </a:t>
            </a:r>
          </a:p>
          <a:p>
            <a:pPr marL="546100" indent="-546100" defTabSz="1387475">
              <a:buAutoNum type="arabicPlain" startAt="9"/>
            </a:pPr>
            <a:endParaRPr lang="nl-NL" dirty="0"/>
          </a:p>
          <a:p>
            <a:pPr marL="546100" indent="-546100" defTabSz="1387475"/>
            <a:r>
              <a:rPr lang="nl-NL" dirty="0"/>
              <a:t>10	Borging 	Uitkomsten en resultaten van de vervolgacties worden geborgd </a:t>
            </a:r>
          </a:p>
          <a:p>
            <a:pPr marL="546100" indent="-546100" defTabSz="1387475"/>
            <a:r>
              <a:rPr lang="nl-NL" dirty="0"/>
              <a:t>			binnen de organisatie in bijvoorbeeld vastlegging in Beleid,</a:t>
            </a:r>
          </a:p>
          <a:p>
            <a:pPr marL="546100" indent="-546100" defTabSz="1387475"/>
            <a:r>
              <a:rPr lang="nl-NL" dirty="0"/>
              <a:t>	 		P&amp;C-Cyclus of aanpassing van systemen of werkprocessen.</a:t>
            </a:r>
          </a:p>
          <a:p>
            <a:endParaRPr lang="nl-NL" sz="2000" dirty="0"/>
          </a:p>
        </p:txBody>
      </p:sp>
    </p:spTree>
    <p:extLst>
      <p:ext uri="{BB962C8B-B14F-4D97-AF65-F5344CB8AC3E}">
        <p14:creationId xmlns:p14="http://schemas.microsoft.com/office/powerpoint/2010/main" val="2001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Doel presentatie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2831544"/>
          </a:xfrm>
          <a:prstGeom prst="rect">
            <a:avLst/>
          </a:prstGeom>
          <a:noFill/>
        </p:spPr>
        <p:txBody>
          <a:bodyPr wrap="square" rtlCol="0">
            <a:spAutoFit/>
          </a:bodyPr>
          <a:lstStyle/>
          <a:p>
            <a:r>
              <a:rPr lang="nl-NL" sz="2000" dirty="0"/>
              <a:t>Via deze presentatie willen we jullie informeren:</a:t>
            </a:r>
          </a:p>
          <a:p>
            <a:pPr marL="285750" indent="-285750">
              <a:buFont typeface="Arial" panose="020B0604020202020204" pitchFamily="34" charset="0"/>
              <a:buChar char="•"/>
            </a:pPr>
            <a:r>
              <a:rPr lang="nl-NL" sz="2000" dirty="0"/>
              <a:t>over de metingen die de regeringscommissaris vraagt.</a:t>
            </a:r>
          </a:p>
          <a:p>
            <a:pPr marL="285750" indent="-285750">
              <a:buFont typeface="Arial" panose="020B0604020202020204" pitchFamily="34" charset="0"/>
              <a:buChar char="•"/>
            </a:pPr>
            <a:r>
              <a:rPr lang="nl-NL" sz="2000" dirty="0"/>
              <a:t>wanneer dat gaat plaatsvinden.</a:t>
            </a:r>
          </a:p>
          <a:p>
            <a:pPr marL="285750" indent="-285750">
              <a:buFont typeface="Arial" panose="020B0604020202020204" pitchFamily="34" charset="0"/>
              <a:buChar char="•"/>
            </a:pPr>
            <a:r>
              <a:rPr lang="nl-NL" sz="2000" dirty="0"/>
              <a:t>waar de metingen voor gebruikt worden. </a:t>
            </a:r>
          </a:p>
          <a:p>
            <a:pPr marL="285750" indent="-285750">
              <a:buFont typeface="Arial" panose="020B0604020202020204" pitchFamily="34" charset="0"/>
              <a:buChar char="•"/>
            </a:pPr>
            <a:r>
              <a:rPr lang="nl-NL" sz="2000" dirty="0"/>
              <a:t>wat er mee gedaan wordt.</a:t>
            </a:r>
          </a:p>
          <a:p>
            <a:pPr marL="285750" indent="-285750">
              <a:buFont typeface="Arial" panose="020B0604020202020204" pitchFamily="34" charset="0"/>
              <a:buChar char="•"/>
            </a:pPr>
            <a:r>
              <a:rPr lang="en-US" sz="2000" dirty="0" err="1"/>
              <a:t>vaststelling</a:t>
            </a:r>
            <a:r>
              <a:rPr lang="en-US" sz="2000" dirty="0"/>
              <a:t> en </a:t>
            </a:r>
            <a:r>
              <a:rPr lang="en-US" sz="2000" dirty="0" err="1"/>
              <a:t>vervolg</a:t>
            </a:r>
            <a:r>
              <a:rPr lang="en-US" sz="2000" dirty="0"/>
              <a:t> van de </a:t>
            </a:r>
            <a:r>
              <a:rPr lang="en-US" sz="2000" dirty="0" err="1"/>
              <a:t>nulmeting</a:t>
            </a:r>
            <a:r>
              <a:rPr lang="en-US" sz="2000" dirty="0"/>
              <a:t>.</a:t>
            </a:r>
          </a:p>
          <a:p>
            <a:pPr marL="285750" indent="-285750">
              <a:buFont typeface="Arial" panose="020B0604020202020204" pitchFamily="34" charset="0"/>
              <a:buChar char="•"/>
            </a:pPr>
            <a:r>
              <a:rPr lang="en-US" sz="2000" dirty="0" err="1"/>
              <a:t>suggestie</a:t>
            </a:r>
            <a:r>
              <a:rPr lang="en-US" sz="2000" dirty="0"/>
              <a:t> </a:t>
            </a:r>
            <a:r>
              <a:rPr lang="en-US" sz="2000" dirty="0" err="1"/>
              <a:t>voor</a:t>
            </a:r>
            <a:r>
              <a:rPr lang="en-US" sz="2000" dirty="0"/>
              <a:t> de </a:t>
            </a:r>
            <a:r>
              <a:rPr lang="en-US" sz="2000" dirty="0" err="1"/>
              <a:t>uitvoering</a:t>
            </a:r>
            <a:r>
              <a:rPr lang="en-US" sz="2000" dirty="0"/>
              <a: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74179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Aanleiding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3</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477875"/>
          </a:xfrm>
          <a:prstGeom prst="rect">
            <a:avLst/>
          </a:prstGeom>
          <a:noFill/>
        </p:spPr>
        <p:txBody>
          <a:bodyPr wrap="square" rtlCol="0">
            <a:spAutoFit/>
          </a:bodyPr>
          <a:lstStyle/>
          <a:p>
            <a:r>
              <a:rPr lang="nl-NL" sz="2000" dirty="0"/>
              <a:t>Kabinetsreactie rapport 'Ongekend onrecht‘ d.d. 15 januari 2021 pagina 13</a:t>
            </a:r>
          </a:p>
          <a:p>
            <a:endParaRPr lang="nl-NL" sz="2000" dirty="0"/>
          </a:p>
          <a:p>
            <a:r>
              <a:rPr lang="nl-NL" sz="2000" i="1" dirty="0"/>
              <a:t>We dragen zorg voor stevige coördinatie van de uitvoering van deze plannen door</a:t>
            </a:r>
          </a:p>
          <a:p>
            <a:r>
              <a:rPr lang="nl-NL" sz="2000" i="1" dirty="0"/>
              <a:t>het benoemen van een regeringscommissaris onder de verantwoordelijkheid van</a:t>
            </a:r>
          </a:p>
          <a:p>
            <a:r>
              <a:rPr lang="nl-NL" sz="2000" i="1" dirty="0"/>
              <a:t>de minister van BZK. Met deze regeringscommissaris willen we iemand met extra</a:t>
            </a:r>
          </a:p>
          <a:p>
            <a:r>
              <a:rPr lang="nl-NL" sz="2000" i="1" dirty="0"/>
              <a:t>gezag laten werken aan het op orde brengen van de informatiehuishouding, en</a:t>
            </a:r>
          </a:p>
          <a:p>
            <a:r>
              <a:rPr lang="nl-NL" sz="2000" i="1" dirty="0"/>
              <a:t>ervoor zorgen dat dit op eenduidige wijze en centraal gebeurt. De</a:t>
            </a:r>
          </a:p>
          <a:p>
            <a:r>
              <a:rPr lang="nl-NL" sz="2000" i="1" dirty="0"/>
              <a:t>regeringscommissaris zal ook de verantwoordelijkheid dragen voor de uitvoering</a:t>
            </a:r>
          </a:p>
          <a:p>
            <a:r>
              <a:rPr lang="nl-NL" sz="2000" i="1" dirty="0"/>
              <a:t>van het generieke actieplan om de informatiehuishouding te verbeteren, en</a:t>
            </a:r>
          </a:p>
          <a:p>
            <a:r>
              <a:rPr lang="nl-NL" sz="2000" i="1" dirty="0"/>
              <a:t>departementen kunnen aanspreken op de voortgang van de departementale</a:t>
            </a:r>
          </a:p>
          <a:p>
            <a:r>
              <a:rPr lang="nl-NL" sz="2000" i="1" dirty="0"/>
              <a:t>plannen. </a:t>
            </a:r>
          </a:p>
        </p:txBody>
      </p:sp>
    </p:spTree>
    <p:extLst>
      <p:ext uri="{BB962C8B-B14F-4D97-AF65-F5344CB8AC3E}">
        <p14:creationId xmlns:p14="http://schemas.microsoft.com/office/powerpoint/2010/main" val="316694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normAutofit/>
          </a:bodyPr>
          <a:lstStyle/>
          <a:p>
            <a:r>
              <a:rPr lang="nl-NL" dirty="0"/>
              <a:t>Kwartiermaker en de regeringscommissaris</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4</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662541"/>
          </a:xfrm>
          <a:prstGeom prst="rect">
            <a:avLst/>
          </a:prstGeom>
          <a:noFill/>
        </p:spPr>
        <p:txBody>
          <a:bodyPr wrap="square" rtlCol="0">
            <a:spAutoFit/>
          </a:bodyPr>
          <a:lstStyle/>
          <a:p>
            <a:r>
              <a:rPr lang="nl-NL" sz="2000" b="1" dirty="0"/>
              <a:t>Kwartiermaker</a:t>
            </a:r>
          </a:p>
          <a:p>
            <a:endParaRPr lang="nl-NL" sz="2000" b="1" dirty="0"/>
          </a:p>
          <a:p>
            <a:r>
              <a:rPr lang="nl-NL" sz="2000" dirty="0"/>
              <a:t>Rol: 			Komst van de regeringscommissaris voorbereiden </a:t>
            </a:r>
          </a:p>
          <a:p>
            <a:r>
              <a:rPr lang="nl-NL" sz="2000" dirty="0"/>
              <a:t>       			(rol, mandaat, team, activiteiten, deliverables)</a:t>
            </a:r>
          </a:p>
          <a:p>
            <a:endParaRPr lang="nl-NL" dirty="0"/>
          </a:p>
          <a:p>
            <a:r>
              <a:rPr lang="nl-NL" sz="2000" b="1" dirty="0"/>
              <a:t>Regeringscommissaris</a:t>
            </a:r>
          </a:p>
          <a:p>
            <a:endParaRPr lang="nl-NL" dirty="0"/>
          </a:p>
          <a:p>
            <a:r>
              <a:rPr lang="nl-NL" sz="2000" dirty="0"/>
              <a:t>Rol: 			coördineren en voortgang bewaken</a:t>
            </a:r>
          </a:p>
          <a:p>
            <a:r>
              <a:rPr lang="nl-NL" sz="2000" dirty="0"/>
              <a:t>Type Producten: 	nulmeting, dashboard, voortgangsbrieven</a:t>
            </a:r>
          </a:p>
          <a:p>
            <a:r>
              <a:rPr lang="nl-NL" sz="2000" dirty="0"/>
              <a:t>Hoe: 			jaarlijkse meting, beginnend met een nulmeting</a:t>
            </a:r>
          </a:p>
          <a:p>
            <a:endParaRPr lang="nl-NL" dirty="0"/>
          </a:p>
          <a:p>
            <a:endParaRPr lang="nl-NL" dirty="0"/>
          </a:p>
        </p:txBody>
      </p:sp>
    </p:spTree>
    <p:extLst>
      <p:ext uri="{BB962C8B-B14F-4D97-AF65-F5344CB8AC3E}">
        <p14:creationId xmlns:p14="http://schemas.microsoft.com/office/powerpoint/2010/main" val="282843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Aanleiding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5</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707886"/>
          </a:xfrm>
          <a:prstGeom prst="rect">
            <a:avLst/>
          </a:prstGeom>
          <a:noFill/>
        </p:spPr>
        <p:txBody>
          <a:bodyPr wrap="square" rtlCol="0">
            <a:spAutoFit/>
          </a:bodyPr>
          <a:lstStyle/>
          <a:p>
            <a:r>
              <a:rPr lang="nl-NL" sz="2000" dirty="0"/>
              <a:t>Actieplan ‘Open op Orde’ d.d. 6 april 2021 pagina 24</a:t>
            </a:r>
          </a:p>
          <a:p>
            <a:endParaRPr lang="nl-NL" sz="2000" dirty="0"/>
          </a:p>
        </p:txBody>
      </p:sp>
      <p:pic>
        <p:nvPicPr>
          <p:cNvPr id="2" name="Afbeelding 1"/>
          <p:cNvPicPr>
            <a:picLocks noChangeAspect="1"/>
          </p:cNvPicPr>
          <p:nvPr/>
        </p:nvPicPr>
        <p:blipFill>
          <a:blip r:embed="rId2"/>
          <a:stretch>
            <a:fillRect/>
          </a:stretch>
        </p:blipFill>
        <p:spPr>
          <a:xfrm>
            <a:off x="2152900" y="2916238"/>
            <a:ext cx="7629525" cy="3305175"/>
          </a:xfrm>
          <a:prstGeom prst="rect">
            <a:avLst/>
          </a:prstGeom>
        </p:spPr>
      </p:pic>
    </p:spTree>
    <p:extLst>
      <p:ext uri="{BB962C8B-B14F-4D97-AF65-F5344CB8AC3E}">
        <p14:creationId xmlns:p14="http://schemas.microsoft.com/office/powerpoint/2010/main" val="50933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6</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3724096"/>
          </a:xfrm>
          <a:prstGeom prst="rect">
            <a:avLst/>
          </a:prstGeom>
          <a:noFill/>
        </p:spPr>
        <p:txBody>
          <a:bodyPr wrap="square" rtlCol="0">
            <a:spAutoFit/>
          </a:bodyPr>
          <a:lstStyle/>
          <a:p>
            <a:r>
              <a:rPr lang="nl-NL" sz="2000" dirty="0"/>
              <a:t>De nulmeting is</a:t>
            </a:r>
            <a:r>
              <a:rPr lang="nl-NL" sz="2000" b="1" dirty="0"/>
              <a:t> de inventarisatie van de huidige situatie rond informatiehuishouding waarbij</a:t>
            </a:r>
            <a:r>
              <a:rPr lang="nl-NL" sz="2000" dirty="0"/>
              <a:t> de</a:t>
            </a:r>
            <a:r>
              <a:rPr lang="nl-NL" sz="2000" b="1" dirty="0"/>
              <a:t> resultaten worden meegenomen</a:t>
            </a:r>
            <a:r>
              <a:rPr lang="nl-NL" sz="2000" dirty="0"/>
              <a:t> als uitgangspunt voor</a:t>
            </a:r>
            <a:r>
              <a:rPr lang="nl-NL" sz="2000" b="1" dirty="0"/>
              <a:t> verder onderzoek.</a:t>
            </a:r>
            <a:r>
              <a:rPr lang="nl-NL" sz="2000" dirty="0"/>
              <a:t> De nulmeting is meestal de eerste stap in het verbeter- en veranderproces en brengt de huidige situatie in kaart</a:t>
            </a:r>
          </a:p>
          <a:p>
            <a:endParaRPr lang="nl-NL" sz="2000" dirty="0"/>
          </a:p>
          <a:p>
            <a:r>
              <a:rPr lang="nl-NL" sz="2000" dirty="0"/>
              <a:t>De nulmeting meet het volgende:</a:t>
            </a:r>
          </a:p>
          <a:p>
            <a:pPr marL="285750" indent="-285750">
              <a:buFont typeface="Arial" panose="020B0604020202020204" pitchFamily="34" charset="0"/>
              <a:buChar char="•"/>
            </a:pPr>
            <a:r>
              <a:rPr lang="nl-NL" sz="2000" b="1" dirty="0"/>
              <a:t>projectresultaten</a:t>
            </a:r>
            <a:r>
              <a:rPr lang="nl-NL" sz="2000" dirty="0"/>
              <a:t> die Open op Orde binnen de Rijksoverheidsorganisaties moet opleveren</a:t>
            </a:r>
          </a:p>
          <a:p>
            <a:pPr marL="285750" indent="-285750">
              <a:buFont typeface="Arial" panose="020B0604020202020204" pitchFamily="34" charset="0"/>
              <a:buChar char="•"/>
            </a:pPr>
            <a:r>
              <a:rPr lang="nl-NL" sz="2000" dirty="0"/>
              <a:t>de </a:t>
            </a:r>
            <a:r>
              <a:rPr lang="nl-NL" sz="2000" b="1" dirty="0"/>
              <a:t>mate van bewustzijn en leiderschap </a:t>
            </a:r>
            <a:r>
              <a:rPr lang="nl-NL" sz="2000" dirty="0"/>
              <a:t>binnen de Rijksoverheidsorganisatie op het gebied van sturing op informatiehuishouding. </a:t>
            </a:r>
          </a:p>
          <a:p>
            <a:endParaRPr lang="nl-NL" dirty="0"/>
          </a:p>
          <a:p>
            <a:endParaRPr lang="nl-NL" dirty="0"/>
          </a:p>
        </p:txBody>
      </p:sp>
    </p:spTree>
    <p:extLst>
      <p:ext uri="{BB962C8B-B14F-4D97-AF65-F5344CB8AC3E}">
        <p14:creationId xmlns:p14="http://schemas.microsoft.com/office/powerpoint/2010/main" val="337852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7</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342148"/>
            <a:ext cx="10923588" cy="4339650"/>
          </a:xfrm>
          <a:prstGeom prst="rect">
            <a:avLst/>
          </a:prstGeom>
          <a:noFill/>
        </p:spPr>
        <p:txBody>
          <a:bodyPr wrap="square" rtlCol="0">
            <a:spAutoFit/>
          </a:bodyPr>
          <a:lstStyle/>
          <a:p>
            <a:r>
              <a:rPr lang="nl-NL" sz="2000" dirty="0"/>
              <a:t>Het doel van de nulmeting is tweeledig:</a:t>
            </a:r>
          </a:p>
          <a:p>
            <a:endParaRPr lang="nl-NL" sz="2000" dirty="0"/>
          </a:p>
          <a:p>
            <a:r>
              <a:rPr lang="nl-NL" sz="2000" dirty="0"/>
              <a:t>Het geeft je als organisatie de kans om een totaaloverzicht te verkrijgen van de staat van je informatiehuishouding in het kader van Open op Orde, om daarmee intern de dialoog aan te gaan. Welke ambities heb je als organisatie en wat is haalbaar? </a:t>
            </a:r>
          </a:p>
          <a:p>
            <a:endParaRPr lang="nl-NL" sz="2000" dirty="0"/>
          </a:p>
          <a:p>
            <a:r>
              <a:rPr lang="nl-NL" sz="2000" dirty="0"/>
              <a:t>Het is een van de instrumenten waarmee de regeringscommissaris de voortgang meet en de zware opgave waar de rijksoverheidsorganisaties voor staan aan kamer en kabinet kan overbrengen. Welke ambities heb je als rijksoverheid en wat is haalbaar? </a:t>
            </a:r>
          </a:p>
          <a:p>
            <a:endParaRPr lang="nl-NL" sz="2000" dirty="0"/>
          </a:p>
          <a:p>
            <a:endParaRPr lang="nl-NL" dirty="0"/>
          </a:p>
          <a:p>
            <a:endParaRPr lang="nl-NL" dirty="0"/>
          </a:p>
        </p:txBody>
      </p:sp>
    </p:spTree>
    <p:extLst>
      <p:ext uri="{BB962C8B-B14F-4D97-AF65-F5344CB8AC3E}">
        <p14:creationId xmlns:p14="http://schemas.microsoft.com/office/powerpoint/2010/main" val="161595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Nulmeting opbouw</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4093428"/>
          </a:xfrm>
          <a:prstGeom prst="rect">
            <a:avLst/>
          </a:prstGeom>
          <a:noFill/>
        </p:spPr>
        <p:txBody>
          <a:bodyPr wrap="square" rtlCol="0">
            <a:spAutoFit/>
          </a:bodyPr>
          <a:lstStyle/>
          <a:p>
            <a:r>
              <a:rPr lang="nl-NL" sz="2000" dirty="0"/>
              <a:t>De nulmeting is opgebouwd uit:</a:t>
            </a:r>
          </a:p>
          <a:p>
            <a:pPr marL="285750" indent="-285750">
              <a:buFont typeface="Arial" panose="020B0604020202020204" pitchFamily="34" charset="0"/>
              <a:buChar char="•"/>
            </a:pPr>
            <a:r>
              <a:rPr lang="en-US" sz="2000" dirty="0" err="1"/>
              <a:t>een</a:t>
            </a:r>
            <a:r>
              <a:rPr lang="en-US" sz="2000" dirty="0"/>
              <a:t> </a:t>
            </a:r>
            <a:r>
              <a:rPr lang="en-US" sz="2000" b="1" dirty="0" err="1"/>
              <a:t>Doelen-Inspanningen-Netwerk</a:t>
            </a:r>
            <a:r>
              <a:rPr lang="en-US" sz="2000" b="1" dirty="0"/>
              <a:t> </a:t>
            </a:r>
            <a:r>
              <a:rPr lang="en-US" sz="2000" b="1" dirty="0" err="1"/>
              <a:t>analyse</a:t>
            </a:r>
            <a:r>
              <a:rPr lang="en-US" sz="2000" b="1" dirty="0"/>
              <a:t> </a:t>
            </a:r>
            <a:r>
              <a:rPr lang="en-US" sz="2000" dirty="0"/>
              <a:t>van het </a:t>
            </a:r>
            <a:r>
              <a:rPr lang="en-US" sz="2000" dirty="0" err="1"/>
              <a:t>actieplan</a:t>
            </a:r>
            <a:r>
              <a:rPr lang="en-US" sz="2000" dirty="0"/>
              <a:t> Open op </a:t>
            </a:r>
            <a:r>
              <a:rPr lang="en-US" sz="2000" dirty="0" err="1"/>
              <a:t>Orde</a:t>
            </a:r>
            <a:r>
              <a:rPr lang="en-US" sz="2000" dirty="0"/>
              <a:t> en het </a:t>
            </a:r>
            <a:r>
              <a:rPr lang="en-US" sz="2000" dirty="0" err="1"/>
              <a:t>meerjarenplan</a:t>
            </a:r>
            <a:r>
              <a:rPr lang="en-US" sz="2000" dirty="0"/>
              <a:t> van RDDI</a:t>
            </a:r>
          </a:p>
          <a:p>
            <a:pPr marL="285750" indent="-285750">
              <a:buFont typeface="Arial" panose="020B0604020202020204" pitchFamily="34" charset="0"/>
              <a:buChar char="•"/>
            </a:pPr>
            <a:r>
              <a:rPr lang="nl-NL" sz="2000" dirty="0"/>
              <a:t>een -zich bij J&amp;V bewezen- </a:t>
            </a:r>
            <a:r>
              <a:rPr lang="nl-NL" sz="2000" b="1" dirty="0"/>
              <a:t>instrument</a:t>
            </a:r>
            <a:r>
              <a:rPr lang="nl-NL" sz="2000" dirty="0"/>
              <a:t> die de mate van bewustzijn en leiderschap meet. </a:t>
            </a:r>
          </a:p>
          <a:p>
            <a:pPr marL="285750" indent="-285750">
              <a:buFont typeface="Arial" panose="020B0604020202020204" pitchFamily="34" charset="0"/>
              <a:buChar char="•"/>
            </a:pPr>
            <a:r>
              <a:rPr lang="en-US" sz="2000" dirty="0" err="1"/>
              <a:t>Relevante</a:t>
            </a:r>
            <a:r>
              <a:rPr lang="en-US" sz="2000" dirty="0"/>
              <a:t> </a:t>
            </a:r>
            <a:r>
              <a:rPr lang="en-US" sz="2000" dirty="0" err="1"/>
              <a:t>vragen</a:t>
            </a:r>
            <a:r>
              <a:rPr lang="en-US" sz="2000" dirty="0"/>
              <a:t> in </a:t>
            </a:r>
            <a:r>
              <a:rPr lang="en-US" sz="2000" dirty="0" err="1"/>
              <a:t>relatie</a:t>
            </a:r>
            <a:r>
              <a:rPr lang="en-US" sz="2000" dirty="0"/>
              <a:t> tot Open op </a:t>
            </a:r>
            <a:r>
              <a:rPr lang="en-US" sz="2000" dirty="0" err="1"/>
              <a:t>Orde</a:t>
            </a:r>
            <a:r>
              <a:rPr lang="en-US" sz="2000" dirty="0"/>
              <a:t> </a:t>
            </a:r>
            <a:r>
              <a:rPr lang="en-US" sz="2000" dirty="0" err="1"/>
              <a:t>uit</a:t>
            </a:r>
            <a:r>
              <a:rPr lang="en-US" sz="2000" dirty="0"/>
              <a:t> </a:t>
            </a:r>
            <a:r>
              <a:rPr lang="nl-NL" sz="2000" dirty="0"/>
              <a:t>het </a:t>
            </a:r>
            <a:r>
              <a:rPr lang="nl-NL" sz="2000" b="1" dirty="0"/>
              <a:t>toetsingskader</a:t>
            </a:r>
            <a:r>
              <a:rPr lang="nl-NL" sz="2000" dirty="0"/>
              <a:t> van de Inspectie Overheidsinformatie en Erfgoed  </a:t>
            </a:r>
          </a:p>
          <a:p>
            <a:r>
              <a:rPr lang="nl-NL" sz="2000" dirty="0"/>
              <a:t>Deze zijn samengevoegd tot één nulmeting. </a:t>
            </a:r>
          </a:p>
          <a:p>
            <a:endParaRPr lang="nl-NL" sz="2000" dirty="0"/>
          </a:p>
          <a:p>
            <a:r>
              <a:rPr lang="nl-NL" sz="2000" dirty="0"/>
              <a:t>We verwachten van de organisaties dat zij naar aanleiding van het actieplan Open op Orde acties gaan ondernemen die een vertaling zijn van de generieke acties uit het actieplan naar hun eigen, specifieke situatie. De nulmeting laat de vorderingen op die specifieke situaties binnen de organisaties zien.</a:t>
            </a:r>
          </a:p>
        </p:txBody>
      </p:sp>
    </p:spTree>
    <p:extLst>
      <p:ext uri="{BB962C8B-B14F-4D97-AF65-F5344CB8AC3E}">
        <p14:creationId xmlns:p14="http://schemas.microsoft.com/office/powerpoint/2010/main" val="66089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NL" dirty="0"/>
              <a:t>Planning en dashboard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9</a:t>
            </a:fld>
            <a:endParaRPr lang="nl-NL" dirty="0"/>
          </a:p>
        </p:txBody>
      </p:sp>
      <p:sp>
        <p:nvSpPr>
          <p:cNvPr id="7" name="Tijdelijke aanduiding voor voettekst 6"/>
          <p:cNvSpPr>
            <a:spLocks noGrp="1"/>
          </p:cNvSpPr>
          <p:nvPr>
            <p:ph type="ftr" sz="quarter" idx="3"/>
          </p:nvPr>
        </p:nvSpPr>
        <p:spPr/>
        <p:txBody>
          <a:bodyPr/>
          <a:lstStyle/>
          <a:p>
            <a:fld id="{5B6AAF2B-AF0B-4194-B5A9-FCA7BFB44B8C}" type="datetime4">
              <a:rPr lang="nl-NL" smtClean="0"/>
              <a:pPr/>
              <a:t>22 juni 2021</a:t>
            </a:fld>
            <a:r>
              <a:rPr lang="en-US"/>
              <a:t> | Voettekst</a:t>
            </a:r>
            <a:endParaRPr lang="nl-NL" dirty="0"/>
          </a:p>
        </p:txBody>
      </p:sp>
      <p:sp>
        <p:nvSpPr>
          <p:cNvPr id="13" name="Tekstvak 12"/>
          <p:cNvSpPr txBox="1"/>
          <p:nvPr/>
        </p:nvSpPr>
        <p:spPr>
          <a:xfrm>
            <a:off x="635000" y="2294021"/>
            <a:ext cx="10923588" cy="4062651"/>
          </a:xfrm>
          <a:prstGeom prst="rect">
            <a:avLst/>
          </a:prstGeom>
          <a:noFill/>
        </p:spPr>
        <p:txBody>
          <a:bodyPr wrap="square" rtlCol="0">
            <a:spAutoFit/>
          </a:bodyPr>
          <a:lstStyle/>
          <a:p>
            <a:r>
              <a:rPr lang="nl-NL" sz="2000" b="1" dirty="0"/>
              <a:t>Planning</a:t>
            </a:r>
          </a:p>
          <a:p>
            <a:r>
              <a:rPr lang="nl-NL" sz="2000" dirty="0"/>
              <a:t>Je voert de nulmeting </a:t>
            </a:r>
            <a:r>
              <a:rPr lang="nl-NL" sz="2000" b="1" dirty="0"/>
              <a:t>dit jaar </a:t>
            </a:r>
            <a:r>
              <a:rPr lang="nl-NL" sz="2000" dirty="0"/>
              <a:t>uit en levert deze </a:t>
            </a:r>
            <a:r>
              <a:rPr lang="nl-NL" sz="2000" b="1" dirty="0"/>
              <a:t>uiterlijk 1 december 2021 </a:t>
            </a:r>
            <a:r>
              <a:rPr lang="nl-NL" sz="2000" dirty="0"/>
              <a:t>aan          bij de regeringscommissaris. De meting wordt vervolgens </a:t>
            </a:r>
            <a:r>
              <a:rPr lang="nl-NL" sz="2000" b="1" dirty="0"/>
              <a:t>jaarlijks</a:t>
            </a:r>
            <a:r>
              <a:rPr lang="nl-NL" sz="2000" dirty="0"/>
              <a:t> herhaald om de voortgang van de verbetering zichtbaar te maken. De regeringscommissaris zal hiervoor nog een planning afstemmen en communiceren.</a:t>
            </a:r>
          </a:p>
          <a:p>
            <a:endParaRPr lang="nl-NL" sz="2000" dirty="0"/>
          </a:p>
          <a:p>
            <a:endParaRPr lang="nl-NL" sz="2000" dirty="0"/>
          </a:p>
          <a:p>
            <a:r>
              <a:rPr lang="nl-NL" sz="2000" b="1" dirty="0"/>
              <a:t>Dashboard</a:t>
            </a:r>
          </a:p>
          <a:p>
            <a:r>
              <a:rPr lang="nl-NL" sz="2000" dirty="0"/>
              <a:t>De nulmeting </a:t>
            </a:r>
            <a:r>
              <a:rPr lang="en-US" sz="2000" dirty="0" err="1"/>
              <a:t>zal</a:t>
            </a:r>
            <a:r>
              <a:rPr lang="en-US" sz="2000" dirty="0"/>
              <a:t> </a:t>
            </a:r>
            <a:r>
              <a:rPr lang="en-US" sz="2000" dirty="0" err="1"/>
              <a:t>worden</a:t>
            </a:r>
            <a:r>
              <a:rPr lang="en-US" sz="2000" dirty="0"/>
              <a:t> </a:t>
            </a:r>
            <a:r>
              <a:rPr lang="en-US" sz="2000" dirty="0" err="1"/>
              <a:t>verwerkt</a:t>
            </a:r>
            <a:r>
              <a:rPr lang="en-US" sz="2000" dirty="0"/>
              <a:t> in </a:t>
            </a:r>
            <a:r>
              <a:rPr lang="en-US" sz="2000" dirty="0" err="1"/>
              <a:t>een</a:t>
            </a:r>
            <a:r>
              <a:rPr lang="en-US" sz="2000" dirty="0"/>
              <a:t> </a:t>
            </a:r>
            <a:r>
              <a:rPr lang="en-US" sz="2000" b="1" dirty="0"/>
              <a:t>Rijksbreed dashboard </a:t>
            </a:r>
            <a:r>
              <a:rPr lang="en-US" sz="2000" dirty="0" err="1"/>
              <a:t>informatiehuishouding</a:t>
            </a:r>
            <a:r>
              <a:rPr lang="en-US" sz="2000" dirty="0"/>
              <a:t>, </a:t>
            </a:r>
            <a:r>
              <a:rPr lang="en-US" sz="2000" dirty="0" err="1"/>
              <a:t>waarop</a:t>
            </a:r>
            <a:r>
              <a:rPr lang="en-US" sz="2000" dirty="0"/>
              <a:t> de </a:t>
            </a:r>
            <a:r>
              <a:rPr lang="en-US" sz="2000" dirty="0" err="1"/>
              <a:t>vorderingen</a:t>
            </a:r>
            <a:r>
              <a:rPr lang="en-US" sz="2000" dirty="0"/>
              <a:t> van de </a:t>
            </a:r>
            <a:r>
              <a:rPr lang="en-US" sz="2000" dirty="0" err="1"/>
              <a:t>verbetering</a:t>
            </a:r>
            <a:r>
              <a:rPr lang="en-US" sz="2000" dirty="0"/>
              <a:t> van de </a:t>
            </a:r>
            <a:r>
              <a:rPr lang="en-US" sz="2000" dirty="0" err="1"/>
              <a:t>informatiehuishouding</a:t>
            </a:r>
            <a:r>
              <a:rPr lang="en-US" sz="2000" dirty="0"/>
              <a:t> van de </a:t>
            </a:r>
            <a:r>
              <a:rPr lang="en-US" sz="2000" dirty="0" err="1"/>
              <a:t>rijksoverheid</a:t>
            </a:r>
            <a:r>
              <a:rPr lang="en-US" sz="2000" dirty="0"/>
              <a:t> op </a:t>
            </a:r>
            <a:r>
              <a:rPr lang="en-US" sz="2000" i="1" dirty="0" err="1"/>
              <a:t>een</a:t>
            </a:r>
            <a:r>
              <a:rPr lang="en-US" sz="2000" dirty="0"/>
              <a:t> </a:t>
            </a:r>
            <a:r>
              <a:rPr lang="en-US" sz="2000" dirty="0" err="1"/>
              <a:t>centrale</a:t>
            </a:r>
            <a:r>
              <a:rPr lang="en-US" sz="2000" dirty="0"/>
              <a:t> </a:t>
            </a:r>
            <a:r>
              <a:rPr lang="en-US" sz="2000" dirty="0" err="1"/>
              <a:t>plek</a:t>
            </a:r>
            <a:r>
              <a:rPr lang="en-US" sz="2000" dirty="0"/>
              <a:t> </a:t>
            </a:r>
            <a:r>
              <a:rPr lang="en-US" sz="2000" dirty="0" err="1"/>
              <a:t>terug</a:t>
            </a:r>
            <a:r>
              <a:rPr lang="en-US" sz="2000" dirty="0"/>
              <a:t> </a:t>
            </a:r>
            <a:r>
              <a:rPr lang="en-US" sz="2000" dirty="0" err="1"/>
              <a:t>te</a:t>
            </a:r>
            <a:r>
              <a:rPr lang="en-US" sz="2000" dirty="0"/>
              <a:t> </a:t>
            </a:r>
            <a:r>
              <a:rPr lang="en-US" sz="2000" dirty="0" err="1"/>
              <a:t>vinden</a:t>
            </a:r>
            <a:r>
              <a:rPr lang="en-US" sz="2000" dirty="0"/>
              <a:t> </a:t>
            </a:r>
            <a:r>
              <a:rPr lang="en-US" sz="2000" dirty="0" err="1"/>
              <a:t>zijn</a:t>
            </a:r>
            <a:r>
              <a:rPr lang="en-US" sz="2000" dirty="0"/>
              <a:t>.</a:t>
            </a:r>
            <a:endParaRPr lang="nl-NL" sz="2000" dirty="0"/>
          </a:p>
          <a:p>
            <a:endParaRPr lang="nl-NL" dirty="0"/>
          </a:p>
        </p:txBody>
      </p:sp>
    </p:spTree>
    <p:extLst>
      <p:ext uri="{BB962C8B-B14F-4D97-AF65-F5344CB8AC3E}">
        <p14:creationId xmlns:p14="http://schemas.microsoft.com/office/powerpoint/2010/main" val="2127384832"/>
      </p:ext>
    </p:extLst>
  </p:cSld>
  <p:clrMapOvr>
    <a:masterClrMapping/>
  </p:clrMapOvr>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0.xml><?xml version="1.0" encoding="utf-8"?>
<a:theme xmlns:a="http://schemas.openxmlformats.org/drawingml/2006/main" name="Algemeen - Duit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1.xml><?xml version="1.0" encoding="utf-8"?>
<a:theme xmlns:a="http://schemas.openxmlformats.org/drawingml/2006/main" name="Algemeen - Duit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2.xml><?xml version="1.0" encoding="utf-8"?>
<a:theme xmlns:a="http://schemas.openxmlformats.org/drawingml/2006/main" name="Algemeen - Duit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 Nederland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3.xml><?xml version="1.0" encoding="utf-8"?>
<a:theme xmlns:a="http://schemas.openxmlformats.org/drawingml/2006/main" name="Algemeen - Nederland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Algemeen - Engel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6.xml><?xml version="1.0" encoding="utf-8"?>
<a:theme xmlns:a="http://schemas.openxmlformats.org/drawingml/2006/main" name="Algemeen - Engel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Algemeen - Fran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Algemeen - Fran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9.xml><?xml version="1.0" encoding="utf-8"?>
<a:theme xmlns:a="http://schemas.openxmlformats.org/drawingml/2006/main" name="Algemeen - Fran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1AE14B-67DD-47F6-AD9A-03EEC0130CD5}"/>
</file>

<file path=customXml/itemProps2.xml><?xml version="1.0" encoding="utf-8"?>
<ds:datastoreItem xmlns:ds="http://schemas.openxmlformats.org/officeDocument/2006/customXml" ds:itemID="{10A6D998-C157-4668-BFF1-0D2C0C62625E}"/>
</file>

<file path=docProps/app.xml><?xml version="1.0" encoding="utf-8"?>
<Properties xmlns="http://schemas.openxmlformats.org/officeDocument/2006/extended-properties" xmlns:vt="http://schemas.openxmlformats.org/officeDocument/2006/docPropsVTypes">
  <Template>BZK Presentatie - Algemeen</Template>
  <TotalTime>0</TotalTime>
  <Words>1475</Words>
  <Application>Microsoft Macintosh PowerPoint</Application>
  <PresentationFormat>Breedbeeld</PresentationFormat>
  <Paragraphs>188</Paragraphs>
  <Slides>19</Slides>
  <Notes>1</Notes>
  <HiddenSlides>0</HiddenSlides>
  <MMClips>0</MMClips>
  <ScaleCrop>false</ScaleCrop>
  <HeadingPairs>
    <vt:vector size="6" baseType="variant">
      <vt:variant>
        <vt:lpstr>Gebruikte lettertypen</vt:lpstr>
      </vt:variant>
      <vt:variant>
        <vt:i4>4</vt:i4>
      </vt:variant>
      <vt:variant>
        <vt:lpstr>Thema</vt:lpstr>
      </vt:variant>
      <vt:variant>
        <vt:i4>12</vt:i4>
      </vt:variant>
      <vt:variant>
        <vt:lpstr>Diatitels</vt:lpstr>
      </vt:variant>
      <vt:variant>
        <vt:i4>19</vt:i4>
      </vt:variant>
    </vt:vector>
  </HeadingPairs>
  <TitlesOfParts>
    <vt:vector size="35" baseType="lpstr">
      <vt:lpstr>Arial</vt:lpstr>
      <vt:lpstr>Calibri</vt:lpstr>
      <vt:lpstr>Verdana</vt:lpstr>
      <vt:lpstr>Wingdings</vt:lpstr>
      <vt:lpstr>BZK Presentatie - Algemeen</vt:lpstr>
      <vt:lpstr>Algemeen - Nederlands - Groen</vt:lpstr>
      <vt:lpstr>Algemeen - Nederlands - Rood</vt:lpstr>
      <vt:lpstr>Algemeen - Engels - Hemelblauw</vt:lpstr>
      <vt:lpstr>Algemeen - Engels - Groen</vt:lpstr>
      <vt:lpstr>Algemeen - Engels - Rood</vt:lpstr>
      <vt:lpstr>Algemeen - Frans - Hemelblauw</vt:lpstr>
      <vt:lpstr>Algemeen - Frans - Groen</vt:lpstr>
      <vt:lpstr>Algemeen - Frans - Rood</vt:lpstr>
      <vt:lpstr>Algemeen - Duits - Hemelblauw</vt:lpstr>
      <vt:lpstr>Algemeen - Duits - Groen</vt:lpstr>
      <vt:lpstr>Algemeen - Duits - Rood</vt:lpstr>
      <vt:lpstr>  Nulmeting  Open op Orde</vt:lpstr>
      <vt:lpstr>Doel presentatie</vt:lpstr>
      <vt:lpstr>Aanleiding</vt:lpstr>
      <vt:lpstr>Kwartiermaker en de regeringscommissaris</vt:lpstr>
      <vt:lpstr>Aanleiding</vt:lpstr>
      <vt:lpstr>Nulmeting</vt:lpstr>
      <vt:lpstr>Nulmeting</vt:lpstr>
      <vt:lpstr>Nulmeting opbouw</vt:lpstr>
      <vt:lpstr>Planning en dashboard</vt:lpstr>
      <vt:lpstr>Opbouw nulmeting</vt:lpstr>
      <vt:lpstr>PowerPoint-presentatie</vt:lpstr>
      <vt:lpstr>PowerPoint-presentatie</vt:lpstr>
      <vt:lpstr>PowerPoint-presentatie</vt:lpstr>
      <vt:lpstr>Vaststelling nulmeting en vervolg</vt:lpstr>
      <vt:lpstr>Suggestie voor de uitvoering.</vt:lpstr>
      <vt:lpstr>Suggestie voor de uitvoering.</vt:lpstr>
      <vt:lpstr>Suggestie voor de uitvoering.</vt:lpstr>
      <vt:lpstr>Suggestie voor de uitvoering.</vt:lpstr>
      <vt:lpstr>Suggestie voor de uitvoering.</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Vries, Marie Louise de</dc:creator>
  <cp:lastModifiedBy>Mariëlle Slooff</cp:lastModifiedBy>
  <cp:revision>62</cp:revision>
  <dcterms:created xsi:type="dcterms:W3CDTF">2017-02-27T13:28:55Z</dcterms:created>
  <dcterms:modified xsi:type="dcterms:W3CDTF">2021-06-22T10:46:46Z</dcterms:modified>
</cp:coreProperties>
</file>