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F2E9"/>
    <a:srgbClr val="FFB40F"/>
    <a:srgbClr val="3E7C1B"/>
    <a:srgbClr val="0072C5"/>
    <a:srgbClr val="C90053"/>
    <a:srgbClr val="FF79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>
        <p:scale>
          <a:sx n="70" d="100"/>
          <a:sy n="70" d="100"/>
        </p:scale>
        <p:origin x="53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4738A-99D7-47A9-88E5-8E647EBC047E}" type="datetimeFigureOut">
              <a:rPr lang="nl-NL" smtClean="0"/>
              <a:t>12-5-2021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55D3A-C39C-46D2-9B91-72A12F1C10D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71054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4738A-99D7-47A9-88E5-8E647EBC047E}" type="datetimeFigureOut">
              <a:rPr lang="nl-NL" smtClean="0"/>
              <a:t>12-5-2021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55D3A-C39C-46D2-9B91-72A12F1C10D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1069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4738A-99D7-47A9-88E5-8E647EBC047E}" type="datetimeFigureOut">
              <a:rPr lang="nl-NL" smtClean="0"/>
              <a:t>12-5-2021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55D3A-C39C-46D2-9B91-72A12F1C10D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53556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4738A-99D7-47A9-88E5-8E647EBC047E}" type="datetimeFigureOut">
              <a:rPr lang="nl-NL" smtClean="0"/>
              <a:t>12-5-2021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55D3A-C39C-46D2-9B91-72A12F1C10D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97601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4738A-99D7-47A9-88E5-8E647EBC047E}" type="datetimeFigureOut">
              <a:rPr lang="nl-NL" smtClean="0"/>
              <a:t>12-5-2021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55D3A-C39C-46D2-9B91-72A12F1C10D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54990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4738A-99D7-47A9-88E5-8E647EBC047E}" type="datetimeFigureOut">
              <a:rPr lang="nl-NL" smtClean="0"/>
              <a:t>12-5-2021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55D3A-C39C-46D2-9B91-72A12F1C10D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22096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4738A-99D7-47A9-88E5-8E647EBC047E}" type="datetimeFigureOut">
              <a:rPr lang="nl-NL" smtClean="0"/>
              <a:t>12-5-2021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55D3A-C39C-46D2-9B91-72A12F1C10D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48457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4738A-99D7-47A9-88E5-8E647EBC047E}" type="datetimeFigureOut">
              <a:rPr lang="nl-NL" smtClean="0"/>
              <a:t>12-5-2021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55D3A-C39C-46D2-9B91-72A12F1C10D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92900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4738A-99D7-47A9-88E5-8E647EBC047E}" type="datetimeFigureOut">
              <a:rPr lang="nl-NL" smtClean="0"/>
              <a:t>12-5-2021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55D3A-C39C-46D2-9B91-72A12F1C10D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6623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4738A-99D7-47A9-88E5-8E647EBC047E}" type="datetimeFigureOut">
              <a:rPr lang="nl-NL" smtClean="0"/>
              <a:t>12-5-2021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55D3A-C39C-46D2-9B91-72A12F1C10D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02601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4738A-99D7-47A9-88E5-8E647EBC047E}" type="datetimeFigureOut">
              <a:rPr lang="nl-NL" smtClean="0"/>
              <a:t>12-5-2021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55D3A-C39C-46D2-9B91-72A12F1C10D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32664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24738A-99D7-47A9-88E5-8E647EBC047E}" type="datetimeFigureOut">
              <a:rPr lang="nl-NL" smtClean="0"/>
              <a:t>12-5-2021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D55D3A-C39C-46D2-9B91-72A12F1C10D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49704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Rechthoek 69"/>
          <p:cNvSpPr/>
          <p:nvPr/>
        </p:nvSpPr>
        <p:spPr>
          <a:xfrm>
            <a:off x="4208796" y="2850500"/>
            <a:ext cx="2641693" cy="1667208"/>
          </a:xfrm>
          <a:prstGeom prst="rect">
            <a:avLst/>
          </a:prstGeom>
          <a:solidFill>
            <a:srgbClr val="FFB4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1" name="Koorde 70"/>
          <p:cNvSpPr/>
          <p:nvPr/>
        </p:nvSpPr>
        <p:spPr>
          <a:xfrm rot="5400000">
            <a:off x="5040318" y="1537385"/>
            <a:ext cx="983405" cy="2636934"/>
          </a:xfrm>
          <a:prstGeom prst="chord">
            <a:avLst>
              <a:gd name="adj1" fmla="val 5374291"/>
              <a:gd name="adj2" fmla="val 16200000"/>
            </a:avLst>
          </a:prstGeom>
          <a:solidFill>
            <a:srgbClr val="FFB4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2" name="Rechthoek 71"/>
          <p:cNvSpPr/>
          <p:nvPr/>
        </p:nvSpPr>
        <p:spPr>
          <a:xfrm>
            <a:off x="6879409" y="2850500"/>
            <a:ext cx="2622036" cy="1669001"/>
          </a:xfrm>
          <a:prstGeom prst="rect">
            <a:avLst/>
          </a:prstGeom>
          <a:solidFill>
            <a:srgbClr val="0072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3" name="Koorde 72"/>
          <p:cNvSpPr/>
          <p:nvPr/>
        </p:nvSpPr>
        <p:spPr>
          <a:xfrm rot="5400000">
            <a:off x="7701085" y="1547197"/>
            <a:ext cx="983405" cy="2617312"/>
          </a:xfrm>
          <a:prstGeom prst="chord">
            <a:avLst>
              <a:gd name="adj1" fmla="val 5374291"/>
              <a:gd name="adj2" fmla="val 16200000"/>
            </a:avLst>
          </a:prstGeom>
          <a:solidFill>
            <a:srgbClr val="0072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4" name="Rechthoek 73"/>
          <p:cNvSpPr/>
          <p:nvPr/>
        </p:nvSpPr>
        <p:spPr>
          <a:xfrm>
            <a:off x="9523136" y="2850499"/>
            <a:ext cx="2337001" cy="1657237"/>
          </a:xfrm>
          <a:prstGeom prst="rect">
            <a:avLst/>
          </a:prstGeom>
          <a:solidFill>
            <a:srgbClr val="3E7C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5" name="Koorde 74"/>
          <p:cNvSpPr/>
          <p:nvPr/>
        </p:nvSpPr>
        <p:spPr>
          <a:xfrm rot="5400000">
            <a:off x="10202531" y="1689458"/>
            <a:ext cx="983405" cy="2332791"/>
          </a:xfrm>
          <a:prstGeom prst="chord">
            <a:avLst>
              <a:gd name="adj1" fmla="val 5374291"/>
              <a:gd name="adj2" fmla="val 16200000"/>
            </a:avLst>
          </a:prstGeom>
          <a:solidFill>
            <a:srgbClr val="3E7C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bg1"/>
              </a:solidFill>
            </a:endParaRPr>
          </a:p>
        </p:txBody>
      </p:sp>
      <p:sp>
        <p:nvSpPr>
          <p:cNvPr id="67" name="Rechthoek 66"/>
          <p:cNvSpPr/>
          <p:nvPr/>
        </p:nvSpPr>
        <p:spPr>
          <a:xfrm>
            <a:off x="1537031" y="2850500"/>
            <a:ext cx="2641693" cy="1669001"/>
          </a:xfrm>
          <a:prstGeom prst="rect">
            <a:avLst/>
          </a:prstGeom>
          <a:solidFill>
            <a:srgbClr val="C900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Rechthoekig bijschrift 3"/>
          <p:cNvSpPr/>
          <p:nvPr/>
        </p:nvSpPr>
        <p:spPr>
          <a:xfrm>
            <a:off x="192024" y="1456190"/>
            <a:ext cx="1230486" cy="606824"/>
          </a:xfrm>
          <a:prstGeom prst="wedgeRectCallout">
            <a:avLst>
              <a:gd name="adj1" fmla="val 58681"/>
              <a:gd name="adj2" fmla="val -23391"/>
            </a:avLst>
          </a:prstGeom>
          <a:solidFill>
            <a:srgbClr val="D6F2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chemeClr val="tx1"/>
                </a:solidFill>
              </a:rPr>
              <a:t>Hoofddoel</a:t>
            </a:r>
          </a:p>
          <a:p>
            <a:pPr algn="ctr"/>
            <a:r>
              <a:rPr lang="nl-NL" sz="1000" dirty="0" smtClean="0">
                <a:solidFill>
                  <a:schemeClr val="tx1"/>
                </a:solidFill>
              </a:rPr>
              <a:t>IHH</a:t>
            </a:r>
            <a:endParaRPr lang="nl-NL" sz="1000" dirty="0">
              <a:solidFill>
                <a:schemeClr val="tx1"/>
              </a:solidFill>
            </a:endParaRPr>
          </a:p>
        </p:txBody>
      </p:sp>
      <p:sp>
        <p:nvSpPr>
          <p:cNvPr id="5" name="Rechthoekig bijschrift 4"/>
          <p:cNvSpPr/>
          <p:nvPr/>
        </p:nvSpPr>
        <p:spPr>
          <a:xfrm>
            <a:off x="192024" y="2201400"/>
            <a:ext cx="1235244" cy="612648"/>
          </a:xfrm>
          <a:prstGeom prst="wedgeRectCallout">
            <a:avLst>
              <a:gd name="adj1" fmla="val 56894"/>
              <a:gd name="adj2" fmla="val -19590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chemeClr val="tx1"/>
                </a:solidFill>
              </a:rPr>
              <a:t>Verbeter-doelen IHH</a:t>
            </a:r>
            <a:endParaRPr lang="nl-NL" sz="1000" dirty="0">
              <a:solidFill>
                <a:schemeClr val="tx1"/>
              </a:solidFill>
            </a:endParaRPr>
          </a:p>
        </p:txBody>
      </p:sp>
      <p:sp>
        <p:nvSpPr>
          <p:cNvPr id="6" name="Rechthoekig bijschrift 5"/>
          <p:cNvSpPr/>
          <p:nvPr/>
        </p:nvSpPr>
        <p:spPr>
          <a:xfrm>
            <a:off x="192024" y="4866800"/>
            <a:ext cx="1230486" cy="612648"/>
          </a:xfrm>
          <a:prstGeom prst="wedgeRectCallout">
            <a:avLst>
              <a:gd name="adj1" fmla="val 56452"/>
              <a:gd name="adj2" fmla="val -25560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chemeClr val="tx1"/>
                </a:solidFill>
              </a:rPr>
              <a:t>Instrumenten </a:t>
            </a:r>
            <a:r>
              <a:rPr lang="nl-NL" sz="1000" dirty="0" smtClean="0">
                <a:solidFill>
                  <a:schemeClr val="tx1"/>
                </a:solidFill>
              </a:rPr>
              <a:t>(acties IHH)</a:t>
            </a:r>
            <a:endParaRPr lang="nl-NL" sz="1000" dirty="0">
              <a:solidFill>
                <a:schemeClr val="tx1"/>
              </a:solidFill>
            </a:endParaRPr>
          </a:p>
        </p:txBody>
      </p:sp>
      <p:sp>
        <p:nvSpPr>
          <p:cNvPr id="8" name="Ovaal 7"/>
          <p:cNvSpPr/>
          <p:nvPr/>
        </p:nvSpPr>
        <p:spPr>
          <a:xfrm>
            <a:off x="4282259" y="2163836"/>
            <a:ext cx="2431775" cy="643587"/>
          </a:xfrm>
          <a:prstGeom prst="ellipse">
            <a:avLst/>
          </a:prstGeom>
          <a:solidFill>
            <a:srgbClr val="FFB40F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chemeClr val="bg1"/>
                </a:solidFill>
              </a:rPr>
              <a:t>Actielijn 2:</a:t>
            </a:r>
          </a:p>
          <a:p>
            <a:pPr algn="ctr"/>
            <a:r>
              <a:rPr lang="nl-NL" sz="1000" dirty="0" smtClean="0">
                <a:solidFill>
                  <a:schemeClr val="bg1"/>
                </a:solidFill>
              </a:rPr>
              <a:t>Beter beheersen volume en aard informatie </a:t>
            </a:r>
            <a:endParaRPr lang="nl-NL" sz="1000" dirty="0">
              <a:solidFill>
                <a:schemeClr val="bg1"/>
              </a:solidFill>
            </a:endParaRPr>
          </a:p>
        </p:txBody>
      </p:sp>
      <p:sp>
        <p:nvSpPr>
          <p:cNvPr id="9" name="Ovaal 8"/>
          <p:cNvSpPr/>
          <p:nvPr/>
        </p:nvSpPr>
        <p:spPr>
          <a:xfrm>
            <a:off x="6910649" y="2163836"/>
            <a:ext cx="2431775" cy="643587"/>
          </a:xfrm>
          <a:prstGeom prst="ellipse">
            <a:avLst/>
          </a:prstGeom>
          <a:solidFill>
            <a:srgbClr val="0072C5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chemeClr val="bg1"/>
                </a:solidFill>
              </a:rPr>
              <a:t>Actielijn 3:</a:t>
            </a:r>
          </a:p>
          <a:p>
            <a:pPr algn="ctr"/>
            <a:r>
              <a:rPr lang="nl-NL" sz="1000" dirty="0" smtClean="0">
                <a:solidFill>
                  <a:schemeClr val="bg1"/>
                </a:solidFill>
              </a:rPr>
              <a:t>Informatiesystemen </a:t>
            </a:r>
            <a:r>
              <a:rPr lang="nl-NL" sz="1000" dirty="0" err="1" smtClean="0">
                <a:solidFill>
                  <a:schemeClr val="bg1"/>
                </a:solidFill>
              </a:rPr>
              <a:t>onder-steunen</a:t>
            </a:r>
            <a:r>
              <a:rPr lang="nl-NL" sz="1000" dirty="0" smtClean="0">
                <a:solidFill>
                  <a:schemeClr val="bg1"/>
                </a:solidFill>
              </a:rPr>
              <a:t> IHH-doelen beter</a:t>
            </a:r>
            <a:endParaRPr lang="nl-NL" sz="1000" dirty="0">
              <a:solidFill>
                <a:schemeClr val="bg1"/>
              </a:solidFill>
            </a:endParaRPr>
          </a:p>
        </p:txBody>
      </p:sp>
      <p:sp>
        <p:nvSpPr>
          <p:cNvPr id="10" name="Ovaal 9"/>
          <p:cNvSpPr/>
          <p:nvPr/>
        </p:nvSpPr>
        <p:spPr>
          <a:xfrm>
            <a:off x="9539039" y="2163836"/>
            <a:ext cx="2217476" cy="643587"/>
          </a:xfrm>
          <a:prstGeom prst="ellipse">
            <a:avLst/>
          </a:prstGeom>
          <a:solidFill>
            <a:srgbClr val="3E7C1B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chemeClr val="bg1"/>
                </a:solidFill>
              </a:rPr>
              <a:t>Actielijn </a:t>
            </a:r>
            <a:r>
              <a:rPr lang="nl-NL" sz="1000" dirty="0" smtClean="0">
                <a:solidFill>
                  <a:schemeClr val="bg1"/>
                </a:solidFill>
              </a:rPr>
              <a:t>4:</a:t>
            </a:r>
            <a:br>
              <a:rPr lang="nl-NL" sz="1000" dirty="0" smtClean="0">
                <a:solidFill>
                  <a:schemeClr val="bg1"/>
                </a:solidFill>
              </a:rPr>
            </a:br>
            <a:r>
              <a:rPr lang="nl-NL" sz="1000" dirty="0" smtClean="0">
                <a:solidFill>
                  <a:schemeClr val="bg1"/>
                </a:solidFill>
              </a:rPr>
              <a:t>Betere sturing en naleving (gericht op IHH-doelen)</a:t>
            </a:r>
          </a:p>
        </p:txBody>
      </p:sp>
      <p:sp>
        <p:nvSpPr>
          <p:cNvPr id="11" name="Rechthoek 10"/>
          <p:cNvSpPr/>
          <p:nvPr/>
        </p:nvSpPr>
        <p:spPr>
          <a:xfrm>
            <a:off x="192025" y="256572"/>
            <a:ext cx="1973746" cy="38260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 smtClean="0">
                <a:solidFill>
                  <a:schemeClr val="tx1"/>
                </a:solidFill>
              </a:rPr>
              <a:t>DIN Actieplan IHH</a:t>
            </a:r>
            <a:endParaRPr lang="nl-NL" sz="1600" b="1" dirty="0">
              <a:solidFill>
                <a:schemeClr val="tx1"/>
              </a:solidFill>
            </a:endParaRPr>
          </a:p>
        </p:txBody>
      </p:sp>
      <p:sp>
        <p:nvSpPr>
          <p:cNvPr id="12" name="Rechthoek 11"/>
          <p:cNvSpPr/>
          <p:nvPr/>
        </p:nvSpPr>
        <p:spPr>
          <a:xfrm>
            <a:off x="1569568" y="2876206"/>
            <a:ext cx="2574430" cy="4658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chemeClr val="bg1"/>
                </a:solidFill>
              </a:rPr>
              <a:t>1.1. Voldoende goed opgeleide informatiebeheer professionals  (kwalitatief en kwantitatief)</a:t>
            </a:r>
            <a:endParaRPr lang="nl-NL" sz="1000" dirty="0">
              <a:solidFill>
                <a:schemeClr val="bg1"/>
              </a:solidFill>
            </a:endParaRPr>
          </a:p>
        </p:txBody>
      </p:sp>
      <p:sp>
        <p:nvSpPr>
          <p:cNvPr id="13" name="Rechthoek 12"/>
          <p:cNvSpPr/>
          <p:nvPr/>
        </p:nvSpPr>
        <p:spPr>
          <a:xfrm>
            <a:off x="1569568" y="3387200"/>
            <a:ext cx="2574430" cy="4692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chemeClr val="bg1"/>
                </a:solidFill>
              </a:rPr>
              <a:t>1.2. ICT-professionals hebben voldoende kennis over informatiebeheer</a:t>
            </a:r>
            <a:endParaRPr lang="nl-NL" sz="1000" dirty="0">
              <a:solidFill>
                <a:schemeClr val="bg1"/>
              </a:solidFill>
            </a:endParaRPr>
          </a:p>
        </p:txBody>
      </p:sp>
      <p:sp>
        <p:nvSpPr>
          <p:cNvPr id="14" name="Rechthoek 13"/>
          <p:cNvSpPr/>
          <p:nvPr/>
        </p:nvSpPr>
        <p:spPr>
          <a:xfrm>
            <a:off x="1569568" y="3911065"/>
            <a:ext cx="2574430" cy="5280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chemeClr val="bg1"/>
                </a:solidFill>
              </a:rPr>
              <a:t>1.3. ambtenaren (primaire proces) nemen verantwoordelijkheid en worden ondersteund (met advies en gebruiksvriendelijke systemen) </a:t>
            </a:r>
            <a:endParaRPr lang="nl-NL" sz="1000" dirty="0">
              <a:solidFill>
                <a:schemeClr val="bg1"/>
              </a:solidFill>
            </a:endParaRPr>
          </a:p>
        </p:txBody>
      </p:sp>
      <p:sp>
        <p:nvSpPr>
          <p:cNvPr id="15" name="Rechthoek 14"/>
          <p:cNvSpPr/>
          <p:nvPr/>
        </p:nvSpPr>
        <p:spPr>
          <a:xfrm>
            <a:off x="1709170" y="4858545"/>
            <a:ext cx="2199130" cy="314757"/>
          </a:xfrm>
          <a:prstGeom prst="rect">
            <a:avLst/>
          </a:prstGeom>
          <a:solidFill>
            <a:srgbClr val="C900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chemeClr val="bg1"/>
                </a:solidFill>
              </a:rPr>
              <a:t>1.A. Extra capaciteit (strategisch, tactisch, operationeel)</a:t>
            </a:r>
            <a:endParaRPr lang="nl-NL" sz="1000" dirty="0">
              <a:solidFill>
                <a:schemeClr val="bg1"/>
              </a:solidFill>
            </a:endParaRPr>
          </a:p>
        </p:txBody>
      </p:sp>
      <p:sp>
        <p:nvSpPr>
          <p:cNvPr id="16" name="Rechthoek 15"/>
          <p:cNvSpPr/>
          <p:nvPr/>
        </p:nvSpPr>
        <p:spPr>
          <a:xfrm>
            <a:off x="1709170" y="5218791"/>
            <a:ext cx="2191988" cy="314757"/>
          </a:xfrm>
          <a:prstGeom prst="rect">
            <a:avLst/>
          </a:prstGeom>
          <a:solidFill>
            <a:srgbClr val="C90053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chemeClr val="bg1"/>
                </a:solidFill>
              </a:rPr>
              <a:t>1.B. Strategisch P-Plan gericht op Kennisontwikkeling)</a:t>
            </a:r>
            <a:endParaRPr lang="nl-NL" sz="1000" dirty="0">
              <a:solidFill>
                <a:schemeClr val="bg1"/>
              </a:solidFill>
            </a:endParaRPr>
          </a:p>
        </p:txBody>
      </p:sp>
      <p:sp>
        <p:nvSpPr>
          <p:cNvPr id="17" name="Rechthoek 16"/>
          <p:cNvSpPr/>
          <p:nvPr/>
        </p:nvSpPr>
        <p:spPr>
          <a:xfrm>
            <a:off x="1709170" y="5592301"/>
            <a:ext cx="2199130" cy="314757"/>
          </a:xfrm>
          <a:prstGeom prst="rect">
            <a:avLst/>
          </a:prstGeom>
          <a:solidFill>
            <a:srgbClr val="C90053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chemeClr val="bg1"/>
                </a:solidFill>
              </a:rPr>
              <a:t>1.C. Capaciteit en kennis in flexibele schil en </a:t>
            </a:r>
            <a:r>
              <a:rPr lang="nl-NL" sz="1000" dirty="0" err="1" smtClean="0">
                <a:solidFill>
                  <a:schemeClr val="bg1"/>
                </a:solidFill>
              </a:rPr>
              <a:t>SSO’s</a:t>
            </a:r>
            <a:endParaRPr lang="nl-NL" sz="1000" dirty="0">
              <a:solidFill>
                <a:schemeClr val="bg1"/>
              </a:solidFill>
            </a:endParaRPr>
          </a:p>
        </p:txBody>
      </p:sp>
      <p:sp>
        <p:nvSpPr>
          <p:cNvPr id="18" name="Rechthoek 17"/>
          <p:cNvSpPr/>
          <p:nvPr/>
        </p:nvSpPr>
        <p:spPr>
          <a:xfrm>
            <a:off x="1709170" y="5965811"/>
            <a:ext cx="2191988" cy="314757"/>
          </a:xfrm>
          <a:prstGeom prst="rect">
            <a:avLst/>
          </a:prstGeom>
          <a:solidFill>
            <a:srgbClr val="C90053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chemeClr val="bg1"/>
                </a:solidFill>
              </a:rPr>
              <a:t>1.D. Investeren in ambtenaren langs lijn weten, doen, kunnen, naleven</a:t>
            </a:r>
            <a:endParaRPr lang="nl-NL" sz="1000" dirty="0">
              <a:solidFill>
                <a:schemeClr val="bg1"/>
              </a:solidFill>
            </a:endParaRPr>
          </a:p>
        </p:txBody>
      </p:sp>
      <p:sp>
        <p:nvSpPr>
          <p:cNvPr id="19" name="Rechthoek 18"/>
          <p:cNvSpPr/>
          <p:nvPr/>
        </p:nvSpPr>
        <p:spPr>
          <a:xfrm>
            <a:off x="4398626" y="4853746"/>
            <a:ext cx="2191988" cy="310642"/>
          </a:xfrm>
          <a:prstGeom prst="rect">
            <a:avLst/>
          </a:prstGeom>
          <a:solidFill>
            <a:srgbClr val="FFB40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chemeClr val="bg1"/>
                </a:solidFill>
              </a:rPr>
              <a:t>2.A. </a:t>
            </a:r>
            <a:r>
              <a:rPr lang="nl-NL" sz="1000" dirty="0" err="1" smtClean="0">
                <a:solidFill>
                  <a:schemeClr val="bg1"/>
                </a:solidFill>
              </a:rPr>
              <a:t>Rijksbrede</a:t>
            </a:r>
            <a:r>
              <a:rPr lang="nl-NL" sz="1000" dirty="0" smtClean="0">
                <a:solidFill>
                  <a:schemeClr val="bg1"/>
                </a:solidFill>
              </a:rPr>
              <a:t> </a:t>
            </a:r>
            <a:r>
              <a:rPr lang="nl-NL" sz="1000" dirty="0" err="1" smtClean="0">
                <a:solidFill>
                  <a:schemeClr val="bg1"/>
                </a:solidFill>
              </a:rPr>
              <a:t>taskfore</a:t>
            </a:r>
            <a:r>
              <a:rPr lang="nl-NL" sz="1000" dirty="0" smtClean="0">
                <a:solidFill>
                  <a:schemeClr val="bg1"/>
                </a:solidFill>
              </a:rPr>
              <a:t> voor standaardisatie werkprocessen</a:t>
            </a:r>
            <a:endParaRPr lang="nl-NL" sz="1000" dirty="0">
              <a:solidFill>
                <a:schemeClr val="bg1"/>
              </a:solidFill>
            </a:endParaRPr>
          </a:p>
        </p:txBody>
      </p:sp>
      <p:sp>
        <p:nvSpPr>
          <p:cNvPr id="20" name="Rechthoek 19"/>
          <p:cNvSpPr/>
          <p:nvPr/>
        </p:nvSpPr>
        <p:spPr>
          <a:xfrm>
            <a:off x="4398626" y="5199735"/>
            <a:ext cx="2200206" cy="314757"/>
          </a:xfrm>
          <a:prstGeom prst="rect">
            <a:avLst/>
          </a:prstGeom>
          <a:solidFill>
            <a:srgbClr val="FFB40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chemeClr val="bg1"/>
                </a:solidFill>
              </a:rPr>
              <a:t>2.B. Onbeheerde digitale data in beheer brengen (e-mails, </a:t>
            </a:r>
            <a:r>
              <a:rPr lang="nl-NL" sz="1000" dirty="0" err="1" smtClean="0">
                <a:solidFill>
                  <a:schemeClr val="bg1"/>
                </a:solidFill>
              </a:rPr>
              <a:t>etc</a:t>
            </a:r>
            <a:r>
              <a:rPr lang="nl-NL" sz="1000" dirty="0" smtClean="0">
                <a:solidFill>
                  <a:schemeClr val="bg1"/>
                </a:solidFill>
              </a:rPr>
              <a:t>)</a:t>
            </a:r>
            <a:endParaRPr lang="nl-NL" sz="1000" dirty="0">
              <a:solidFill>
                <a:schemeClr val="bg1"/>
              </a:solidFill>
            </a:endParaRPr>
          </a:p>
        </p:txBody>
      </p:sp>
      <p:sp>
        <p:nvSpPr>
          <p:cNvPr id="21" name="Rechthoek 20"/>
          <p:cNvSpPr/>
          <p:nvPr/>
        </p:nvSpPr>
        <p:spPr>
          <a:xfrm>
            <a:off x="4348691" y="2885682"/>
            <a:ext cx="2324737" cy="313084"/>
          </a:xfrm>
          <a:prstGeom prst="rect">
            <a:avLst/>
          </a:prstGeom>
          <a:solidFill>
            <a:srgbClr val="FFB4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chemeClr val="bg1"/>
                </a:solidFill>
              </a:rPr>
              <a:t>2.1. het is duidelijk welke informatie bewaard en toegankelijk moet blijven </a:t>
            </a:r>
            <a:endParaRPr lang="nl-NL" sz="1000" dirty="0">
              <a:solidFill>
                <a:schemeClr val="bg1"/>
              </a:solidFill>
            </a:endParaRPr>
          </a:p>
        </p:txBody>
      </p:sp>
      <p:sp>
        <p:nvSpPr>
          <p:cNvPr id="22" name="Rechthoek 21"/>
          <p:cNvSpPr/>
          <p:nvPr/>
        </p:nvSpPr>
        <p:spPr>
          <a:xfrm>
            <a:off x="6910649" y="2898638"/>
            <a:ext cx="2431775" cy="385492"/>
          </a:xfrm>
          <a:prstGeom prst="rect">
            <a:avLst/>
          </a:prstGeom>
          <a:solidFill>
            <a:srgbClr val="0072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chemeClr val="bg1"/>
                </a:solidFill>
              </a:rPr>
              <a:t>3.1. I-systemen ondersteunen organisatie en  medewerkers  optimaal bij IHH  </a:t>
            </a:r>
            <a:endParaRPr lang="nl-NL" sz="1000" dirty="0">
              <a:solidFill>
                <a:schemeClr val="bg1"/>
              </a:solidFill>
            </a:endParaRPr>
          </a:p>
        </p:txBody>
      </p:sp>
      <p:sp>
        <p:nvSpPr>
          <p:cNvPr id="23" name="Rechthoek 22"/>
          <p:cNvSpPr/>
          <p:nvPr/>
        </p:nvSpPr>
        <p:spPr>
          <a:xfrm>
            <a:off x="9644564" y="2902271"/>
            <a:ext cx="2006425" cy="385492"/>
          </a:xfrm>
          <a:prstGeom prst="rect">
            <a:avLst/>
          </a:prstGeom>
          <a:solidFill>
            <a:srgbClr val="3E7C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chemeClr val="bg1"/>
                </a:solidFill>
              </a:rPr>
              <a:t>4.1. heldere sturing op IHH via verschillende disciplines </a:t>
            </a:r>
            <a:endParaRPr lang="nl-NL" sz="1000" dirty="0">
              <a:solidFill>
                <a:schemeClr val="bg1"/>
              </a:solidFill>
            </a:endParaRPr>
          </a:p>
        </p:txBody>
      </p:sp>
      <p:sp>
        <p:nvSpPr>
          <p:cNvPr id="24" name="Rechthoek 23"/>
          <p:cNvSpPr/>
          <p:nvPr/>
        </p:nvSpPr>
        <p:spPr>
          <a:xfrm>
            <a:off x="4348691" y="3250227"/>
            <a:ext cx="2321674" cy="367893"/>
          </a:xfrm>
          <a:prstGeom prst="rect">
            <a:avLst/>
          </a:prstGeom>
          <a:solidFill>
            <a:srgbClr val="FFB4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chemeClr val="bg1"/>
                </a:solidFill>
              </a:rPr>
              <a:t>2.2. instrumenten zijn beschikbaar om onderzoek te doen in veel informatie</a:t>
            </a:r>
            <a:endParaRPr lang="nl-NL" sz="1000" dirty="0">
              <a:solidFill>
                <a:schemeClr val="bg1"/>
              </a:solidFill>
            </a:endParaRPr>
          </a:p>
        </p:txBody>
      </p:sp>
      <p:sp>
        <p:nvSpPr>
          <p:cNvPr id="25" name="Rechthoek 24"/>
          <p:cNvSpPr/>
          <p:nvPr/>
        </p:nvSpPr>
        <p:spPr>
          <a:xfrm>
            <a:off x="6910649" y="3340470"/>
            <a:ext cx="2419345" cy="385492"/>
          </a:xfrm>
          <a:prstGeom prst="rect">
            <a:avLst/>
          </a:prstGeom>
          <a:solidFill>
            <a:srgbClr val="0072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chemeClr val="bg1"/>
                </a:solidFill>
              </a:rPr>
              <a:t>3.2. IT-landschap duurzaam toegankelijk, voldoet aan kwaliteitseisen, </a:t>
            </a:r>
            <a:r>
              <a:rPr lang="nl-NL" sz="1000" dirty="0" err="1" smtClean="0">
                <a:solidFill>
                  <a:schemeClr val="bg1"/>
                </a:solidFill>
              </a:rPr>
              <a:t>interoperabel</a:t>
            </a:r>
            <a:endParaRPr lang="nl-NL" sz="1000" dirty="0">
              <a:solidFill>
                <a:schemeClr val="bg1"/>
              </a:solidFill>
            </a:endParaRPr>
          </a:p>
        </p:txBody>
      </p:sp>
      <p:sp>
        <p:nvSpPr>
          <p:cNvPr id="26" name="Rechthoek 25"/>
          <p:cNvSpPr/>
          <p:nvPr/>
        </p:nvSpPr>
        <p:spPr>
          <a:xfrm>
            <a:off x="9648056" y="3380796"/>
            <a:ext cx="2002933" cy="422294"/>
          </a:xfrm>
          <a:prstGeom prst="rect">
            <a:avLst/>
          </a:prstGeom>
          <a:solidFill>
            <a:srgbClr val="3E7C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chemeClr val="bg1"/>
                </a:solidFill>
              </a:rPr>
              <a:t>4.2. overzicht in input, output en </a:t>
            </a:r>
            <a:r>
              <a:rPr lang="nl-NL" sz="1000" dirty="0" err="1" smtClean="0">
                <a:solidFill>
                  <a:schemeClr val="bg1"/>
                </a:solidFill>
              </a:rPr>
              <a:t>outcome</a:t>
            </a:r>
            <a:endParaRPr lang="nl-NL" sz="1000" dirty="0">
              <a:solidFill>
                <a:schemeClr val="bg1"/>
              </a:solidFill>
            </a:endParaRPr>
          </a:p>
        </p:txBody>
      </p:sp>
      <p:sp>
        <p:nvSpPr>
          <p:cNvPr id="27" name="Rechthoek 26"/>
          <p:cNvSpPr/>
          <p:nvPr/>
        </p:nvSpPr>
        <p:spPr>
          <a:xfrm>
            <a:off x="4345628" y="3645539"/>
            <a:ext cx="2324737" cy="446694"/>
          </a:xfrm>
          <a:prstGeom prst="rect">
            <a:avLst/>
          </a:prstGeom>
          <a:solidFill>
            <a:srgbClr val="FFB4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chemeClr val="bg1"/>
                </a:solidFill>
              </a:rPr>
              <a:t>2.3. informatie in nieuwe media is duurzaam toegankelijk (websites, chat, e-mail, </a:t>
            </a:r>
            <a:r>
              <a:rPr lang="nl-NL" sz="1000" dirty="0" err="1" smtClean="0">
                <a:solidFill>
                  <a:schemeClr val="bg1"/>
                </a:solidFill>
              </a:rPr>
              <a:t>social</a:t>
            </a:r>
            <a:r>
              <a:rPr lang="nl-NL" sz="1000" dirty="0" smtClean="0">
                <a:solidFill>
                  <a:schemeClr val="bg1"/>
                </a:solidFill>
              </a:rPr>
              <a:t> media) </a:t>
            </a:r>
            <a:endParaRPr lang="nl-NL" sz="1000" dirty="0">
              <a:solidFill>
                <a:schemeClr val="bg1"/>
              </a:solidFill>
            </a:endParaRPr>
          </a:p>
        </p:txBody>
      </p:sp>
      <p:sp>
        <p:nvSpPr>
          <p:cNvPr id="28" name="Rechthoek 27"/>
          <p:cNvSpPr/>
          <p:nvPr/>
        </p:nvSpPr>
        <p:spPr>
          <a:xfrm>
            <a:off x="6910648" y="3792637"/>
            <a:ext cx="2431775" cy="284865"/>
          </a:xfrm>
          <a:prstGeom prst="rect">
            <a:avLst/>
          </a:prstGeom>
          <a:solidFill>
            <a:srgbClr val="0072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chemeClr val="bg1"/>
                </a:solidFill>
              </a:rPr>
              <a:t>3.3. uniformiteit en standaardisatie</a:t>
            </a:r>
            <a:endParaRPr lang="nl-NL" sz="1000" dirty="0">
              <a:solidFill>
                <a:schemeClr val="bg1"/>
              </a:solidFill>
            </a:endParaRPr>
          </a:p>
        </p:txBody>
      </p:sp>
      <p:sp>
        <p:nvSpPr>
          <p:cNvPr id="29" name="Rechthoek 28"/>
          <p:cNvSpPr/>
          <p:nvPr/>
        </p:nvSpPr>
        <p:spPr>
          <a:xfrm>
            <a:off x="9648056" y="3911977"/>
            <a:ext cx="2002933" cy="470811"/>
          </a:xfrm>
          <a:prstGeom prst="rect">
            <a:avLst/>
          </a:prstGeom>
          <a:solidFill>
            <a:srgbClr val="3E7C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chemeClr val="bg1"/>
                </a:solidFill>
              </a:rPr>
              <a:t>4.3. passende P&amp;C instrumenten die organisatie scherp houden</a:t>
            </a:r>
            <a:endParaRPr lang="nl-NL" sz="1000" dirty="0">
              <a:solidFill>
                <a:schemeClr val="bg1"/>
              </a:solidFill>
            </a:endParaRPr>
          </a:p>
        </p:txBody>
      </p:sp>
      <p:sp>
        <p:nvSpPr>
          <p:cNvPr id="30" name="Rechthoek 29"/>
          <p:cNvSpPr/>
          <p:nvPr/>
        </p:nvSpPr>
        <p:spPr>
          <a:xfrm>
            <a:off x="6908999" y="4149425"/>
            <a:ext cx="2433424" cy="282588"/>
          </a:xfrm>
          <a:prstGeom prst="rect">
            <a:avLst/>
          </a:prstGeom>
          <a:solidFill>
            <a:srgbClr val="0072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chemeClr val="bg1"/>
                </a:solidFill>
              </a:rPr>
              <a:t>3.4. archivering </a:t>
            </a:r>
            <a:r>
              <a:rPr lang="nl-NL" sz="1000" dirty="0" err="1" smtClean="0">
                <a:solidFill>
                  <a:schemeClr val="bg1"/>
                </a:solidFill>
              </a:rPr>
              <a:t>by</a:t>
            </a:r>
            <a:r>
              <a:rPr lang="nl-NL" sz="1000" dirty="0" smtClean="0">
                <a:solidFill>
                  <a:schemeClr val="bg1"/>
                </a:solidFill>
              </a:rPr>
              <a:t> design (nieuwe systemen)</a:t>
            </a:r>
            <a:endParaRPr lang="nl-NL" sz="1000" dirty="0">
              <a:solidFill>
                <a:schemeClr val="bg1"/>
              </a:solidFill>
            </a:endParaRPr>
          </a:p>
        </p:txBody>
      </p:sp>
      <p:sp>
        <p:nvSpPr>
          <p:cNvPr id="31" name="Rechthoek 30"/>
          <p:cNvSpPr/>
          <p:nvPr/>
        </p:nvSpPr>
        <p:spPr>
          <a:xfrm>
            <a:off x="4398626" y="5566790"/>
            <a:ext cx="2191988" cy="314757"/>
          </a:xfrm>
          <a:prstGeom prst="rect">
            <a:avLst/>
          </a:prstGeom>
          <a:solidFill>
            <a:srgbClr val="FFB40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chemeClr val="bg1"/>
                </a:solidFill>
              </a:rPr>
              <a:t>2.C. </a:t>
            </a:r>
            <a:r>
              <a:rPr lang="nl-NL" sz="1000" dirty="0" err="1" smtClean="0">
                <a:solidFill>
                  <a:schemeClr val="bg1"/>
                </a:solidFill>
              </a:rPr>
              <a:t>Rijksbrede</a:t>
            </a:r>
            <a:r>
              <a:rPr lang="nl-NL" sz="1000" dirty="0" smtClean="0">
                <a:solidFill>
                  <a:schemeClr val="bg1"/>
                </a:solidFill>
              </a:rPr>
              <a:t> checklist voor duurzaam digitaal beheer:</a:t>
            </a:r>
            <a:endParaRPr lang="nl-NL" sz="1000" dirty="0">
              <a:solidFill>
                <a:schemeClr val="bg1"/>
              </a:solidFill>
            </a:endParaRPr>
          </a:p>
        </p:txBody>
      </p:sp>
      <p:sp>
        <p:nvSpPr>
          <p:cNvPr id="32" name="Rechthoek 31"/>
          <p:cNvSpPr/>
          <p:nvPr/>
        </p:nvSpPr>
        <p:spPr>
          <a:xfrm>
            <a:off x="4398626" y="5933846"/>
            <a:ext cx="2200206" cy="314757"/>
          </a:xfrm>
          <a:prstGeom prst="rect">
            <a:avLst/>
          </a:prstGeom>
          <a:solidFill>
            <a:srgbClr val="FFB40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chemeClr val="bg1"/>
                </a:solidFill>
              </a:rPr>
              <a:t>2.D. Toetsingskader IHH in </a:t>
            </a:r>
            <a:r>
              <a:rPr lang="nl-NL" sz="1000" dirty="0" err="1" smtClean="0">
                <a:solidFill>
                  <a:schemeClr val="bg1"/>
                </a:solidFill>
              </a:rPr>
              <a:t>uitoveringstoets</a:t>
            </a:r>
            <a:r>
              <a:rPr lang="nl-NL" sz="1000" dirty="0" smtClean="0">
                <a:solidFill>
                  <a:schemeClr val="bg1"/>
                </a:solidFill>
              </a:rPr>
              <a:t> opnemen</a:t>
            </a:r>
            <a:endParaRPr lang="nl-NL" sz="1000" dirty="0">
              <a:solidFill>
                <a:schemeClr val="bg1"/>
              </a:solidFill>
            </a:endParaRPr>
          </a:p>
        </p:txBody>
      </p:sp>
      <p:sp>
        <p:nvSpPr>
          <p:cNvPr id="33" name="Rechthoek 32"/>
          <p:cNvSpPr/>
          <p:nvPr/>
        </p:nvSpPr>
        <p:spPr>
          <a:xfrm>
            <a:off x="7039547" y="4858546"/>
            <a:ext cx="2191988" cy="314757"/>
          </a:xfrm>
          <a:prstGeom prst="rect">
            <a:avLst/>
          </a:prstGeom>
          <a:solidFill>
            <a:srgbClr val="0072C5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chemeClr val="bg1"/>
                </a:solidFill>
              </a:rPr>
              <a:t>3.A. </a:t>
            </a:r>
            <a:r>
              <a:rPr lang="nl-NL" sz="1000" dirty="0" err="1" smtClean="0">
                <a:solidFill>
                  <a:schemeClr val="bg1"/>
                </a:solidFill>
              </a:rPr>
              <a:t>Rijksbrede</a:t>
            </a:r>
            <a:r>
              <a:rPr lang="nl-NL" sz="1000" dirty="0" smtClean="0">
                <a:solidFill>
                  <a:schemeClr val="bg1"/>
                </a:solidFill>
              </a:rPr>
              <a:t> taskforce uniformiteit DMS en RMA systemen</a:t>
            </a:r>
            <a:endParaRPr lang="nl-NL" sz="1000" dirty="0">
              <a:solidFill>
                <a:schemeClr val="bg1"/>
              </a:solidFill>
            </a:endParaRPr>
          </a:p>
        </p:txBody>
      </p:sp>
      <p:sp>
        <p:nvSpPr>
          <p:cNvPr id="34" name="Rechthoek 33"/>
          <p:cNvSpPr/>
          <p:nvPr/>
        </p:nvSpPr>
        <p:spPr>
          <a:xfrm>
            <a:off x="7039547" y="5243569"/>
            <a:ext cx="2191988" cy="314757"/>
          </a:xfrm>
          <a:prstGeom prst="rect">
            <a:avLst/>
          </a:prstGeom>
          <a:solidFill>
            <a:srgbClr val="0072C5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chemeClr val="bg1"/>
                </a:solidFill>
              </a:rPr>
              <a:t>3.B. </a:t>
            </a:r>
            <a:r>
              <a:rPr lang="nl-NL" sz="1000" dirty="0" err="1" smtClean="0">
                <a:solidFill>
                  <a:schemeClr val="bg1"/>
                </a:solidFill>
              </a:rPr>
              <a:t>rijksbrede</a:t>
            </a:r>
            <a:r>
              <a:rPr lang="nl-NL" sz="1000" dirty="0" smtClean="0">
                <a:solidFill>
                  <a:schemeClr val="bg1"/>
                </a:solidFill>
              </a:rPr>
              <a:t> commissie standaarden systemen en eisen I-huishouding </a:t>
            </a:r>
            <a:endParaRPr lang="nl-NL" sz="1000" dirty="0">
              <a:solidFill>
                <a:schemeClr val="bg1"/>
              </a:solidFill>
            </a:endParaRPr>
          </a:p>
        </p:txBody>
      </p:sp>
      <p:sp>
        <p:nvSpPr>
          <p:cNvPr id="35" name="Rechthoek 34"/>
          <p:cNvSpPr/>
          <p:nvPr/>
        </p:nvSpPr>
        <p:spPr>
          <a:xfrm>
            <a:off x="7039547" y="5619089"/>
            <a:ext cx="2191988" cy="314757"/>
          </a:xfrm>
          <a:prstGeom prst="rect">
            <a:avLst/>
          </a:prstGeom>
          <a:solidFill>
            <a:srgbClr val="0072C5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chemeClr val="bg1"/>
                </a:solidFill>
              </a:rPr>
              <a:t>3.C. Besluit Informatievoorziening vernieuwen (cf. Archiefwet, </a:t>
            </a:r>
            <a:r>
              <a:rPr lang="nl-NL" sz="1000" dirty="0" err="1" smtClean="0">
                <a:solidFill>
                  <a:schemeClr val="bg1"/>
                </a:solidFill>
              </a:rPr>
              <a:t>Woo</a:t>
            </a:r>
            <a:r>
              <a:rPr lang="nl-NL" sz="1000" dirty="0" smtClean="0">
                <a:solidFill>
                  <a:schemeClr val="bg1"/>
                </a:solidFill>
              </a:rPr>
              <a:t>) </a:t>
            </a:r>
            <a:endParaRPr lang="nl-NL" sz="1000" dirty="0">
              <a:solidFill>
                <a:schemeClr val="bg1"/>
              </a:solidFill>
            </a:endParaRPr>
          </a:p>
        </p:txBody>
      </p:sp>
      <p:sp>
        <p:nvSpPr>
          <p:cNvPr id="36" name="Rechthoek 35"/>
          <p:cNvSpPr/>
          <p:nvPr/>
        </p:nvSpPr>
        <p:spPr>
          <a:xfrm>
            <a:off x="9550973" y="4858546"/>
            <a:ext cx="2191988" cy="484849"/>
          </a:xfrm>
          <a:prstGeom prst="rect">
            <a:avLst/>
          </a:prstGeom>
          <a:solidFill>
            <a:srgbClr val="3E7C1B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chemeClr val="bg1"/>
                </a:solidFill>
              </a:rPr>
              <a:t>4.A. aanstellen regeringscommissaris + functionaris per departement (aanpakken versnipperde sturing) </a:t>
            </a:r>
            <a:endParaRPr lang="nl-NL" sz="1000" dirty="0">
              <a:solidFill>
                <a:schemeClr val="bg1"/>
              </a:solidFill>
            </a:endParaRPr>
          </a:p>
        </p:txBody>
      </p:sp>
      <p:sp>
        <p:nvSpPr>
          <p:cNvPr id="37" name="Rechthoek 36"/>
          <p:cNvSpPr/>
          <p:nvPr/>
        </p:nvSpPr>
        <p:spPr>
          <a:xfrm>
            <a:off x="9548913" y="5400948"/>
            <a:ext cx="2191988" cy="490730"/>
          </a:xfrm>
          <a:prstGeom prst="rect">
            <a:avLst/>
          </a:prstGeom>
          <a:solidFill>
            <a:srgbClr val="3E7C1B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chemeClr val="bg1"/>
                </a:solidFill>
              </a:rPr>
              <a:t>4.B. </a:t>
            </a:r>
            <a:r>
              <a:rPr lang="nl-NL" sz="1000" dirty="0" err="1" smtClean="0">
                <a:solidFill>
                  <a:schemeClr val="bg1"/>
                </a:solidFill>
              </a:rPr>
              <a:t>Rijksbreed</a:t>
            </a:r>
            <a:r>
              <a:rPr lang="nl-NL" sz="1000" dirty="0" smtClean="0">
                <a:solidFill>
                  <a:schemeClr val="bg1"/>
                </a:solidFill>
              </a:rPr>
              <a:t> dashboard met indicatoren IHH  (+ continu verbeteren vio PDCA) </a:t>
            </a:r>
            <a:endParaRPr lang="nl-NL" sz="1000" dirty="0">
              <a:solidFill>
                <a:schemeClr val="bg1"/>
              </a:solidFill>
            </a:endParaRPr>
          </a:p>
        </p:txBody>
      </p:sp>
      <p:sp>
        <p:nvSpPr>
          <p:cNvPr id="38" name="Rechthoekig bijschrift 37"/>
          <p:cNvSpPr/>
          <p:nvPr/>
        </p:nvSpPr>
        <p:spPr>
          <a:xfrm>
            <a:off x="192024" y="782453"/>
            <a:ext cx="1230486" cy="530462"/>
          </a:xfrm>
          <a:prstGeom prst="wedgeRectCallout">
            <a:avLst>
              <a:gd name="adj1" fmla="val 58681"/>
              <a:gd name="adj2" fmla="val -23689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chemeClr val="tx1"/>
                </a:solidFill>
              </a:rPr>
              <a:t>Samenhang Programma’s</a:t>
            </a:r>
            <a:endParaRPr lang="nl-NL" sz="1000" dirty="0">
              <a:solidFill>
                <a:schemeClr val="tx1"/>
              </a:solidFill>
            </a:endParaRPr>
          </a:p>
        </p:txBody>
      </p:sp>
      <p:sp>
        <p:nvSpPr>
          <p:cNvPr id="39" name="Ovaal 38"/>
          <p:cNvSpPr/>
          <p:nvPr/>
        </p:nvSpPr>
        <p:spPr>
          <a:xfrm>
            <a:off x="2151854" y="782453"/>
            <a:ext cx="2370464" cy="654185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" dirty="0" smtClean="0">
                <a:solidFill>
                  <a:schemeClr val="tx1"/>
                </a:solidFill>
              </a:rPr>
              <a:t>Programma</a:t>
            </a:r>
            <a:br>
              <a:rPr lang="nl-NL" sz="1200" dirty="0" smtClean="0">
                <a:solidFill>
                  <a:schemeClr val="tx1"/>
                </a:solidFill>
              </a:rPr>
            </a:br>
            <a:r>
              <a:rPr lang="nl-NL" sz="1200" dirty="0" smtClean="0">
                <a:solidFill>
                  <a:schemeClr val="tx1"/>
                </a:solidFill>
              </a:rPr>
              <a:t>Informatieverstrekking (IV)</a:t>
            </a:r>
            <a:endParaRPr lang="nl-NL" sz="1200" dirty="0">
              <a:solidFill>
                <a:schemeClr val="tx1"/>
              </a:solidFill>
            </a:endParaRPr>
          </a:p>
        </p:txBody>
      </p:sp>
      <p:sp>
        <p:nvSpPr>
          <p:cNvPr id="40" name="Ovaal 39"/>
          <p:cNvSpPr/>
          <p:nvPr/>
        </p:nvSpPr>
        <p:spPr>
          <a:xfrm>
            <a:off x="8824537" y="769559"/>
            <a:ext cx="2542145" cy="654185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" dirty="0" smtClean="0">
                <a:solidFill>
                  <a:schemeClr val="tx1"/>
                </a:solidFill>
              </a:rPr>
              <a:t>Programma</a:t>
            </a:r>
            <a:br>
              <a:rPr lang="nl-NL" sz="1200" dirty="0" smtClean="0">
                <a:solidFill>
                  <a:schemeClr val="tx1"/>
                </a:solidFill>
              </a:rPr>
            </a:br>
            <a:r>
              <a:rPr lang="nl-NL" sz="1200" dirty="0" smtClean="0">
                <a:solidFill>
                  <a:schemeClr val="tx1"/>
                </a:solidFill>
              </a:rPr>
              <a:t>Ambtelijk vakmanschap (AV)</a:t>
            </a:r>
            <a:endParaRPr lang="nl-NL" sz="1200" dirty="0">
              <a:solidFill>
                <a:schemeClr val="tx1"/>
              </a:solidFill>
            </a:endParaRPr>
          </a:p>
        </p:txBody>
      </p:sp>
      <p:sp>
        <p:nvSpPr>
          <p:cNvPr id="42" name="Rechthoek 41"/>
          <p:cNvSpPr/>
          <p:nvPr/>
        </p:nvSpPr>
        <p:spPr>
          <a:xfrm>
            <a:off x="4792483" y="1232992"/>
            <a:ext cx="3739206" cy="896734"/>
          </a:xfrm>
          <a:prstGeom prst="rect">
            <a:avLst/>
          </a:prstGeom>
          <a:solidFill>
            <a:srgbClr val="D6F2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nl-NL" sz="1000" dirty="0" smtClean="0">
                <a:solidFill>
                  <a:schemeClr val="tx1"/>
                </a:solidFill>
              </a:rPr>
              <a:t>Als de basis op orde is dan is de informatie:</a:t>
            </a:r>
            <a:br>
              <a:rPr lang="nl-NL" sz="1000" dirty="0" smtClean="0">
                <a:solidFill>
                  <a:schemeClr val="tx1"/>
                </a:solidFill>
              </a:rPr>
            </a:br>
            <a:r>
              <a:rPr lang="nl-NL" sz="1000" dirty="0" smtClean="0">
                <a:solidFill>
                  <a:schemeClr val="tx1"/>
                </a:solidFill>
              </a:rPr>
              <a:t>1. Volledig (conform selectie-eisen, inclusief nieuwe media)</a:t>
            </a:r>
            <a:br>
              <a:rPr lang="nl-NL" sz="1000" dirty="0" smtClean="0">
                <a:solidFill>
                  <a:schemeClr val="tx1"/>
                </a:solidFill>
              </a:rPr>
            </a:br>
            <a:r>
              <a:rPr lang="nl-NL" sz="1000" dirty="0" smtClean="0">
                <a:solidFill>
                  <a:schemeClr val="tx1"/>
                </a:solidFill>
              </a:rPr>
              <a:t>2. Betrouwbaar (authentiek, controleerbaar, correcte substitutie). </a:t>
            </a:r>
            <a:br>
              <a:rPr lang="nl-NL" sz="1000" dirty="0" smtClean="0">
                <a:solidFill>
                  <a:schemeClr val="tx1"/>
                </a:solidFill>
              </a:rPr>
            </a:br>
            <a:r>
              <a:rPr lang="nl-NL" sz="1000" dirty="0" smtClean="0">
                <a:solidFill>
                  <a:schemeClr val="tx1"/>
                </a:solidFill>
              </a:rPr>
              <a:t>3. Toegankelijk (vindbaar, uitwisselbaar, leesbaar, doorzoekbaar)</a:t>
            </a:r>
            <a:endParaRPr lang="nl-NL" sz="1000" dirty="0">
              <a:solidFill>
                <a:schemeClr val="tx1"/>
              </a:solidFill>
            </a:endParaRPr>
          </a:p>
        </p:txBody>
      </p:sp>
      <p:sp>
        <p:nvSpPr>
          <p:cNvPr id="43" name="Rechthoek 42"/>
          <p:cNvSpPr/>
          <p:nvPr/>
        </p:nvSpPr>
        <p:spPr>
          <a:xfrm>
            <a:off x="3198421" y="330187"/>
            <a:ext cx="6897189" cy="2747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chemeClr val="tx1"/>
                </a:solidFill>
              </a:rPr>
              <a:t>Informatievoorziening op orde (actief openbaar maken, basis op orde, vakmanschap verzekerd)</a:t>
            </a:r>
            <a:endParaRPr lang="nl-NL" sz="1000" dirty="0">
              <a:solidFill>
                <a:schemeClr val="tx1"/>
              </a:solidFill>
            </a:endParaRPr>
          </a:p>
        </p:txBody>
      </p:sp>
      <p:sp>
        <p:nvSpPr>
          <p:cNvPr id="44" name="Pijl-rechts 43"/>
          <p:cNvSpPr/>
          <p:nvPr/>
        </p:nvSpPr>
        <p:spPr>
          <a:xfrm rot="18253212">
            <a:off x="4059458" y="570558"/>
            <a:ext cx="398038" cy="484632"/>
          </a:xfrm>
          <a:prstGeom prst="rightArrow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5" name="Pijl-rechts 44"/>
          <p:cNvSpPr/>
          <p:nvPr/>
        </p:nvSpPr>
        <p:spPr>
          <a:xfrm rot="16200000">
            <a:off x="6547846" y="467894"/>
            <a:ext cx="332376" cy="484632"/>
          </a:xfrm>
          <a:prstGeom prst="rightArrow">
            <a:avLst/>
          </a:prstGeom>
          <a:solidFill>
            <a:srgbClr val="D6F2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6" name="Pijl-rechts 45"/>
          <p:cNvSpPr/>
          <p:nvPr/>
        </p:nvSpPr>
        <p:spPr>
          <a:xfrm rot="14058331">
            <a:off x="8851595" y="569845"/>
            <a:ext cx="393558" cy="484632"/>
          </a:xfrm>
          <a:prstGeom prst="rightArrow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7" name="Pijl-rechts 46"/>
          <p:cNvSpPr/>
          <p:nvPr/>
        </p:nvSpPr>
        <p:spPr>
          <a:xfrm rot="20402822">
            <a:off x="3597304" y="2020923"/>
            <a:ext cx="1245767" cy="217724"/>
          </a:xfrm>
          <a:prstGeom prst="rightArrow">
            <a:avLst/>
          </a:prstGeom>
          <a:solidFill>
            <a:srgbClr val="C900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8" name="Pijl-rechts 47"/>
          <p:cNvSpPr/>
          <p:nvPr/>
        </p:nvSpPr>
        <p:spPr>
          <a:xfrm rot="19511215">
            <a:off x="5916690" y="2140451"/>
            <a:ext cx="441586" cy="177407"/>
          </a:xfrm>
          <a:prstGeom prst="rightArrow">
            <a:avLst/>
          </a:prstGeom>
          <a:solidFill>
            <a:srgbClr val="FFB4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bg1"/>
              </a:solidFill>
            </a:endParaRPr>
          </a:p>
        </p:txBody>
      </p:sp>
      <p:sp>
        <p:nvSpPr>
          <p:cNvPr id="49" name="Pijl-rechts 48"/>
          <p:cNvSpPr/>
          <p:nvPr/>
        </p:nvSpPr>
        <p:spPr>
          <a:xfrm rot="12856436">
            <a:off x="7386783" y="2120711"/>
            <a:ext cx="404778" cy="184406"/>
          </a:xfrm>
          <a:prstGeom prst="rightArrow">
            <a:avLst/>
          </a:prstGeom>
          <a:solidFill>
            <a:srgbClr val="0072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bg1"/>
              </a:solidFill>
            </a:endParaRPr>
          </a:p>
        </p:txBody>
      </p:sp>
      <p:sp>
        <p:nvSpPr>
          <p:cNvPr id="50" name="Pijl-rechts 49"/>
          <p:cNvSpPr/>
          <p:nvPr/>
        </p:nvSpPr>
        <p:spPr>
          <a:xfrm rot="12018278">
            <a:off x="8498978" y="2083874"/>
            <a:ext cx="1301074" cy="190198"/>
          </a:xfrm>
          <a:prstGeom prst="rightArrow">
            <a:avLst/>
          </a:prstGeom>
          <a:solidFill>
            <a:srgbClr val="3E7C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1" name="Pijl-rechts 50"/>
          <p:cNvSpPr/>
          <p:nvPr/>
        </p:nvSpPr>
        <p:spPr>
          <a:xfrm rot="16200000" flipV="1">
            <a:off x="1899976" y="4611420"/>
            <a:ext cx="208857" cy="142526"/>
          </a:xfrm>
          <a:prstGeom prst="rightArrow">
            <a:avLst/>
          </a:prstGeom>
          <a:solidFill>
            <a:srgbClr val="C90053">
              <a:alpha val="65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52" name="Pijl-rechts 51"/>
          <p:cNvSpPr/>
          <p:nvPr/>
        </p:nvSpPr>
        <p:spPr>
          <a:xfrm rot="16200000" flipV="1">
            <a:off x="10062443" y="4625301"/>
            <a:ext cx="208857" cy="142526"/>
          </a:xfrm>
          <a:prstGeom prst="rightArrow">
            <a:avLst/>
          </a:prstGeom>
          <a:solidFill>
            <a:srgbClr val="3E7C1B">
              <a:alpha val="65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bg1"/>
              </a:solidFill>
            </a:endParaRPr>
          </a:p>
        </p:txBody>
      </p:sp>
      <p:sp>
        <p:nvSpPr>
          <p:cNvPr id="53" name="Pijl-rechts 52"/>
          <p:cNvSpPr/>
          <p:nvPr/>
        </p:nvSpPr>
        <p:spPr>
          <a:xfrm rot="16200000" flipV="1">
            <a:off x="7411073" y="4622955"/>
            <a:ext cx="208857" cy="142526"/>
          </a:xfrm>
          <a:prstGeom prst="rightArrow">
            <a:avLst/>
          </a:prstGeom>
          <a:solidFill>
            <a:srgbClr val="0072C5">
              <a:alpha val="65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54" name="Pijl-rechts 53"/>
          <p:cNvSpPr/>
          <p:nvPr/>
        </p:nvSpPr>
        <p:spPr>
          <a:xfrm rot="16200000" flipV="1">
            <a:off x="4688054" y="4622940"/>
            <a:ext cx="208857" cy="142526"/>
          </a:xfrm>
          <a:prstGeom prst="rightArrow">
            <a:avLst/>
          </a:prstGeom>
          <a:solidFill>
            <a:srgbClr val="FFB40F">
              <a:alpha val="65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55" name="Pijl-rechts 54"/>
          <p:cNvSpPr/>
          <p:nvPr/>
        </p:nvSpPr>
        <p:spPr>
          <a:xfrm rot="16200000" flipV="1">
            <a:off x="10986719" y="4622939"/>
            <a:ext cx="208857" cy="142526"/>
          </a:xfrm>
          <a:prstGeom prst="rightArrow">
            <a:avLst/>
          </a:prstGeom>
          <a:solidFill>
            <a:srgbClr val="3E7C1B">
              <a:alpha val="65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bg1"/>
              </a:solidFill>
            </a:endParaRPr>
          </a:p>
        </p:txBody>
      </p:sp>
      <p:sp>
        <p:nvSpPr>
          <p:cNvPr id="56" name="Pijl-rechts 55"/>
          <p:cNvSpPr/>
          <p:nvPr/>
        </p:nvSpPr>
        <p:spPr>
          <a:xfrm rot="16200000" flipV="1">
            <a:off x="2416418" y="4608034"/>
            <a:ext cx="208857" cy="142526"/>
          </a:xfrm>
          <a:prstGeom prst="rightArrow">
            <a:avLst/>
          </a:prstGeom>
          <a:solidFill>
            <a:srgbClr val="C90053">
              <a:alpha val="65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57" name="Pijl-rechts 56"/>
          <p:cNvSpPr/>
          <p:nvPr/>
        </p:nvSpPr>
        <p:spPr>
          <a:xfrm rot="16200000" flipV="1">
            <a:off x="2893267" y="4606668"/>
            <a:ext cx="208857" cy="142526"/>
          </a:xfrm>
          <a:prstGeom prst="rightArrow">
            <a:avLst/>
          </a:prstGeom>
          <a:solidFill>
            <a:srgbClr val="C90053">
              <a:alpha val="65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58" name="Pijl-rechts 57"/>
          <p:cNvSpPr/>
          <p:nvPr/>
        </p:nvSpPr>
        <p:spPr>
          <a:xfrm rot="16200000" flipV="1">
            <a:off x="3385674" y="4622481"/>
            <a:ext cx="208857" cy="142526"/>
          </a:xfrm>
          <a:prstGeom prst="rightArrow">
            <a:avLst/>
          </a:prstGeom>
          <a:solidFill>
            <a:srgbClr val="C90053">
              <a:alpha val="65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59" name="Pijl-rechts 58"/>
          <p:cNvSpPr/>
          <p:nvPr/>
        </p:nvSpPr>
        <p:spPr>
          <a:xfrm rot="16200000" flipV="1">
            <a:off x="5718543" y="4619300"/>
            <a:ext cx="208857" cy="142526"/>
          </a:xfrm>
          <a:prstGeom prst="rightArrow">
            <a:avLst/>
          </a:prstGeom>
          <a:solidFill>
            <a:srgbClr val="FFB40F">
              <a:alpha val="65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60" name="Pijl-rechts 59"/>
          <p:cNvSpPr/>
          <p:nvPr/>
        </p:nvSpPr>
        <p:spPr>
          <a:xfrm rot="16200000" flipV="1">
            <a:off x="5185358" y="4616689"/>
            <a:ext cx="208857" cy="142526"/>
          </a:xfrm>
          <a:prstGeom prst="rightArrow">
            <a:avLst/>
          </a:prstGeom>
          <a:solidFill>
            <a:srgbClr val="FFB40F">
              <a:alpha val="65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61" name="Pijl-rechts 60"/>
          <p:cNvSpPr/>
          <p:nvPr/>
        </p:nvSpPr>
        <p:spPr>
          <a:xfrm rot="16200000" flipV="1">
            <a:off x="6226309" y="4622481"/>
            <a:ext cx="208857" cy="142526"/>
          </a:xfrm>
          <a:prstGeom prst="rightArrow">
            <a:avLst/>
          </a:prstGeom>
          <a:solidFill>
            <a:srgbClr val="FFB40F">
              <a:alpha val="65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62" name="Pijl-rechts 61"/>
          <p:cNvSpPr/>
          <p:nvPr/>
        </p:nvSpPr>
        <p:spPr>
          <a:xfrm rot="16200000" flipV="1">
            <a:off x="8806415" y="4615140"/>
            <a:ext cx="208857" cy="142526"/>
          </a:xfrm>
          <a:prstGeom prst="rightArrow">
            <a:avLst/>
          </a:prstGeom>
          <a:solidFill>
            <a:srgbClr val="0072C5">
              <a:alpha val="65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63" name="Pijl-rechts 62"/>
          <p:cNvSpPr/>
          <p:nvPr/>
        </p:nvSpPr>
        <p:spPr>
          <a:xfrm rot="16200000" flipV="1">
            <a:off x="8073113" y="4615140"/>
            <a:ext cx="208857" cy="142526"/>
          </a:xfrm>
          <a:prstGeom prst="rightArrow">
            <a:avLst/>
          </a:prstGeom>
          <a:solidFill>
            <a:srgbClr val="0072C5">
              <a:alpha val="65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64" name="Rechthoek 63"/>
          <p:cNvSpPr/>
          <p:nvPr/>
        </p:nvSpPr>
        <p:spPr>
          <a:xfrm>
            <a:off x="4345627" y="4127579"/>
            <a:ext cx="2326451" cy="311188"/>
          </a:xfrm>
          <a:prstGeom prst="rect">
            <a:avLst/>
          </a:prstGeom>
          <a:solidFill>
            <a:srgbClr val="FFB40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chemeClr val="bg1"/>
                </a:solidFill>
              </a:rPr>
              <a:t>2.4. Vernietiging en overbrenging van informatie vindt goed en tijdig plaats </a:t>
            </a:r>
            <a:endParaRPr lang="nl-NL" sz="1000" dirty="0">
              <a:solidFill>
                <a:schemeClr val="bg1"/>
              </a:solidFill>
            </a:endParaRPr>
          </a:p>
        </p:txBody>
      </p:sp>
      <p:sp>
        <p:nvSpPr>
          <p:cNvPr id="65" name="Rechthoek 64"/>
          <p:cNvSpPr/>
          <p:nvPr/>
        </p:nvSpPr>
        <p:spPr>
          <a:xfrm>
            <a:off x="1709170" y="6406937"/>
            <a:ext cx="10031731" cy="3147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chemeClr val="tx1"/>
                </a:solidFill>
              </a:rPr>
              <a:t>Vertaling generieke actielijnen naar concrete acties in </a:t>
            </a:r>
            <a:r>
              <a:rPr lang="nl-NL" sz="1000" dirty="0" err="1" smtClean="0">
                <a:solidFill>
                  <a:schemeClr val="tx1"/>
                </a:solidFill>
              </a:rPr>
              <a:t>organisatiespecifieke</a:t>
            </a:r>
            <a:r>
              <a:rPr lang="nl-NL" sz="1000" dirty="0" smtClean="0">
                <a:solidFill>
                  <a:schemeClr val="tx1"/>
                </a:solidFill>
              </a:rPr>
              <a:t> actieplannen</a:t>
            </a:r>
            <a:endParaRPr lang="nl-NL" sz="1000" dirty="0">
              <a:solidFill>
                <a:schemeClr val="tx1"/>
              </a:solidFill>
            </a:endParaRPr>
          </a:p>
        </p:txBody>
      </p:sp>
      <p:pic>
        <p:nvPicPr>
          <p:cNvPr id="66" name="Afbeelding 6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1501" y="6999592"/>
            <a:ext cx="5669818" cy="1544788"/>
          </a:xfrm>
          <a:prstGeom prst="rect">
            <a:avLst/>
          </a:prstGeom>
        </p:spPr>
      </p:pic>
      <p:sp>
        <p:nvSpPr>
          <p:cNvPr id="68" name="Koorde 67"/>
          <p:cNvSpPr/>
          <p:nvPr/>
        </p:nvSpPr>
        <p:spPr>
          <a:xfrm rot="5400000">
            <a:off x="2368553" y="1537385"/>
            <a:ext cx="983405" cy="2636934"/>
          </a:xfrm>
          <a:prstGeom prst="chord">
            <a:avLst>
              <a:gd name="adj1" fmla="val 5374291"/>
              <a:gd name="adj2" fmla="val 16200000"/>
            </a:avLst>
          </a:prstGeom>
          <a:solidFill>
            <a:srgbClr val="C900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Ovaal 6"/>
          <p:cNvSpPr/>
          <p:nvPr/>
        </p:nvSpPr>
        <p:spPr>
          <a:xfrm>
            <a:off x="1680300" y="2153960"/>
            <a:ext cx="2385377" cy="660088"/>
          </a:xfrm>
          <a:prstGeom prst="ellipse">
            <a:avLst/>
          </a:prstGeom>
          <a:solidFill>
            <a:srgbClr val="C90053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chemeClr val="bg1"/>
                </a:solidFill>
              </a:rPr>
              <a:t>Actielijn 1:</a:t>
            </a:r>
          </a:p>
          <a:p>
            <a:pPr algn="ctr"/>
            <a:r>
              <a:rPr lang="nl-NL" sz="1000" dirty="0" smtClean="0">
                <a:solidFill>
                  <a:schemeClr val="bg1"/>
                </a:solidFill>
              </a:rPr>
              <a:t>Professionals (meer </a:t>
            </a:r>
            <a:r>
              <a:rPr lang="nl-NL" sz="1000" dirty="0" err="1" smtClean="0">
                <a:solidFill>
                  <a:schemeClr val="bg1"/>
                </a:solidFill>
              </a:rPr>
              <a:t>capa-citeit</a:t>
            </a:r>
            <a:r>
              <a:rPr lang="nl-NL" sz="1000" dirty="0" smtClean="0">
                <a:solidFill>
                  <a:schemeClr val="bg1"/>
                </a:solidFill>
              </a:rPr>
              <a:t> en kwaliteit voor IHH) </a:t>
            </a:r>
            <a:endParaRPr lang="nl-NL" sz="1000" dirty="0">
              <a:solidFill>
                <a:schemeClr val="bg1"/>
              </a:solidFill>
            </a:endParaRPr>
          </a:p>
        </p:txBody>
      </p:sp>
      <p:sp>
        <p:nvSpPr>
          <p:cNvPr id="41" name="Ovaal 40"/>
          <p:cNvSpPr/>
          <p:nvPr/>
        </p:nvSpPr>
        <p:spPr>
          <a:xfrm>
            <a:off x="4815166" y="782453"/>
            <a:ext cx="3716523" cy="654185"/>
          </a:xfrm>
          <a:prstGeom prst="ellipse">
            <a:avLst/>
          </a:prstGeom>
          <a:solidFill>
            <a:srgbClr val="D6F2E9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 smtClean="0">
                <a:solidFill>
                  <a:schemeClr val="tx1"/>
                </a:solidFill>
              </a:rPr>
              <a:t>Programma</a:t>
            </a:r>
            <a:br>
              <a:rPr lang="nl-NL" sz="1400" b="1" dirty="0" smtClean="0">
                <a:solidFill>
                  <a:schemeClr val="tx1"/>
                </a:solidFill>
              </a:rPr>
            </a:br>
            <a:r>
              <a:rPr lang="nl-NL" sz="1400" b="1" dirty="0" smtClean="0">
                <a:solidFill>
                  <a:schemeClr val="tx1"/>
                </a:solidFill>
              </a:rPr>
              <a:t>Informatiehuishouding (IHH)</a:t>
            </a:r>
            <a:endParaRPr lang="nl-NL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932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ig bijschrift 3"/>
          <p:cNvSpPr/>
          <p:nvPr/>
        </p:nvSpPr>
        <p:spPr>
          <a:xfrm>
            <a:off x="314146" y="1278443"/>
            <a:ext cx="914400" cy="606824"/>
          </a:xfrm>
          <a:prstGeom prst="wedgeRect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" dirty="0" smtClean="0">
                <a:solidFill>
                  <a:schemeClr val="tx1"/>
                </a:solidFill>
              </a:rPr>
              <a:t>Hoofddoel</a:t>
            </a:r>
          </a:p>
          <a:p>
            <a:pPr algn="ctr"/>
            <a:r>
              <a:rPr lang="nl-NL" sz="1200" dirty="0" smtClean="0">
                <a:solidFill>
                  <a:schemeClr val="tx1"/>
                </a:solidFill>
              </a:rPr>
              <a:t>IHH</a:t>
            </a:r>
            <a:endParaRPr lang="nl-NL" sz="1200" dirty="0">
              <a:solidFill>
                <a:schemeClr val="tx1"/>
              </a:solidFill>
            </a:endParaRPr>
          </a:p>
        </p:txBody>
      </p:sp>
      <p:sp>
        <p:nvSpPr>
          <p:cNvPr id="5" name="Rechthoekig bijschrift 4"/>
          <p:cNvSpPr/>
          <p:nvPr/>
        </p:nvSpPr>
        <p:spPr>
          <a:xfrm>
            <a:off x="318904" y="2134193"/>
            <a:ext cx="914400" cy="612648"/>
          </a:xfrm>
          <a:prstGeom prst="wedgeRect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chemeClr val="tx1"/>
                </a:solidFill>
              </a:rPr>
              <a:t>Verbeter-doelen IHH</a:t>
            </a:r>
            <a:endParaRPr lang="nl-NL" sz="1000" dirty="0">
              <a:solidFill>
                <a:schemeClr val="tx1"/>
              </a:solidFill>
            </a:endParaRPr>
          </a:p>
        </p:txBody>
      </p:sp>
      <p:sp>
        <p:nvSpPr>
          <p:cNvPr id="6" name="Rechthoekig bijschrift 5"/>
          <p:cNvSpPr/>
          <p:nvPr/>
        </p:nvSpPr>
        <p:spPr>
          <a:xfrm>
            <a:off x="314146" y="4553411"/>
            <a:ext cx="914400" cy="612648"/>
          </a:xfrm>
          <a:prstGeom prst="wedgeRectCallou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err="1" smtClean="0">
                <a:solidFill>
                  <a:schemeClr val="tx1"/>
                </a:solidFill>
              </a:rPr>
              <a:t>Instru-menten</a:t>
            </a:r>
            <a:r>
              <a:rPr lang="nl-NL" sz="1000" dirty="0" smtClean="0">
                <a:solidFill>
                  <a:schemeClr val="tx1"/>
                </a:solidFill>
              </a:rPr>
              <a:t> (acties IHH)</a:t>
            </a:r>
            <a:endParaRPr lang="nl-NL" sz="1000" dirty="0">
              <a:solidFill>
                <a:schemeClr val="tx1"/>
              </a:solidFill>
            </a:endParaRPr>
          </a:p>
        </p:txBody>
      </p:sp>
      <p:sp>
        <p:nvSpPr>
          <p:cNvPr id="7" name="Ovaal 6"/>
          <p:cNvSpPr/>
          <p:nvPr/>
        </p:nvSpPr>
        <p:spPr>
          <a:xfrm>
            <a:off x="1474669" y="2071033"/>
            <a:ext cx="2385377" cy="53008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chemeClr val="tx1"/>
                </a:solidFill>
              </a:rPr>
              <a:t>Actielijn 1:</a:t>
            </a:r>
          </a:p>
          <a:p>
            <a:pPr algn="ctr"/>
            <a:r>
              <a:rPr lang="nl-NL" sz="1000" dirty="0" smtClean="0">
                <a:solidFill>
                  <a:schemeClr val="tx1"/>
                </a:solidFill>
              </a:rPr>
              <a:t>Professionals (meer </a:t>
            </a:r>
            <a:r>
              <a:rPr lang="nl-NL" sz="1000" dirty="0" err="1" smtClean="0">
                <a:solidFill>
                  <a:schemeClr val="tx1"/>
                </a:solidFill>
              </a:rPr>
              <a:t>capa-citeit</a:t>
            </a:r>
            <a:r>
              <a:rPr lang="nl-NL" sz="1000" dirty="0" smtClean="0">
                <a:solidFill>
                  <a:schemeClr val="tx1"/>
                </a:solidFill>
              </a:rPr>
              <a:t> en kwaliteit voor IHH) </a:t>
            </a:r>
            <a:endParaRPr lang="nl-NL" sz="1000" dirty="0">
              <a:solidFill>
                <a:schemeClr val="tx1"/>
              </a:solidFill>
            </a:endParaRPr>
          </a:p>
        </p:txBody>
      </p:sp>
      <p:sp>
        <p:nvSpPr>
          <p:cNvPr id="8" name="Ovaal 7"/>
          <p:cNvSpPr/>
          <p:nvPr/>
        </p:nvSpPr>
        <p:spPr>
          <a:xfrm>
            <a:off x="4088295" y="2084284"/>
            <a:ext cx="2431775" cy="51683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chemeClr val="tx1"/>
                </a:solidFill>
              </a:rPr>
              <a:t>Actielijn 2:</a:t>
            </a:r>
          </a:p>
          <a:p>
            <a:pPr algn="ctr"/>
            <a:r>
              <a:rPr lang="nl-NL" sz="1000" dirty="0" smtClean="0">
                <a:solidFill>
                  <a:schemeClr val="tx1"/>
                </a:solidFill>
              </a:rPr>
              <a:t>Beter beheersen volume en aard informatie </a:t>
            </a:r>
            <a:endParaRPr lang="nl-NL" sz="1000" dirty="0">
              <a:solidFill>
                <a:schemeClr val="tx1"/>
              </a:solidFill>
            </a:endParaRPr>
          </a:p>
        </p:txBody>
      </p:sp>
      <p:sp>
        <p:nvSpPr>
          <p:cNvPr id="9" name="Ovaal 8"/>
          <p:cNvSpPr/>
          <p:nvPr/>
        </p:nvSpPr>
        <p:spPr>
          <a:xfrm>
            <a:off x="6716685" y="2084298"/>
            <a:ext cx="2431775" cy="51683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chemeClr val="tx1"/>
                </a:solidFill>
              </a:rPr>
              <a:t>Actielijn 3:</a:t>
            </a:r>
          </a:p>
          <a:p>
            <a:pPr algn="ctr"/>
            <a:r>
              <a:rPr lang="nl-NL" sz="1000" dirty="0" smtClean="0">
                <a:solidFill>
                  <a:schemeClr val="tx1"/>
                </a:solidFill>
              </a:rPr>
              <a:t>Informatiesystemen </a:t>
            </a:r>
            <a:r>
              <a:rPr lang="nl-NL" sz="1000" dirty="0" err="1" smtClean="0">
                <a:solidFill>
                  <a:schemeClr val="tx1"/>
                </a:solidFill>
              </a:rPr>
              <a:t>onder-steunen</a:t>
            </a:r>
            <a:r>
              <a:rPr lang="nl-NL" sz="1000" dirty="0" smtClean="0">
                <a:solidFill>
                  <a:schemeClr val="tx1"/>
                </a:solidFill>
              </a:rPr>
              <a:t> IHH-doelen beter</a:t>
            </a:r>
            <a:endParaRPr lang="nl-NL" sz="1000" dirty="0">
              <a:solidFill>
                <a:schemeClr val="tx1"/>
              </a:solidFill>
            </a:endParaRPr>
          </a:p>
        </p:txBody>
      </p:sp>
      <p:sp>
        <p:nvSpPr>
          <p:cNvPr id="10" name="Ovaal 9"/>
          <p:cNvSpPr/>
          <p:nvPr/>
        </p:nvSpPr>
        <p:spPr>
          <a:xfrm>
            <a:off x="9345075" y="2084284"/>
            <a:ext cx="2217476" cy="51683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chemeClr val="tx1"/>
                </a:solidFill>
              </a:rPr>
              <a:t>Actielijn  4:</a:t>
            </a:r>
            <a:br>
              <a:rPr lang="nl-NL" sz="1000" dirty="0" smtClean="0">
                <a:solidFill>
                  <a:schemeClr val="tx1"/>
                </a:solidFill>
              </a:rPr>
            </a:br>
            <a:r>
              <a:rPr lang="nl-NL" sz="1000" dirty="0" smtClean="0">
                <a:solidFill>
                  <a:schemeClr val="tx1"/>
                </a:solidFill>
              </a:rPr>
              <a:t>Betere sturing en naleving (gericht op IHH-doelen)</a:t>
            </a:r>
          </a:p>
        </p:txBody>
      </p:sp>
      <p:sp>
        <p:nvSpPr>
          <p:cNvPr id="11" name="Rechthoek 10"/>
          <p:cNvSpPr/>
          <p:nvPr/>
        </p:nvSpPr>
        <p:spPr>
          <a:xfrm>
            <a:off x="316884" y="7192"/>
            <a:ext cx="1330201" cy="32490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b="1" dirty="0" smtClean="0">
                <a:solidFill>
                  <a:schemeClr val="tx1"/>
                </a:solidFill>
              </a:rPr>
              <a:t>DIN Actieplan IHH</a:t>
            </a:r>
            <a:endParaRPr lang="nl-NL" sz="1000" b="1" dirty="0">
              <a:solidFill>
                <a:schemeClr val="tx1"/>
              </a:solidFill>
            </a:endParaRPr>
          </a:p>
        </p:txBody>
      </p:sp>
      <p:sp>
        <p:nvSpPr>
          <p:cNvPr id="12" name="Rechthoek 11"/>
          <p:cNvSpPr/>
          <p:nvPr/>
        </p:nvSpPr>
        <p:spPr>
          <a:xfrm>
            <a:off x="1375604" y="2626825"/>
            <a:ext cx="2574430" cy="46587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ysClr val="windowText" lastClr="000000"/>
                </a:solidFill>
              </a:rPr>
              <a:t>1.1. Voldoende goed opgeleide informatiebeheer professionals  (kwalitatief en kwantitatief)</a:t>
            </a:r>
            <a:endParaRPr lang="nl-NL" sz="1000" dirty="0">
              <a:solidFill>
                <a:sysClr val="windowText" lastClr="000000"/>
              </a:solidFill>
            </a:endParaRPr>
          </a:p>
        </p:txBody>
      </p:sp>
      <p:sp>
        <p:nvSpPr>
          <p:cNvPr id="13" name="Rechthoek 12"/>
          <p:cNvSpPr/>
          <p:nvPr/>
        </p:nvSpPr>
        <p:spPr>
          <a:xfrm>
            <a:off x="1375604" y="3137819"/>
            <a:ext cx="2574430" cy="46928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ysClr val="windowText" lastClr="000000"/>
                </a:solidFill>
              </a:rPr>
              <a:t>1.2. ICT-professionals hebben voldoende kennis over informatiebeheer</a:t>
            </a:r>
            <a:endParaRPr lang="nl-NL" sz="1000" dirty="0">
              <a:solidFill>
                <a:sysClr val="windowText" lastClr="000000"/>
              </a:solidFill>
            </a:endParaRPr>
          </a:p>
        </p:txBody>
      </p:sp>
      <p:sp>
        <p:nvSpPr>
          <p:cNvPr id="14" name="Rechthoek 13"/>
          <p:cNvSpPr/>
          <p:nvPr/>
        </p:nvSpPr>
        <p:spPr>
          <a:xfrm>
            <a:off x="1375604" y="3661684"/>
            <a:ext cx="2574430" cy="52801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ysClr val="windowText" lastClr="000000"/>
                </a:solidFill>
              </a:rPr>
              <a:t>1.3. ambtenaren (primaire proces) nemen verantwoordelijkheid en worden ondersteund (met advies en gebruiksvriendelijke systemen) </a:t>
            </a:r>
            <a:endParaRPr lang="nl-NL" sz="1000" dirty="0">
              <a:solidFill>
                <a:sysClr val="windowText" lastClr="000000"/>
              </a:solidFill>
            </a:endParaRPr>
          </a:p>
        </p:txBody>
      </p:sp>
      <p:sp>
        <p:nvSpPr>
          <p:cNvPr id="15" name="Rechthoek 14"/>
          <p:cNvSpPr/>
          <p:nvPr/>
        </p:nvSpPr>
        <p:spPr>
          <a:xfrm>
            <a:off x="1515206" y="4545156"/>
            <a:ext cx="2199130" cy="3147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chemeClr val="tx1"/>
                </a:solidFill>
              </a:rPr>
              <a:t>1.A. Extra capaciteit (strategisch, tactisch, operationeel)</a:t>
            </a:r>
            <a:endParaRPr lang="nl-NL" sz="1000" dirty="0">
              <a:solidFill>
                <a:schemeClr val="tx1"/>
              </a:solidFill>
            </a:endParaRPr>
          </a:p>
        </p:txBody>
      </p:sp>
      <p:sp>
        <p:nvSpPr>
          <p:cNvPr id="16" name="Rechthoek 15"/>
          <p:cNvSpPr/>
          <p:nvPr/>
        </p:nvSpPr>
        <p:spPr>
          <a:xfrm>
            <a:off x="1515206" y="4905402"/>
            <a:ext cx="2191988" cy="3147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chemeClr val="tx1"/>
                </a:solidFill>
              </a:rPr>
              <a:t>1.B. Strategisch P-Plan gericht op Kennisontwikkeling)</a:t>
            </a:r>
            <a:endParaRPr lang="nl-NL" sz="1000" dirty="0">
              <a:solidFill>
                <a:schemeClr val="tx1"/>
              </a:solidFill>
            </a:endParaRPr>
          </a:p>
        </p:txBody>
      </p:sp>
      <p:sp>
        <p:nvSpPr>
          <p:cNvPr id="17" name="Rechthoek 16"/>
          <p:cNvSpPr/>
          <p:nvPr/>
        </p:nvSpPr>
        <p:spPr>
          <a:xfrm>
            <a:off x="1515206" y="5278912"/>
            <a:ext cx="2199130" cy="3147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chemeClr val="tx1"/>
                </a:solidFill>
              </a:rPr>
              <a:t>1.C. Capaciteit en kennis in flexibele schil en </a:t>
            </a:r>
            <a:r>
              <a:rPr lang="nl-NL" sz="1000" dirty="0" err="1" smtClean="0">
                <a:solidFill>
                  <a:schemeClr val="tx1"/>
                </a:solidFill>
              </a:rPr>
              <a:t>SSO’s</a:t>
            </a:r>
            <a:endParaRPr lang="nl-NL" sz="1000" dirty="0">
              <a:solidFill>
                <a:schemeClr val="tx1"/>
              </a:solidFill>
            </a:endParaRPr>
          </a:p>
        </p:txBody>
      </p:sp>
      <p:sp>
        <p:nvSpPr>
          <p:cNvPr id="18" name="Rechthoek 17"/>
          <p:cNvSpPr/>
          <p:nvPr/>
        </p:nvSpPr>
        <p:spPr>
          <a:xfrm>
            <a:off x="1515206" y="5652422"/>
            <a:ext cx="2191988" cy="3147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chemeClr val="tx1"/>
                </a:solidFill>
              </a:rPr>
              <a:t>1.D. Investeren in ambtenaren langs lijn weten, doen, kunnen, naleven</a:t>
            </a:r>
            <a:endParaRPr lang="nl-NL" sz="1000" dirty="0">
              <a:solidFill>
                <a:schemeClr val="tx1"/>
              </a:solidFill>
            </a:endParaRPr>
          </a:p>
        </p:txBody>
      </p:sp>
      <p:sp>
        <p:nvSpPr>
          <p:cNvPr id="19" name="Rechthoek 18"/>
          <p:cNvSpPr/>
          <p:nvPr/>
        </p:nvSpPr>
        <p:spPr>
          <a:xfrm>
            <a:off x="4204662" y="4540357"/>
            <a:ext cx="2191988" cy="31064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chemeClr val="tx1"/>
                </a:solidFill>
              </a:rPr>
              <a:t>2.A. </a:t>
            </a:r>
            <a:r>
              <a:rPr lang="nl-NL" sz="1000" dirty="0" err="1" smtClean="0">
                <a:solidFill>
                  <a:schemeClr val="tx1"/>
                </a:solidFill>
              </a:rPr>
              <a:t>Rijksbrede</a:t>
            </a:r>
            <a:r>
              <a:rPr lang="nl-NL" sz="1000" dirty="0" smtClean="0">
                <a:solidFill>
                  <a:schemeClr val="tx1"/>
                </a:solidFill>
              </a:rPr>
              <a:t> </a:t>
            </a:r>
            <a:r>
              <a:rPr lang="nl-NL" sz="1000" dirty="0" err="1" smtClean="0">
                <a:solidFill>
                  <a:schemeClr val="tx1"/>
                </a:solidFill>
              </a:rPr>
              <a:t>taskfore</a:t>
            </a:r>
            <a:r>
              <a:rPr lang="nl-NL" sz="1000" dirty="0" smtClean="0">
                <a:solidFill>
                  <a:schemeClr val="tx1"/>
                </a:solidFill>
              </a:rPr>
              <a:t> voor standaardisatie werkprocessen</a:t>
            </a:r>
            <a:endParaRPr lang="nl-NL" sz="1000" dirty="0">
              <a:solidFill>
                <a:schemeClr val="tx1"/>
              </a:solidFill>
            </a:endParaRPr>
          </a:p>
        </p:txBody>
      </p:sp>
      <p:sp>
        <p:nvSpPr>
          <p:cNvPr id="20" name="Rechthoek 19"/>
          <p:cNvSpPr/>
          <p:nvPr/>
        </p:nvSpPr>
        <p:spPr>
          <a:xfrm>
            <a:off x="4204662" y="4886346"/>
            <a:ext cx="2200206" cy="3147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chemeClr val="tx1"/>
                </a:solidFill>
              </a:rPr>
              <a:t>2.B. Onbeheerde digitale data in beheer brengen (e-mails, </a:t>
            </a:r>
            <a:r>
              <a:rPr lang="nl-NL" sz="1000" dirty="0" err="1" smtClean="0">
                <a:solidFill>
                  <a:schemeClr val="tx1"/>
                </a:solidFill>
              </a:rPr>
              <a:t>etc</a:t>
            </a:r>
            <a:r>
              <a:rPr lang="nl-NL" sz="1000" dirty="0" smtClean="0">
                <a:solidFill>
                  <a:schemeClr val="tx1"/>
                </a:solidFill>
              </a:rPr>
              <a:t>)</a:t>
            </a:r>
            <a:endParaRPr lang="nl-NL" sz="1000" dirty="0">
              <a:solidFill>
                <a:schemeClr val="tx1"/>
              </a:solidFill>
            </a:endParaRPr>
          </a:p>
        </p:txBody>
      </p:sp>
      <p:sp>
        <p:nvSpPr>
          <p:cNvPr id="21" name="Rechthoek 20"/>
          <p:cNvSpPr/>
          <p:nvPr/>
        </p:nvSpPr>
        <p:spPr>
          <a:xfrm>
            <a:off x="4154727" y="2636301"/>
            <a:ext cx="2324737" cy="31308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ysClr val="windowText" lastClr="000000"/>
                </a:solidFill>
              </a:rPr>
              <a:t>2.1. het is duidelijk welke informatie bewaard en toegankelijk moet blijven </a:t>
            </a:r>
            <a:endParaRPr lang="nl-NL" sz="1000" dirty="0">
              <a:solidFill>
                <a:sysClr val="windowText" lastClr="000000"/>
              </a:solidFill>
            </a:endParaRPr>
          </a:p>
        </p:txBody>
      </p:sp>
      <p:sp>
        <p:nvSpPr>
          <p:cNvPr id="22" name="Rechthoek 21"/>
          <p:cNvSpPr/>
          <p:nvPr/>
        </p:nvSpPr>
        <p:spPr>
          <a:xfrm>
            <a:off x="6716685" y="2649257"/>
            <a:ext cx="2431775" cy="38549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ysClr val="windowText" lastClr="000000"/>
                </a:solidFill>
              </a:rPr>
              <a:t>3.1. I-systemen ondersteunen organisatie en  medewerkers  optimaal bij IHH  </a:t>
            </a:r>
            <a:endParaRPr lang="nl-NL" sz="1000" dirty="0">
              <a:solidFill>
                <a:sysClr val="windowText" lastClr="000000"/>
              </a:solidFill>
            </a:endParaRPr>
          </a:p>
        </p:txBody>
      </p:sp>
      <p:sp>
        <p:nvSpPr>
          <p:cNvPr id="23" name="Rechthoek 22"/>
          <p:cNvSpPr/>
          <p:nvPr/>
        </p:nvSpPr>
        <p:spPr>
          <a:xfrm>
            <a:off x="9450600" y="2652890"/>
            <a:ext cx="2006425" cy="38549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ysClr val="windowText" lastClr="000000"/>
                </a:solidFill>
              </a:rPr>
              <a:t>4.1. heldere sturing op IHH via verschillende disciplines </a:t>
            </a:r>
            <a:endParaRPr lang="nl-NL" sz="1000" dirty="0">
              <a:solidFill>
                <a:sysClr val="windowText" lastClr="000000"/>
              </a:solidFill>
            </a:endParaRPr>
          </a:p>
        </p:txBody>
      </p:sp>
      <p:sp>
        <p:nvSpPr>
          <p:cNvPr id="24" name="Rechthoek 23"/>
          <p:cNvSpPr/>
          <p:nvPr/>
        </p:nvSpPr>
        <p:spPr>
          <a:xfrm>
            <a:off x="4154727" y="3000846"/>
            <a:ext cx="2321674" cy="36789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ysClr val="windowText" lastClr="000000"/>
                </a:solidFill>
              </a:rPr>
              <a:t>2.2. instrumenten zijn beschikbaar om onderzoek te doen in veel informatie</a:t>
            </a:r>
            <a:endParaRPr lang="nl-NL" sz="1000" dirty="0">
              <a:solidFill>
                <a:sysClr val="windowText" lastClr="000000"/>
              </a:solidFill>
            </a:endParaRPr>
          </a:p>
        </p:txBody>
      </p:sp>
      <p:sp>
        <p:nvSpPr>
          <p:cNvPr id="25" name="Rechthoek 24"/>
          <p:cNvSpPr/>
          <p:nvPr/>
        </p:nvSpPr>
        <p:spPr>
          <a:xfrm>
            <a:off x="6716685" y="3091089"/>
            <a:ext cx="2419345" cy="38549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ysClr val="windowText" lastClr="000000"/>
                </a:solidFill>
              </a:rPr>
              <a:t>3.2. IT-landschap duurzaam toegankelijk, voldoet aan kwaliteitseisen, </a:t>
            </a:r>
            <a:r>
              <a:rPr lang="nl-NL" sz="1000" dirty="0" err="1" smtClean="0">
                <a:solidFill>
                  <a:sysClr val="windowText" lastClr="000000"/>
                </a:solidFill>
              </a:rPr>
              <a:t>interoperabel</a:t>
            </a:r>
            <a:endParaRPr lang="nl-NL" sz="1000" dirty="0">
              <a:solidFill>
                <a:sysClr val="windowText" lastClr="000000"/>
              </a:solidFill>
            </a:endParaRPr>
          </a:p>
        </p:txBody>
      </p:sp>
      <p:sp>
        <p:nvSpPr>
          <p:cNvPr id="26" name="Rechthoek 25"/>
          <p:cNvSpPr/>
          <p:nvPr/>
        </p:nvSpPr>
        <p:spPr>
          <a:xfrm>
            <a:off x="9454092" y="3131415"/>
            <a:ext cx="2002933" cy="42229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ysClr val="windowText" lastClr="000000"/>
                </a:solidFill>
              </a:rPr>
              <a:t>4.2. overzicht in input, output en </a:t>
            </a:r>
            <a:r>
              <a:rPr lang="nl-NL" sz="1000" dirty="0" err="1" smtClean="0">
                <a:solidFill>
                  <a:sysClr val="windowText" lastClr="000000"/>
                </a:solidFill>
              </a:rPr>
              <a:t>outcome</a:t>
            </a:r>
            <a:endParaRPr lang="nl-NL" sz="1000" dirty="0">
              <a:solidFill>
                <a:sysClr val="windowText" lastClr="000000"/>
              </a:solidFill>
            </a:endParaRPr>
          </a:p>
        </p:txBody>
      </p:sp>
      <p:sp>
        <p:nvSpPr>
          <p:cNvPr id="27" name="Rechthoek 26"/>
          <p:cNvSpPr/>
          <p:nvPr/>
        </p:nvSpPr>
        <p:spPr>
          <a:xfrm>
            <a:off x="4151664" y="3396158"/>
            <a:ext cx="2324737" cy="44669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ysClr val="windowText" lastClr="000000"/>
                </a:solidFill>
              </a:rPr>
              <a:t>2.3. informatie in nieuwe media is duurzaam toegankelijk (websites, chat, e-mail, </a:t>
            </a:r>
            <a:r>
              <a:rPr lang="nl-NL" sz="1000" dirty="0" err="1" smtClean="0">
                <a:solidFill>
                  <a:sysClr val="windowText" lastClr="000000"/>
                </a:solidFill>
              </a:rPr>
              <a:t>social</a:t>
            </a:r>
            <a:r>
              <a:rPr lang="nl-NL" sz="1000" dirty="0" smtClean="0">
                <a:solidFill>
                  <a:sysClr val="windowText" lastClr="000000"/>
                </a:solidFill>
              </a:rPr>
              <a:t> media) </a:t>
            </a:r>
            <a:endParaRPr lang="nl-NL" sz="1000" dirty="0">
              <a:solidFill>
                <a:sysClr val="windowText" lastClr="000000"/>
              </a:solidFill>
            </a:endParaRPr>
          </a:p>
        </p:txBody>
      </p:sp>
      <p:sp>
        <p:nvSpPr>
          <p:cNvPr id="28" name="Rechthoek 27"/>
          <p:cNvSpPr/>
          <p:nvPr/>
        </p:nvSpPr>
        <p:spPr>
          <a:xfrm>
            <a:off x="6716684" y="3543256"/>
            <a:ext cx="2431775" cy="28486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ysClr val="windowText" lastClr="000000"/>
                </a:solidFill>
              </a:rPr>
              <a:t>3.3. uniformiteit en standaardisatie</a:t>
            </a:r>
            <a:endParaRPr lang="nl-NL" sz="1000" dirty="0">
              <a:solidFill>
                <a:sysClr val="windowText" lastClr="000000"/>
              </a:solidFill>
            </a:endParaRPr>
          </a:p>
        </p:txBody>
      </p:sp>
      <p:sp>
        <p:nvSpPr>
          <p:cNvPr id="29" name="Rechthoek 28"/>
          <p:cNvSpPr/>
          <p:nvPr/>
        </p:nvSpPr>
        <p:spPr>
          <a:xfrm>
            <a:off x="9454092" y="3662596"/>
            <a:ext cx="2002933" cy="47081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ysClr val="windowText" lastClr="000000"/>
                </a:solidFill>
              </a:rPr>
              <a:t>4.3. passende P&amp;C instrumenten die organisatie scherp houden</a:t>
            </a:r>
            <a:endParaRPr lang="nl-NL" sz="1000" dirty="0">
              <a:solidFill>
                <a:sysClr val="windowText" lastClr="000000"/>
              </a:solidFill>
            </a:endParaRPr>
          </a:p>
        </p:txBody>
      </p:sp>
      <p:sp>
        <p:nvSpPr>
          <p:cNvPr id="30" name="Rechthoek 29"/>
          <p:cNvSpPr/>
          <p:nvPr/>
        </p:nvSpPr>
        <p:spPr>
          <a:xfrm>
            <a:off x="6715035" y="3900044"/>
            <a:ext cx="2433424" cy="28258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ysClr val="windowText" lastClr="000000"/>
                </a:solidFill>
              </a:rPr>
              <a:t>3.4. archivering </a:t>
            </a:r>
            <a:r>
              <a:rPr lang="nl-NL" sz="1000" dirty="0" err="1" smtClean="0">
                <a:solidFill>
                  <a:sysClr val="windowText" lastClr="000000"/>
                </a:solidFill>
              </a:rPr>
              <a:t>by</a:t>
            </a:r>
            <a:r>
              <a:rPr lang="nl-NL" sz="1000" dirty="0" smtClean="0">
                <a:solidFill>
                  <a:sysClr val="windowText" lastClr="000000"/>
                </a:solidFill>
              </a:rPr>
              <a:t> design (nieuwe systemen)</a:t>
            </a:r>
            <a:endParaRPr lang="nl-NL" sz="1000" dirty="0">
              <a:solidFill>
                <a:sysClr val="windowText" lastClr="000000"/>
              </a:solidFill>
            </a:endParaRPr>
          </a:p>
        </p:txBody>
      </p:sp>
      <p:sp>
        <p:nvSpPr>
          <p:cNvPr id="31" name="Rechthoek 30"/>
          <p:cNvSpPr/>
          <p:nvPr/>
        </p:nvSpPr>
        <p:spPr>
          <a:xfrm>
            <a:off x="4204662" y="5253401"/>
            <a:ext cx="2191988" cy="3147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chemeClr val="tx1"/>
                </a:solidFill>
              </a:rPr>
              <a:t>2.C. </a:t>
            </a:r>
            <a:r>
              <a:rPr lang="nl-NL" sz="1000" dirty="0" err="1" smtClean="0">
                <a:solidFill>
                  <a:schemeClr val="tx1"/>
                </a:solidFill>
              </a:rPr>
              <a:t>Rijksbrede</a:t>
            </a:r>
            <a:r>
              <a:rPr lang="nl-NL" sz="1000" dirty="0" smtClean="0">
                <a:solidFill>
                  <a:schemeClr val="tx1"/>
                </a:solidFill>
              </a:rPr>
              <a:t> checklist voor duurzaam digitaal beheer:</a:t>
            </a:r>
            <a:endParaRPr lang="nl-NL" sz="1000" dirty="0">
              <a:solidFill>
                <a:schemeClr val="tx1"/>
              </a:solidFill>
            </a:endParaRPr>
          </a:p>
        </p:txBody>
      </p:sp>
      <p:sp>
        <p:nvSpPr>
          <p:cNvPr id="32" name="Rechthoek 31"/>
          <p:cNvSpPr/>
          <p:nvPr/>
        </p:nvSpPr>
        <p:spPr>
          <a:xfrm>
            <a:off x="4204662" y="5620457"/>
            <a:ext cx="2200206" cy="3147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chemeClr val="tx1"/>
                </a:solidFill>
              </a:rPr>
              <a:t>2.D. Toetsingskader IHH in </a:t>
            </a:r>
            <a:r>
              <a:rPr lang="nl-NL" sz="1000" dirty="0" err="1" smtClean="0">
                <a:solidFill>
                  <a:schemeClr val="tx1"/>
                </a:solidFill>
              </a:rPr>
              <a:t>uitoveringstoets</a:t>
            </a:r>
            <a:r>
              <a:rPr lang="nl-NL" sz="1000" dirty="0" smtClean="0">
                <a:solidFill>
                  <a:schemeClr val="tx1"/>
                </a:solidFill>
              </a:rPr>
              <a:t> opnemen</a:t>
            </a:r>
            <a:endParaRPr lang="nl-NL" sz="1000" dirty="0">
              <a:solidFill>
                <a:schemeClr val="tx1"/>
              </a:solidFill>
            </a:endParaRPr>
          </a:p>
        </p:txBody>
      </p:sp>
      <p:sp>
        <p:nvSpPr>
          <p:cNvPr id="33" name="Rechthoek 32"/>
          <p:cNvSpPr/>
          <p:nvPr/>
        </p:nvSpPr>
        <p:spPr>
          <a:xfrm>
            <a:off x="6845583" y="4545157"/>
            <a:ext cx="2191988" cy="3147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chemeClr val="tx1"/>
                </a:solidFill>
              </a:rPr>
              <a:t>3.A. </a:t>
            </a:r>
            <a:r>
              <a:rPr lang="nl-NL" sz="1000" dirty="0" err="1" smtClean="0">
                <a:solidFill>
                  <a:schemeClr val="tx1"/>
                </a:solidFill>
              </a:rPr>
              <a:t>Rijksbrede</a:t>
            </a:r>
            <a:r>
              <a:rPr lang="nl-NL" sz="1000" dirty="0" smtClean="0">
                <a:solidFill>
                  <a:schemeClr val="tx1"/>
                </a:solidFill>
              </a:rPr>
              <a:t> taskforce uniformiteit DMS en RMA systemen</a:t>
            </a:r>
            <a:endParaRPr lang="nl-NL" sz="1000" dirty="0">
              <a:solidFill>
                <a:schemeClr val="tx1"/>
              </a:solidFill>
            </a:endParaRPr>
          </a:p>
        </p:txBody>
      </p:sp>
      <p:sp>
        <p:nvSpPr>
          <p:cNvPr id="34" name="Rechthoek 33"/>
          <p:cNvSpPr/>
          <p:nvPr/>
        </p:nvSpPr>
        <p:spPr>
          <a:xfrm>
            <a:off x="6845583" y="4930180"/>
            <a:ext cx="2191988" cy="3147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chemeClr val="tx1"/>
                </a:solidFill>
              </a:rPr>
              <a:t>3.B. </a:t>
            </a:r>
            <a:r>
              <a:rPr lang="nl-NL" sz="1000" dirty="0" err="1" smtClean="0">
                <a:solidFill>
                  <a:schemeClr val="tx1"/>
                </a:solidFill>
              </a:rPr>
              <a:t>rijksbrede</a:t>
            </a:r>
            <a:r>
              <a:rPr lang="nl-NL" sz="1000" dirty="0" smtClean="0">
                <a:solidFill>
                  <a:schemeClr val="tx1"/>
                </a:solidFill>
              </a:rPr>
              <a:t> commissie standaarden systemen en eisen I-huishouding </a:t>
            </a:r>
            <a:endParaRPr lang="nl-NL" sz="1000" dirty="0">
              <a:solidFill>
                <a:schemeClr val="tx1"/>
              </a:solidFill>
            </a:endParaRPr>
          </a:p>
        </p:txBody>
      </p:sp>
      <p:sp>
        <p:nvSpPr>
          <p:cNvPr id="35" name="Rechthoek 34"/>
          <p:cNvSpPr/>
          <p:nvPr/>
        </p:nvSpPr>
        <p:spPr>
          <a:xfrm>
            <a:off x="6845583" y="5305700"/>
            <a:ext cx="2191988" cy="3147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chemeClr val="tx1"/>
                </a:solidFill>
              </a:rPr>
              <a:t>3.C. Besluit Informatievoorziening vernieuwen (cf. Archiefwet, </a:t>
            </a:r>
            <a:r>
              <a:rPr lang="nl-NL" sz="1000" dirty="0" err="1" smtClean="0">
                <a:solidFill>
                  <a:schemeClr val="tx1"/>
                </a:solidFill>
              </a:rPr>
              <a:t>Woo</a:t>
            </a:r>
            <a:r>
              <a:rPr lang="nl-NL" sz="1000" dirty="0" smtClean="0">
                <a:solidFill>
                  <a:schemeClr val="tx1"/>
                </a:solidFill>
              </a:rPr>
              <a:t>) </a:t>
            </a:r>
            <a:endParaRPr lang="nl-NL" sz="1000" dirty="0">
              <a:solidFill>
                <a:schemeClr val="tx1"/>
              </a:solidFill>
            </a:endParaRPr>
          </a:p>
        </p:txBody>
      </p:sp>
      <p:sp>
        <p:nvSpPr>
          <p:cNvPr id="36" name="Rechthoek 35"/>
          <p:cNvSpPr/>
          <p:nvPr/>
        </p:nvSpPr>
        <p:spPr>
          <a:xfrm>
            <a:off x="9357009" y="4545157"/>
            <a:ext cx="2191988" cy="48484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chemeClr val="tx1"/>
                </a:solidFill>
              </a:rPr>
              <a:t>4.A. aanstellen regeringscommissaris + functionaris per departement (aanpakken versnipperde sturing) </a:t>
            </a:r>
            <a:endParaRPr lang="nl-NL" sz="1000" dirty="0">
              <a:solidFill>
                <a:schemeClr val="tx1"/>
              </a:solidFill>
            </a:endParaRPr>
          </a:p>
        </p:txBody>
      </p:sp>
      <p:sp>
        <p:nvSpPr>
          <p:cNvPr id="37" name="Rechthoek 36"/>
          <p:cNvSpPr/>
          <p:nvPr/>
        </p:nvSpPr>
        <p:spPr>
          <a:xfrm>
            <a:off x="9354949" y="5087559"/>
            <a:ext cx="2191988" cy="4907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chemeClr val="tx1"/>
                </a:solidFill>
              </a:rPr>
              <a:t>4.B. </a:t>
            </a:r>
            <a:r>
              <a:rPr lang="nl-NL" sz="1000" dirty="0" err="1" smtClean="0">
                <a:solidFill>
                  <a:schemeClr val="tx1"/>
                </a:solidFill>
              </a:rPr>
              <a:t>Rijksbreed</a:t>
            </a:r>
            <a:r>
              <a:rPr lang="nl-NL" sz="1000" dirty="0" smtClean="0">
                <a:solidFill>
                  <a:schemeClr val="tx1"/>
                </a:solidFill>
              </a:rPr>
              <a:t> dashboard met indicatoren IHH  (+ continu verbeteren vio PDCA) </a:t>
            </a:r>
            <a:endParaRPr lang="nl-NL" sz="1000" dirty="0">
              <a:solidFill>
                <a:schemeClr val="tx1"/>
              </a:solidFill>
            </a:endParaRPr>
          </a:p>
        </p:txBody>
      </p:sp>
      <p:sp>
        <p:nvSpPr>
          <p:cNvPr id="38" name="Rechthoekig bijschrift 37"/>
          <p:cNvSpPr/>
          <p:nvPr/>
        </p:nvSpPr>
        <p:spPr>
          <a:xfrm>
            <a:off x="314146" y="533072"/>
            <a:ext cx="914400" cy="530462"/>
          </a:xfrm>
          <a:prstGeom prst="wedgeRect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chemeClr val="tx1"/>
                </a:solidFill>
              </a:rPr>
              <a:t>Samenhang Programma’s</a:t>
            </a:r>
            <a:endParaRPr lang="nl-NL" sz="1000" dirty="0">
              <a:solidFill>
                <a:schemeClr val="tx1"/>
              </a:solidFill>
            </a:endParaRPr>
          </a:p>
        </p:txBody>
      </p:sp>
      <p:sp>
        <p:nvSpPr>
          <p:cNvPr id="39" name="Ovaal 38"/>
          <p:cNvSpPr/>
          <p:nvPr/>
        </p:nvSpPr>
        <p:spPr>
          <a:xfrm>
            <a:off x="1957890" y="533072"/>
            <a:ext cx="2370464" cy="654185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" dirty="0" smtClean="0">
                <a:solidFill>
                  <a:schemeClr val="tx1"/>
                </a:solidFill>
              </a:rPr>
              <a:t>Programma</a:t>
            </a:r>
            <a:br>
              <a:rPr lang="nl-NL" sz="1200" dirty="0" smtClean="0">
                <a:solidFill>
                  <a:schemeClr val="tx1"/>
                </a:solidFill>
              </a:rPr>
            </a:br>
            <a:r>
              <a:rPr lang="nl-NL" sz="1200" dirty="0" smtClean="0">
                <a:solidFill>
                  <a:schemeClr val="tx1"/>
                </a:solidFill>
              </a:rPr>
              <a:t>Informatieverstrekking (IV)</a:t>
            </a:r>
            <a:endParaRPr lang="nl-NL" sz="1200" dirty="0">
              <a:solidFill>
                <a:schemeClr val="tx1"/>
              </a:solidFill>
            </a:endParaRPr>
          </a:p>
        </p:txBody>
      </p:sp>
      <p:sp>
        <p:nvSpPr>
          <p:cNvPr id="40" name="Ovaal 39"/>
          <p:cNvSpPr/>
          <p:nvPr/>
        </p:nvSpPr>
        <p:spPr>
          <a:xfrm>
            <a:off x="8630573" y="520178"/>
            <a:ext cx="2542145" cy="654185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" dirty="0" smtClean="0">
                <a:solidFill>
                  <a:schemeClr val="tx1"/>
                </a:solidFill>
              </a:rPr>
              <a:t>Programma</a:t>
            </a:r>
            <a:br>
              <a:rPr lang="nl-NL" sz="1200" dirty="0" smtClean="0">
                <a:solidFill>
                  <a:schemeClr val="tx1"/>
                </a:solidFill>
              </a:rPr>
            </a:br>
            <a:r>
              <a:rPr lang="nl-NL" sz="1200" dirty="0" smtClean="0">
                <a:solidFill>
                  <a:schemeClr val="tx1"/>
                </a:solidFill>
              </a:rPr>
              <a:t>Ambtelijk vakmanschap (AV)</a:t>
            </a:r>
            <a:endParaRPr lang="nl-NL" sz="1200" dirty="0">
              <a:solidFill>
                <a:schemeClr val="tx1"/>
              </a:solidFill>
            </a:endParaRPr>
          </a:p>
        </p:txBody>
      </p:sp>
      <p:sp>
        <p:nvSpPr>
          <p:cNvPr id="41" name="Ovaal 40"/>
          <p:cNvSpPr/>
          <p:nvPr/>
        </p:nvSpPr>
        <p:spPr>
          <a:xfrm>
            <a:off x="4689149" y="533072"/>
            <a:ext cx="3580630" cy="65418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" dirty="0" smtClean="0">
                <a:solidFill>
                  <a:schemeClr val="tx1"/>
                </a:solidFill>
              </a:rPr>
              <a:t>Programma</a:t>
            </a:r>
            <a:br>
              <a:rPr lang="nl-NL" sz="1200" dirty="0" smtClean="0">
                <a:solidFill>
                  <a:schemeClr val="tx1"/>
                </a:solidFill>
              </a:rPr>
            </a:br>
            <a:r>
              <a:rPr lang="nl-NL" sz="1200" dirty="0" smtClean="0">
                <a:solidFill>
                  <a:schemeClr val="tx1"/>
                </a:solidFill>
              </a:rPr>
              <a:t>Informatiehuishouding (IHH)</a:t>
            </a:r>
            <a:endParaRPr lang="nl-NL" sz="1200" dirty="0">
              <a:solidFill>
                <a:schemeClr val="tx1"/>
              </a:solidFill>
            </a:endParaRPr>
          </a:p>
        </p:txBody>
      </p:sp>
      <p:sp>
        <p:nvSpPr>
          <p:cNvPr id="42" name="Rechthoek 41"/>
          <p:cNvSpPr/>
          <p:nvPr/>
        </p:nvSpPr>
        <p:spPr>
          <a:xfrm>
            <a:off x="4598519" y="1124507"/>
            <a:ext cx="3739206" cy="75583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chemeClr val="tx1"/>
                </a:solidFill>
              </a:rPr>
              <a:t>Als de basis op orde is dan is de informatie:</a:t>
            </a:r>
            <a:br>
              <a:rPr lang="nl-NL" sz="1000" dirty="0" smtClean="0">
                <a:solidFill>
                  <a:schemeClr val="tx1"/>
                </a:solidFill>
              </a:rPr>
            </a:br>
            <a:r>
              <a:rPr lang="nl-NL" sz="1000" dirty="0" smtClean="0">
                <a:solidFill>
                  <a:schemeClr val="tx1"/>
                </a:solidFill>
              </a:rPr>
              <a:t>1. Volledig (conform selectie-eisen, inclusief nieuwe media)</a:t>
            </a:r>
            <a:br>
              <a:rPr lang="nl-NL" sz="1000" dirty="0" smtClean="0">
                <a:solidFill>
                  <a:schemeClr val="tx1"/>
                </a:solidFill>
              </a:rPr>
            </a:br>
            <a:r>
              <a:rPr lang="nl-NL" sz="1000" dirty="0" smtClean="0">
                <a:solidFill>
                  <a:schemeClr val="tx1"/>
                </a:solidFill>
              </a:rPr>
              <a:t>2. Betrouwbaar (authentiek, controleerbaar, correcte substitutie). </a:t>
            </a:r>
            <a:br>
              <a:rPr lang="nl-NL" sz="1000" dirty="0" smtClean="0">
                <a:solidFill>
                  <a:schemeClr val="tx1"/>
                </a:solidFill>
              </a:rPr>
            </a:br>
            <a:r>
              <a:rPr lang="nl-NL" sz="1000" dirty="0" smtClean="0">
                <a:solidFill>
                  <a:schemeClr val="tx1"/>
                </a:solidFill>
              </a:rPr>
              <a:t>3. Toegankelijk (vindbaar, uitwisselbaar, leesbaar, doorzoekbaar)</a:t>
            </a:r>
            <a:endParaRPr lang="nl-NL" sz="1000" dirty="0">
              <a:solidFill>
                <a:schemeClr val="tx1"/>
              </a:solidFill>
            </a:endParaRPr>
          </a:p>
        </p:txBody>
      </p:sp>
      <p:sp>
        <p:nvSpPr>
          <p:cNvPr id="43" name="Rechthoek 42"/>
          <p:cNvSpPr/>
          <p:nvPr/>
        </p:nvSpPr>
        <p:spPr>
          <a:xfrm>
            <a:off x="3004457" y="80806"/>
            <a:ext cx="6897189" cy="274788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chemeClr val="tx1"/>
                </a:solidFill>
              </a:rPr>
              <a:t>Informatievoorziening op orde (actief openbaar maken, basis op orde, vakmanschap verzekerd)</a:t>
            </a:r>
            <a:endParaRPr lang="nl-NL" sz="1000" dirty="0">
              <a:solidFill>
                <a:schemeClr val="tx1"/>
              </a:solidFill>
            </a:endParaRPr>
          </a:p>
        </p:txBody>
      </p:sp>
      <p:sp>
        <p:nvSpPr>
          <p:cNvPr id="44" name="Pijl-rechts 43"/>
          <p:cNvSpPr/>
          <p:nvPr/>
        </p:nvSpPr>
        <p:spPr>
          <a:xfrm rot="18253212">
            <a:off x="3473450" y="212412"/>
            <a:ext cx="398038" cy="484632"/>
          </a:xfrm>
          <a:prstGeom prst="right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5" name="Pijl-rechts 44"/>
          <p:cNvSpPr/>
          <p:nvPr/>
        </p:nvSpPr>
        <p:spPr>
          <a:xfrm rot="16200000">
            <a:off x="6353882" y="218513"/>
            <a:ext cx="332376" cy="484632"/>
          </a:xfrm>
          <a:prstGeom prst="right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6" name="Pijl-rechts 45"/>
          <p:cNvSpPr/>
          <p:nvPr/>
        </p:nvSpPr>
        <p:spPr>
          <a:xfrm rot="14058331">
            <a:off x="8871238" y="200197"/>
            <a:ext cx="393558" cy="484632"/>
          </a:xfrm>
          <a:prstGeom prst="right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7" name="Pijl-rechts 46"/>
          <p:cNvSpPr/>
          <p:nvPr/>
        </p:nvSpPr>
        <p:spPr>
          <a:xfrm rot="20402822">
            <a:off x="3403340" y="1771542"/>
            <a:ext cx="1245767" cy="217724"/>
          </a:xfrm>
          <a:prstGeom prst="righ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8" name="Pijl-rechts 47"/>
          <p:cNvSpPr/>
          <p:nvPr/>
        </p:nvSpPr>
        <p:spPr>
          <a:xfrm rot="19511215">
            <a:off x="5722726" y="1891070"/>
            <a:ext cx="441586" cy="177407"/>
          </a:xfrm>
          <a:prstGeom prst="righ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9" name="Pijl-rechts 48"/>
          <p:cNvSpPr/>
          <p:nvPr/>
        </p:nvSpPr>
        <p:spPr>
          <a:xfrm rot="12856436">
            <a:off x="7192819" y="1871330"/>
            <a:ext cx="404778" cy="184406"/>
          </a:xfrm>
          <a:prstGeom prst="righ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0" name="Pijl-rechts 49"/>
          <p:cNvSpPr/>
          <p:nvPr/>
        </p:nvSpPr>
        <p:spPr>
          <a:xfrm rot="12018278">
            <a:off x="8305014" y="1834493"/>
            <a:ext cx="1301074" cy="190198"/>
          </a:xfrm>
          <a:prstGeom prst="righ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1" name="Pijl-rechts 50"/>
          <p:cNvSpPr/>
          <p:nvPr/>
        </p:nvSpPr>
        <p:spPr>
          <a:xfrm rot="16200000" flipV="1">
            <a:off x="1706012" y="4298031"/>
            <a:ext cx="208857" cy="142526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2" name="Pijl-rechts 51"/>
          <p:cNvSpPr/>
          <p:nvPr/>
        </p:nvSpPr>
        <p:spPr>
          <a:xfrm rot="16200000" flipV="1">
            <a:off x="9868479" y="4311912"/>
            <a:ext cx="208857" cy="142526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3" name="Pijl-rechts 52"/>
          <p:cNvSpPr/>
          <p:nvPr/>
        </p:nvSpPr>
        <p:spPr>
          <a:xfrm rot="16200000" flipV="1">
            <a:off x="7217109" y="4309566"/>
            <a:ext cx="208857" cy="142526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4" name="Pijl-rechts 53"/>
          <p:cNvSpPr/>
          <p:nvPr/>
        </p:nvSpPr>
        <p:spPr>
          <a:xfrm rot="16200000" flipV="1">
            <a:off x="4494090" y="4309551"/>
            <a:ext cx="208857" cy="142526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5" name="Pijl-rechts 54"/>
          <p:cNvSpPr/>
          <p:nvPr/>
        </p:nvSpPr>
        <p:spPr>
          <a:xfrm rot="16200000" flipV="1">
            <a:off x="10792755" y="4309550"/>
            <a:ext cx="208857" cy="142526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6" name="Pijl-rechts 55"/>
          <p:cNvSpPr/>
          <p:nvPr/>
        </p:nvSpPr>
        <p:spPr>
          <a:xfrm rot="16200000" flipV="1">
            <a:off x="2222454" y="4294645"/>
            <a:ext cx="208857" cy="142526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7" name="Pijl-rechts 56"/>
          <p:cNvSpPr/>
          <p:nvPr/>
        </p:nvSpPr>
        <p:spPr>
          <a:xfrm rot="16200000" flipV="1">
            <a:off x="2699303" y="4293279"/>
            <a:ext cx="208857" cy="142526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8" name="Pijl-rechts 57"/>
          <p:cNvSpPr/>
          <p:nvPr/>
        </p:nvSpPr>
        <p:spPr>
          <a:xfrm rot="16200000" flipV="1">
            <a:off x="3191710" y="4309092"/>
            <a:ext cx="208857" cy="142526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9" name="Pijl-rechts 58"/>
          <p:cNvSpPr/>
          <p:nvPr/>
        </p:nvSpPr>
        <p:spPr>
          <a:xfrm rot="16200000" flipV="1">
            <a:off x="5524579" y="4305911"/>
            <a:ext cx="208857" cy="142526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0" name="Pijl-rechts 59"/>
          <p:cNvSpPr/>
          <p:nvPr/>
        </p:nvSpPr>
        <p:spPr>
          <a:xfrm rot="16200000" flipV="1">
            <a:off x="4991394" y="4303300"/>
            <a:ext cx="208857" cy="142526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1" name="Pijl-rechts 60"/>
          <p:cNvSpPr/>
          <p:nvPr/>
        </p:nvSpPr>
        <p:spPr>
          <a:xfrm rot="16200000" flipV="1">
            <a:off x="6032345" y="4309092"/>
            <a:ext cx="208857" cy="142526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2" name="Pijl-rechts 61"/>
          <p:cNvSpPr/>
          <p:nvPr/>
        </p:nvSpPr>
        <p:spPr>
          <a:xfrm rot="16200000" flipV="1">
            <a:off x="8612451" y="4301751"/>
            <a:ext cx="208857" cy="142526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3" name="Pijl-rechts 62"/>
          <p:cNvSpPr/>
          <p:nvPr/>
        </p:nvSpPr>
        <p:spPr>
          <a:xfrm rot="16200000" flipV="1">
            <a:off x="7879149" y="4301751"/>
            <a:ext cx="208857" cy="142526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4" name="Rechthoek 63"/>
          <p:cNvSpPr/>
          <p:nvPr/>
        </p:nvSpPr>
        <p:spPr>
          <a:xfrm>
            <a:off x="4151663" y="3878198"/>
            <a:ext cx="2326451" cy="31118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ysClr val="windowText" lastClr="000000"/>
                </a:solidFill>
              </a:rPr>
              <a:t>2.4. Vernietiging en overbrenging van informatie vindt goed en tijdig plaats </a:t>
            </a:r>
            <a:endParaRPr lang="nl-NL" sz="1000" dirty="0">
              <a:solidFill>
                <a:sysClr val="windowText" lastClr="000000"/>
              </a:solidFill>
            </a:endParaRPr>
          </a:p>
        </p:txBody>
      </p:sp>
      <p:sp>
        <p:nvSpPr>
          <p:cNvPr id="65" name="Rechthoek 64"/>
          <p:cNvSpPr/>
          <p:nvPr/>
        </p:nvSpPr>
        <p:spPr>
          <a:xfrm>
            <a:off x="1515206" y="6093548"/>
            <a:ext cx="10031731" cy="3147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000" dirty="0" smtClean="0">
                <a:solidFill>
                  <a:schemeClr val="tx1"/>
                </a:solidFill>
              </a:rPr>
              <a:t>Vertaling generieke actielijnen naar concrete acties in </a:t>
            </a:r>
            <a:r>
              <a:rPr lang="nl-NL" sz="1000" dirty="0" err="1" smtClean="0">
                <a:solidFill>
                  <a:schemeClr val="tx1"/>
                </a:solidFill>
              </a:rPr>
              <a:t>organisatiespecifieke</a:t>
            </a:r>
            <a:r>
              <a:rPr lang="nl-NL" sz="1000" dirty="0" smtClean="0">
                <a:solidFill>
                  <a:schemeClr val="tx1"/>
                </a:solidFill>
              </a:rPr>
              <a:t> actieplannen</a:t>
            </a:r>
            <a:endParaRPr lang="nl-NL"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376773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79AC081F1EA545875FD8DCD9B709FA" ma:contentTypeVersion="18" ma:contentTypeDescription="Create a new document." ma:contentTypeScope="" ma:versionID="13c0a23065d9a49ac9a814ac843676c1">
  <xsd:schema xmlns:xsd="http://www.w3.org/2001/XMLSchema" xmlns:xs="http://www.w3.org/2001/XMLSchema" xmlns:p="http://schemas.microsoft.com/office/2006/metadata/properties" xmlns:ns2="0941c815-8673-45d9-bee9-a1453d13a96d" xmlns:ns3="da01d95d-9a53-4690-91f2-3ea4d21374f2" targetNamespace="http://schemas.microsoft.com/office/2006/metadata/properties" ma:root="true" ma:fieldsID="ffed2328b44d3216ab2e4b28d8992e7a" ns2:_="" ns3:_="">
    <xsd:import namespace="0941c815-8673-45d9-bee9-a1453d13a96d"/>
    <xsd:import namespace="da01d95d-9a53-4690-91f2-3ea4d21374f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41c815-8673-45d9-bee9-a1453d13a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02c36e3-81a3-4f8c-bfa2-ac1adf0ae0c5}" ma:internalName="TaxCatchAll" ma:showField="CatchAllData" ma:web="0941c815-8673-45d9-bee9-a1453d13a9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01d95d-9a53-4690-91f2-3ea4d21374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ceaa658-fae8-49cd-a23d-c95849ea14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BDAD3FB-C52D-4916-8AB9-067EA01A45DD}"/>
</file>

<file path=customXml/itemProps2.xml><?xml version="1.0" encoding="utf-8"?>
<ds:datastoreItem xmlns:ds="http://schemas.openxmlformats.org/officeDocument/2006/customXml" ds:itemID="{488F175D-6DAD-4FCC-98E7-4A87BA389B94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874</Words>
  <Application>Microsoft Office PowerPoint</Application>
  <PresentationFormat>Breedbeeld</PresentationFormat>
  <Paragraphs>92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Kantoorthema</vt:lpstr>
      <vt:lpstr>PowerPoint-presentatie</vt:lpstr>
      <vt:lpstr>PowerPoint-presentatie</vt:lpstr>
    </vt:vector>
  </TitlesOfParts>
  <Company>Rijksoverheid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Dool, T. van den (Tim) - FIB-CDIV</dc:creator>
  <cp:lastModifiedBy>Dool, T. van den (Tim) - FIB-CDIV</cp:lastModifiedBy>
  <cp:revision>9</cp:revision>
  <dcterms:created xsi:type="dcterms:W3CDTF">2021-05-12T06:01:28Z</dcterms:created>
  <dcterms:modified xsi:type="dcterms:W3CDTF">2021-05-15T08:38:34Z</dcterms:modified>
</cp:coreProperties>
</file>