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F2E9"/>
    <a:srgbClr val="FFB40F"/>
    <a:srgbClr val="3E7C1B"/>
    <a:srgbClr val="0072C5"/>
    <a:srgbClr val="C90053"/>
    <a:srgbClr val="FF7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0" d="100"/>
          <a:sy n="70" d="100"/>
        </p:scale>
        <p:origin x="5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738A-99D7-47A9-88E5-8E647EBC047E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5D3A-C39C-46D2-9B91-72A12F1C1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105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738A-99D7-47A9-88E5-8E647EBC047E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5D3A-C39C-46D2-9B91-72A12F1C1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06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738A-99D7-47A9-88E5-8E647EBC047E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5D3A-C39C-46D2-9B91-72A12F1C1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35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738A-99D7-47A9-88E5-8E647EBC047E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5D3A-C39C-46D2-9B91-72A12F1C1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760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738A-99D7-47A9-88E5-8E647EBC047E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5D3A-C39C-46D2-9B91-72A12F1C1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99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738A-99D7-47A9-88E5-8E647EBC047E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5D3A-C39C-46D2-9B91-72A12F1C1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09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738A-99D7-47A9-88E5-8E647EBC047E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5D3A-C39C-46D2-9B91-72A12F1C1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45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738A-99D7-47A9-88E5-8E647EBC047E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5D3A-C39C-46D2-9B91-72A12F1C1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290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738A-99D7-47A9-88E5-8E647EBC047E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5D3A-C39C-46D2-9B91-72A12F1C1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2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738A-99D7-47A9-88E5-8E647EBC047E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5D3A-C39C-46D2-9B91-72A12F1C1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260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738A-99D7-47A9-88E5-8E647EBC047E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55D3A-C39C-46D2-9B91-72A12F1C1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66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4738A-99D7-47A9-88E5-8E647EBC047E}" type="datetimeFigureOut">
              <a:rPr lang="nl-NL" smtClean="0"/>
              <a:t>12-5-2021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55D3A-C39C-46D2-9B91-72A12F1C1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70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hthoek 69"/>
          <p:cNvSpPr/>
          <p:nvPr/>
        </p:nvSpPr>
        <p:spPr>
          <a:xfrm>
            <a:off x="4208796" y="2850500"/>
            <a:ext cx="2641693" cy="1667208"/>
          </a:xfrm>
          <a:prstGeom prst="rect">
            <a:avLst/>
          </a:prstGeom>
          <a:solidFill>
            <a:srgbClr val="FFB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Koorde 70"/>
          <p:cNvSpPr/>
          <p:nvPr/>
        </p:nvSpPr>
        <p:spPr>
          <a:xfrm rot="5400000">
            <a:off x="5040318" y="1537385"/>
            <a:ext cx="983405" cy="2636934"/>
          </a:xfrm>
          <a:prstGeom prst="chord">
            <a:avLst>
              <a:gd name="adj1" fmla="val 5374291"/>
              <a:gd name="adj2" fmla="val 16200000"/>
            </a:avLst>
          </a:prstGeom>
          <a:solidFill>
            <a:srgbClr val="FFB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Rechthoek 71"/>
          <p:cNvSpPr/>
          <p:nvPr/>
        </p:nvSpPr>
        <p:spPr>
          <a:xfrm>
            <a:off x="6879409" y="2850500"/>
            <a:ext cx="2622036" cy="1669001"/>
          </a:xfrm>
          <a:prstGeom prst="rect">
            <a:avLst/>
          </a:prstGeom>
          <a:solidFill>
            <a:srgbClr val="007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Koorde 72"/>
          <p:cNvSpPr/>
          <p:nvPr/>
        </p:nvSpPr>
        <p:spPr>
          <a:xfrm rot="5400000">
            <a:off x="7701085" y="1547197"/>
            <a:ext cx="983405" cy="2617312"/>
          </a:xfrm>
          <a:prstGeom prst="chord">
            <a:avLst>
              <a:gd name="adj1" fmla="val 5374291"/>
              <a:gd name="adj2" fmla="val 16200000"/>
            </a:avLst>
          </a:prstGeom>
          <a:solidFill>
            <a:srgbClr val="007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4" name="Rechthoek 73"/>
          <p:cNvSpPr/>
          <p:nvPr/>
        </p:nvSpPr>
        <p:spPr>
          <a:xfrm>
            <a:off x="9523136" y="2850499"/>
            <a:ext cx="2337001" cy="1657237"/>
          </a:xfrm>
          <a:prstGeom prst="rect">
            <a:avLst/>
          </a:prstGeom>
          <a:solidFill>
            <a:srgbClr val="3E7C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Koorde 74"/>
          <p:cNvSpPr/>
          <p:nvPr/>
        </p:nvSpPr>
        <p:spPr>
          <a:xfrm rot="5400000">
            <a:off x="10202531" y="1689458"/>
            <a:ext cx="983405" cy="2332791"/>
          </a:xfrm>
          <a:prstGeom prst="chord">
            <a:avLst>
              <a:gd name="adj1" fmla="val 5374291"/>
              <a:gd name="adj2" fmla="val 16200000"/>
            </a:avLst>
          </a:prstGeom>
          <a:solidFill>
            <a:srgbClr val="3E7C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7" name="Rechthoek 66"/>
          <p:cNvSpPr/>
          <p:nvPr/>
        </p:nvSpPr>
        <p:spPr>
          <a:xfrm>
            <a:off x="1537031" y="2850500"/>
            <a:ext cx="2641693" cy="1669001"/>
          </a:xfrm>
          <a:prstGeom prst="rect">
            <a:avLst/>
          </a:prstGeom>
          <a:solidFill>
            <a:srgbClr val="C90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ig bijschrift 3"/>
          <p:cNvSpPr/>
          <p:nvPr/>
        </p:nvSpPr>
        <p:spPr>
          <a:xfrm>
            <a:off x="192024" y="1456190"/>
            <a:ext cx="1230486" cy="606824"/>
          </a:xfrm>
          <a:prstGeom prst="wedgeRectCallout">
            <a:avLst>
              <a:gd name="adj1" fmla="val 58681"/>
              <a:gd name="adj2" fmla="val -23391"/>
            </a:avLst>
          </a:prstGeom>
          <a:solidFill>
            <a:srgbClr val="D6F2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Hoofddoel</a:t>
            </a:r>
          </a:p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IHH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5" name="Rechthoekig bijschrift 4"/>
          <p:cNvSpPr/>
          <p:nvPr/>
        </p:nvSpPr>
        <p:spPr>
          <a:xfrm>
            <a:off x="192024" y="2201400"/>
            <a:ext cx="1235244" cy="612648"/>
          </a:xfrm>
          <a:prstGeom prst="wedgeRectCallout">
            <a:avLst>
              <a:gd name="adj1" fmla="val 56894"/>
              <a:gd name="adj2" fmla="val -1959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Verbeter-doelen IHH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6" name="Rechthoekig bijschrift 5"/>
          <p:cNvSpPr/>
          <p:nvPr/>
        </p:nvSpPr>
        <p:spPr>
          <a:xfrm>
            <a:off x="192024" y="4866800"/>
            <a:ext cx="1230486" cy="612648"/>
          </a:xfrm>
          <a:prstGeom prst="wedgeRectCallout">
            <a:avLst>
              <a:gd name="adj1" fmla="val 56452"/>
              <a:gd name="adj2" fmla="val -2556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Instrumenten </a:t>
            </a:r>
            <a:r>
              <a:rPr lang="nl-NL" sz="1000" dirty="0" smtClean="0">
                <a:solidFill>
                  <a:schemeClr val="tx1"/>
                </a:solidFill>
              </a:rPr>
              <a:t>(acties IHH)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8" name="Ovaal 7"/>
          <p:cNvSpPr/>
          <p:nvPr/>
        </p:nvSpPr>
        <p:spPr>
          <a:xfrm>
            <a:off x="4282259" y="2163836"/>
            <a:ext cx="2431775" cy="643587"/>
          </a:xfrm>
          <a:prstGeom prst="ellipse">
            <a:avLst/>
          </a:prstGeom>
          <a:solidFill>
            <a:srgbClr val="FFB40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Actielijn 2:</a:t>
            </a:r>
          </a:p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Beter beheersen volume en aard informatie 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6910649" y="2163836"/>
            <a:ext cx="2431775" cy="643587"/>
          </a:xfrm>
          <a:prstGeom prst="ellipse">
            <a:avLst/>
          </a:prstGeom>
          <a:solidFill>
            <a:srgbClr val="0072C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Actielijn 3:</a:t>
            </a:r>
          </a:p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Informatiesystemen </a:t>
            </a:r>
            <a:r>
              <a:rPr lang="nl-NL" sz="1000" dirty="0" err="1" smtClean="0">
                <a:solidFill>
                  <a:schemeClr val="bg1"/>
                </a:solidFill>
              </a:rPr>
              <a:t>onder-steunen</a:t>
            </a:r>
            <a:r>
              <a:rPr lang="nl-NL" sz="1000" dirty="0" smtClean="0">
                <a:solidFill>
                  <a:schemeClr val="bg1"/>
                </a:solidFill>
              </a:rPr>
              <a:t> IHH-doelen beter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9539039" y="2163836"/>
            <a:ext cx="2217476" cy="643587"/>
          </a:xfrm>
          <a:prstGeom prst="ellipse">
            <a:avLst/>
          </a:prstGeom>
          <a:solidFill>
            <a:srgbClr val="3E7C1B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Actielijn </a:t>
            </a:r>
            <a:r>
              <a:rPr lang="nl-NL" sz="1000" dirty="0" smtClean="0">
                <a:solidFill>
                  <a:schemeClr val="bg1"/>
                </a:solidFill>
              </a:rPr>
              <a:t>4:</a:t>
            </a:r>
            <a:br>
              <a:rPr lang="nl-NL" sz="1000" dirty="0" smtClean="0">
                <a:solidFill>
                  <a:schemeClr val="bg1"/>
                </a:solidFill>
              </a:rPr>
            </a:br>
            <a:r>
              <a:rPr lang="nl-NL" sz="1000" dirty="0" smtClean="0">
                <a:solidFill>
                  <a:schemeClr val="bg1"/>
                </a:solidFill>
              </a:rPr>
              <a:t>Betere sturing en naleving (gericht op IHH-doelen)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92025" y="256572"/>
            <a:ext cx="1973746" cy="3826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>
                <a:solidFill>
                  <a:schemeClr val="tx1"/>
                </a:solidFill>
              </a:rPr>
              <a:t>DIN Actieplan IHH</a:t>
            </a:r>
            <a:endParaRPr lang="nl-NL" sz="1600" b="1" dirty="0">
              <a:solidFill>
                <a:schemeClr val="tx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1569568" y="2876206"/>
            <a:ext cx="2574430" cy="465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1.1. Voldoende goed opgeleide informatiebeheer professionals  (kwalitatief en kwantitatief)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1569568" y="3387200"/>
            <a:ext cx="2574430" cy="469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1.2. ICT-professionals hebben voldoende kennis over informatiebeheer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1569568" y="3911065"/>
            <a:ext cx="2574430" cy="528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1.3. ambtenaren (primaire proces) nemen verantwoordelijkheid en worden ondersteund (met advies en gebruiksvriendelijke systemen) 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1709170" y="4858545"/>
            <a:ext cx="2199130" cy="314757"/>
          </a:xfrm>
          <a:prstGeom prst="rect">
            <a:avLst/>
          </a:prstGeom>
          <a:solidFill>
            <a:srgbClr val="C90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1.A. Extra capaciteit (strategisch, tactisch, operationeel)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1709170" y="5218791"/>
            <a:ext cx="2191988" cy="314757"/>
          </a:xfrm>
          <a:prstGeom prst="rect">
            <a:avLst/>
          </a:prstGeom>
          <a:solidFill>
            <a:srgbClr val="C90053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1.B. Strategisch P-Plan gericht op Kennisontwikkeling)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17" name="Rechthoek 16"/>
          <p:cNvSpPr/>
          <p:nvPr/>
        </p:nvSpPr>
        <p:spPr>
          <a:xfrm>
            <a:off x="1709170" y="5592301"/>
            <a:ext cx="2199130" cy="314757"/>
          </a:xfrm>
          <a:prstGeom prst="rect">
            <a:avLst/>
          </a:prstGeom>
          <a:solidFill>
            <a:srgbClr val="C90053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1.C. Capaciteit en kennis in flexibele schil en </a:t>
            </a:r>
            <a:r>
              <a:rPr lang="nl-NL" sz="1000" dirty="0" err="1" smtClean="0">
                <a:solidFill>
                  <a:schemeClr val="bg1"/>
                </a:solidFill>
              </a:rPr>
              <a:t>SSO’s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1709170" y="5965811"/>
            <a:ext cx="2191988" cy="314757"/>
          </a:xfrm>
          <a:prstGeom prst="rect">
            <a:avLst/>
          </a:prstGeom>
          <a:solidFill>
            <a:srgbClr val="C90053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1.D. Investeren in ambtenaren langs lijn weten, doen, kunnen, naleven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4398626" y="4853746"/>
            <a:ext cx="2191988" cy="310642"/>
          </a:xfrm>
          <a:prstGeom prst="rect">
            <a:avLst/>
          </a:prstGeom>
          <a:solidFill>
            <a:srgbClr val="FFB40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2.A. </a:t>
            </a:r>
            <a:r>
              <a:rPr lang="nl-NL" sz="1000" dirty="0" err="1" smtClean="0">
                <a:solidFill>
                  <a:schemeClr val="bg1"/>
                </a:solidFill>
              </a:rPr>
              <a:t>Rijksbrede</a:t>
            </a:r>
            <a:r>
              <a:rPr lang="nl-NL" sz="1000" dirty="0" smtClean="0">
                <a:solidFill>
                  <a:schemeClr val="bg1"/>
                </a:solidFill>
              </a:rPr>
              <a:t> </a:t>
            </a:r>
            <a:r>
              <a:rPr lang="nl-NL" sz="1000" dirty="0" err="1" smtClean="0">
                <a:solidFill>
                  <a:schemeClr val="bg1"/>
                </a:solidFill>
              </a:rPr>
              <a:t>taskfore</a:t>
            </a:r>
            <a:r>
              <a:rPr lang="nl-NL" sz="1000" dirty="0" smtClean="0">
                <a:solidFill>
                  <a:schemeClr val="bg1"/>
                </a:solidFill>
              </a:rPr>
              <a:t> voor standaardisatie werkprocessen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4398626" y="5199735"/>
            <a:ext cx="2200206" cy="314757"/>
          </a:xfrm>
          <a:prstGeom prst="rect">
            <a:avLst/>
          </a:prstGeom>
          <a:solidFill>
            <a:srgbClr val="FFB40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2.B. Onbeheerde digitale data in beheer brengen (e-mails, </a:t>
            </a:r>
            <a:r>
              <a:rPr lang="nl-NL" sz="1000" dirty="0" err="1" smtClean="0">
                <a:solidFill>
                  <a:schemeClr val="bg1"/>
                </a:solidFill>
              </a:rPr>
              <a:t>etc</a:t>
            </a:r>
            <a:r>
              <a:rPr lang="nl-NL" sz="1000" dirty="0" smtClean="0">
                <a:solidFill>
                  <a:schemeClr val="bg1"/>
                </a:solidFill>
              </a:rPr>
              <a:t>)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4348691" y="2885682"/>
            <a:ext cx="2324737" cy="313084"/>
          </a:xfrm>
          <a:prstGeom prst="rect">
            <a:avLst/>
          </a:prstGeom>
          <a:solidFill>
            <a:srgbClr val="FFB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2.1. het is duidelijk welke informatie bewaard en toegankelijk moet blijven 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6910649" y="2898638"/>
            <a:ext cx="2431775" cy="385492"/>
          </a:xfrm>
          <a:prstGeom prst="rect">
            <a:avLst/>
          </a:prstGeom>
          <a:solidFill>
            <a:srgbClr val="007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3.1. I-systemen ondersteunen organisatie en  medewerkers  optimaal bij IHH  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9644564" y="2902271"/>
            <a:ext cx="2006425" cy="385492"/>
          </a:xfrm>
          <a:prstGeom prst="rect">
            <a:avLst/>
          </a:prstGeom>
          <a:solidFill>
            <a:srgbClr val="3E7C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4.1. heldere sturing op IHH via verschillende disciplines 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4348691" y="3250227"/>
            <a:ext cx="2321674" cy="367893"/>
          </a:xfrm>
          <a:prstGeom prst="rect">
            <a:avLst/>
          </a:prstGeom>
          <a:solidFill>
            <a:srgbClr val="FFB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2.2. instrumenten zijn beschikbaar om onderzoek te doen in veel informatie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6910649" y="3340470"/>
            <a:ext cx="2419345" cy="385492"/>
          </a:xfrm>
          <a:prstGeom prst="rect">
            <a:avLst/>
          </a:prstGeom>
          <a:solidFill>
            <a:srgbClr val="007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3.2. IT-landschap duurzaam toegankelijk, voldoet aan kwaliteitseisen, </a:t>
            </a:r>
            <a:r>
              <a:rPr lang="nl-NL" sz="1000" dirty="0" err="1" smtClean="0">
                <a:solidFill>
                  <a:schemeClr val="bg1"/>
                </a:solidFill>
              </a:rPr>
              <a:t>interoperabel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26" name="Rechthoek 25"/>
          <p:cNvSpPr/>
          <p:nvPr/>
        </p:nvSpPr>
        <p:spPr>
          <a:xfrm>
            <a:off x="9648056" y="3380796"/>
            <a:ext cx="2002933" cy="422294"/>
          </a:xfrm>
          <a:prstGeom prst="rect">
            <a:avLst/>
          </a:prstGeom>
          <a:solidFill>
            <a:srgbClr val="3E7C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4.2. overzicht in input, output en </a:t>
            </a:r>
            <a:r>
              <a:rPr lang="nl-NL" sz="1000" dirty="0" err="1" smtClean="0">
                <a:solidFill>
                  <a:schemeClr val="bg1"/>
                </a:solidFill>
              </a:rPr>
              <a:t>outcome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4345628" y="3645539"/>
            <a:ext cx="2324737" cy="446694"/>
          </a:xfrm>
          <a:prstGeom prst="rect">
            <a:avLst/>
          </a:prstGeom>
          <a:solidFill>
            <a:srgbClr val="FFB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2.3. informatie in nieuwe media is duurzaam toegankelijk (websites, chat, e-mail, </a:t>
            </a:r>
            <a:r>
              <a:rPr lang="nl-NL" sz="1000" dirty="0" err="1" smtClean="0">
                <a:solidFill>
                  <a:schemeClr val="bg1"/>
                </a:solidFill>
              </a:rPr>
              <a:t>social</a:t>
            </a:r>
            <a:r>
              <a:rPr lang="nl-NL" sz="1000" dirty="0" smtClean="0">
                <a:solidFill>
                  <a:schemeClr val="bg1"/>
                </a:solidFill>
              </a:rPr>
              <a:t> media) 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6910648" y="3792637"/>
            <a:ext cx="2431775" cy="284865"/>
          </a:xfrm>
          <a:prstGeom prst="rect">
            <a:avLst/>
          </a:prstGeom>
          <a:solidFill>
            <a:srgbClr val="007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3.3. uniformiteit en standaardisatie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9648056" y="3911977"/>
            <a:ext cx="2002933" cy="470811"/>
          </a:xfrm>
          <a:prstGeom prst="rect">
            <a:avLst/>
          </a:prstGeom>
          <a:solidFill>
            <a:srgbClr val="3E7C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4.3. passende P&amp;C instrumenten die organisatie scherp houden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30" name="Rechthoek 29"/>
          <p:cNvSpPr/>
          <p:nvPr/>
        </p:nvSpPr>
        <p:spPr>
          <a:xfrm>
            <a:off x="6908999" y="4149425"/>
            <a:ext cx="2433424" cy="282588"/>
          </a:xfrm>
          <a:prstGeom prst="rect">
            <a:avLst/>
          </a:prstGeom>
          <a:solidFill>
            <a:srgbClr val="007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3.4. archivering </a:t>
            </a:r>
            <a:r>
              <a:rPr lang="nl-NL" sz="1000" dirty="0" err="1" smtClean="0">
                <a:solidFill>
                  <a:schemeClr val="bg1"/>
                </a:solidFill>
              </a:rPr>
              <a:t>by</a:t>
            </a:r>
            <a:r>
              <a:rPr lang="nl-NL" sz="1000" dirty="0" smtClean="0">
                <a:solidFill>
                  <a:schemeClr val="bg1"/>
                </a:solidFill>
              </a:rPr>
              <a:t> design (nieuwe systemen)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31" name="Rechthoek 30"/>
          <p:cNvSpPr/>
          <p:nvPr/>
        </p:nvSpPr>
        <p:spPr>
          <a:xfrm>
            <a:off x="4398626" y="5566790"/>
            <a:ext cx="2191988" cy="314757"/>
          </a:xfrm>
          <a:prstGeom prst="rect">
            <a:avLst/>
          </a:prstGeom>
          <a:solidFill>
            <a:srgbClr val="FFB40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2.C. </a:t>
            </a:r>
            <a:r>
              <a:rPr lang="nl-NL" sz="1000" dirty="0" err="1" smtClean="0">
                <a:solidFill>
                  <a:schemeClr val="bg1"/>
                </a:solidFill>
              </a:rPr>
              <a:t>Rijksbrede</a:t>
            </a:r>
            <a:r>
              <a:rPr lang="nl-NL" sz="1000" dirty="0" smtClean="0">
                <a:solidFill>
                  <a:schemeClr val="bg1"/>
                </a:solidFill>
              </a:rPr>
              <a:t> checklist voor duurzaam digitaal beheer: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32" name="Rechthoek 31"/>
          <p:cNvSpPr/>
          <p:nvPr/>
        </p:nvSpPr>
        <p:spPr>
          <a:xfrm>
            <a:off x="4398626" y="5933846"/>
            <a:ext cx="2200206" cy="314757"/>
          </a:xfrm>
          <a:prstGeom prst="rect">
            <a:avLst/>
          </a:prstGeom>
          <a:solidFill>
            <a:srgbClr val="FFB40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2.D. Toetsingskader IHH in </a:t>
            </a:r>
            <a:r>
              <a:rPr lang="nl-NL" sz="1000" dirty="0" err="1" smtClean="0">
                <a:solidFill>
                  <a:schemeClr val="bg1"/>
                </a:solidFill>
              </a:rPr>
              <a:t>uitoveringstoets</a:t>
            </a:r>
            <a:r>
              <a:rPr lang="nl-NL" sz="1000" dirty="0" smtClean="0">
                <a:solidFill>
                  <a:schemeClr val="bg1"/>
                </a:solidFill>
              </a:rPr>
              <a:t> opnemen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33" name="Rechthoek 32"/>
          <p:cNvSpPr/>
          <p:nvPr/>
        </p:nvSpPr>
        <p:spPr>
          <a:xfrm>
            <a:off x="7039547" y="4858546"/>
            <a:ext cx="2191988" cy="314757"/>
          </a:xfrm>
          <a:prstGeom prst="rect">
            <a:avLst/>
          </a:prstGeom>
          <a:solidFill>
            <a:srgbClr val="0072C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3.A. </a:t>
            </a:r>
            <a:r>
              <a:rPr lang="nl-NL" sz="1000" dirty="0" err="1" smtClean="0">
                <a:solidFill>
                  <a:schemeClr val="bg1"/>
                </a:solidFill>
              </a:rPr>
              <a:t>Rijksbrede</a:t>
            </a:r>
            <a:r>
              <a:rPr lang="nl-NL" sz="1000" dirty="0" smtClean="0">
                <a:solidFill>
                  <a:schemeClr val="bg1"/>
                </a:solidFill>
              </a:rPr>
              <a:t> taskforce uniformiteit DMS en RMA systemen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7039547" y="5243569"/>
            <a:ext cx="2191988" cy="314757"/>
          </a:xfrm>
          <a:prstGeom prst="rect">
            <a:avLst/>
          </a:prstGeom>
          <a:solidFill>
            <a:srgbClr val="0072C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3.B. </a:t>
            </a:r>
            <a:r>
              <a:rPr lang="nl-NL" sz="1000" dirty="0" err="1" smtClean="0">
                <a:solidFill>
                  <a:schemeClr val="bg1"/>
                </a:solidFill>
              </a:rPr>
              <a:t>rijksbrede</a:t>
            </a:r>
            <a:r>
              <a:rPr lang="nl-NL" sz="1000" dirty="0" smtClean="0">
                <a:solidFill>
                  <a:schemeClr val="bg1"/>
                </a:solidFill>
              </a:rPr>
              <a:t> commissie standaarden systemen en eisen I-huishouding 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35" name="Rechthoek 34"/>
          <p:cNvSpPr/>
          <p:nvPr/>
        </p:nvSpPr>
        <p:spPr>
          <a:xfrm>
            <a:off x="7039547" y="5619089"/>
            <a:ext cx="2191988" cy="314757"/>
          </a:xfrm>
          <a:prstGeom prst="rect">
            <a:avLst/>
          </a:prstGeom>
          <a:solidFill>
            <a:srgbClr val="0072C5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3.C. Besluit Informatievoorziening vernieuwen (cf. Archiefwet, </a:t>
            </a:r>
            <a:r>
              <a:rPr lang="nl-NL" sz="1000" dirty="0" err="1" smtClean="0">
                <a:solidFill>
                  <a:schemeClr val="bg1"/>
                </a:solidFill>
              </a:rPr>
              <a:t>Woo</a:t>
            </a:r>
            <a:r>
              <a:rPr lang="nl-NL" sz="1000" dirty="0" smtClean="0">
                <a:solidFill>
                  <a:schemeClr val="bg1"/>
                </a:solidFill>
              </a:rPr>
              <a:t>) 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9550973" y="4858546"/>
            <a:ext cx="2191988" cy="484849"/>
          </a:xfrm>
          <a:prstGeom prst="rect">
            <a:avLst/>
          </a:prstGeom>
          <a:solidFill>
            <a:srgbClr val="3E7C1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4.A. aanstellen regeringscommissaris + functionaris per departement (aanpakken versnipperde sturing) 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9548913" y="5400948"/>
            <a:ext cx="2191988" cy="490730"/>
          </a:xfrm>
          <a:prstGeom prst="rect">
            <a:avLst/>
          </a:prstGeom>
          <a:solidFill>
            <a:srgbClr val="3E7C1B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4.B. </a:t>
            </a:r>
            <a:r>
              <a:rPr lang="nl-NL" sz="1000" dirty="0" err="1" smtClean="0">
                <a:solidFill>
                  <a:schemeClr val="bg1"/>
                </a:solidFill>
              </a:rPr>
              <a:t>Rijksbreed</a:t>
            </a:r>
            <a:r>
              <a:rPr lang="nl-NL" sz="1000" dirty="0" smtClean="0">
                <a:solidFill>
                  <a:schemeClr val="bg1"/>
                </a:solidFill>
              </a:rPr>
              <a:t> dashboard met indicatoren IHH  (+ continu verbeteren vio PDCA) 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38" name="Rechthoekig bijschrift 37"/>
          <p:cNvSpPr/>
          <p:nvPr/>
        </p:nvSpPr>
        <p:spPr>
          <a:xfrm>
            <a:off x="192024" y="782453"/>
            <a:ext cx="1230486" cy="530462"/>
          </a:xfrm>
          <a:prstGeom prst="wedgeRectCallout">
            <a:avLst>
              <a:gd name="adj1" fmla="val 58681"/>
              <a:gd name="adj2" fmla="val -236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Samenhang Programma’s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39" name="Ovaal 38"/>
          <p:cNvSpPr/>
          <p:nvPr/>
        </p:nvSpPr>
        <p:spPr>
          <a:xfrm>
            <a:off x="2151854" y="782453"/>
            <a:ext cx="2370464" cy="65418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Programma</a:t>
            </a:r>
            <a:br>
              <a:rPr lang="nl-NL" sz="1200" dirty="0" smtClean="0">
                <a:solidFill>
                  <a:schemeClr val="tx1"/>
                </a:solidFill>
              </a:rPr>
            </a:br>
            <a:r>
              <a:rPr lang="nl-NL" sz="1200" dirty="0" smtClean="0">
                <a:solidFill>
                  <a:schemeClr val="tx1"/>
                </a:solidFill>
              </a:rPr>
              <a:t>Informatieverstrekking (IV)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40" name="Ovaal 39"/>
          <p:cNvSpPr/>
          <p:nvPr/>
        </p:nvSpPr>
        <p:spPr>
          <a:xfrm>
            <a:off x="8824537" y="769559"/>
            <a:ext cx="2542145" cy="65418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Programma</a:t>
            </a:r>
            <a:br>
              <a:rPr lang="nl-NL" sz="1200" dirty="0" smtClean="0">
                <a:solidFill>
                  <a:schemeClr val="tx1"/>
                </a:solidFill>
              </a:rPr>
            </a:br>
            <a:r>
              <a:rPr lang="nl-NL" sz="1200" dirty="0" smtClean="0">
                <a:solidFill>
                  <a:schemeClr val="tx1"/>
                </a:solidFill>
              </a:rPr>
              <a:t>Ambtelijk vakmanschap (AV)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42" name="Rechthoek 41"/>
          <p:cNvSpPr/>
          <p:nvPr/>
        </p:nvSpPr>
        <p:spPr>
          <a:xfrm>
            <a:off x="4792483" y="1232992"/>
            <a:ext cx="3739206" cy="896734"/>
          </a:xfrm>
          <a:prstGeom prst="rect">
            <a:avLst/>
          </a:prstGeom>
          <a:solidFill>
            <a:srgbClr val="D6F2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Als de basis op orde is dan is de informatie:</a:t>
            </a:r>
            <a:br>
              <a:rPr lang="nl-NL" sz="1000" dirty="0" smtClean="0">
                <a:solidFill>
                  <a:schemeClr val="tx1"/>
                </a:solidFill>
              </a:rPr>
            </a:br>
            <a:r>
              <a:rPr lang="nl-NL" sz="1000" dirty="0" smtClean="0">
                <a:solidFill>
                  <a:schemeClr val="tx1"/>
                </a:solidFill>
              </a:rPr>
              <a:t>1. Volledig (conform selectie-eisen, inclusief nieuwe media)</a:t>
            </a:r>
            <a:br>
              <a:rPr lang="nl-NL" sz="1000" dirty="0" smtClean="0">
                <a:solidFill>
                  <a:schemeClr val="tx1"/>
                </a:solidFill>
              </a:rPr>
            </a:br>
            <a:r>
              <a:rPr lang="nl-NL" sz="1000" dirty="0" smtClean="0">
                <a:solidFill>
                  <a:schemeClr val="tx1"/>
                </a:solidFill>
              </a:rPr>
              <a:t>2. Betrouwbaar (authentiek, controleerbaar, correcte substitutie). </a:t>
            </a:r>
            <a:br>
              <a:rPr lang="nl-NL" sz="1000" dirty="0" smtClean="0">
                <a:solidFill>
                  <a:schemeClr val="tx1"/>
                </a:solidFill>
              </a:rPr>
            </a:br>
            <a:r>
              <a:rPr lang="nl-NL" sz="1000" dirty="0" smtClean="0">
                <a:solidFill>
                  <a:schemeClr val="tx1"/>
                </a:solidFill>
              </a:rPr>
              <a:t>3. Toegankelijk (vindbaar, uitwisselbaar, leesbaar, doorzoekbaar)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43" name="Rechthoek 42"/>
          <p:cNvSpPr/>
          <p:nvPr/>
        </p:nvSpPr>
        <p:spPr>
          <a:xfrm>
            <a:off x="3198421" y="330187"/>
            <a:ext cx="6897189" cy="2747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Informatievoorziening op orde (actief openbaar maken, basis op orde, vakmanschap verzekerd)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44" name="Pijl-rechts 43"/>
          <p:cNvSpPr/>
          <p:nvPr/>
        </p:nvSpPr>
        <p:spPr>
          <a:xfrm rot="18253212">
            <a:off x="4059458" y="570558"/>
            <a:ext cx="398038" cy="484632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Pijl-rechts 44"/>
          <p:cNvSpPr/>
          <p:nvPr/>
        </p:nvSpPr>
        <p:spPr>
          <a:xfrm rot="16200000">
            <a:off x="6547846" y="467894"/>
            <a:ext cx="332376" cy="484632"/>
          </a:xfrm>
          <a:prstGeom prst="rightArrow">
            <a:avLst/>
          </a:prstGeom>
          <a:solidFill>
            <a:srgbClr val="D6F2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Pijl-rechts 45"/>
          <p:cNvSpPr/>
          <p:nvPr/>
        </p:nvSpPr>
        <p:spPr>
          <a:xfrm rot="14058331">
            <a:off x="8851595" y="569845"/>
            <a:ext cx="393558" cy="484632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Pijl-rechts 46"/>
          <p:cNvSpPr/>
          <p:nvPr/>
        </p:nvSpPr>
        <p:spPr>
          <a:xfrm rot="20402822">
            <a:off x="3597304" y="2020923"/>
            <a:ext cx="1245767" cy="217724"/>
          </a:xfrm>
          <a:prstGeom prst="rightArrow">
            <a:avLst/>
          </a:prstGeom>
          <a:solidFill>
            <a:srgbClr val="C90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Pijl-rechts 47"/>
          <p:cNvSpPr/>
          <p:nvPr/>
        </p:nvSpPr>
        <p:spPr>
          <a:xfrm rot="19511215">
            <a:off x="5916690" y="2140451"/>
            <a:ext cx="441586" cy="177407"/>
          </a:xfrm>
          <a:prstGeom prst="rightArrow">
            <a:avLst/>
          </a:prstGeom>
          <a:solidFill>
            <a:srgbClr val="FFB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9" name="Pijl-rechts 48"/>
          <p:cNvSpPr/>
          <p:nvPr/>
        </p:nvSpPr>
        <p:spPr>
          <a:xfrm rot="12856436">
            <a:off x="7386783" y="2120711"/>
            <a:ext cx="404778" cy="184406"/>
          </a:xfrm>
          <a:prstGeom prst="rightArrow">
            <a:avLst/>
          </a:prstGeom>
          <a:solidFill>
            <a:srgbClr val="007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0" name="Pijl-rechts 49"/>
          <p:cNvSpPr/>
          <p:nvPr/>
        </p:nvSpPr>
        <p:spPr>
          <a:xfrm rot="12018278">
            <a:off x="8498978" y="2083874"/>
            <a:ext cx="1301074" cy="190198"/>
          </a:xfrm>
          <a:prstGeom prst="rightArrow">
            <a:avLst/>
          </a:prstGeom>
          <a:solidFill>
            <a:srgbClr val="3E7C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Pijl-rechts 50"/>
          <p:cNvSpPr/>
          <p:nvPr/>
        </p:nvSpPr>
        <p:spPr>
          <a:xfrm rot="16200000" flipV="1">
            <a:off x="1899976" y="4611420"/>
            <a:ext cx="208857" cy="142526"/>
          </a:xfrm>
          <a:prstGeom prst="rightArrow">
            <a:avLst/>
          </a:prstGeom>
          <a:solidFill>
            <a:srgbClr val="C90053">
              <a:alpha val="6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2" name="Pijl-rechts 51"/>
          <p:cNvSpPr/>
          <p:nvPr/>
        </p:nvSpPr>
        <p:spPr>
          <a:xfrm rot="16200000" flipV="1">
            <a:off x="10062443" y="4625301"/>
            <a:ext cx="208857" cy="142526"/>
          </a:xfrm>
          <a:prstGeom prst="rightArrow">
            <a:avLst/>
          </a:prstGeom>
          <a:solidFill>
            <a:srgbClr val="3E7C1B">
              <a:alpha val="6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3" name="Pijl-rechts 52"/>
          <p:cNvSpPr/>
          <p:nvPr/>
        </p:nvSpPr>
        <p:spPr>
          <a:xfrm rot="16200000" flipV="1">
            <a:off x="7411073" y="4622955"/>
            <a:ext cx="208857" cy="142526"/>
          </a:xfrm>
          <a:prstGeom prst="rightArrow">
            <a:avLst/>
          </a:prstGeom>
          <a:solidFill>
            <a:srgbClr val="0072C5">
              <a:alpha val="6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4" name="Pijl-rechts 53"/>
          <p:cNvSpPr/>
          <p:nvPr/>
        </p:nvSpPr>
        <p:spPr>
          <a:xfrm rot="16200000" flipV="1">
            <a:off x="4688054" y="4622940"/>
            <a:ext cx="208857" cy="142526"/>
          </a:xfrm>
          <a:prstGeom prst="rightArrow">
            <a:avLst/>
          </a:prstGeom>
          <a:solidFill>
            <a:srgbClr val="FFB40F">
              <a:alpha val="6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5" name="Pijl-rechts 54"/>
          <p:cNvSpPr/>
          <p:nvPr/>
        </p:nvSpPr>
        <p:spPr>
          <a:xfrm rot="16200000" flipV="1">
            <a:off x="10986719" y="4622939"/>
            <a:ext cx="208857" cy="142526"/>
          </a:xfrm>
          <a:prstGeom prst="rightArrow">
            <a:avLst/>
          </a:prstGeom>
          <a:solidFill>
            <a:srgbClr val="3E7C1B">
              <a:alpha val="6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6" name="Pijl-rechts 55"/>
          <p:cNvSpPr/>
          <p:nvPr/>
        </p:nvSpPr>
        <p:spPr>
          <a:xfrm rot="16200000" flipV="1">
            <a:off x="2416418" y="4608034"/>
            <a:ext cx="208857" cy="142526"/>
          </a:xfrm>
          <a:prstGeom prst="rightArrow">
            <a:avLst/>
          </a:prstGeom>
          <a:solidFill>
            <a:srgbClr val="C90053">
              <a:alpha val="6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7" name="Pijl-rechts 56"/>
          <p:cNvSpPr/>
          <p:nvPr/>
        </p:nvSpPr>
        <p:spPr>
          <a:xfrm rot="16200000" flipV="1">
            <a:off x="2893267" y="4606668"/>
            <a:ext cx="208857" cy="142526"/>
          </a:xfrm>
          <a:prstGeom prst="rightArrow">
            <a:avLst/>
          </a:prstGeom>
          <a:solidFill>
            <a:srgbClr val="C90053">
              <a:alpha val="6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8" name="Pijl-rechts 57"/>
          <p:cNvSpPr/>
          <p:nvPr/>
        </p:nvSpPr>
        <p:spPr>
          <a:xfrm rot="16200000" flipV="1">
            <a:off x="3385674" y="4622481"/>
            <a:ext cx="208857" cy="142526"/>
          </a:xfrm>
          <a:prstGeom prst="rightArrow">
            <a:avLst/>
          </a:prstGeom>
          <a:solidFill>
            <a:srgbClr val="C90053">
              <a:alpha val="6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9" name="Pijl-rechts 58"/>
          <p:cNvSpPr/>
          <p:nvPr/>
        </p:nvSpPr>
        <p:spPr>
          <a:xfrm rot="16200000" flipV="1">
            <a:off x="5718543" y="4619300"/>
            <a:ext cx="208857" cy="142526"/>
          </a:xfrm>
          <a:prstGeom prst="rightArrow">
            <a:avLst/>
          </a:prstGeom>
          <a:solidFill>
            <a:srgbClr val="FFB40F">
              <a:alpha val="6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0" name="Pijl-rechts 59"/>
          <p:cNvSpPr/>
          <p:nvPr/>
        </p:nvSpPr>
        <p:spPr>
          <a:xfrm rot="16200000" flipV="1">
            <a:off x="5185358" y="4616689"/>
            <a:ext cx="208857" cy="142526"/>
          </a:xfrm>
          <a:prstGeom prst="rightArrow">
            <a:avLst/>
          </a:prstGeom>
          <a:solidFill>
            <a:srgbClr val="FFB40F">
              <a:alpha val="6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1" name="Pijl-rechts 60"/>
          <p:cNvSpPr/>
          <p:nvPr/>
        </p:nvSpPr>
        <p:spPr>
          <a:xfrm rot="16200000" flipV="1">
            <a:off x="6226309" y="4622481"/>
            <a:ext cx="208857" cy="142526"/>
          </a:xfrm>
          <a:prstGeom prst="rightArrow">
            <a:avLst/>
          </a:prstGeom>
          <a:solidFill>
            <a:srgbClr val="FFB40F">
              <a:alpha val="6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2" name="Pijl-rechts 61"/>
          <p:cNvSpPr/>
          <p:nvPr/>
        </p:nvSpPr>
        <p:spPr>
          <a:xfrm rot="16200000" flipV="1">
            <a:off x="8806415" y="4615140"/>
            <a:ext cx="208857" cy="142526"/>
          </a:xfrm>
          <a:prstGeom prst="rightArrow">
            <a:avLst/>
          </a:prstGeom>
          <a:solidFill>
            <a:srgbClr val="0072C5">
              <a:alpha val="6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3" name="Pijl-rechts 62"/>
          <p:cNvSpPr/>
          <p:nvPr/>
        </p:nvSpPr>
        <p:spPr>
          <a:xfrm rot="16200000" flipV="1">
            <a:off x="8073113" y="4615140"/>
            <a:ext cx="208857" cy="142526"/>
          </a:xfrm>
          <a:prstGeom prst="rightArrow">
            <a:avLst/>
          </a:prstGeom>
          <a:solidFill>
            <a:srgbClr val="0072C5">
              <a:alpha val="6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4" name="Rechthoek 63"/>
          <p:cNvSpPr/>
          <p:nvPr/>
        </p:nvSpPr>
        <p:spPr>
          <a:xfrm>
            <a:off x="4345627" y="4127579"/>
            <a:ext cx="2326451" cy="311188"/>
          </a:xfrm>
          <a:prstGeom prst="rect">
            <a:avLst/>
          </a:prstGeom>
          <a:solidFill>
            <a:srgbClr val="FFB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2.4. Vernietiging en overbrenging van informatie vindt goed en tijdig plaats 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65" name="Rechthoek 64"/>
          <p:cNvSpPr/>
          <p:nvPr/>
        </p:nvSpPr>
        <p:spPr>
          <a:xfrm>
            <a:off x="1709170" y="6406937"/>
            <a:ext cx="10031731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Vertaling generieke actielijnen naar concrete acties in </a:t>
            </a:r>
            <a:r>
              <a:rPr lang="nl-NL" sz="1000" dirty="0" err="1" smtClean="0">
                <a:solidFill>
                  <a:schemeClr val="tx1"/>
                </a:solidFill>
              </a:rPr>
              <a:t>organisatiespecifieke</a:t>
            </a:r>
            <a:r>
              <a:rPr lang="nl-NL" sz="1000" dirty="0" smtClean="0">
                <a:solidFill>
                  <a:schemeClr val="tx1"/>
                </a:solidFill>
              </a:rPr>
              <a:t> actieplannen</a:t>
            </a:r>
            <a:endParaRPr lang="nl-NL" sz="1000" dirty="0">
              <a:solidFill>
                <a:schemeClr val="tx1"/>
              </a:solidFill>
            </a:endParaRPr>
          </a:p>
        </p:txBody>
      </p:sp>
      <p:pic>
        <p:nvPicPr>
          <p:cNvPr id="66" name="Afbeelding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501" y="6999592"/>
            <a:ext cx="5669818" cy="1544788"/>
          </a:xfrm>
          <a:prstGeom prst="rect">
            <a:avLst/>
          </a:prstGeom>
        </p:spPr>
      </p:pic>
      <p:sp>
        <p:nvSpPr>
          <p:cNvPr id="68" name="Koorde 67"/>
          <p:cNvSpPr/>
          <p:nvPr/>
        </p:nvSpPr>
        <p:spPr>
          <a:xfrm rot="5400000">
            <a:off x="2368553" y="1537385"/>
            <a:ext cx="983405" cy="2636934"/>
          </a:xfrm>
          <a:prstGeom prst="chord">
            <a:avLst>
              <a:gd name="adj1" fmla="val 5374291"/>
              <a:gd name="adj2" fmla="val 16200000"/>
            </a:avLst>
          </a:prstGeom>
          <a:solidFill>
            <a:srgbClr val="C90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1680300" y="2153960"/>
            <a:ext cx="2385377" cy="660088"/>
          </a:xfrm>
          <a:prstGeom prst="ellipse">
            <a:avLst/>
          </a:prstGeom>
          <a:solidFill>
            <a:srgbClr val="C9005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Actielijn 1:</a:t>
            </a:r>
          </a:p>
          <a:p>
            <a:pPr algn="ctr"/>
            <a:r>
              <a:rPr lang="nl-NL" sz="1000" dirty="0" smtClean="0">
                <a:solidFill>
                  <a:schemeClr val="bg1"/>
                </a:solidFill>
              </a:rPr>
              <a:t>Professionals (meer </a:t>
            </a:r>
            <a:r>
              <a:rPr lang="nl-NL" sz="1000" dirty="0" err="1" smtClean="0">
                <a:solidFill>
                  <a:schemeClr val="bg1"/>
                </a:solidFill>
              </a:rPr>
              <a:t>capa-citeit</a:t>
            </a:r>
            <a:r>
              <a:rPr lang="nl-NL" sz="1000" dirty="0" smtClean="0">
                <a:solidFill>
                  <a:schemeClr val="bg1"/>
                </a:solidFill>
              </a:rPr>
              <a:t> en kwaliteit voor IHH) </a:t>
            </a:r>
            <a:endParaRPr lang="nl-NL" sz="1000" dirty="0">
              <a:solidFill>
                <a:schemeClr val="bg1"/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4815166" y="782453"/>
            <a:ext cx="3716523" cy="654185"/>
          </a:xfrm>
          <a:prstGeom prst="ellipse">
            <a:avLst/>
          </a:prstGeom>
          <a:solidFill>
            <a:srgbClr val="D6F2E9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 smtClean="0">
                <a:solidFill>
                  <a:schemeClr val="tx1"/>
                </a:solidFill>
              </a:rPr>
              <a:t>Programma</a:t>
            </a:r>
            <a:br>
              <a:rPr lang="nl-NL" sz="1400" b="1" dirty="0" smtClean="0">
                <a:solidFill>
                  <a:schemeClr val="tx1"/>
                </a:solidFill>
              </a:rPr>
            </a:br>
            <a:r>
              <a:rPr lang="nl-NL" sz="1400" b="1" dirty="0" smtClean="0">
                <a:solidFill>
                  <a:schemeClr val="tx1"/>
                </a:solidFill>
              </a:rPr>
              <a:t>Informatiehuishouding (IHH)</a:t>
            </a:r>
            <a:endParaRPr lang="nl-NL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93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ig bijschrift 3"/>
          <p:cNvSpPr/>
          <p:nvPr/>
        </p:nvSpPr>
        <p:spPr>
          <a:xfrm>
            <a:off x="314146" y="1278443"/>
            <a:ext cx="914400" cy="606824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Hoofddoel</a:t>
            </a:r>
          </a:p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IHH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5" name="Rechthoekig bijschrift 4"/>
          <p:cNvSpPr/>
          <p:nvPr/>
        </p:nvSpPr>
        <p:spPr>
          <a:xfrm>
            <a:off x="318904" y="2134193"/>
            <a:ext cx="914400" cy="612648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Verbeter-doelen IHH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6" name="Rechthoekig bijschrift 5"/>
          <p:cNvSpPr/>
          <p:nvPr/>
        </p:nvSpPr>
        <p:spPr>
          <a:xfrm>
            <a:off x="314146" y="4553411"/>
            <a:ext cx="914400" cy="612648"/>
          </a:xfrm>
          <a:prstGeom prst="wedge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err="1" smtClean="0">
                <a:solidFill>
                  <a:schemeClr val="tx1"/>
                </a:solidFill>
              </a:rPr>
              <a:t>Instru-menten</a:t>
            </a:r>
            <a:r>
              <a:rPr lang="nl-NL" sz="1000" dirty="0" smtClean="0">
                <a:solidFill>
                  <a:schemeClr val="tx1"/>
                </a:solidFill>
              </a:rPr>
              <a:t> (acties IHH)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7" name="Ovaal 6"/>
          <p:cNvSpPr/>
          <p:nvPr/>
        </p:nvSpPr>
        <p:spPr>
          <a:xfrm>
            <a:off x="1474669" y="2071033"/>
            <a:ext cx="2385377" cy="5300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Actielijn 1:</a:t>
            </a:r>
          </a:p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Professionals (meer </a:t>
            </a:r>
            <a:r>
              <a:rPr lang="nl-NL" sz="1000" dirty="0" err="1" smtClean="0">
                <a:solidFill>
                  <a:schemeClr val="tx1"/>
                </a:solidFill>
              </a:rPr>
              <a:t>capa-citeit</a:t>
            </a:r>
            <a:r>
              <a:rPr lang="nl-NL" sz="1000" dirty="0" smtClean="0">
                <a:solidFill>
                  <a:schemeClr val="tx1"/>
                </a:solidFill>
              </a:rPr>
              <a:t> en kwaliteit voor IHH) 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8" name="Ovaal 7"/>
          <p:cNvSpPr/>
          <p:nvPr/>
        </p:nvSpPr>
        <p:spPr>
          <a:xfrm>
            <a:off x="4088295" y="2084284"/>
            <a:ext cx="2431775" cy="51683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Actielijn 2:</a:t>
            </a:r>
          </a:p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Beter beheersen volume en aard informatie 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6716685" y="2084298"/>
            <a:ext cx="2431775" cy="51683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Actielijn 3:</a:t>
            </a:r>
          </a:p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Informatiesystemen </a:t>
            </a:r>
            <a:r>
              <a:rPr lang="nl-NL" sz="1000" dirty="0" err="1" smtClean="0">
                <a:solidFill>
                  <a:schemeClr val="tx1"/>
                </a:solidFill>
              </a:rPr>
              <a:t>onder-steunen</a:t>
            </a:r>
            <a:r>
              <a:rPr lang="nl-NL" sz="1000" dirty="0" smtClean="0">
                <a:solidFill>
                  <a:schemeClr val="tx1"/>
                </a:solidFill>
              </a:rPr>
              <a:t> IHH-doelen beter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9345075" y="2084284"/>
            <a:ext cx="2217476" cy="51683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Actielijn  4:</a:t>
            </a:r>
            <a:br>
              <a:rPr lang="nl-NL" sz="1000" dirty="0" smtClean="0">
                <a:solidFill>
                  <a:schemeClr val="tx1"/>
                </a:solidFill>
              </a:rPr>
            </a:br>
            <a:r>
              <a:rPr lang="nl-NL" sz="1000" dirty="0" smtClean="0">
                <a:solidFill>
                  <a:schemeClr val="tx1"/>
                </a:solidFill>
              </a:rPr>
              <a:t>Betere sturing en naleving (gericht op IHH-doelen)</a:t>
            </a:r>
          </a:p>
        </p:txBody>
      </p:sp>
      <p:sp>
        <p:nvSpPr>
          <p:cNvPr id="11" name="Rechthoek 10"/>
          <p:cNvSpPr/>
          <p:nvPr/>
        </p:nvSpPr>
        <p:spPr>
          <a:xfrm>
            <a:off x="316884" y="7192"/>
            <a:ext cx="1330201" cy="3249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b="1" dirty="0" smtClean="0">
                <a:solidFill>
                  <a:schemeClr val="tx1"/>
                </a:solidFill>
              </a:rPr>
              <a:t>DIN Actieplan IHH</a:t>
            </a:r>
            <a:endParaRPr lang="nl-NL" sz="1000" b="1" dirty="0">
              <a:solidFill>
                <a:schemeClr val="tx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1375604" y="2626825"/>
            <a:ext cx="2574430" cy="4658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ysClr val="windowText" lastClr="000000"/>
                </a:solidFill>
              </a:rPr>
              <a:t>1.1. Voldoende goed opgeleide informatiebeheer professionals  (kwalitatief en kwantitatief)</a:t>
            </a:r>
            <a:endParaRPr lang="nl-NL" sz="10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1375604" y="3137819"/>
            <a:ext cx="2574430" cy="46928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ysClr val="windowText" lastClr="000000"/>
                </a:solidFill>
              </a:rPr>
              <a:t>1.2. ICT-professionals hebben voldoende kennis over informatiebeheer</a:t>
            </a:r>
            <a:endParaRPr lang="nl-NL" sz="1000" dirty="0">
              <a:solidFill>
                <a:sysClr val="windowText" lastClr="000000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1375604" y="3661684"/>
            <a:ext cx="2574430" cy="5280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ysClr val="windowText" lastClr="000000"/>
                </a:solidFill>
              </a:rPr>
              <a:t>1.3. ambtenaren (primaire proces) nemen verantwoordelijkheid en worden ondersteund (met advies en gebruiksvriendelijke systemen) </a:t>
            </a:r>
            <a:endParaRPr lang="nl-NL" sz="1000" dirty="0">
              <a:solidFill>
                <a:sysClr val="windowText" lastClr="000000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1515206" y="4545156"/>
            <a:ext cx="2199130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1.A. Extra capaciteit (strategisch, tactisch, operationeel)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1515206" y="4905402"/>
            <a:ext cx="2191988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1.B. Strategisch P-Plan gericht op Kennisontwikkeling)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7" name="Rechthoek 16"/>
          <p:cNvSpPr/>
          <p:nvPr/>
        </p:nvSpPr>
        <p:spPr>
          <a:xfrm>
            <a:off x="1515206" y="5278912"/>
            <a:ext cx="2199130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1.C. Capaciteit en kennis in flexibele schil en </a:t>
            </a:r>
            <a:r>
              <a:rPr lang="nl-NL" sz="1000" dirty="0" err="1" smtClean="0">
                <a:solidFill>
                  <a:schemeClr val="tx1"/>
                </a:solidFill>
              </a:rPr>
              <a:t>SSO’s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1515206" y="5652422"/>
            <a:ext cx="2191988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1.D. Investeren in ambtenaren langs lijn weten, doen, kunnen, naleven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4204662" y="4540357"/>
            <a:ext cx="2191988" cy="3106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2.A. </a:t>
            </a:r>
            <a:r>
              <a:rPr lang="nl-NL" sz="1000" dirty="0" err="1" smtClean="0">
                <a:solidFill>
                  <a:schemeClr val="tx1"/>
                </a:solidFill>
              </a:rPr>
              <a:t>Rijksbrede</a:t>
            </a:r>
            <a:r>
              <a:rPr lang="nl-NL" sz="1000" dirty="0" smtClean="0">
                <a:solidFill>
                  <a:schemeClr val="tx1"/>
                </a:solidFill>
              </a:rPr>
              <a:t> </a:t>
            </a:r>
            <a:r>
              <a:rPr lang="nl-NL" sz="1000" dirty="0" err="1" smtClean="0">
                <a:solidFill>
                  <a:schemeClr val="tx1"/>
                </a:solidFill>
              </a:rPr>
              <a:t>taskfore</a:t>
            </a:r>
            <a:r>
              <a:rPr lang="nl-NL" sz="1000" dirty="0" smtClean="0">
                <a:solidFill>
                  <a:schemeClr val="tx1"/>
                </a:solidFill>
              </a:rPr>
              <a:t> voor standaardisatie werkprocessen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4204662" y="4886346"/>
            <a:ext cx="2200206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2.B. Onbeheerde digitale data in beheer brengen (e-mails, </a:t>
            </a:r>
            <a:r>
              <a:rPr lang="nl-NL" sz="1000" dirty="0" err="1" smtClean="0">
                <a:solidFill>
                  <a:schemeClr val="tx1"/>
                </a:solidFill>
              </a:rPr>
              <a:t>etc</a:t>
            </a:r>
            <a:r>
              <a:rPr lang="nl-NL" sz="1000" dirty="0" smtClean="0">
                <a:solidFill>
                  <a:schemeClr val="tx1"/>
                </a:solidFill>
              </a:rPr>
              <a:t>)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4154727" y="2636301"/>
            <a:ext cx="2324737" cy="3130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ysClr val="windowText" lastClr="000000"/>
                </a:solidFill>
              </a:rPr>
              <a:t>2.1. het is duidelijk welke informatie bewaard en toegankelijk moet blijven </a:t>
            </a:r>
            <a:endParaRPr lang="nl-NL" sz="1000" dirty="0">
              <a:solidFill>
                <a:sysClr val="windowText" lastClr="000000"/>
              </a:solidFill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6716685" y="2649257"/>
            <a:ext cx="2431775" cy="3854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ysClr val="windowText" lastClr="000000"/>
                </a:solidFill>
              </a:rPr>
              <a:t>3.1. I-systemen ondersteunen organisatie en  medewerkers  optimaal bij IHH  </a:t>
            </a:r>
            <a:endParaRPr lang="nl-NL" sz="10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9450600" y="2652890"/>
            <a:ext cx="2006425" cy="3854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ysClr val="windowText" lastClr="000000"/>
                </a:solidFill>
              </a:rPr>
              <a:t>4.1. heldere sturing op IHH via verschillende disciplines </a:t>
            </a:r>
            <a:endParaRPr lang="nl-NL" sz="1000" dirty="0">
              <a:solidFill>
                <a:sysClr val="windowText" lastClr="000000"/>
              </a:solidFill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4154727" y="3000846"/>
            <a:ext cx="2321674" cy="3678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ysClr val="windowText" lastClr="000000"/>
                </a:solidFill>
              </a:rPr>
              <a:t>2.2. instrumenten zijn beschikbaar om onderzoek te doen in veel informatie</a:t>
            </a:r>
            <a:endParaRPr lang="nl-NL" sz="1000" dirty="0">
              <a:solidFill>
                <a:sysClr val="windowText" lastClr="000000"/>
              </a:solidFill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6716685" y="3091089"/>
            <a:ext cx="2419345" cy="3854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ysClr val="windowText" lastClr="000000"/>
                </a:solidFill>
              </a:rPr>
              <a:t>3.2. IT-landschap duurzaam toegankelijk, voldoet aan kwaliteitseisen, </a:t>
            </a:r>
            <a:r>
              <a:rPr lang="nl-NL" sz="1000" dirty="0" err="1" smtClean="0">
                <a:solidFill>
                  <a:sysClr val="windowText" lastClr="000000"/>
                </a:solidFill>
              </a:rPr>
              <a:t>interoperabel</a:t>
            </a:r>
            <a:endParaRPr lang="nl-NL" sz="1000" dirty="0">
              <a:solidFill>
                <a:sysClr val="windowText" lastClr="000000"/>
              </a:solidFill>
            </a:endParaRPr>
          </a:p>
        </p:txBody>
      </p:sp>
      <p:sp>
        <p:nvSpPr>
          <p:cNvPr id="26" name="Rechthoek 25"/>
          <p:cNvSpPr/>
          <p:nvPr/>
        </p:nvSpPr>
        <p:spPr>
          <a:xfrm>
            <a:off x="9454092" y="3131415"/>
            <a:ext cx="2002933" cy="4222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ysClr val="windowText" lastClr="000000"/>
                </a:solidFill>
              </a:rPr>
              <a:t>4.2. overzicht in input, output en </a:t>
            </a:r>
            <a:r>
              <a:rPr lang="nl-NL" sz="1000" dirty="0" err="1" smtClean="0">
                <a:solidFill>
                  <a:sysClr val="windowText" lastClr="000000"/>
                </a:solidFill>
              </a:rPr>
              <a:t>outcome</a:t>
            </a:r>
            <a:endParaRPr lang="nl-NL" sz="1000" dirty="0">
              <a:solidFill>
                <a:sysClr val="windowText" lastClr="000000"/>
              </a:solidFill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4151664" y="3396158"/>
            <a:ext cx="2324737" cy="446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ysClr val="windowText" lastClr="000000"/>
                </a:solidFill>
              </a:rPr>
              <a:t>2.3. informatie in nieuwe media is duurzaam toegankelijk (websites, chat, e-mail, </a:t>
            </a:r>
            <a:r>
              <a:rPr lang="nl-NL" sz="1000" dirty="0" err="1" smtClean="0">
                <a:solidFill>
                  <a:sysClr val="windowText" lastClr="000000"/>
                </a:solidFill>
              </a:rPr>
              <a:t>social</a:t>
            </a:r>
            <a:r>
              <a:rPr lang="nl-NL" sz="1000" dirty="0" smtClean="0">
                <a:solidFill>
                  <a:sysClr val="windowText" lastClr="000000"/>
                </a:solidFill>
              </a:rPr>
              <a:t> media) </a:t>
            </a:r>
            <a:endParaRPr lang="nl-NL" sz="1000" dirty="0">
              <a:solidFill>
                <a:sysClr val="windowText" lastClr="000000"/>
              </a:solidFill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6716684" y="3543256"/>
            <a:ext cx="2431775" cy="2848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ysClr val="windowText" lastClr="000000"/>
                </a:solidFill>
              </a:rPr>
              <a:t>3.3. uniformiteit en standaardisatie</a:t>
            </a:r>
            <a:endParaRPr lang="nl-NL" sz="1000" dirty="0">
              <a:solidFill>
                <a:sysClr val="windowText" lastClr="000000"/>
              </a:solidFill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9454092" y="3662596"/>
            <a:ext cx="2002933" cy="4708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ysClr val="windowText" lastClr="000000"/>
                </a:solidFill>
              </a:rPr>
              <a:t>4.3. passende P&amp;C instrumenten die organisatie scherp houden</a:t>
            </a:r>
            <a:endParaRPr lang="nl-NL" sz="1000" dirty="0">
              <a:solidFill>
                <a:sysClr val="windowText" lastClr="000000"/>
              </a:solidFill>
            </a:endParaRPr>
          </a:p>
        </p:txBody>
      </p:sp>
      <p:sp>
        <p:nvSpPr>
          <p:cNvPr id="30" name="Rechthoek 29"/>
          <p:cNvSpPr/>
          <p:nvPr/>
        </p:nvSpPr>
        <p:spPr>
          <a:xfrm>
            <a:off x="6715035" y="3900044"/>
            <a:ext cx="2433424" cy="2825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ysClr val="windowText" lastClr="000000"/>
                </a:solidFill>
              </a:rPr>
              <a:t>3.4. archivering </a:t>
            </a:r>
            <a:r>
              <a:rPr lang="nl-NL" sz="1000" dirty="0" err="1" smtClean="0">
                <a:solidFill>
                  <a:sysClr val="windowText" lastClr="000000"/>
                </a:solidFill>
              </a:rPr>
              <a:t>by</a:t>
            </a:r>
            <a:r>
              <a:rPr lang="nl-NL" sz="1000" dirty="0" smtClean="0">
                <a:solidFill>
                  <a:sysClr val="windowText" lastClr="000000"/>
                </a:solidFill>
              </a:rPr>
              <a:t> design (nieuwe systemen)</a:t>
            </a:r>
            <a:endParaRPr lang="nl-NL" sz="1000" dirty="0">
              <a:solidFill>
                <a:sysClr val="windowText" lastClr="000000"/>
              </a:solidFill>
            </a:endParaRPr>
          </a:p>
        </p:txBody>
      </p:sp>
      <p:sp>
        <p:nvSpPr>
          <p:cNvPr id="31" name="Rechthoek 30"/>
          <p:cNvSpPr/>
          <p:nvPr/>
        </p:nvSpPr>
        <p:spPr>
          <a:xfrm>
            <a:off x="4204662" y="5253401"/>
            <a:ext cx="2191988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2.C. </a:t>
            </a:r>
            <a:r>
              <a:rPr lang="nl-NL" sz="1000" dirty="0" err="1" smtClean="0">
                <a:solidFill>
                  <a:schemeClr val="tx1"/>
                </a:solidFill>
              </a:rPr>
              <a:t>Rijksbrede</a:t>
            </a:r>
            <a:r>
              <a:rPr lang="nl-NL" sz="1000" dirty="0" smtClean="0">
                <a:solidFill>
                  <a:schemeClr val="tx1"/>
                </a:solidFill>
              </a:rPr>
              <a:t> checklist voor duurzaam digitaal beheer: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32" name="Rechthoek 31"/>
          <p:cNvSpPr/>
          <p:nvPr/>
        </p:nvSpPr>
        <p:spPr>
          <a:xfrm>
            <a:off x="4204662" y="5620457"/>
            <a:ext cx="2200206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2.D. Toetsingskader IHH in </a:t>
            </a:r>
            <a:r>
              <a:rPr lang="nl-NL" sz="1000" dirty="0" err="1" smtClean="0">
                <a:solidFill>
                  <a:schemeClr val="tx1"/>
                </a:solidFill>
              </a:rPr>
              <a:t>uitoveringstoets</a:t>
            </a:r>
            <a:r>
              <a:rPr lang="nl-NL" sz="1000" dirty="0" smtClean="0">
                <a:solidFill>
                  <a:schemeClr val="tx1"/>
                </a:solidFill>
              </a:rPr>
              <a:t> opnemen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33" name="Rechthoek 32"/>
          <p:cNvSpPr/>
          <p:nvPr/>
        </p:nvSpPr>
        <p:spPr>
          <a:xfrm>
            <a:off x="6845583" y="4545157"/>
            <a:ext cx="2191988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3.A. </a:t>
            </a:r>
            <a:r>
              <a:rPr lang="nl-NL" sz="1000" dirty="0" err="1" smtClean="0">
                <a:solidFill>
                  <a:schemeClr val="tx1"/>
                </a:solidFill>
              </a:rPr>
              <a:t>Rijksbrede</a:t>
            </a:r>
            <a:r>
              <a:rPr lang="nl-NL" sz="1000" dirty="0" smtClean="0">
                <a:solidFill>
                  <a:schemeClr val="tx1"/>
                </a:solidFill>
              </a:rPr>
              <a:t> taskforce uniformiteit DMS en RMA systemen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6845583" y="4930180"/>
            <a:ext cx="2191988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3.B. </a:t>
            </a:r>
            <a:r>
              <a:rPr lang="nl-NL" sz="1000" dirty="0" err="1" smtClean="0">
                <a:solidFill>
                  <a:schemeClr val="tx1"/>
                </a:solidFill>
              </a:rPr>
              <a:t>rijksbrede</a:t>
            </a:r>
            <a:r>
              <a:rPr lang="nl-NL" sz="1000" dirty="0" smtClean="0">
                <a:solidFill>
                  <a:schemeClr val="tx1"/>
                </a:solidFill>
              </a:rPr>
              <a:t> commissie standaarden systemen en eisen I-huishouding 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35" name="Rechthoek 34"/>
          <p:cNvSpPr/>
          <p:nvPr/>
        </p:nvSpPr>
        <p:spPr>
          <a:xfrm>
            <a:off x="6845583" y="5305700"/>
            <a:ext cx="2191988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3.C. Besluit Informatievoorziening vernieuwen (cf. Archiefwet, </a:t>
            </a:r>
            <a:r>
              <a:rPr lang="nl-NL" sz="1000" dirty="0" err="1" smtClean="0">
                <a:solidFill>
                  <a:schemeClr val="tx1"/>
                </a:solidFill>
              </a:rPr>
              <a:t>Woo</a:t>
            </a:r>
            <a:r>
              <a:rPr lang="nl-NL" sz="1000" dirty="0" smtClean="0">
                <a:solidFill>
                  <a:schemeClr val="tx1"/>
                </a:solidFill>
              </a:rPr>
              <a:t>) 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9357009" y="4545157"/>
            <a:ext cx="2191988" cy="4848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4.A. aanstellen regeringscommissaris + functionaris per departement (aanpakken versnipperde sturing) 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9354949" y="5087559"/>
            <a:ext cx="2191988" cy="4907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4.B. </a:t>
            </a:r>
            <a:r>
              <a:rPr lang="nl-NL" sz="1000" dirty="0" err="1" smtClean="0">
                <a:solidFill>
                  <a:schemeClr val="tx1"/>
                </a:solidFill>
              </a:rPr>
              <a:t>Rijksbreed</a:t>
            </a:r>
            <a:r>
              <a:rPr lang="nl-NL" sz="1000" dirty="0" smtClean="0">
                <a:solidFill>
                  <a:schemeClr val="tx1"/>
                </a:solidFill>
              </a:rPr>
              <a:t> dashboard met indicatoren IHH  (+ continu verbeteren vio PDCA) 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38" name="Rechthoekig bijschrift 37"/>
          <p:cNvSpPr/>
          <p:nvPr/>
        </p:nvSpPr>
        <p:spPr>
          <a:xfrm>
            <a:off x="314146" y="533072"/>
            <a:ext cx="914400" cy="530462"/>
          </a:xfrm>
          <a:prstGeom prst="wedgeRect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Samenhang Programma’s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39" name="Ovaal 38"/>
          <p:cNvSpPr/>
          <p:nvPr/>
        </p:nvSpPr>
        <p:spPr>
          <a:xfrm>
            <a:off x="1957890" y="533072"/>
            <a:ext cx="2370464" cy="65418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Programma</a:t>
            </a:r>
            <a:br>
              <a:rPr lang="nl-NL" sz="1200" dirty="0" smtClean="0">
                <a:solidFill>
                  <a:schemeClr val="tx1"/>
                </a:solidFill>
              </a:rPr>
            </a:br>
            <a:r>
              <a:rPr lang="nl-NL" sz="1200" dirty="0" smtClean="0">
                <a:solidFill>
                  <a:schemeClr val="tx1"/>
                </a:solidFill>
              </a:rPr>
              <a:t>Informatieverstrekking (IV)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40" name="Ovaal 39"/>
          <p:cNvSpPr/>
          <p:nvPr/>
        </p:nvSpPr>
        <p:spPr>
          <a:xfrm>
            <a:off x="8630573" y="520178"/>
            <a:ext cx="2542145" cy="65418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Programma</a:t>
            </a:r>
            <a:br>
              <a:rPr lang="nl-NL" sz="1200" dirty="0" smtClean="0">
                <a:solidFill>
                  <a:schemeClr val="tx1"/>
                </a:solidFill>
              </a:rPr>
            </a:br>
            <a:r>
              <a:rPr lang="nl-NL" sz="1200" dirty="0" smtClean="0">
                <a:solidFill>
                  <a:schemeClr val="tx1"/>
                </a:solidFill>
              </a:rPr>
              <a:t>Ambtelijk vakmanschap (AV)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4689149" y="533072"/>
            <a:ext cx="3580630" cy="65418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tx1"/>
                </a:solidFill>
              </a:rPr>
              <a:t>Programma</a:t>
            </a:r>
            <a:br>
              <a:rPr lang="nl-NL" sz="1200" dirty="0" smtClean="0">
                <a:solidFill>
                  <a:schemeClr val="tx1"/>
                </a:solidFill>
              </a:rPr>
            </a:br>
            <a:r>
              <a:rPr lang="nl-NL" sz="1200" dirty="0" smtClean="0">
                <a:solidFill>
                  <a:schemeClr val="tx1"/>
                </a:solidFill>
              </a:rPr>
              <a:t>Informatiehuishouding (IHH)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42" name="Rechthoek 41"/>
          <p:cNvSpPr/>
          <p:nvPr/>
        </p:nvSpPr>
        <p:spPr>
          <a:xfrm>
            <a:off x="4598519" y="1124507"/>
            <a:ext cx="3739206" cy="75583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Als de basis op orde is dan is de informatie:</a:t>
            </a:r>
            <a:br>
              <a:rPr lang="nl-NL" sz="1000" dirty="0" smtClean="0">
                <a:solidFill>
                  <a:schemeClr val="tx1"/>
                </a:solidFill>
              </a:rPr>
            </a:br>
            <a:r>
              <a:rPr lang="nl-NL" sz="1000" dirty="0" smtClean="0">
                <a:solidFill>
                  <a:schemeClr val="tx1"/>
                </a:solidFill>
              </a:rPr>
              <a:t>1. Volledig (conform selectie-eisen, inclusief nieuwe media)</a:t>
            </a:r>
            <a:br>
              <a:rPr lang="nl-NL" sz="1000" dirty="0" smtClean="0">
                <a:solidFill>
                  <a:schemeClr val="tx1"/>
                </a:solidFill>
              </a:rPr>
            </a:br>
            <a:r>
              <a:rPr lang="nl-NL" sz="1000" dirty="0" smtClean="0">
                <a:solidFill>
                  <a:schemeClr val="tx1"/>
                </a:solidFill>
              </a:rPr>
              <a:t>2. Betrouwbaar (authentiek, controleerbaar, correcte substitutie). </a:t>
            </a:r>
            <a:br>
              <a:rPr lang="nl-NL" sz="1000" dirty="0" smtClean="0">
                <a:solidFill>
                  <a:schemeClr val="tx1"/>
                </a:solidFill>
              </a:rPr>
            </a:br>
            <a:r>
              <a:rPr lang="nl-NL" sz="1000" dirty="0" smtClean="0">
                <a:solidFill>
                  <a:schemeClr val="tx1"/>
                </a:solidFill>
              </a:rPr>
              <a:t>3. Toegankelijk (vindbaar, uitwisselbaar, leesbaar, doorzoekbaar)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43" name="Rechthoek 42"/>
          <p:cNvSpPr/>
          <p:nvPr/>
        </p:nvSpPr>
        <p:spPr>
          <a:xfrm>
            <a:off x="3004457" y="80806"/>
            <a:ext cx="6897189" cy="2747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Informatievoorziening op orde (actief openbaar maken, basis op orde, vakmanschap verzekerd)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44" name="Pijl-rechts 43"/>
          <p:cNvSpPr/>
          <p:nvPr/>
        </p:nvSpPr>
        <p:spPr>
          <a:xfrm rot="18253212">
            <a:off x="3473450" y="212412"/>
            <a:ext cx="398038" cy="4846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Pijl-rechts 44"/>
          <p:cNvSpPr/>
          <p:nvPr/>
        </p:nvSpPr>
        <p:spPr>
          <a:xfrm rot="16200000">
            <a:off x="6353882" y="218513"/>
            <a:ext cx="332376" cy="4846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Pijl-rechts 45"/>
          <p:cNvSpPr/>
          <p:nvPr/>
        </p:nvSpPr>
        <p:spPr>
          <a:xfrm rot="14058331">
            <a:off x="8871238" y="200197"/>
            <a:ext cx="393558" cy="4846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Pijl-rechts 46"/>
          <p:cNvSpPr/>
          <p:nvPr/>
        </p:nvSpPr>
        <p:spPr>
          <a:xfrm rot="20402822">
            <a:off x="3403340" y="1771542"/>
            <a:ext cx="1245767" cy="21772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Pijl-rechts 47"/>
          <p:cNvSpPr/>
          <p:nvPr/>
        </p:nvSpPr>
        <p:spPr>
          <a:xfrm rot="19511215">
            <a:off x="5722726" y="1891070"/>
            <a:ext cx="441586" cy="177407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Pijl-rechts 48"/>
          <p:cNvSpPr/>
          <p:nvPr/>
        </p:nvSpPr>
        <p:spPr>
          <a:xfrm rot="12856436">
            <a:off x="7192819" y="1871330"/>
            <a:ext cx="404778" cy="184406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Pijl-rechts 49"/>
          <p:cNvSpPr/>
          <p:nvPr/>
        </p:nvSpPr>
        <p:spPr>
          <a:xfrm rot="12018278">
            <a:off x="8305014" y="1834493"/>
            <a:ext cx="1301074" cy="190198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Pijl-rechts 50"/>
          <p:cNvSpPr/>
          <p:nvPr/>
        </p:nvSpPr>
        <p:spPr>
          <a:xfrm rot="16200000" flipV="1">
            <a:off x="1706012" y="4298031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Pijl-rechts 51"/>
          <p:cNvSpPr/>
          <p:nvPr/>
        </p:nvSpPr>
        <p:spPr>
          <a:xfrm rot="16200000" flipV="1">
            <a:off x="9868479" y="4311912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Pijl-rechts 52"/>
          <p:cNvSpPr/>
          <p:nvPr/>
        </p:nvSpPr>
        <p:spPr>
          <a:xfrm rot="16200000" flipV="1">
            <a:off x="7217109" y="4309566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Pijl-rechts 53"/>
          <p:cNvSpPr/>
          <p:nvPr/>
        </p:nvSpPr>
        <p:spPr>
          <a:xfrm rot="16200000" flipV="1">
            <a:off x="4494090" y="4309551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Pijl-rechts 54"/>
          <p:cNvSpPr/>
          <p:nvPr/>
        </p:nvSpPr>
        <p:spPr>
          <a:xfrm rot="16200000" flipV="1">
            <a:off x="10792755" y="4309550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Pijl-rechts 55"/>
          <p:cNvSpPr/>
          <p:nvPr/>
        </p:nvSpPr>
        <p:spPr>
          <a:xfrm rot="16200000" flipV="1">
            <a:off x="2222454" y="4294645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Pijl-rechts 56"/>
          <p:cNvSpPr/>
          <p:nvPr/>
        </p:nvSpPr>
        <p:spPr>
          <a:xfrm rot="16200000" flipV="1">
            <a:off x="2699303" y="4293279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Pijl-rechts 57"/>
          <p:cNvSpPr/>
          <p:nvPr/>
        </p:nvSpPr>
        <p:spPr>
          <a:xfrm rot="16200000" flipV="1">
            <a:off x="3191710" y="4309092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Pijl-rechts 58"/>
          <p:cNvSpPr/>
          <p:nvPr/>
        </p:nvSpPr>
        <p:spPr>
          <a:xfrm rot="16200000" flipV="1">
            <a:off x="5524579" y="4305911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Pijl-rechts 59"/>
          <p:cNvSpPr/>
          <p:nvPr/>
        </p:nvSpPr>
        <p:spPr>
          <a:xfrm rot="16200000" flipV="1">
            <a:off x="4991394" y="4303300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Pijl-rechts 60"/>
          <p:cNvSpPr/>
          <p:nvPr/>
        </p:nvSpPr>
        <p:spPr>
          <a:xfrm rot="16200000" flipV="1">
            <a:off x="6032345" y="4309092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Pijl-rechts 61"/>
          <p:cNvSpPr/>
          <p:nvPr/>
        </p:nvSpPr>
        <p:spPr>
          <a:xfrm rot="16200000" flipV="1">
            <a:off x="8612451" y="4301751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Pijl-rechts 62"/>
          <p:cNvSpPr/>
          <p:nvPr/>
        </p:nvSpPr>
        <p:spPr>
          <a:xfrm rot="16200000" flipV="1">
            <a:off x="7879149" y="4301751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Rechthoek 63"/>
          <p:cNvSpPr/>
          <p:nvPr/>
        </p:nvSpPr>
        <p:spPr>
          <a:xfrm>
            <a:off x="4151663" y="3878198"/>
            <a:ext cx="2326451" cy="3111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ysClr val="windowText" lastClr="000000"/>
                </a:solidFill>
              </a:rPr>
              <a:t>2.4. Vernietiging en overbrenging van informatie vindt goed en tijdig plaats </a:t>
            </a:r>
            <a:endParaRPr lang="nl-NL" sz="1000" dirty="0">
              <a:solidFill>
                <a:sysClr val="windowText" lastClr="000000"/>
              </a:solidFill>
            </a:endParaRPr>
          </a:p>
        </p:txBody>
      </p:sp>
      <p:sp>
        <p:nvSpPr>
          <p:cNvPr id="65" name="Rechthoek 64"/>
          <p:cNvSpPr/>
          <p:nvPr/>
        </p:nvSpPr>
        <p:spPr>
          <a:xfrm>
            <a:off x="1515206" y="6093548"/>
            <a:ext cx="10031731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 smtClean="0">
                <a:solidFill>
                  <a:schemeClr val="tx1"/>
                </a:solidFill>
              </a:rPr>
              <a:t>Vertaling generieke actielijnen naar concrete acties in </a:t>
            </a:r>
            <a:r>
              <a:rPr lang="nl-NL" sz="1000" dirty="0" err="1" smtClean="0">
                <a:solidFill>
                  <a:schemeClr val="tx1"/>
                </a:solidFill>
              </a:rPr>
              <a:t>organisatiespecifieke</a:t>
            </a:r>
            <a:r>
              <a:rPr lang="nl-NL" sz="1000" dirty="0" smtClean="0">
                <a:solidFill>
                  <a:schemeClr val="tx1"/>
                </a:solidFill>
              </a:rPr>
              <a:t> actieplannen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7677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DAD3FB-C52D-4916-8AB9-067EA01A45DD}"/>
</file>

<file path=customXml/itemProps2.xml><?xml version="1.0" encoding="utf-8"?>
<ds:datastoreItem xmlns:ds="http://schemas.openxmlformats.org/officeDocument/2006/customXml" ds:itemID="{488F175D-6DAD-4FCC-98E7-4A87BA389B9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874</Words>
  <Application>Microsoft Office PowerPoint</Application>
  <PresentationFormat>Breedbeeld</PresentationFormat>
  <Paragraphs>92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>Rijksoverheid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Dool, T. van den (Tim) - FIB-CDIV</dc:creator>
  <cp:lastModifiedBy>Dool, T. van den (Tim) - FIB-CDIV</cp:lastModifiedBy>
  <cp:revision>9</cp:revision>
  <dcterms:created xsi:type="dcterms:W3CDTF">2021-05-12T06:01:28Z</dcterms:created>
  <dcterms:modified xsi:type="dcterms:W3CDTF">2021-05-15T08:38:34Z</dcterms:modified>
</cp:coreProperties>
</file>