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7" r:id="rId3"/>
    <p:sldId id="258" r:id="rId4"/>
    <p:sldId id="260" r:id="rId5"/>
    <p:sldId id="261" r:id="rId6"/>
    <p:sldId id="266" r:id="rId7"/>
    <p:sldId id="269" r:id="rId8"/>
    <p:sldId id="267" r:id="rId9"/>
    <p:sldId id="271" r:id="rId10"/>
    <p:sldId id="273" r:id="rId11"/>
    <p:sldId id="272" r:id="rId12"/>
    <p:sldId id="262" r:id="rId13"/>
    <p:sldId id="275" r:id="rId14"/>
    <p:sldId id="276" r:id="rId15"/>
    <p:sldId id="265" r:id="rId16"/>
    <p:sldId id="26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802" autoAdjust="0"/>
    <p:restoredTop sz="82263" autoAdjust="0"/>
  </p:normalViewPr>
  <p:slideViewPr>
    <p:cSldViewPr snapToGrid="0">
      <p:cViewPr varScale="1">
        <p:scale>
          <a:sx n="69" d="100"/>
          <a:sy n="69" d="100"/>
        </p:scale>
        <p:origin x="216" y="680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17-05-2021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17-05-2021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825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Vooruitkijken en terugredeneren om te bepalen welke stappen ze moeten nemen om daar te komen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571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6727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Focus op 1 jaar,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925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Stakeholder analyse</a:t>
            </a:r>
          </a:p>
          <a:p>
            <a:pPr lvl="1"/>
            <a:r>
              <a:rPr lang="nl-NL" dirty="0"/>
              <a:t>Wie heb je binnen jouw eigen organisatie nodig?</a:t>
            </a:r>
          </a:p>
          <a:p>
            <a:pPr lvl="1"/>
            <a:r>
              <a:rPr lang="nl-NL" dirty="0"/>
              <a:t>Wie heb je buiten jouw departement nodig?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95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69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 vragen worden meegenomen en uitgewerkt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65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informatiesessie en werksessie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542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gevolg hiervan is de Rijksbrede verbeteroperatie Open op Orde gestart. In hoofdstappen ziet deze operatie er als volgt uit.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29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N.a.v. vier problemen ook 4 actielijnen opgezet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1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98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73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710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Microsoft, Intel en Apple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2053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Goed denkwerk én goede uitvoering!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942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AFCE8B0-DD73-2947-9328-9115D83F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AE14AA-6356-3448-B577-AF5C815A7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8EF4A0-D0A0-D54A-8C64-008FFA08A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E7AF6-E9D9-D541-B1B9-0FBE6422D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66DE7-E6F2-DF43-B2FA-2E0F7A2CE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56AF3-C58B-9247-B7E3-BF0F695C8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FCB1B3-0962-A843-A9FB-A2BB3FE5C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041858-3A34-2F42-958E-EAB3A5457F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1FA45-155F-2C41-B086-F7A8CD79A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2AC9301-3D36-044B-8644-E5A87C425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A45824-7873-1F48-9BB9-DDA2C6912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3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3436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35C1C912-210B-454A-A6B5-A11FA7DED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1513F8B-999C-884B-93DC-388C6B407F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263631-5E39-364E-A31D-4F4FBDF070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1276C3-FD7E-8747-99AA-2078056937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E31120-DDD1-8746-9A6A-9B79FB1A27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AD751D-D4B9-BD44-A950-6A53EBBE03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35E3DD-6F92-AE40-9C42-7D9BDBEB46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B396AD-5769-8D4F-B801-F408158B18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3C3CD6-10DA-6245-AAF8-F302EE3DC0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B2EC77-0E88-8E41-8D69-630291AFDE2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11845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2405C03-D90E-FC41-B80B-E73391FDE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28FA2696-84C1-1649-8A59-67E687AAB0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B66E3-909D-4646-86D2-74E8673B6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21470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2B5321D-EB1C-2142-8695-68E40A9D89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E87840-2D50-504F-8D23-2C8722BCA4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628" y="5214707"/>
            <a:ext cx="183896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CC7F95A-D18A-7B46-B9E6-264077809E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C54FCE-225F-F943-A710-E6EC2F85A1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568E4D4D-B363-A449-9181-2C96A3C53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ACB56B7-4DC6-DB4B-9123-3C4E679C1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ECF2DFE-783B-454A-9C87-526A42EB5C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45091C-F072-9E4F-B1EC-2B7A2D072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30922" y="5118457"/>
            <a:ext cx="1816372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D4EBA2F-FD7E-AA41-861E-9C1EB1EEA369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reemages.fr/browse/photo-1218-sandwich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logs.hss.ed.ac.uk/pubs-and-publications/2016/06/03/going-the-distance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anchor="b">
            <a:normAutofit/>
          </a:bodyPr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>
            <a:normAutofit/>
          </a:bodyPr>
          <a:lstStyle/>
          <a:p>
            <a:r>
              <a:rPr lang="nl-NL" dirty="0"/>
              <a:t>18 mei 2021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CCD4279-DD45-4C1B-A314-F44203172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3412" y="5829386"/>
            <a:ext cx="5138738" cy="389360"/>
          </a:xfrm>
        </p:spPr>
        <p:txBody>
          <a:bodyPr/>
          <a:lstStyle/>
          <a:p>
            <a:r>
              <a:rPr lang="en-US" dirty="0"/>
              <a:t>Mariëlle Slooff &amp; Henk Doller</a:t>
            </a:r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294618C-A499-4D62-9658-3AE830E933E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r>
              <a:rPr lang="nl-NL" dirty="0"/>
              <a:t>18 mei 2021</a:t>
            </a:r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9935B420-30C6-4046-B73D-FD2EA13773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Dagvoorzitters</a:t>
            </a:r>
          </a:p>
        </p:txBody>
      </p:sp>
      <p:pic>
        <p:nvPicPr>
          <p:cNvPr id="5" name="Afbeelding 4" descr="Persoon die typt op een laptop">
            <a:extLst>
              <a:ext uri="{FF2B5EF4-FFF2-40B4-BE49-F238E27FC236}">
                <a16:creationId xmlns:a16="http://schemas.microsoft.com/office/drawing/2014/main" id="{00535065-15EE-EC42-9DC1-456CC91945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6" b="39199"/>
          <a:stretch/>
        </p:blipFill>
        <p:spPr>
          <a:xfrm>
            <a:off x="20" y="-1"/>
            <a:ext cx="1219198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33832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ACD38-2236-E644-AA2B-C5A05BB3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3034373"/>
            <a:ext cx="10923588" cy="2670400"/>
          </a:xfrm>
        </p:spPr>
        <p:txBody>
          <a:bodyPr numCol="1">
            <a:normAutofit fontScale="90000"/>
          </a:bodyPr>
          <a:lstStyle/>
          <a:p>
            <a:pPr algn="ctr"/>
            <a:r>
              <a:rPr lang="nl-NL" sz="4400" dirty="0"/>
              <a:t>Bill Gates: ‘Een slechte strategie zal, hoe goed je informatie ook is, hoe dan ook mislukken. En een rammelende uitvoering zal een goede strategie de nek omdraaien.’</a:t>
            </a:r>
            <a:br>
              <a:rPr lang="nl-NL" sz="6600" dirty="0"/>
            </a:br>
            <a:endParaRPr lang="nl-NL" sz="65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64593-EFE0-9343-8D3F-BD3CCB24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19AAC-2989-8B4B-B4D7-118FFB61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17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5808CE8-3C2C-F74F-A3CB-F190D9F8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937059"/>
            <a:ext cx="10923588" cy="3931928"/>
          </a:xfrm>
        </p:spPr>
        <p:txBody>
          <a:bodyPr numCol="1">
            <a:normAutofit/>
          </a:bodyPr>
          <a:lstStyle/>
          <a:p>
            <a:r>
              <a:rPr lang="nl-NL" dirty="0"/>
              <a:t>Vooruitkijken en terugredeneren</a:t>
            </a:r>
          </a:p>
          <a:p>
            <a:r>
              <a:rPr lang="nl-NL" dirty="0"/>
              <a:t>Zet hoog in om invloed te hebben op het resultaat</a:t>
            </a:r>
          </a:p>
          <a:p>
            <a:r>
              <a:rPr lang="nl-NL" dirty="0"/>
              <a:t>Bouw community’s om maximaal met elkaar te presteren</a:t>
            </a:r>
          </a:p>
          <a:p>
            <a:r>
              <a:rPr lang="nl-NL" dirty="0"/>
              <a:t>Beweeg mee waar het kan en wees krachtig als het nodig is</a:t>
            </a:r>
          </a:p>
          <a:p>
            <a:r>
              <a:rPr lang="nl-NL" dirty="0"/>
              <a:t>Ken jezelf, focus op de gebieden waar je in uitblinkt en </a:t>
            </a:r>
            <a:r>
              <a:rPr lang="nl-NL" u="sng" dirty="0"/>
              <a:t>deel</a:t>
            </a:r>
            <a:r>
              <a:rPr lang="nl-NL" dirty="0"/>
              <a:t> dit</a:t>
            </a:r>
          </a:p>
          <a:p>
            <a:r>
              <a:rPr lang="nl-NL" dirty="0"/>
              <a:t>Houd zicht op het geheel, reserveer tijd voor nadenken en leren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1C6220-E99F-2149-949A-A55839AE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6587"/>
            <a:ext cx="10923588" cy="948047"/>
          </a:xfrm>
        </p:spPr>
        <p:txBody>
          <a:bodyPr>
            <a:normAutofit/>
          </a:bodyPr>
          <a:lstStyle/>
          <a:p>
            <a:r>
              <a:rPr lang="nl-NL" dirty="0"/>
              <a:t>Wat kunnen we hiervan gebruiken?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15C896-A04B-074F-A37C-709DFC26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17D194-D763-BD4D-9E9D-0E27097C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538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97061-5EDD-6F45-88E7-EC963561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Organiseer direct samenwerking en verbinding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BD0D9A-032F-4342-A0C2-D8588B509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Verbeteropgave voor hele organisatie, betrek direct alle disciplines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0947AD-B041-5C48-B673-E754DD5C5B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Door verantwoordelijkheid direct te verdelen activeer je eigenaarschap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74BE4A-CF27-E84B-8FA5-C5A0C881BE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Door verschillende brillen naar vraagstuk kijken levert nieuwe inzichten op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6B8894-5516-844D-B35E-59A5F5C70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nl-NL" dirty="0"/>
              <a:t>Ideeën kun je vooraf toetsen op haalbaarheid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50D658F-9C74-1844-AF77-835AA654A1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l-NL" dirty="0"/>
              <a:t>Penvoerder is ook  procesbegeleider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1DD21E67-A70C-5540-A0C5-C638C1E1FD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dirty="0"/>
              <a:t>Informatiesessie Open op Orde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222C646-7A02-C94D-B976-94876180EC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3683CAF-95B9-5C4D-B5E1-3AB41CF45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B86D242-B82D-CA4D-A2C1-6517D3659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C7E58C6-26FE-CC40-976D-46981AF7A9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F226E29-7A54-6846-924E-813958D8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1EFEEEB-03FC-9B41-8F78-0037D60F50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06981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97061-5EDD-6F45-88E7-EC963561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 en organiseer slim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BD0D9A-032F-4342-A0C2-D8588B509D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Reken terug van 1 juli 2021 en bepaal dan per week wat er moet gebeuren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90947AD-B041-5C48-B673-E754DD5C5B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Bepaal uitdagingen die iedere organisatie heeft, haak daarna aan op projecten/ initiatieven.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74BE4A-CF27-E84B-8FA5-C5A0C881BE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Benut alle kennis, informatie die al voor handen is (niet wiel opnieuw uitvinden)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6B8894-5516-844D-B35E-59A5F5C70C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nl-NL" dirty="0"/>
              <a:t>Strategie en uitvoering moet even goed zijn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50D658F-9C74-1844-AF77-835AA654A18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nl-NL" dirty="0"/>
              <a:t>Go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</a:t>
            </a:r>
            <a:r>
              <a:rPr lang="nl-NL" dirty="0"/>
              <a:t>!</a:t>
            </a:r>
          </a:p>
        </p:txBody>
      </p:sp>
      <p:sp>
        <p:nvSpPr>
          <p:cNvPr id="9" name="Tijdelijke aanduiding voor voettekst 8">
            <a:extLst>
              <a:ext uri="{FF2B5EF4-FFF2-40B4-BE49-F238E27FC236}">
                <a16:creationId xmlns:a16="http://schemas.microsoft.com/office/drawing/2014/main" id="{1DD21E67-A70C-5540-A0C5-C638C1E1FD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 dirty="0"/>
              <a:t>Informatiesessie Open op Orde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222C646-7A02-C94D-B976-94876180EC5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3683CAF-95B9-5C4D-B5E1-3AB41CF450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0B86D242-B82D-CA4D-A2C1-6517D3659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7C7E58C6-26FE-CC40-976D-46981AF7A9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FF226E29-7A54-6846-924E-813958D8ED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1EFEEEB-03FC-9B41-8F78-0037D60F50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96976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5808CE8-3C2C-F74F-A3CB-F190D9F8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75" y="1967410"/>
            <a:ext cx="10923588" cy="3931928"/>
          </a:xfrm>
        </p:spPr>
        <p:txBody>
          <a:bodyPr numCol="1">
            <a:normAutofit/>
          </a:bodyPr>
          <a:lstStyle/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1C6220-E99F-2149-949A-A55839AE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6587"/>
            <a:ext cx="10923588" cy="948047"/>
          </a:xfrm>
        </p:spPr>
        <p:txBody>
          <a:bodyPr>
            <a:normAutofit/>
          </a:bodyPr>
          <a:lstStyle/>
          <a:p>
            <a:r>
              <a:rPr lang="nl-NL" dirty="0"/>
              <a:t>Wat kun je nu meteen doen?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15C896-A04B-074F-A37C-709DFC26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17D194-D763-BD4D-9E9D-0E27097C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B742512C-5CDA-3C44-94BC-63BBFF3AC593}"/>
              </a:ext>
            </a:extLst>
          </p:cNvPr>
          <p:cNvSpPr/>
          <p:nvPr/>
        </p:nvSpPr>
        <p:spPr>
          <a:xfrm>
            <a:off x="5350043" y="3727651"/>
            <a:ext cx="914400" cy="892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F56D264B-2ABF-8548-8E83-4710CEF5B0A0}"/>
              </a:ext>
            </a:extLst>
          </p:cNvPr>
          <p:cNvSpPr/>
          <p:nvPr/>
        </p:nvSpPr>
        <p:spPr>
          <a:xfrm>
            <a:off x="4668252" y="3036938"/>
            <a:ext cx="2226567" cy="22835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6431E50D-B28A-2742-98F4-56F02F319429}"/>
              </a:ext>
            </a:extLst>
          </p:cNvPr>
          <p:cNvSpPr/>
          <p:nvPr/>
        </p:nvSpPr>
        <p:spPr>
          <a:xfrm>
            <a:off x="3994484" y="2229874"/>
            <a:ext cx="3561348" cy="36819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966B9F5-1EFF-0C47-8753-3B7467EE6090}"/>
              </a:ext>
            </a:extLst>
          </p:cNvPr>
          <p:cNvSpPr txBox="1"/>
          <p:nvPr/>
        </p:nvSpPr>
        <p:spPr>
          <a:xfrm>
            <a:off x="8235846" y="1571022"/>
            <a:ext cx="226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Penvoerder Actieplan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D10BD4E9-8676-6F47-91A8-09A449BCFD29}"/>
              </a:ext>
            </a:extLst>
          </p:cNvPr>
          <p:cNvSpPr txBox="1"/>
          <p:nvPr/>
        </p:nvSpPr>
        <p:spPr>
          <a:xfrm>
            <a:off x="393575" y="2852272"/>
            <a:ext cx="265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Betrokken disciplines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9C1EFF2-5B39-3446-9FE1-DACF534EB83E}"/>
              </a:ext>
            </a:extLst>
          </p:cNvPr>
          <p:cNvSpPr txBox="1"/>
          <p:nvPr/>
        </p:nvSpPr>
        <p:spPr>
          <a:xfrm>
            <a:off x="9275629" y="3200153"/>
            <a:ext cx="226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Interessante andere organisaties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5442EFCA-E4BA-7C4A-91F6-032C69684BD6}"/>
              </a:ext>
            </a:extLst>
          </p:cNvPr>
          <p:cNvSpPr/>
          <p:nvPr/>
        </p:nvSpPr>
        <p:spPr>
          <a:xfrm>
            <a:off x="3347077" y="1652899"/>
            <a:ext cx="4834397" cy="48905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1756039E-D535-AB4E-B74E-C380219962F7}"/>
              </a:ext>
            </a:extLst>
          </p:cNvPr>
          <p:cNvSpPr txBox="1"/>
          <p:nvPr/>
        </p:nvSpPr>
        <p:spPr>
          <a:xfrm>
            <a:off x="173839" y="4707996"/>
            <a:ext cx="2547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(Verantwoordelijke departement)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6DC69C06-0126-4F41-97C8-AE693C3B1FA1}"/>
              </a:ext>
            </a:extLst>
          </p:cNvPr>
          <p:cNvCxnSpPr>
            <a:cxnSpLocks/>
          </p:cNvCxnSpPr>
          <p:nvPr/>
        </p:nvCxnSpPr>
        <p:spPr>
          <a:xfrm flipH="1">
            <a:off x="5855369" y="2285618"/>
            <a:ext cx="2627084" cy="188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482A7AF5-DD31-B744-A4DE-16A8F774E692}"/>
              </a:ext>
            </a:extLst>
          </p:cNvPr>
          <p:cNvCxnSpPr>
            <a:cxnSpLocks/>
          </p:cNvCxnSpPr>
          <p:nvPr/>
        </p:nvCxnSpPr>
        <p:spPr>
          <a:xfrm>
            <a:off x="1719836" y="3289869"/>
            <a:ext cx="3312725" cy="750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A2197786-6ED9-3D48-9B49-A285A48025B0}"/>
              </a:ext>
            </a:extLst>
          </p:cNvPr>
          <p:cNvCxnSpPr>
            <a:cxnSpLocks/>
          </p:cNvCxnSpPr>
          <p:nvPr/>
        </p:nvCxnSpPr>
        <p:spPr>
          <a:xfrm flipV="1">
            <a:off x="2418286" y="5058865"/>
            <a:ext cx="2249966" cy="60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078BF9CB-42E1-7D4D-8662-8B4AAA9A9DA0}"/>
              </a:ext>
            </a:extLst>
          </p:cNvPr>
          <p:cNvCxnSpPr>
            <a:cxnSpLocks/>
          </p:cNvCxnSpPr>
          <p:nvPr/>
        </p:nvCxnSpPr>
        <p:spPr>
          <a:xfrm flipH="1">
            <a:off x="7396687" y="4229747"/>
            <a:ext cx="2412028" cy="119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1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ACD38-2236-E644-AA2B-C5A05BB38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2990097"/>
          </a:xfrm>
        </p:spPr>
        <p:txBody>
          <a:bodyPr numCol="1">
            <a:normAutofit/>
          </a:bodyPr>
          <a:lstStyle/>
          <a:p>
            <a:pPr algn="ctr"/>
            <a:r>
              <a:rPr lang="nl-NL" sz="6500" dirty="0"/>
              <a:t>Nog 2 vragen</a:t>
            </a:r>
            <a:br>
              <a:rPr lang="nl-NL" sz="6500" dirty="0"/>
            </a:br>
            <a:r>
              <a:rPr lang="nl-NL" sz="6500" dirty="0"/>
              <a:t>in de </a:t>
            </a:r>
            <a:r>
              <a:rPr lang="nl-NL" sz="6500" dirty="0" err="1"/>
              <a:t>Mentimeter</a:t>
            </a:r>
            <a:endParaRPr lang="nl-NL" sz="650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92CA64-C27A-2542-AEBD-436A7F14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28 april 2021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64593-EFE0-9343-8D3F-BD3CCB24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Informatiesessie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19AAC-2989-8B4B-B4D7-118FFB61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224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D3D17D-88ED-3649-81AA-9BB99E53D90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635000" y="6543488"/>
            <a:ext cx="5003800" cy="26427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28 april 2021</a:t>
            </a: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2CEBF01-E715-8A44-A235-EED44B639E5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35000" y="6221413"/>
            <a:ext cx="5003800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Informatiesessie Open op Orde</a:t>
            </a: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BFAA4C-D89E-7149-80C4-E90D1F46B43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16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5B0CE7F-F192-FA40-B965-6B90E339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199" y="2547671"/>
            <a:ext cx="5004000" cy="2336400"/>
          </a:xfrm>
        </p:spPr>
        <p:txBody>
          <a:bodyPr anchor="b">
            <a:noAutofit/>
          </a:bodyPr>
          <a:lstStyle/>
          <a:p>
            <a:r>
              <a:rPr lang="nl-NL" sz="2200" dirty="0"/>
              <a:t>Bedankt voor je bijdrage! 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We zien je graag weer bij een volgende sessie.</a:t>
            </a:r>
            <a:br>
              <a:rPr lang="nl-NL" sz="2200" dirty="0"/>
            </a:br>
            <a:br>
              <a:rPr lang="nl-NL" sz="2200" dirty="0"/>
            </a:br>
            <a:r>
              <a:rPr lang="nl-NL" sz="2200" dirty="0"/>
              <a:t>Kijk voor de FAQ op  www.informatiehuishouding.nl/open-op-orde </a:t>
            </a:r>
          </a:p>
        </p:txBody>
      </p:sp>
      <p:pic>
        <p:nvPicPr>
          <p:cNvPr id="10" name="Tijdelijke aanduiding voor afbeelding 9" descr="Hand in hand">
            <a:extLst>
              <a:ext uri="{FF2B5EF4-FFF2-40B4-BE49-F238E27FC236}">
                <a16:creationId xmlns:a16="http://schemas.microsoft.com/office/drawing/2014/main" id="{85FA76AD-3BEE-1B46-9BF9-0A855B1AC39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r="18950" b="-1"/>
          <a:stretch/>
        </p:blipFill>
        <p:spPr>
          <a:xfrm>
            <a:off x="20" y="10"/>
            <a:ext cx="6099155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2436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1D6BF-8AB0-F248-8858-571002362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2376486"/>
          </a:xfrm>
        </p:spPr>
        <p:txBody>
          <a:bodyPr anchor="b">
            <a:normAutofit/>
          </a:bodyPr>
          <a:lstStyle/>
          <a:p>
            <a:r>
              <a:rPr lang="nl-NL" sz="5000" dirty="0"/>
              <a:t>Opening en inleiding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46EFFD-89DC-664C-BACD-9FF9B85F6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412" y="3705714"/>
            <a:ext cx="11055668" cy="2099771"/>
          </a:xfrm>
        </p:spPr>
        <p:txBody>
          <a:bodyPr>
            <a:normAutofit/>
          </a:bodyPr>
          <a:lstStyle/>
          <a:p>
            <a:r>
              <a:rPr lang="nl-NL" sz="2500" dirty="0"/>
              <a:t>Jacqueline </a:t>
            </a:r>
            <a:r>
              <a:rPr lang="nl-NL" sz="2500" dirty="0" err="1"/>
              <a:t>Rutjens</a:t>
            </a:r>
            <a:endParaRPr lang="nl-NL" sz="2500" dirty="0"/>
          </a:p>
          <a:p>
            <a:r>
              <a:rPr lang="nl-NL" sz="2500" dirty="0"/>
              <a:t>Directeur Rijksprogramma Duurzaam Digitale Informatiehuishouding (RDDI)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AD1E1D-3262-B649-9E8B-DCBB4D0C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10A0A6AF-03C5-477E-939A-E28F7E7F05EA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07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9D4FD45-B154-974C-9E70-864E37A3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289175"/>
            <a:ext cx="10923588" cy="3932238"/>
          </a:xfrm>
        </p:spPr>
        <p:txBody>
          <a:bodyPr numCol="1"/>
          <a:lstStyle/>
          <a:p>
            <a:r>
              <a:rPr lang="nl-NL" dirty="0"/>
              <a:t>10.00 uur		Opening en inleiding</a:t>
            </a:r>
          </a:p>
          <a:p>
            <a:r>
              <a:rPr lang="nl-NL" dirty="0"/>
              <a:t>10.15 uur		Duik in vier actielijnen</a:t>
            </a:r>
          </a:p>
          <a:p>
            <a:r>
              <a:rPr lang="nl-NL" dirty="0"/>
              <a:t>11.15 uur		Greep uit </a:t>
            </a:r>
            <a:r>
              <a:rPr lang="nl-NL" dirty="0" err="1"/>
              <a:t>toolbox</a:t>
            </a:r>
            <a:r>
              <a:rPr lang="nl-NL" dirty="0"/>
              <a:t> en aan de slag</a:t>
            </a:r>
          </a:p>
          <a:p>
            <a:r>
              <a:rPr lang="nl-NL" dirty="0"/>
              <a:t>12.15 uur		</a:t>
            </a:r>
            <a:r>
              <a:rPr lang="nl-NL" b="1" i="1" dirty="0"/>
              <a:t>Lunchpauze</a:t>
            </a:r>
          </a:p>
          <a:p>
            <a:r>
              <a:rPr lang="nl-NL" dirty="0"/>
              <a:t>12.45 uur		Organiseer jouw omgeving</a:t>
            </a:r>
          </a:p>
          <a:p>
            <a:r>
              <a:rPr lang="nl-NL" dirty="0"/>
              <a:t>13.45 uur		Afronding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9B860FD-1AA2-5246-A52C-21856F9C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/>
          <a:lstStyle/>
          <a:p>
            <a:r>
              <a:rPr lang="nl-NL" dirty="0"/>
              <a:t>Programma werksessie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92BDF1-82E1-414F-BF80-C46A786E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DF20DF-38E7-2145-B8D1-432AEF9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142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F0737B2-DE18-E24B-8C2D-B566A9AA9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2001316"/>
            <a:ext cx="10923588" cy="3931928"/>
          </a:xfrm>
        </p:spPr>
        <p:txBody>
          <a:bodyPr numCol="1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dirty="0"/>
              <a:t>Probleemanalyse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Generiek actieplan (1 april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Nulmeting per organisatie (1 december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Specifiek actieplan (1 juli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Beoordeling plannen (na 1 juli 2021)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Verdeling financiële middelen 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Uitvoering generieke (centraal) en specifieke (decentraal) projecten/ activiteiten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AA56D6-7D84-394A-A16B-DE016FE47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788997"/>
            <a:ext cx="10923588" cy="948047"/>
          </a:xfrm>
        </p:spPr>
        <p:txBody>
          <a:bodyPr>
            <a:normAutofit fontScale="90000"/>
          </a:bodyPr>
          <a:lstStyle/>
          <a:p>
            <a:r>
              <a:rPr lang="nl-NL" dirty="0"/>
              <a:t>Rijksbrede verbeteroperatie informatiehuishouding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626E61-FF3E-DD44-92EE-821CD44FD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2EBAB80-BBF2-1845-8D40-8210C3DB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9419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5808CE8-3C2C-F74F-A3CB-F190D9F8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dirty="0"/>
              <a:t>Vier probleemgebieden geïdentificeerd -&gt; vier actielijnen</a:t>
            </a:r>
          </a:p>
          <a:p>
            <a:r>
              <a:rPr lang="nl-NL" dirty="0"/>
              <a:t>Actieplan bevat activiteiten voor </a:t>
            </a:r>
            <a:r>
              <a:rPr lang="nl-NL" u="sng" dirty="0"/>
              <a:t>iedere</a:t>
            </a:r>
            <a:r>
              <a:rPr lang="nl-NL" dirty="0"/>
              <a:t> actielijn</a:t>
            </a:r>
          </a:p>
          <a:p>
            <a:r>
              <a:rPr lang="nl-NL" dirty="0"/>
              <a:t>Integrale aanpak om samenhang te borgen is essentieel</a:t>
            </a:r>
          </a:p>
          <a:p>
            <a:r>
              <a:rPr lang="nl-NL" dirty="0"/>
              <a:t>Actielijnen met visies: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Informatie professionals en medewerkers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Werkprocessen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Informatiesystemen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dirty="0"/>
              <a:t>Bestuur en naleving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1C6220-E99F-2149-949A-A55839AE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Verbeteroperatie kent 4 actielijnen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15C896-A04B-074F-A37C-709DFC26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17D194-D763-BD4D-9E9D-0E27097C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2738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2B226-4629-6E48-8AD2-B2B716909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2035576"/>
            <a:ext cx="10923588" cy="4024800"/>
          </a:xfrm>
        </p:spPr>
        <p:txBody>
          <a:bodyPr>
            <a:normAutofit fontScale="90000"/>
          </a:bodyPr>
          <a:lstStyle/>
          <a:p>
            <a:r>
              <a:rPr lang="nl-NL" sz="5600" dirty="0"/>
              <a:t>Vragen in Mentimeter</a:t>
            </a:r>
            <a:br>
              <a:rPr lang="nl-NL" sz="5600" dirty="0"/>
            </a:br>
            <a:br>
              <a:rPr lang="nl-NL" sz="5600" dirty="0"/>
            </a:br>
            <a:r>
              <a:rPr lang="nl-NL" sz="5600" dirty="0"/>
              <a:t>Ga naar </a:t>
            </a:r>
            <a:r>
              <a:rPr lang="nl-NL" sz="5600" dirty="0">
                <a:solidFill>
                  <a:srgbClr val="F2BFB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br>
              <a:rPr lang="nl-NL" sz="5600" dirty="0">
                <a:solidFill>
                  <a:srgbClr val="F2BFBB"/>
                </a:solidFill>
              </a:rPr>
            </a:br>
            <a:br>
              <a:rPr lang="nl-NL" sz="5600" dirty="0">
                <a:solidFill>
                  <a:srgbClr val="F2BFBB"/>
                </a:solidFill>
              </a:rPr>
            </a:br>
            <a:r>
              <a:rPr lang="nl-NL" sz="5600" dirty="0"/>
              <a:t>Vul code in: 8937 8321</a:t>
            </a:r>
            <a:br>
              <a:rPr lang="nl-NL" sz="6500" dirty="0"/>
            </a:br>
            <a:endParaRPr lang="nl-NL" sz="650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ADBAC7-783B-304C-A9CA-3B27CF96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A07838-FB90-7B4D-A9C8-2E875446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444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41D6BF-8AB0-F248-8858-571002362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682" y="2764414"/>
            <a:ext cx="10923906" cy="1726479"/>
          </a:xfrm>
        </p:spPr>
        <p:txBody>
          <a:bodyPr/>
          <a:lstStyle/>
          <a:p>
            <a:pPr algn="ctr"/>
            <a:r>
              <a:rPr lang="nl-NL" dirty="0"/>
              <a:t>Lunchpauze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46EFFD-89DC-664C-BACD-9FF9B85F6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682" y="4691833"/>
            <a:ext cx="10923906" cy="664319"/>
          </a:xfrm>
        </p:spPr>
        <p:txBody>
          <a:bodyPr/>
          <a:lstStyle/>
          <a:p>
            <a:pPr algn="ctr"/>
            <a:r>
              <a:rPr lang="nl-NL" dirty="0"/>
              <a:t>12.30-12.55 uur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AD1E1D-3262-B649-9E8B-DCBB4D0CE7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10" name="Tijdelijke aanduiding voor afbeelding 9" descr="Afbeelding met voedsel, boterham, snacks, binnen&#10;&#10;Automatisch gegenereerde beschrijving">
            <a:extLst>
              <a:ext uri="{FF2B5EF4-FFF2-40B4-BE49-F238E27FC236}">
                <a16:creationId xmlns:a16="http://schemas.microsoft.com/office/drawing/2014/main" id="{74DE8CF5-3627-CE44-880F-2C4EECCF670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916" b="28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962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64593-EFE0-9343-8D3F-BD3CCB2438D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dirty="0"/>
              <a:t>Werksessie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219AAC-2989-8B4B-B4D7-118FFB61489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2ACD38-2236-E644-AA2B-C5A05BB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199" y="636587"/>
            <a:ext cx="5004000" cy="1613786"/>
          </a:xfrm>
        </p:spPr>
        <p:txBody>
          <a:bodyPr numCol="1">
            <a:normAutofit/>
          </a:bodyPr>
          <a:lstStyle/>
          <a:p>
            <a:pPr algn="ctr"/>
            <a:r>
              <a:rPr lang="nl-NL" sz="3500" dirty="0"/>
              <a:t>Organiseer jouw omgeving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13995C-5B2B-A14A-99F9-F362533D4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199" y="2993842"/>
            <a:ext cx="5004000" cy="1613786"/>
          </a:xfrm>
        </p:spPr>
        <p:txBody>
          <a:bodyPr/>
          <a:lstStyle/>
          <a:p>
            <a:r>
              <a:rPr lang="nl-NL" dirty="0"/>
              <a:t>Samen ontdekken hoe je slim organiseert zodat je snel en efficiënt tot kwalitatief goed resultaat komt.</a:t>
            </a:r>
          </a:p>
        </p:txBody>
      </p:sp>
      <p:pic>
        <p:nvPicPr>
          <p:cNvPr id="10" name="Tijdelijke aanduiding voor afbeelding 9" descr="Afbeelding met persoon, buiten, speler&#10;&#10;Automatisch gegenereerde beschrijving">
            <a:extLst>
              <a:ext uri="{FF2B5EF4-FFF2-40B4-BE49-F238E27FC236}">
                <a16:creationId xmlns:a16="http://schemas.microsoft.com/office/drawing/2014/main" id="{40A97A44-C0C1-D84D-B2CD-27F996F9D0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531" r="20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609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5808CE8-3C2C-F74F-A3CB-F190D9F84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nl-NL" dirty="0"/>
              <a:t>David </a:t>
            </a:r>
            <a:r>
              <a:rPr lang="nl-NL" dirty="0" err="1"/>
              <a:t>Yoffie</a:t>
            </a:r>
            <a:r>
              <a:rPr lang="nl-NL" dirty="0"/>
              <a:t> &amp; Michael </a:t>
            </a:r>
            <a:r>
              <a:rPr lang="nl-NL" dirty="0" err="1"/>
              <a:t>Cusumano</a:t>
            </a:r>
            <a:r>
              <a:rPr lang="nl-NL" dirty="0"/>
              <a:t> bestudeerden Bill Gates, Andy Grove en Steve Jobs</a:t>
            </a:r>
          </a:p>
          <a:p>
            <a:r>
              <a:rPr lang="nl-NL" dirty="0"/>
              <a:t>Bedrijfsstrategieën blijken verrassend veel op elkaar te lijken</a:t>
            </a:r>
          </a:p>
          <a:p>
            <a:r>
              <a:rPr lang="nl-NL" dirty="0"/>
              <a:t>Vijf lijfregels:</a:t>
            </a:r>
          </a:p>
          <a:p>
            <a:pPr lvl="1"/>
            <a:r>
              <a:rPr lang="nl-NL" dirty="0"/>
              <a:t>Kijk vooruit, redeneer terug</a:t>
            </a:r>
          </a:p>
          <a:p>
            <a:pPr lvl="1"/>
            <a:r>
              <a:rPr lang="nl-NL" dirty="0"/>
              <a:t>Zet hoog in, zonder het bedrijf op het spel te zetten</a:t>
            </a:r>
          </a:p>
          <a:p>
            <a:pPr lvl="1"/>
            <a:r>
              <a:rPr lang="nl-NL" dirty="0"/>
              <a:t>Bouw platformen én ecosystemen, niet alleen producten</a:t>
            </a:r>
          </a:p>
          <a:p>
            <a:pPr lvl="1"/>
            <a:r>
              <a:rPr lang="nl-NL" dirty="0"/>
              <a:t>Benut hefboomwerking en kracht – beoefen judo én sumo</a:t>
            </a:r>
          </a:p>
          <a:p>
            <a:pPr lvl="1"/>
            <a:r>
              <a:rPr lang="nl-NL" dirty="0"/>
              <a:t>Modelleer de organisatie rond je persoonlijke anker</a:t>
            </a: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01C6220-E99F-2149-949A-A55839AE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Eerst wat wijze lessen van succesvolle mensen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15C896-A04B-074F-A37C-709DFC26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Werksessie Open op orde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617D194-D763-BD4D-9E9D-0E27097C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911713"/>
      </p:ext>
    </p:extLst>
  </p:cSld>
  <p:clrMapOvr>
    <a:masterClrMapping/>
  </p:clrMapOvr>
</p:sld>
</file>

<file path=ppt/theme/theme1.xml><?xml version="1.0" encoding="utf-8"?>
<a:theme xmlns:a="http://schemas.openxmlformats.org/drawingml/2006/main" name="RDDI_pres_v3">
  <a:themeElements>
    <a:clrScheme name="Rijks Paars">
      <a:dk1>
        <a:srgbClr val="000000"/>
      </a:dk1>
      <a:lt1>
        <a:srgbClr val="FFFFFF"/>
      </a:lt1>
      <a:dk2>
        <a:srgbClr val="42145F"/>
      </a:dk2>
      <a:lt2>
        <a:srgbClr val="E2DBE6"/>
      </a:lt2>
      <a:accent1>
        <a:srgbClr val="E17000"/>
      </a:accent1>
      <a:accent2>
        <a:srgbClr val="777C00"/>
      </a:accent2>
      <a:accent3>
        <a:srgbClr val="FFB612"/>
      </a:accent3>
      <a:accent4>
        <a:srgbClr val="94700A"/>
      </a:accent4>
      <a:accent5>
        <a:srgbClr val="F9E11E"/>
      </a:accent5>
      <a:accent6>
        <a:srgbClr val="38870D"/>
      </a:accent6>
      <a:hlink>
        <a:srgbClr val="42145F"/>
      </a:hlink>
      <a:folHlink>
        <a:srgbClr val="C6B7C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Presentation2" id="{D8602262-D069-244F-9296-80FB76FAD3A9}" vid="{A578825B-3587-9A4A-80B8-108A587A61E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B3FBCC-F7FE-4F17-BDDF-A91266AA5828}"/>
</file>

<file path=customXml/itemProps2.xml><?xml version="1.0" encoding="utf-8"?>
<ds:datastoreItem xmlns:ds="http://schemas.openxmlformats.org/officeDocument/2006/customXml" ds:itemID="{782004C6-A5F8-43BF-8CFB-6F7D126EECC4}"/>
</file>

<file path=docProps/app.xml><?xml version="1.0" encoding="utf-8"?>
<Properties xmlns="http://schemas.openxmlformats.org/officeDocument/2006/extended-properties" xmlns:vt="http://schemas.openxmlformats.org/officeDocument/2006/docPropsVTypes">
  <Template>RDDI_pres_v3</Template>
  <TotalTime>5156</TotalTime>
  <Words>720</Words>
  <Application>Microsoft Macintosh PowerPoint</Application>
  <PresentationFormat>Breedbeeld</PresentationFormat>
  <Paragraphs>139</Paragraphs>
  <Slides>16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RDDI_pres_v3</vt:lpstr>
      <vt:lpstr>Werksessie Open op Orde</vt:lpstr>
      <vt:lpstr>Opening en inleiding</vt:lpstr>
      <vt:lpstr>Programma werksessie</vt:lpstr>
      <vt:lpstr>Rijksbrede verbeteroperatie informatiehuishouding</vt:lpstr>
      <vt:lpstr>Verbeteroperatie kent 4 actielijnen</vt:lpstr>
      <vt:lpstr>Vragen in Mentimeter  Ga naar www.menti.com  Vul code in: 8937 8321 </vt:lpstr>
      <vt:lpstr>Lunchpauze</vt:lpstr>
      <vt:lpstr>Organiseer jouw omgeving</vt:lpstr>
      <vt:lpstr>Eerst wat wijze lessen van succesvolle mensen</vt:lpstr>
      <vt:lpstr>Bill Gates: ‘Een slechte strategie zal, hoe goed je informatie ook is, hoe dan ook mislukken. En een rammelende uitvoering zal een goede strategie de nek omdraaien.’ </vt:lpstr>
      <vt:lpstr>Wat kunnen we hiervan gebruiken?</vt:lpstr>
      <vt:lpstr>Organiseer direct samenwerking en verbinding</vt:lpstr>
      <vt:lpstr>Plan en organiseer slim</vt:lpstr>
      <vt:lpstr>Wat kun je nu meteen doen?</vt:lpstr>
      <vt:lpstr>Nog 2 vragen in de Mentimeter</vt:lpstr>
      <vt:lpstr>Bedankt voor je bijdrage!   We zien je graag weer bij een volgende sessie.  Kijk voor de FAQ op  www.informatiehuishouding.nl/open-op-orde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Informatiesessie Open op Orde</dc:title>
  <dc:creator>Mariëlle Slooff</dc:creator>
  <cp:lastModifiedBy>Mariëlle Slooff</cp:lastModifiedBy>
  <cp:revision>51</cp:revision>
  <cp:lastPrinted>2021-04-27T18:43:49Z</cp:lastPrinted>
  <dcterms:created xsi:type="dcterms:W3CDTF">2021-04-26T10:21:12Z</dcterms:created>
  <dcterms:modified xsi:type="dcterms:W3CDTF">2021-05-18T10:28:20Z</dcterms:modified>
</cp:coreProperties>
</file>