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Override1.xml" ContentType="application/vnd.openxmlformats-officedocument.themeOverr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7"/>
  </p:notesMasterIdLst>
  <p:handoutMasterIdLst>
    <p:handoutMasterId r:id="rId8"/>
  </p:handoutMasterIdLst>
  <p:sldIdLst>
    <p:sldId id="258" r:id="rId2"/>
    <p:sldId id="437" r:id="rId3"/>
    <p:sldId id="291" r:id="rId4"/>
    <p:sldId id="438" r:id="rId5"/>
    <p:sldId id="439" r:id="rId6"/>
  </p:sldIdLst>
  <p:sldSz cx="9144000" cy="6858000" type="screen4x3"/>
  <p:notesSz cx="7099300" cy="10234613"/>
  <p:custDataLst>
    <p:tags r:id="rId9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sselink, Marloes" initials="WM" lastIdx="8" clrIdx="0"/>
  <p:cmAuthor id="1" name="Jasper van Sluis" initials="JSL" lastIdx="4" clrIdx="1"/>
  <p:cmAuthor id="2" name="Middelkamp, Kim" initials="EM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A10"/>
    <a:srgbClr val="CCFF99"/>
    <a:srgbClr val="66FF99"/>
    <a:srgbClr val="9ACCD4"/>
    <a:srgbClr val="60652A"/>
    <a:srgbClr val="47145C"/>
    <a:srgbClr val="960044"/>
    <a:srgbClr val="2494C5"/>
    <a:srgbClr val="ED8FBB"/>
    <a:srgbClr val="996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23" autoAdjust="0"/>
    <p:restoredTop sz="99009" autoAdjust="0"/>
  </p:normalViewPr>
  <p:slideViewPr>
    <p:cSldViewPr snapToGrid="0">
      <p:cViewPr varScale="1">
        <p:scale>
          <a:sx n="114" d="100"/>
          <a:sy n="114" d="100"/>
        </p:scale>
        <p:origin x="10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3294" y="-108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07F1A4-180A-4BF6-B9C3-E60618FD26C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5282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GB" altLang="nl-NL"/>
              <a:t>xxx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GB" altLang="nl-NL"/>
              <a:t>31 augustus 2016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2"/>
            <a:ext cx="5206153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Master text styles</a:t>
            </a:r>
          </a:p>
          <a:p>
            <a:pPr lvl="1"/>
            <a:r>
              <a:rPr lang="en-GB" altLang="nl-NL"/>
              <a:t>Second level</a:t>
            </a:r>
          </a:p>
          <a:p>
            <a:pPr lvl="2"/>
            <a:r>
              <a:rPr lang="en-GB" altLang="nl-NL"/>
              <a:t>Third level</a:t>
            </a:r>
          </a:p>
          <a:p>
            <a:pPr lvl="3"/>
            <a:r>
              <a:rPr lang="en-GB" altLang="nl-NL"/>
              <a:t>Fourth level</a:t>
            </a:r>
          </a:p>
          <a:p>
            <a:pPr lvl="4"/>
            <a:r>
              <a:rPr lang="en-GB" altLang="nl-NL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883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nl-NL" altLang="nl-NL"/>
              <a:t>xxx</a:t>
            </a:r>
            <a:endParaRPr lang="en-GB" altLang="nl-NL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3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22" tIns="47311" rIns="94622" bIns="473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1581C2-7AFD-47A2-9F38-6AB81B86701F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9840893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altLang="nl-NL"/>
              <a:t>Herijking informatieplan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altLang="nl-NL"/>
              <a:t>1 februari 2016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altLang="nl-NL"/>
              <a:t>Herijking informatieplan | 1 februari 2016</a:t>
            </a:r>
            <a:endParaRPr lang="en-GB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61581C2-7AFD-47A2-9F38-6AB81B86701F}" type="slidenum">
              <a:rPr lang="en-GB" altLang="nl-NL" smtClean="0"/>
              <a:pPr/>
              <a:t>1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027863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4562475" y="0"/>
            <a:ext cx="4581525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908550" y="2503488"/>
            <a:ext cx="3598863" cy="942975"/>
          </a:xfrm>
        </p:spPr>
        <p:txBody>
          <a:bodyPr/>
          <a:lstStyle>
            <a:lvl1pPr defTabSz="608013" eaLnBrk="0" hangingPunct="0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l-NL" altLang="nl-NL" noProof="0"/>
              <a:t>xxx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08550" y="3540125"/>
            <a:ext cx="3598863" cy="2703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indent="1588" defTabSz="608013" eaLnBrk="0" hangingPunct="0">
              <a:buFont typeface="Arial" panose="020B0604020202020204" pitchFamily="34" charset="0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nl-NL" altLang="nl-NL" noProof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08550" y="6343650"/>
            <a:ext cx="3598863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r>
              <a:rPr lang="nl-NL" altLang="nl-NL"/>
              <a:t>31 augustus 2016</a:t>
            </a:r>
          </a:p>
        </p:txBody>
      </p:sp>
      <p:pic>
        <p:nvPicPr>
          <p:cNvPr id="2" name="logoplaatje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00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61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351A31-0F27-4D2E-A87A-BD5809A765E6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900160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24625" y="1263650"/>
            <a:ext cx="2057400" cy="495141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52425" y="1263650"/>
            <a:ext cx="6019800" cy="4951413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B84638-AE18-4346-9DF6-46C0392CDA3B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20399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9692F6-C3C9-4524-8998-E66AC97775BE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6135596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A6FA8D-C71A-4779-AFC5-3C36DDF516AD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6336483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1F992E-6AA2-47F3-930C-278C07D7E78F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58363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3DAD6B-C8CA-498B-A4DB-113BE7ED3458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4464742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36C048-6561-4B4B-8805-14C2CA2A39F8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2969796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5823E7-718C-4501-9C99-32481956F5A7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9416758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030DDA-97DC-45ED-B4A3-58CB4581C38D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9245419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34EBA9-E508-40F6-8C47-41160D88B295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8745984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107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nl-NL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nl-NL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altLang="nl-NL"/>
          </a:p>
        </p:txBody>
      </p:sp>
      <p:pic>
        <p:nvPicPr>
          <p:cNvPr id="1055" name="Picture 31" descr="Vervolgpagina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063" y="6376988"/>
            <a:ext cx="7127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fld id="{D3515959-E071-4EED-AD16-910623837EAB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sp>
        <p:nvSpPr>
          <p:cNvPr id="1057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altLang="nl-NL"/>
          </a:p>
        </p:txBody>
      </p:sp>
      <p:sp>
        <p:nvSpPr>
          <p:cNvPr id="1059" name="voettekst"/>
          <p:cNvSpPr txBox="1">
            <a:spLocks noChangeArrowheads="1"/>
          </p:cNvSpPr>
          <p:nvPr/>
        </p:nvSpPr>
        <p:spPr bwMode="auto">
          <a:xfrm>
            <a:off x="4476750" y="6372225"/>
            <a:ext cx="41640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sz="1000">
                <a:solidFill>
                  <a:srgbClr val="FFFFFF"/>
                </a:solidFill>
              </a:rPr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210800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kern="1200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588" indent="195263" algn="l" rtl="0" eaLnBrk="1" fontAlgn="base" hangingPunct="1">
        <a:spcBef>
          <a:spcPct val="20000"/>
        </a:spcBef>
        <a:spcAft>
          <a:spcPct val="0"/>
        </a:spcAft>
        <a:buFont typeface="Verdana" panose="020B0604030504040204" pitchFamily="34" charset="0"/>
        <a:buChar char="•"/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98438" indent="227013" algn="l" rtl="0" eaLnBrk="1" fontAlgn="base" hangingPunct="1">
        <a:spcBef>
          <a:spcPct val="20000"/>
        </a:spcBef>
        <a:spcAft>
          <a:spcPct val="0"/>
        </a:spcAft>
        <a:buSzPct val="80000"/>
        <a:buFont typeface="Verdana" panose="020B0604030504040204" pitchFamily="34" charset="0"/>
        <a:buChar char="–"/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427038" indent="228600" algn="l" rtl="0" eaLnBrk="1" fontAlgn="base" hangingPunct="1">
        <a:spcBef>
          <a:spcPct val="20000"/>
        </a:spcBef>
        <a:spcAft>
          <a:spcPct val="0"/>
        </a:spcAft>
        <a:buFont typeface="Verdana" panose="020B0604030504040204" pitchFamily="34" charset="0"/>
        <a:buChar char="&gt;"/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679450" indent="241300" algn="l" rtl="0" eaLnBrk="1" fontAlgn="base" hangingPunct="1">
        <a:spcBef>
          <a:spcPct val="20000"/>
        </a:spcBef>
        <a:spcAft>
          <a:spcPct val="0"/>
        </a:spcAft>
        <a:buFont typeface="Verdana" panose="020B0604030504040204" pitchFamily="34" charset="0"/>
        <a:buChar char="»"/>
        <a:tabLst>
          <a:tab pos="742950" algn="l"/>
          <a:tab pos="806450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trapline-imag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sp>
        <p:nvSpPr>
          <p:cNvPr id="5" name="Tijdelijke aanduiding voor datum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NL" altLang="nl-NL" dirty="0"/>
              <a:t>18 mei 2021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5000625" y="4286250"/>
            <a:ext cx="33623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solidFill>
                  <a:schemeClr val="bg1"/>
                </a:solidFill>
              </a:rPr>
              <a:t>Directie Informatievoorziening</a:t>
            </a:r>
          </a:p>
          <a:p>
            <a:endParaRPr lang="nl-NL" sz="1800" dirty="0">
              <a:solidFill>
                <a:schemeClr val="bg1"/>
              </a:solidFill>
            </a:endParaRPr>
          </a:p>
          <a:p>
            <a:r>
              <a:rPr lang="nl-NL" sz="1600" dirty="0">
                <a:solidFill>
                  <a:schemeClr val="bg1"/>
                </a:solidFill>
              </a:rPr>
              <a:t>Toine van Oosterhout</a:t>
            </a:r>
          </a:p>
          <a:p>
            <a:r>
              <a:rPr lang="nl-NL" sz="1600" dirty="0">
                <a:solidFill>
                  <a:schemeClr val="bg1"/>
                </a:solidFill>
              </a:rPr>
              <a:t>Joost Brinks</a:t>
            </a:r>
          </a:p>
          <a:p>
            <a:endParaRPr lang="nl-NL" sz="1800" dirty="0">
              <a:solidFill>
                <a:schemeClr val="bg1"/>
              </a:solidFill>
            </a:endParaRPr>
          </a:p>
        </p:txBody>
      </p:sp>
      <p:pic>
        <p:nvPicPr>
          <p:cNvPr id="10" name="logo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732" y="-9525"/>
            <a:ext cx="625213" cy="1576388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090D8D26-2C12-614F-8210-F5D65EA3973E}"/>
              </a:ext>
            </a:extLst>
          </p:cNvPr>
          <p:cNvSpPr txBox="1">
            <a:spLocks/>
          </p:cNvSpPr>
          <p:nvPr/>
        </p:nvSpPr>
        <p:spPr>
          <a:xfrm>
            <a:off x="390151" y="2040864"/>
            <a:ext cx="4181849" cy="13201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IHH actieplan op orde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2400" dirty="0"/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Resume 12 mei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2400" dirty="0"/>
              <a:t>Sjablonen: </a:t>
            </a:r>
          </a:p>
          <a:p>
            <a:pPr marL="800100" lvl="1" indent="-342900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nl-NL" sz="2000" dirty="0"/>
              <a:t>2 voorbeelden</a:t>
            </a:r>
            <a:endParaRPr kumimoji="0" lang="nl-NL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F645A3BD-B51F-D448-8DB2-A9A727F4FAE5}"/>
              </a:ext>
            </a:extLst>
          </p:cNvPr>
          <p:cNvSpPr/>
          <p:nvPr/>
        </p:nvSpPr>
        <p:spPr>
          <a:xfrm>
            <a:off x="5000625" y="904126"/>
            <a:ext cx="2520058" cy="662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25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667E7-A756-2246-929E-1826A5181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23" y="297883"/>
            <a:ext cx="8229600" cy="565150"/>
          </a:xfrm>
        </p:spPr>
        <p:txBody>
          <a:bodyPr/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nl-NL" sz="24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rPr>
              <a:t>Resume van 12 mei (1)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6CCBE8C-C74B-CD46-BF1D-8C58EB024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6C048-6561-4B4B-8805-14C2CA2A39F8}" type="slidenum">
              <a:rPr lang="nl-NL" altLang="nl-NL" smtClean="0"/>
              <a:pPr/>
              <a:t>2</a:t>
            </a:fld>
            <a:endParaRPr lang="nl-NL" alt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68CB892-A25D-4796-A13C-D9866D130464}"/>
              </a:ext>
            </a:extLst>
          </p:cNvPr>
          <p:cNvSpPr txBox="1"/>
          <p:nvPr/>
        </p:nvSpPr>
        <p:spPr>
          <a:xfrm>
            <a:off x="95662" y="1327284"/>
            <a:ext cx="4066391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  <a:t>Tips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  <a:t>Duidelijke planning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Helder afspraken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wat moeten de organisatieonderdelen doen (anders geen geld)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wat mogen zij verwachten van de ondersteuning?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Borging sjablonen/claims in de lijn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Afkijksjablonen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  <a:t>Naamconventies:</a:t>
            </a:r>
            <a:br>
              <a:rPr lang="nl-NL" sz="1600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</a:br>
            <a:r>
              <a:rPr lang="nl-NL" sz="1050" dirty="0">
                <a:solidFill>
                  <a:srgbClr val="000000"/>
                </a:solidFill>
                <a:latin typeface="Verdana" panose="020B0604030504040204" pitchFamily="34" charset="0"/>
                <a:ea typeface="+mn-ea"/>
                <a:cs typeface="+mn-cs"/>
              </a:rPr>
              <a:t>(</a:t>
            </a:r>
            <a:r>
              <a:rPr lang="nl-NL" sz="1050" dirty="0">
                <a:cs typeface="Times New Roman" panose="02020603050405020304" pitchFamily="18" charset="0"/>
              </a:rPr>
              <a:t>X-2-03_Het archiveren van e-mails-C-20210507)</a:t>
            </a:r>
            <a:endParaRPr lang="nl-NL" sz="1050" dirty="0">
              <a:solidFill>
                <a:srgbClr val="000000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rgbClr val="000000"/>
                </a:solidFill>
              </a:rPr>
              <a:t>Hou het praktisch!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AC62DF6-E5A5-7E4C-B8E9-3D36D899D123}"/>
              </a:ext>
            </a:extLst>
          </p:cNvPr>
          <p:cNvSpPr/>
          <p:nvPr/>
        </p:nvSpPr>
        <p:spPr>
          <a:xfrm>
            <a:off x="4565987" y="4252714"/>
            <a:ext cx="40663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u="sng" dirty="0"/>
              <a:t>Risico’s</a:t>
            </a:r>
          </a:p>
          <a:p>
            <a:pPr marL="342900" indent="-342900">
              <a:buFontTx/>
              <a:buChar char="-"/>
            </a:pPr>
            <a:r>
              <a:rPr lang="nl-NL" sz="1600" dirty="0"/>
              <a:t>Absorptievermogen organisatie</a:t>
            </a:r>
          </a:p>
          <a:p>
            <a:pPr marL="342900" indent="-342900">
              <a:buFontTx/>
              <a:buChar char="-"/>
            </a:pPr>
            <a:r>
              <a:rPr lang="nl-NL" sz="1600" dirty="0"/>
              <a:t>Tijd (change)</a:t>
            </a:r>
          </a:p>
          <a:p>
            <a:pPr marL="342900" indent="-342900">
              <a:buFontTx/>
              <a:buChar char="-"/>
            </a:pPr>
            <a:r>
              <a:rPr lang="nl-NL" sz="1600" dirty="0"/>
              <a:t>Beschikbaarheid capaciteit (intern en inhuur)</a:t>
            </a:r>
          </a:p>
          <a:p>
            <a:pPr marL="342900" indent="-342900">
              <a:buFontTx/>
              <a:buChar char="-"/>
            </a:pPr>
            <a:r>
              <a:rPr lang="nl-NL" sz="1600" dirty="0"/>
              <a:t>Beschikbaarheid gelden (looptijd IHH tot eind 2026)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AAC36BD-627D-5747-9F0A-C028E8142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299" y="2040159"/>
            <a:ext cx="5220039" cy="178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8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E495F15-5A00-BB4F-951E-553644E3F9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6C048-6561-4B4B-8805-14C2CA2A39F8}" type="slidenum">
              <a:rPr lang="nl-NL" altLang="nl-NL" smtClean="0"/>
              <a:pPr/>
              <a:t>3</a:t>
            </a:fld>
            <a:endParaRPr lang="nl-NL" alt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6F21E60-31A0-AF46-A0C0-D52050ED7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1263650"/>
            <a:ext cx="8229600" cy="571500"/>
          </a:xfrm>
        </p:spPr>
        <p:txBody>
          <a:bodyPr/>
          <a:lstStyle/>
          <a:p>
            <a:r>
              <a:rPr lang="nl-NL" sz="2400" b="1" dirty="0">
                <a:solidFill>
                  <a:srgbClr val="15427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Actielijn 2: Volume en aard van informatie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3C30372-8332-084B-8D8A-00590B4464D9}"/>
              </a:ext>
            </a:extLst>
          </p:cNvPr>
          <p:cNvSpPr/>
          <p:nvPr/>
        </p:nvSpPr>
        <p:spPr>
          <a:xfrm>
            <a:off x="373063" y="1716812"/>
            <a:ext cx="820896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800" dirty="0"/>
              <a:t>Grip krijgen op de enorme omvang van en diversiteit aan informatie. Onderwerpen: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metadatabeheer voor het ontsluiten van data en informatie,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het verbeteren van de datakwaliteit (kernregisters) 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het verbeteren van informatieverstrekking aan gebruikers.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het op orde brengen en archiveren van e-mail, websites en berichtenapps.</a:t>
            </a:r>
          </a:p>
          <a:p>
            <a:pPr marL="342900" indent="-342900">
              <a:buFontTx/>
              <a:buChar char="-"/>
            </a:pPr>
            <a:r>
              <a:rPr lang="nl-NL" sz="1800" dirty="0"/>
              <a:t>informatie uit (legacy)systemen wordt vernietigd of overgebracht naar een archiefbewaarplaats op basis van de selectielijst JenV.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9E0592F-8BED-E748-B97C-2E8763E70C83}"/>
              </a:ext>
            </a:extLst>
          </p:cNvPr>
          <p:cNvSpPr/>
          <p:nvPr/>
        </p:nvSpPr>
        <p:spPr>
          <a:xfrm>
            <a:off x="352425" y="4398423"/>
            <a:ext cx="81435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400" dirty="0">
                <a:ea typeface="Calibri" panose="020F0502020204030204" pitchFamily="34" charset="0"/>
                <a:cs typeface="Times New Roman" panose="02020603050405020304" pitchFamily="18" charset="0"/>
              </a:rPr>
              <a:t>Sjablonen: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X-2-01_Het selecteren van digitale archieven-C-20210507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X-2-02_Het inregelen van metadatamanagement-C-20210507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X-2-03_Het archiveren van e-mails-C-20210507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X-2-04_Het op orde brengen en archiveren van berichtenapps-C-20210507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X-2-05_Het archiveren van websites-C-20210507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X-2-06_Verbeteren datakwaliteit-C-20210507</a:t>
            </a:r>
          </a:p>
          <a:p>
            <a:r>
              <a:rPr lang="nl-NL" sz="1400" dirty="0">
                <a:cs typeface="Times New Roman" panose="02020603050405020304" pitchFamily="18" charset="0"/>
              </a:rPr>
              <a:t>X-2-07_Het verbeteren van informatieverstekking-C-20210507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488B030F-4788-E047-8E22-C4CEE8AB9A69}"/>
              </a:ext>
            </a:extLst>
          </p:cNvPr>
          <p:cNvSpPr txBox="1">
            <a:spLocks/>
          </p:cNvSpPr>
          <p:nvPr/>
        </p:nvSpPr>
        <p:spPr bwMode="auto">
          <a:xfrm>
            <a:off x="116123" y="297883"/>
            <a:ext cx="82296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nl-NL" sz="24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rPr>
              <a:t>Resume van 12 mei (2)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68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D5687BA-E1C3-F444-B8C2-28D6937BC4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6C048-6561-4B4B-8805-14C2CA2A39F8}" type="slidenum">
              <a:rPr lang="nl-NL" altLang="nl-NL" smtClean="0"/>
              <a:pPr/>
              <a:t>4</a:t>
            </a:fld>
            <a:endParaRPr lang="nl-NL" alt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7E665B25-5283-8F46-AF55-0121D5B21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23" y="297883"/>
            <a:ext cx="8229600" cy="565150"/>
          </a:xfrm>
        </p:spPr>
        <p:txBody>
          <a:bodyPr/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nl-NL" sz="24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rPr>
              <a:t>Sjabloon (1)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72E27E5-9FCB-1741-9E10-EBA678597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2" y="1164589"/>
            <a:ext cx="9007329" cy="5057625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768C2866-369C-244D-B046-659910EEFB1D}"/>
              </a:ext>
            </a:extLst>
          </p:cNvPr>
          <p:cNvSpPr/>
          <p:nvPr/>
        </p:nvSpPr>
        <p:spPr>
          <a:xfrm>
            <a:off x="5969284" y="1508964"/>
            <a:ext cx="1058239" cy="390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9ADCB68-257C-8C4D-9011-423F463B55D9}"/>
              </a:ext>
            </a:extLst>
          </p:cNvPr>
          <p:cNvSpPr/>
          <p:nvPr/>
        </p:nvSpPr>
        <p:spPr>
          <a:xfrm>
            <a:off x="5969285" y="2129657"/>
            <a:ext cx="1058239" cy="390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64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B8F8200-E22E-AD48-A776-2D5F8EC120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6C048-6561-4B4B-8805-14C2CA2A39F8}" type="slidenum">
              <a:rPr lang="nl-NL" altLang="nl-NL" smtClean="0"/>
              <a:pPr/>
              <a:t>5</a:t>
            </a:fld>
            <a:endParaRPr lang="nl-NL" alt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F09EFD8-A886-0F4C-8A3F-7837C08A664D}"/>
              </a:ext>
            </a:extLst>
          </p:cNvPr>
          <p:cNvSpPr txBox="1">
            <a:spLocks/>
          </p:cNvSpPr>
          <p:nvPr/>
        </p:nvSpPr>
        <p:spPr bwMode="auto">
          <a:xfrm>
            <a:off x="116123" y="297883"/>
            <a:ext cx="82296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nl-NL" sz="24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rPr>
              <a:t>Sjabloon (2)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D2612F-59B1-411C-BC23-0B6BC5736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1736"/>
            <a:ext cx="9144000" cy="465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9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ARMA DOCSYS~XML" val="&lt;?xml version=&quot;1.0&quot;?&gt;&#10;&lt;data customer=&quot;minjus&quot; profile=&quot;minjus&quot; model=&quot;presentatie.xml&quot; country-code=&quot;31&quot; target=&quot;Microsoft PowerPoint&quot; target-version=&quot;16.0.5131&quot; existing=&quot;H%3A%5CTemp%5CSheets.pptx#Presentation&quot;&gt;&lt;presentatie template=&quot;/presentatie.pot&quot; id=&quot;a509cd25e06040aab6b3266c25a3eecf&quot; version=&quot;1.0&quot; lcid=&quot;1043&quot; locale=&quot;nl&quot;&gt;&lt;PAPER/&gt;&lt;digijust value=&quot;0&quot; formatted-value=&quot;0&quot;/&gt;&lt;onskenmerk/&gt;&lt;logofield value=&quot;(slides)/images/woordmerk/logo.png&quot;/&gt;&lt;titel-txt value=&quot;xxx&quot; formatted-value=&quot;xxx&quot; format-disabled=&quot;true&quot;/&gt;&lt;titel formatted-value=&quot;xxx&quot;/&gt;&lt;subtitel-txt/&gt;&lt;subtitel formatted-value=&quot;&quot;/&gt;&lt;datum value=&quot;2016-08-31T00:00:00&quot; formatted-value=&quot;31 augustus 2016&quot;/&gt;&lt;datumvoor formatted-value=&quot;31 augustus 2016&quot;/&gt;&lt;voettekst formatted-value=&quot;xxx&quot; value=&quot;xxx&quot; format-disabled=&quot;true&quot;/&gt;&lt;woordmerk formatted-value=&quot;(slides)/images/woordmerk/RO_J_DJI_wit.png&quot;/&gt;&lt;kleuren value=&quot;blauw&quot; formatted-value=&quot;Blauw&quot;/&gt;&lt;eerstedia value=&quot;1&quot; formatted-value=&quot;Alleen tekst&quot;/&gt;&lt;typelogo value=&quot;1&quot; formatted-value=&quot;Organisatieonderdeel&quot;/&gt;&lt;rubriek value=&quot;1&quot; formatted-value=&quot; &quot;/&gt;&lt;merking value=&quot;1&quot; formatted-value=&quot; &quot;/&gt;&lt;rubricering formatted-value=&quot;&quot;/&gt;&lt;afbeelding/&gt;&lt;strapline-image formatted-value=&quot;(slides)/images/dividers/blanco.gif&quot;/&gt;&lt;strapline-thumb formatted-value=&quot;(slides)/images/dividers/(thumbnails)/blanco.gif&quot;/&gt;&lt;lsttaal/&gt;&lt;reopened value=&quot;true&quot; formatted-value=&quot;true&quot;/&gt;&lt;organisatie-item value=&quot;1196&quot; formatted-value=&quot;2803 PT ~ HK - DI - Informatievoorzieningsdienst&quot;&gt;&lt;organisatie zoekveld=&quot;2803 PT ~ HK - DI - Informatievoorzieningsdienst&quot; id=&quot;1196&quot;&gt;&#10;    &lt;taal id=&quot;1031&quot; zoekveld=&quot;2803 PT ~ HK - DI - Informatievoorzieningsdienst&quot; taal=&quot;1031&quot; omschrijving=&quot;HK - CBV - IVD&quot; naamdirectoraatgeneraal=&quot;Concernstaf Bedrijfsvoering&quot; naamdirectie=&quot;Informatie Voorzienings 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Concernstaf Bedrijfsvoering\nInformatie Voorzienings Dienst&quot; bezoekadres=&quot;Bezoekadres\nStavorenweg 3\n2803 PT Gouda\nTelefoon 0880715731\nFax \nwww.dji.nl&quot; postadres=&quot;Postadres:\nPostbus 850,\n2800 AW Gouda&quot;/&gt;&#10;    &lt;taal id=&quot;1034&quot; zoekveld=&quot;2803 PT ~ HK - DI - Informatievoorzieningsdienst&quot; taal=&quot;1034&quot; omschrijving=&quot;HK - CBV - IVD&quot; naamdirectoraatgeneraal=&quot;Concernstaf Bedrijfsvoering&quot; naamdirectie=&quot;Informatie Voorzienings 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Concernstaf Bedrijfsvoering\nInformatie Voorzienings Dienst&quot; bezoekadres=&quot;Bezoekadres\nStavorenweg 3\n2803 PT Gouda\nTelefoon 0880715731\nFax \nwww.dji.nl&quot; postadres=&quot;Postadres:\nPostbus 850,\n2800 AW Gouda&quot;/&gt;&#10;    &lt;taal id=&quot;1036&quot; zoekveld=&quot;2803 PT ~ HK - DI - Informatievoorzieningsdienst&quot; taal=&quot;1036&quot; omschrijving=&quot;HK - CBV - IVD&quot; naamdirectoraatgeneraal=&quot;Concernstaf Bedrijfsvoering&quot; naamdirectie=&quot;Informatie Voorzienings 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Concernstaf Bedrijfsvoering\nInformatie Voorzienings Dienst&quot; bezoekadres=&quot;Bezoekadres\nStavorenweg 3\n2803 PT Gouda\nTelefoon 0880715731\nFax \nwww.dji.nl&quot; postadres=&quot;Postadres:\nPostbus 850,\n2800 AW Gouda&quot;/&gt;&#10;    &lt;taal id=&quot;1043&quot; zoekveld=&quot;2803 PT ~ HK - DI - Informatievoorzieningsdienst&quot; taal=&quot;1043&quot; omschrijving=&quot;HK - DI - Informatievoorzieningsdienst&quot; naamdirectoraatgeneraal=&quot;Directie Informatievoorziening&quot; naamdirectie=&quot;Informatievoorzienings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Directie Informatievoorziening\nInformatievoorzieningsdienst&quot; bezoekadres=&quot;Bezoekadres\nStavorenweg 3\n2803 PT Gouda\nTelefoon 0880715731\nFax \nwww.dji.nl&quot; postadres=&quot;Postadres:\nPostbus 850,\n2800 AW Gouda&quot;/&gt;&#10;    &lt;taal id=&quot;2057&quot; zoekveld=&quot;2803 PT ~ HK - DI - Informatievoorzieningsdienst&quot; taal=&quot;2057&quot; omschrijving=&quot;HK - CBV - IVD&quot; naamdirectoraatgeneraal=&quot;Concernstaf Bedrijfsvoering&quot; naamdirectie=&quot;Informatie Voorzienings Dienst&quot; naamgebouw=&quot;&quot; baadres=&quot;Stavorenweg 3&quot; bapostcode=&quot;2803 PT&quot; baplaats=&quot;Gouda&quot; paadres=&quot;850&quot; papostcode=&quot;2800 AW&quot; paplaats=&quot;Gouda&quot; land=&quot;Nederland&quot; telefoonnummer=&quot;0880715731&quot; faxnummer=&quot;&quot; website=&quot;www.dji.nl&quot; banknaam=&quot;&quot; banknummer=&quot;&quot; logo=&quot;RO_J_DJI&quot; kleuren=&quot;alles&quot; vrijkopje=&quot;&quot; vrij1=&quot;&quot; vrij2=&quot;&quot; vrij3=&quot;&quot; vrij4=&quot;&quot; vrij5=&quot;&quot; vrij6=&quot;&quot; vrij7=&quot;&quot; vrij8=&quot;&quot; payoff=&quot;&quot; instructies=&quot;Bij beantwoording de datum en ons kenmerk vermelden. Wilt u slechts één zaak in uw brief behandelen.&quot; email=&quot;&quot; iban=&quot;&quot; bic=&quot;&quot; infonummer=&quot;&quot; koptekst=&quot;\nConcernstaf Bedrijfsvoering\nInformatie Voorzienings Dienst&quot; bezoekadres=&quot;Bezoekadres\nStavorenweg 3\n2803 PT Gouda\nTelefoon 0880715731\nFax \nwww.dji.nl&quot; postadres=&quot;Postadres:\nPostbus 850,\n2800 AW Gouda&quot;/&gt;&#10;   &lt;/organisatie&gt;&#10;  &lt;/organisatie-item&gt;&lt;zaak/&gt;&lt;size value=&quot;OnScreen&quot; formatted-value=&quot;OnScreen&quot;/&gt;&lt;documentsubtype formatted-value=&quot;Presentatie&quot;/&gt;&lt;documenttitel formatted-value=&quot;Presentatie - xxx&quot;/&gt;&lt;heropend value=&quot;false&quot;/&gt;&lt;vorm value=&quot;Digitaal&quot;/&gt;&lt;ZaakLocatie/&gt;&lt;zaakkenmerk/&gt;&lt;zaaktitel/&gt;&lt;drager formatted-value=&quot;Document&quot;/&gt;&lt;documentclass value=&quot;Presentatie&quot; formatted-value=&quot;Presentatie&quot;/&gt;&lt;digionderdeel/&gt;&lt;documenttype value=&quot;Intern Justitie&quot; formatted-value=&quot;Intern Justitie&quot;/&gt;&lt;docstatus value=&quot;Informeel concept&quot; formatted-value=&quot;Informeel concept&quot;/&gt;&lt;_onskenmerk formatted-value=&quot;&quot;/&gt;&lt;/presentatie&gt;&lt;/data&gt;&#10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07BC7"/>
      </a:accent1>
      <a:accent2>
        <a:srgbClr val="8FCAE7"/>
      </a:accent2>
      <a:accent3>
        <a:srgbClr val="F092CD"/>
      </a:accent3>
      <a:accent4>
        <a:srgbClr val="A90061"/>
      </a:accent4>
      <a:accent5>
        <a:srgbClr val="42145F"/>
      </a:accent5>
      <a:accent6>
        <a:srgbClr val="275937"/>
      </a:accent6>
      <a:hlink>
        <a:srgbClr val="0000FF"/>
      </a:hlink>
      <a:folHlink>
        <a:srgbClr val="80008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47145C"/>
        </a:dk2>
        <a:lt2>
          <a:srgbClr val="47145C"/>
        </a:lt2>
        <a:accent1>
          <a:srgbClr val="CC003D"/>
        </a:accent1>
        <a:accent2>
          <a:srgbClr val="ED8FBB"/>
        </a:accent2>
        <a:accent3>
          <a:srgbClr val="FFFFFF"/>
        </a:accent3>
        <a:accent4>
          <a:srgbClr val="000000"/>
        </a:accent4>
        <a:accent5>
          <a:srgbClr val="E2AAAF"/>
        </a:accent5>
        <a:accent6>
          <a:srgbClr val="D781A9"/>
        </a:accent6>
        <a:hlink>
          <a:srgbClr val="900079"/>
        </a:hlink>
        <a:folHlink>
          <a:srgbClr val="90007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1F497D"/>
    </a:dk2>
    <a:lt2>
      <a:srgbClr val="EEECE1"/>
    </a:lt2>
    <a:accent1>
      <a:srgbClr val="007BC7"/>
    </a:accent1>
    <a:accent2>
      <a:srgbClr val="8FCAE7"/>
    </a:accent2>
    <a:accent3>
      <a:srgbClr val="F092CD"/>
    </a:accent3>
    <a:accent4>
      <a:srgbClr val="A90061"/>
    </a:accent4>
    <a:accent5>
      <a:srgbClr val="42145F"/>
    </a:accent5>
    <a:accent6>
      <a:srgbClr val="275937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CD0A08-2D05-4D7D-96CC-EBF027AEA69F}"/>
</file>

<file path=customXml/itemProps2.xml><?xml version="1.0" encoding="utf-8"?>
<ds:datastoreItem xmlns:ds="http://schemas.openxmlformats.org/officeDocument/2006/customXml" ds:itemID="{2E0628C7-34F9-4287-849F-AB521156915A}"/>
</file>

<file path=docProps/app.xml><?xml version="1.0" encoding="utf-8"?>
<Properties xmlns="http://schemas.openxmlformats.org/officeDocument/2006/extended-properties" xmlns:vt="http://schemas.openxmlformats.org/officeDocument/2006/docPropsVTypes">
  <Template>presentatie</Template>
  <TotalTime>12880</TotalTime>
  <Words>254</Words>
  <Application>Microsoft Office PowerPoint</Application>
  <PresentationFormat>Diavoorstelling (4:3)</PresentationFormat>
  <Paragraphs>51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Verdana</vt:lpstr>
      <vt:lpstr>Default Design</vt:lpstr>
      <vt:lpstr>PowerPoint-presentatie</vt:lpstr>
      <vt:lpstr>Resume van 12 mei (1)</vt:lpstr>
      <vt:lpstr>Actielijn 2: Volume en aard van informatie </vt:lpstr>
      <vt:lpstr>Sjabloon (1)</vt:lpstr>
      <vt:lpstr>PowerPoint-presentatie</vt:lpstr>
    </vt:vector>
  </TitlesOfParts>
  <Company>Ingenieursbureau B-ware b.v.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</dc:title>
  <dc:creator>milja</dc:creator>
  <cp:lastModifiedBy>Joost Brinks</cp:lastModifiedBy>
  <cp:revision>937</cp:revision>
  <cp:lastPrinted>2021-04-26T17:21:07Z</cp:lastPrinted>
  <dcterms:created xsi:type="dcterms:W3CDTF">2008-10-07T13:50:07Z</dcterms:created>
  <dcterms:modified xsi:type="dcterms:W3CDTF">2021-05-17T14:56:33Z</dcterms:modified>
</cp:coreProperties>
</file>