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7"/>
  </p:notesMasterIdLst>
  <p:sldIdLst>
    <p:sldId id="256" r:id="rId6"/>
    <p:sldId id="510" r:id="rId7"/>
    <p:sldId id="516" r:id="rId8"/>
    <p:sldId id="434" r:id="rId9"/>
    <p:sldId id="421" r:id="rId10"/>
    <p:sldId id="549" r:id="rId11"/>
    <p:sldId id="504" r:id="rId12"/>
    <p:sldId id="466" r:id="rId13"/>
    <p:sldId id="478" r:id="rId14"/>
    <p:sldId id="472" r:id="rId15"/>
    <p:sldId id="523" r:id="rId16"/>
    <p:sldId id="542" r:id="rId17"/>
    <p:sldId id="543" r:id="rId18"/>
    <p:sldId id="544" r:id="rId19"/>
    <p:sldId id="546" r:id="rId20"/>
    <p:sldId id="545" r:id="rId21"/>
    <p:sldId id="547" r:id="rId22"/>
    <p:sldId id="526" r:id="rId23"/>
    <p:sldId id="548" r:id="rId24"/>
    <p:sldId id="258" r:id="rId25"/>
    <p:sldId id="541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C00000"/>
    <a:srgbClr val="00A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03E2B-4FF6-4C72-A47D-4BCCF18A1197}" v="91" dt="2024-03-28T14:59:18.1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30" Type="http://schemas.openxmlformats.org/officeDocument/2006/relationships/theme" Target="theme/theme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28-3-2024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28.03.2024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28.03.2024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28.03.2024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28.03.2024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28.03.2024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28.03.2024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28.03.2024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ng.nl/sites/default/files/2022-09/Proces-wijzigen-van-het-omgevingsplan.pdf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2466" y="3781"/>
            <a:ext cx="6624359" cy="837467"/>
          </a:xfrm>
        </p:spPr>
        <p:txBody>
          <a:bodyPr>
            <a:normAutofit fontScale="90000"/>
          </a:bodyPr>
          <a:lstStyle/>
          <a:p>
            <a:pPr algn="l"/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INFORMATIEHUISHOUDING</a:t>
            </a:r>
            <a:b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EN DUURZAME TOEGANKELIJKHEID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99300" y="4126326"/>
            <a:ext cx="11207288" cy="2626137"/>
          </a:xfrm>
        </p:spPr>
        <p:txBody>
          <a:bodyPr>
            <a:normAutofit/>
          </a:bodyPr>
          <a:lstStyle/>
          <a:p>
            <a:pPr algn="l"/>
            <a:r>
              <a:rPr lang="de-DE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Themabijeenkomst</a:t>
            </a:r>
            <a:r>
              <a:rPr lang="de-DE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Provero, 28 </a:t>
            </a:r>
            <a:r>
              <a:rPr lang="de-DE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maart</a:t>
            </a:r>
            <a:r>
              <a:rPr lang="de-DE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2024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Handreiking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DUTO Omgevingswet 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zevenmijlslaarzen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Waar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bronnen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vinden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over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informatiebeheer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bij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planvorming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intentieovereenkomst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Regiosamenwerking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Omgevingswet Utrecht</a:t>
            </a:r>
          </a:p>
          <a:p>
            <a:pPr algn="l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4. Dossier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RUD Utrecht</a:t>
            </a:r>
          </a:p>
        </p:txBody>
      </p:sp>
      <p:pic>
        <p:nvPicPr>
          <p:cNvPr id="7" name="Afbeelding 6" descr="Afbeelding met tekst, Lettertype, Graphics, logo&#10;&#10;Automatisch gegenereerde beschrijving">
            <a:extLst>
              <a:ext uri="{FF2B5EF4-FFF2-40B4-BE49-F238E27FC236}">
                <a16:creationId xmlns:a16="http://schemas.microsoft.com/office/drawing/2014/main" id="{19325EBA-6E31-2251-C2FB-ED2A9A9232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95" y="0"/>
            <a:ext cx="5155520" cy="176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1BD869D-467A-4E49-A6DB-8C9031A08584}"/>
              </a:ext>
            </a:extLst>
          </p:cNvPr>
          <p:cNvGraphicFramePr>
            <a:graphicFrameLocks noGrp="1"/>
          </p:cNvGraphicFramePr>
          <p:nvPr/>
        </p:nvGraphicFramePr>
        <p:xfrm>
          <a:off x="1919704" y="1204800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  <p:sp>
        <p:nvSpPr>
          <p:cNvPr id="5" name="Titel 1">
            <a:extLst>
              <a:ext uri="{FF2B5EF4-FFF2-40B4-BE49-F238E27FC236}">
                <a16:creationId xmlns:a16="http://schemas.microsoft.com/office/drawing/2014/main" id="{8E021BC0-97BA-0F82-A845-A0488BD7B5D8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CHECKLIST: WAT MOET JE DOEN, WAAR KUN JE HET VINDEN</a:t>
            </a:r>
          </a:p>
        </p:txBody>
      </p:sp>
    </p:spTree>
    <p:extLst>
      <p:ext uri="{BB962C8B-B14F-4D97-AF65-F5344CB8AC3E}">
        <p14:creationId xmlns:p14="http://schemas.microsoft.com/office/powerpoint/2010/main" val="156940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F5497EA-CC89-49D0-998D-A01E31CBA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004" y="659543"/>
            <a:ext cx="7645991" cy="569701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MEER KENNISBRONNEN, PRESENTATIES EN WEBINARS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D5B9709-DCD6-1A51-0D95-134949EA0C77}"/>
              </a:ext>
            </a:extLst>
          </p:cNvPr>
          <p:cNvSpPr txBox="1"/>
          <p:nvPr/>
        </p:nvSpPr>
        <p:spPr>
          <a:xfrm>
            <a:off x="1442802" y="6488668"/>
            <a:ext cx="9306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kia.pleio.nl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Groepen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Kennisplatform Informatiehuishouding Overheden  </a:t>
            </a:r>
            <a:r>
              <a:rPr lang="nl-N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►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 Wiki’s </a:t>
            </a:r>
          </a:p>
        </p:txBody>
      </p:sp>
    </p:spTree>
    <p:extLst>
      <p:ext uri="{BB962C8B-B14F-4D97-AF65-F5344CB8AC3E}">
        <p14:creationId xmlns:p14="http://schemas.microsoft.com/office/powerpoint/2010/main" val="2807493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BIJVOORBEELD EWALD TE KOPPELE OVER PLANPROCESSEN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0969E00-21E9-10F1-8920-905C537E5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665" y="549962"/>
            <a:ext cx="8158669" cy="5204452"/>
          </a:xfrm>
          <a:prstGeom prst="rect">
            <a:avLst/>
          </a:prstGeom>
        </p:spPr>
      </p:pic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5F9AEC38-E708-DB06-383C-EFB576A4D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756" y="5919948"/>
            <a:ext cx="9415132" cy="190501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altLang="nl-NL" sz="20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19 mei 2022		</a:t>
            </a: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Regiosamenwerking Omgevingswet Utrecht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altLang="nl-NL" sz="20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31 augustus 2022</a:t>
            </a: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	Summer School VNG Grip op Informatie</a:t>
            </a:r>
          </a:p>
          <a:p>
            <a:pPr>
              <a:lnSpc>
                <a:spcPct val="100000"/>
              </a:lnSpc>
            </a:pPr>
            <a:endParaRPr lang="nl-NL" altLang="nl-NL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90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34AF514C-3D0A-6DE5-D0CE-02CC01514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632" y="0"/>
            <a:ext cx="11196735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AB81459-FCC8-AA1D-CE6D-2CD3B9B4E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3240" y="1527374"/>
            <a:ext cx="3662712" cy="5303194"/>
          </a:xfrm>
          <a:prstGeom prst="rect">
            <a:avLst/>
          </a:prstGeom>
        </p:spPr>
      </p:pic>
      <p:sp>
        <p:nvSpPr>
          <p:cNvPr id="13" name="Rechthoek 12">
            <a:extLst>
              <a:ext uri="{FF2B5EF4-FFF2-40B4-BE49-F238E27FC236}">
                <a16:creationId xmlns:a16="http://schemas.microsoft.com/office/drawing/2014/main" id="{D6A3C6BF-1812-E6CA-A86C-E9B91BDD1750}"/>
              </a:ext>
            </a:extLst>
          </p:cNvPr>
          <p:cNvSpPr/>
          <p:nvPr/>
        </p:nvSpPr>
        <p:spPr>
          <a:xfrm>
            <a:off x="7488936" y="1527374"/>
            <a:ext cx="3785616" cy="53031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C3DE176-B988-2435-C821-34BF47AF0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217" y="1644450"/>
            <a:ext cx="7967399" cy="506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5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6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89EAD4B-C766-7CE0-A49F-4211D9951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26" y="276871"/>
            <a:ext cx="8598408" cy="48366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46FC1FD7-E381-8149-4FDF-268E317BC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6796" y="643784"/>
            <a:ext cx="8598408" cy="48366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E2CAAFD-CA83-E137-93CC-F2CA560DC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266" y="1010697"/>
            <a:ext cx="8598408" cy="48366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AAE6E0F-BBDE-12A7-C795-703C1DC16534}"/>
              </a:ext>
            </a:extLst>
          </p:cNvPr>
          <p:cNvSpPr txBox="1"/>
          <p:nvPr/>
        </p:nvSpPr>
        <p:spPr>
          <a:xfrm>
            <a:off x="8140108" y="6123371"/>
            <a:ext cx="6097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1" dirty="0">
                <a:solidFill>
                  <a:srgbClr val="00A9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Vragen?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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niek.pluijmert@vng.nl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52AFA6D-BCEF-A670-91F1-46386A17FD2F}"/>
              </a:ext>
            </a:extLst>
          </p:cNvPr>
          <p:cNvSpPr txBox="1"/>
          <p:nvPr/>
        </p:nvSpPr>
        <p:spPr>
          <a:xfrm>
            <a:off x="-1" y="6211797"/>
            <a:ext cx="78827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600" b="1" dirty="0">
                <a:solidFill>
                  <a:srgbClr val="00A9F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naar de procesbeschrijving is naar deze bron:</a:t>
            </a:r>
          </a:p>
          <a:p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https://vng.nl/sites/default/files/2022-09/Proces-wijzigen-van-het-omgevingsplan.pdf</a:t>
            </a: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64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105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OOK NOG </a:t>
            </a:r>
          </a:p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AANKOMEND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6F0C30E-3719-1B84-2C87-8CFB4F72D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7098" y="83457"/>
            <a:ext cx="4733943" cy="66910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CF5DBB6-1547-D271-4016-2B69B485C3A7}"/>
              </a:ext>
            </a:extLst>
          </p:cNvPr>
          <p:cNvSpPr txBox="1"/>
          <p:nvPr/>
        </p:nvSpPr>
        <p:spPr>
          <a:xfrm rot="1012922">
            <a:off x="8551726" y="4573980"/>
            <a:ext cx="2974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B050"/>
                </a:solidFill>
                <a:latin typeface="Rockwell Extra Bold" panose="02060903040505020403" pitchFamily="18" charset="0"/>
              </a:rPr>
              <a:t>+ ARTIKEL </a:t>
            </a:r>
          </a:p>
          <a:p>
            <a:r>
              <a:rPr lang="nl-NL" sz="2000" dirty="0">
                <a:solidFill>
                  <a:srgbClr val="00B050"/>
                </a:solidFill>
                <a:latin typeface="Rockwell Extra Bold" panose="02060903040505020403" pitchFamily="18" charset="0"/>
              </a:rPr>
              <a:t>  CONGRESBUNDEL </a:t>
            </a:r>
          </a:p>
          <a:p>
            <a:r>
              <a:rPr lang="nl-NL" sz="2000" dirty="0">
                <a:solidFill>
                  <a:srgbClr val="00B050"/>
                </a:solidFill>
                <a:latin typeface="Rockwell Extra Bold" panose="02060903040505020403" pitchFamily="18" charset="0"/>
              </a:rPr>
              <a:t>    PROVERO</a:t>
            </a:r>
          </a:p>
        </p:txBody>
      </p:sp>
    </p:spTree>
    <p:extLst>
      <p:ext uri="{BB962C8B-B14F-4D97-AF65-F5344CB8AC3E}">
        <p14:creationId xmlns:p14="http://schemas.microsoft.com/office/powerpoint/2010/main" val="225737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5D95A-D942-A7B9-50F7-AC7244BE43EE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6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D6132AF-CFA5-9FD1-931E-88636E126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92"/>
            <a:ext cx="12192000" cy="678769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276AD3F-8F7B-34F9-9B81-BCA87284BFA4}"/>
              </a:ext>
            </a:extLst>
          </p:cNvPr>
          <p:cNvSpPr txBox="1"/>
          <p:nvPr/>
        </p:nvSpPr>
        <p:spPr>
          <a:xfrm rot="1012922">
            <a:off x="8505622" y="5158174"/>
            <a:ext cx="2974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B050"/>
                </a:solidFill>
                <a:latin typeface="Rockwell Extra Bold" panose="02060903040505020403" pitchFamily="18" charset="0"/>
              </a:rPr>
              <a:t>27 JUNI WEBINAR</a:t>
            </a:r>
          </a:p>
          <a:p>
            <a:r>
              <a:rPr lang="nl-NL" sz="2000" dirty="0">
                <a:solidFill>
                  <a:srgbClr val="00B050"/>
                </a:solidFill>
                <a:latin typeface="Rockwell Extra Bold" panose="02060903040505020403" pitchFamily="18" charset="0"/>
              </a:rPr>
              <a:t> OMGEVINGSWET</a:t>
            </a:r>
          </a:p>
        </p:txBody>
      </p:sp>
    </p:spTree>
    <p:extLst>
      <p:ext uri="{BB962C8B-B14F-4D97-AF65-F5344CB8AC3E}">
        <p14:creationId xmlns:p14="http://schemas.microsoft.com/office/powerpoint/2010/main" val="10838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AF05F4C-740B-64D9-E51D-D9AEA036B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22" y="0"/>
            <a:ext cx="9698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muur, binnen, items&#10;&#10;Automatisch gegenereerde beschrijving">
            <a:extLst>
              <a:ext uri="{FF2B5EF4-FFF2-40B4-BE49-F238E27FC236}">
                <a16:creationId xmlns:a16="http://schemas.microsoft.com/office/drawing/2014/main" id="{083C70A6-C15D-4E9D-9291-A0FEE1CF0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802" y="972235"/>
            <a:ext cx="3037454" cy="153720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1F259E1-BA9C-4F19-A302-5317C521E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483" y="972235"/>
            <a:ext cx="3037454" cy="1796938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C74D0CDD-A548-49FA-93AA-BD2AFF3FD1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3611" y="2761517"/>
            <a:ext cx="3037454" cy="18745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48B6D19-2D38-7D76-E9EC-2A89E594166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VANAF JUNI 2021: BRONNEN REGIOSAMENWERKING OP KIA-SITE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594FA8-7309-E37A-B94D-D31A9B1537CC}"/>
              </a:ext>
            </a:extLst>
          </p:cNvPr>
          <p:cNvSpPr txBox="1"/>
          <p:nvPr/>
        </p:nvSpPr>
        <p:spPr>
          <a:xfrm>
            <a:off x="616916" y="1095228"/>
            <a:ext cx="4714867" cy="5632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22 januari 2022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Waar krijg ik als provincie, gemeente, veiligheidsregio etc. buikpijn van?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19 mei 2022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Werkplaats DUTO Aan de slag, archivering omgevingsplannen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9 maart 2023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“Wat moeten we met elkaar afspreken, wat heb ik als gemeente nodig?”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 panose="020B0604020202020204" pitchFamily="34" charset="0"/>
                <a:cs typeface="Arial" panose="020B0604020202020204" pitchFamily="34" charset="0"/>
              </a:rPr>
              <a:t>9 mei &amp; 4 juli 2023</a:t>
            </a: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Online vragenuren DAP, RHBO, bodem-infobestanden, controle-afspraken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u="sng" dirty="0">
                <a:latin typeface="Arial"/>
                <a:cs typeface="Arial"/>
              </a:rPr>
              <a:t>14 september 2023</a:t>
            </a:r>
            <a:endParaRPr lang="nl-NL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procescontrole in Stichtse Vecht, afspraken veiligheidsregio &amp; gemeente</a:t>
            </a:r>
          </a:p>
          <a:p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fbeelding 9" descr="Afbeelding met Menselijk gezicht, persoon, kleding, glimlach&#10;&#10;Automatisch gegenereerde beschrijving">
            <a:extLst>
              <a:ext uri="{FF2B5EF4-FFF2-40B4-BE49-F238E27FC236}">
                <a16:creationId xmlns:a16="http://schemas.microsoft.com/office/drawing/2014/main" id="{5EF72EDE-1FCA-6A97-7C06-CDA855319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993" y="4888151"/>
            <a:ext cx="3013072" cy="1680428"/>
          </a:xfrm>
          <a:prstGeom prst="rect">
            <a:avLst/>
          </a:prstGeom>
        </p:spPr>
      </p:pic>
      <p:pic>
        <p:nvPicPr>
          <p:cNvPr id="12" name="Afbeelding 11" descr="Afbeelding met tekst, schermopname, Menselijk gezicht, persoon&#10;&#10;Automatisch gegenereerde beschrijving">
            <a:extLst>
              <a:ext uri="{FF2B5EF4-FFF2-40B4-BE49-F238E27FC236}">
                <a16:creationId xmlns:a16="http://schemas.microsoft.com/office/drawing/2014/main" id="{CAEAE15C-5E8E-72C5-4881-18765F0E1E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346" y="2837510"/>
            <a:ext cx="3085933" cy="1890514"/>
          </a:xfrm>
          <a:prstGeom prst="rect">
            <a:avLst/>
          </a:prstGeom>
        </p:spPr>
      </p:pic>
      <p:pic>
        <p:nvPicPr>
          <p:cNvPr id="14" name="Afbeelding 13" descr="Afbeelding met tekst, schermopname, Website, Onlineadvertenties&#10;&#10;Automatisch gegenereerde beschrijving">
            <a:extLst>
              <a:ext uri="{FF2B5EF4-FFF2-40B4-BE49-F238E27FC236}">
                <a16:creationId xmlns:a16="http://schemas.microsoft.com/office/drawing/2014/main" id="{A9480BF6-3BF4-4E87-887E-C4B15B01E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401" y="4821828"/>
            <a:ext cx="3140826" cy="17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31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8B6D19-2D38-7D76-E9EC-2A89E594166D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INTERBESTUURLIJKE AFSPRAKEN IN UTRECHT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2D87B33-5F83-8FE5-8687-3408094F0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49" y="549962"/>
            <a:ext cx="4391451" cy="62069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3DA9C61-8382-7856-82F8-8C3A3DA4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291" y="549962"/>
            <a:ext cx="4391451" cy="62069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404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78783CC-7CBF-4076-B263-DCA56CBF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92" y="744037"/>
            <a:ext cx="9644016" cy="550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51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434" y="41668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INTENTIEOVEREENKOMST EN 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25336" y="1136204"/>
            <a:ext cx="9835300" cy="4363613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  <a:spcBef>
                <a:spcPts val="2400"/>
              </a:spcBef>
            </a:pP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Afspraken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op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onderwerpen</a:t>
            </a:r>
            <a:r>
              <a:rPr lang="de-DE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Archief en informatiehuishouding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Bodem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Financiële arrangementen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ICT en informatievoorziening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Leges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Omgevingsoverleg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Omgevingsvergunning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Overdracht van de bevoegd </a:t>
            </a:r>
            <a:r>
              <a:rPr lang="nl-NL" sz="2200" dirty="0" err="1">
                <a:latin typeface="Arial" panose="020B0604020202020204" pitchFamily="34" charset="0"/>
                <a:cs typeface="Arial" panose="020B0604020202020204" pitchFamily="34" charset="0"/>
              </a:rPr>
              <a:t>gezagtaken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Rechtsbeschermingsprocedures, aansprakelijkheid, nadeelcompensatie </a:t>
            </a:r>
          </a:p>
          <a:p>
            <a:pPr marL="457200" indent="-457200" algn="l">
              <a:lnSpc>
                <a:spcPct val="5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Toezicht en handhaving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B7ACBCA-802C-1682-3089-15350643FD10}"/>
              </a:ext>
            </a:extLst>
          </p:cNvPr>
          <p:cNvSpPr/>
          <p:nvPr/>
        </p:nvSpPr>
        <p:spPr>
          <a:xfrm>
            <a:off x="771787" y="1417739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D3A367F-38AF-D83A-D32D-734EB2FD4D9D}"/>
              </a:ext>
            </a:extLst>
          </p:cNvPr>
          <p:cNvSpPr txBox="1">
            <a:spLocks/>
          </p:cNvSpPr>
          <p:nvPr/>
        </p:nvSpPr>
        <p:spPr>
          <a:xfrm>
            <a:off x="7508147" y="1021836"/>
            <a:ext cx="4463893" cy="1456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2400"/>
              </a:spcBef>
            </a:pP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Uitgangspunt 3 in considerans Intentieovereenkomst: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“Partijen […] onderkennen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het gezamenlijk belang van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een goed onderling afgestemde informatiehuishouding </a:t>
            </a:r>
            <a:b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 een goede samenwerking”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9B38D7A-0347-C38F-AEA2-52820342AFD8}"/>
              </a:ext>
            </a:extLst>
          </p:cNvPr>
          <p:cNvSpPr/>
          <p:nvPr/>
        </p:nvSpPr>
        <p:spPr>
          <a:xfrm>
            <a:off x="771787" y="2823447"/>
            <a:ext cx="4890782" cy="54618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Verbindingslijn: gekromd 8">
            <a:extLst>
              <a:ext uri="{FF2B5EF4-FFF2-40B4-BE49-F238E27FC236}">
                <a16:creationId xmlns:a16="http://schemas.microsoft.com/office/drawing/2014/main" id="{FB663657-B0D1-D77E-1F80-E41AC6F62A89}"/>
              </a:ext>
            </a:extLst>
          </p:cNvPr>
          <p:cNvCxnSpPr>
            <a:cxnSpLocks/>
            <a:stCxn id="4" idx="3"/>
            <a:endCxn id="6" idx="3"/>
          </p:cNvCxnSpPr>
          <p:nvPr/>
        </p:nvCxnSpPr>
        <p:spPr>
          <a:xfrm>
            <a:off x="5662569" y="1690830"/>
            <a:ext cx="12700" cy="1405708"/>
          </a:xfrm>
          <a:prstGeom prst="curvedConnector3">
            <a:avLst>
              <a:gd name="adj1" fmla="val 627096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Verbindingslijn: gekromd 22">
            <a:extLst>
              <a:ext uri="{FF2B5EF4-FFF2-40B4-BE49-F238E27FC236}">
                <a16:creationId xmlns:a16="http://schemas.microsoft.com/office/drawing/2014/main" id="{9CB02285-DC32-B6BE-A229-1F9624455FB0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425541"/>
          </a:xfrm>
          <a:prstGeom prst="curvedConnector4">
            <a:avLst>
              <a:gd name="adj1" fmla="val -194643"/>
              <a:gd name="adj2" fmla="val 101801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Verbindingslijn: gekromd 35">
            <a:extLst>
              <a:ext uri="{FF2B5EF4-FFF2-40B4-BE49-F238E27FC236}">
                <a16:creationId xmlns:a16="http://schemas.microsoft.com/office/drawing/2014/main" id="{5EF16CF0-4014-59EF-8293-2DBC47F8F5F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53545" cy="2344274"/>
          </a:xfrm>
          <a:prstGeom prst="curvedConnector4">
            <a:avLst>
              <a:gd name="adj1" fmla="val -959613"/>
              <a:gd name="adj2" fmla="val 100198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kromd 43">
            <a:extLst>
              <a:ext uri="{FF2B5EF4-FFF2-40B4-BE49-F238E27FC236}">
                <a16:creationId xmlns:a16="http://schemas.microsoft.com/office/drawing/2014/main" id="{6A417969-D8BA-0D02-0DC4-B0459E7038BE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29"/>
            <a:ext cx="117446" cy="2839225"/>
          </a:xfrm>
          <a:prstGeom prst="curvedConnector4">
            <a:avLst>
              <a:gd name="adj1" fmla="val -423213"/>
              <a:gd name="adj2" fmla="val 99720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Verbindingslijn: gekromd 50">
            <a:extLst>
              <a:ext uri="{FF2B5EF4-FFF2-40B4-BE49-F238E27FC236}">
                <a16:creationId xmlns:a16="http://schemas.microsoft.com/office/drawing/2014/main" id="{6BF75655-8781-FA80-8354-BE368A5B4702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6" y="1690830"/>
            <a:ext cx="104743" cy="3324104"/>
          </a:xfrm>
          <a:prstGeom prst="curvedConnector4">
            <a:avLst>
              <a:gd name="adj1" fmla="val -466530"/>
              <a:gd name="adj2" fmla="val 100039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Verbindingslijn: gekromd 55">
            <a:extLst>
              <a:ext uri="{FF2B5EF4-FFF2-40B4-BE49-F238E27FC236}">
                <a16:creationId xmlns:a16="http://schemas.microsoft.com/office/drawing/2014/main" id="{7F1008DA-33F1-182C-BECD-5864708E6E19}"/>
              </a:ext>
            </a:extLst>
          </p:cNvPr>
          <p:cNvCxnSpPr>
            <a:cxnSpLocks/>
            <a:stCxn id="4" idx="1"/>
          </p:cNvCxnSpPr>
          <p:nvPr/>
        </p:nvCxnSpPr>
        <p:spPr>
          <a:xfrm rot="10800000" flipH="1" flipV="1">
            <a:off x="771787" y="1690830"/>
            <a:ext cx="117446" cy="4275888"/>
          </a:xfrm>
          <a:prstGeom prst="curvedConnector4">
            <a:avLst>
              <a:gd name="adj1" fmla="val -430356"/>
              <a:gd name="adj2" fmla="val 100083"/>
            </a:avLst>
          </a:prstGeom>
          <a:ln w="127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9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732" y="580322"/>
            <a:ext cx="11843208" cy="546181"/>
          </a:xfrm>
        </p:spPr>
        <p:txBody>
          <a:bodyPr>
            <a:normAutofit/>
          </a:bodyPr>
          <a:lstStyle/>
          <a:p>
            <a:pPr algn="l"/>
            <a:r>
              <a:rPr lang="de-DE" sz="18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	INTENTIEOVEREENKOMST				WERKAFSPRAKEN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49167" y="1354318"/>
            <a:ext cx="5248294" cy="4363613"/>
          </a:xfrm>
        </p:spPr>
        <p:txBody>
          <a:bodyPr>
            <a:noAutofit/>
          </a:bodyPr>
          <a:lstStyle/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We maken onderling afspraken.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Op basis van dezelfde principes.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In een model ‘dossier afspraken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en procedures’ (DAP).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DAP ingebed in de bredere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samenwerkingsafspraken.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DAP wordt regionaal actueel en 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volledig gehouden.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We toetsen periodiek (bv. elk jaar)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of alles nog klopt, aan de hand van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DUTO-TODO checklist.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639CCB0-BD63-D22A-152F-2D6EB72D931E}"/>
              </a:ext>
            </a:extLst>
          </p:cNvPr>
          <p:cNvSpPr txBox="1">
            <a:spLocks/>
          </p:cNvSpPr>
          <p:nvPr/>
        </p:nvSpPr>
        <p:spPr>
          <a:xfrm>
            <a:off x="6564809" y="1355716"/>
            <a:ext cx="5498355" cy="436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 Uitwisseling zo uniform mogelijk, met behoud organisatie-eigen inrichting.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Aanpassingen in model voeren we allemaal door.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Regieorganisatie (RHBO) houdt model actueel en verzorgt kennisontwikkeling.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Terugkoppeling over model-DAP bij toetsing (checklist) is geborgd.</a:t>
            </a:r>
            <a:b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2400"/>
              </a:spcBef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endParaRPr lang="nl-NL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14C53A4A-EEDF-75F6-DDB6-FCB6E82FCFD8}"/>
              </a:ext>
            </a:extLst>
          </p:cNvPr>
          <p:cNvCxnSpPr/>
          <p:nvPr/>
        </p:nvCxnSpPr>
        <p:spPr>
          <a:xfrm>
            <a:off x="6096000" y="571500"/>
            <a:ext cx="0" cy="7248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710440C0-7CD5-9B64-4805-3CE4E4393AC7}"/>
              </a:ext>
            </a:extLst>
          </p:cNvPr>
          <p:cNvCxnSpPr>
            <a:cxnSpLocks/>
          </p:cNvCxnSpPr>
          <p:nvPr/>
        </p:nvCxnSpPr>
        <p:spPr>
          <a:xfrm>
            <a:off x="-152400" y="2914650"/>
            <a:ext cx="129825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97931D47-A486-EF5C-2D1F-F90A8200475F}"/>
              </a:ext>
            </a:extLst>
          </p:cNvPr>
          <p:cNvCxnSpPr>
            <a:cxnSpLocks/>
          </p:cNvCxnSpPr>
          <p:nvPr/>
        </p:nvCxnSpPr>
        <p:spPr>
          <a:xfrm>
            <a:off x="-357188" y="4762500"/>
            <a:ext cx="129825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FC659102-D93E-EEE1-4E30-A3200327D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432" y="4853714"/>
            <a:ext cx="3340337" cy="1881164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5D7C0C7E-FE3A-A25C-55F6-9F28AA5FE2F2}"/>
              </a:ext>
            </a:extLst>
          </p:cNvPr>
          <p:cNvSpPr txBox="1">
            <a:spLocks/>
          </p:cNvSpPr>
          <p:nvPr/>
        </p:nvSpPr>
        <p:spPr>
          <a:xfrm>
            <a:off x="26434" y="41668"/>
            <a:ext cx="11843208" cy="4386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8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VAN AFSPRAKEN NAAR DAP</a:t>
            </a:r>
          </a:p>
        </p:txBody>
      </p:sp>
    </p:spTree>
    <p:extLst>
      <p:ext uri="{BB962C8B-B14F-4D97-AF65-F5344CB8AC3E}">
        <p14:creationId xmlns:p14="http://schemas.microsoft.com/office/powerpoint/2010/main" val="272036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BD604C3-A0DF-4486-B4E4-2A56FB80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692" y="517970"/>
            <a:ext cx="4219204" cy="5956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F2D7BEE-50EC-4BBE-992A-15EE73E1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38" y="517969"/>
            <a:ext cx="4212113" cy="5956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485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ijdelijke aanduiding voor inhoud 2">
            <a:extLst>
              <a:ext uri="{FF2B5EF4-FFF2-40B4-BE49-F238E27FC236}">
                <a16:creationId xmlns:a16="http://schemas.microsoft.com/office/drawing/2014/main" id="{2D18DA49-7A3B-417D-B238-A1AC61D5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593" y="808054"/>
            <a:ext cx="576900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nl-NL" altLang="nl-NL" sz="2000" b="1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Onderwerpen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Interbestuurlijke afspraken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Interbestuurlijke standaarden (metagegevens)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Procesafhandeling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Versiebeheer en ‘tijdreizen’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Waardering en selectie (bewaartermijnen)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Toepasbare regels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Vindbaarheid, uitwisselbaarheid en openbaarheid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(Open) standaarden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Toegang en beveiliging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nl-NL" altLang="nl-NL" sz="20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DUTO-eisen programmatuur</a:t>
            </a:r>
          </a:p>
          <a:p>
            <a:pPr>
              <a:lnSpc>
                <a:spcPct val="130000"/>
              </a:lnSpc>
            </a:pPr>
            <a:endParaRPr lang="nl-NL" altLang="nl-NL" sz="2000" dirty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63FC1E1-C2C3-4A24-BFE5-C2A3E7899F11}"/>
              </a:ext>
            </a:extLst>
          </p:cNvPr>
          <p:cNvSpPr txBox="1">
            <a:spLocks/>
          </p:cNvSpPr>
          <p:nvPr/>
        </p:nvSpPr>
        <p:spPr bwMode="auto">
          <a:xfrm>
            <a:off x="4860984" y="809535"/>
            <a:ext cx="57118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b="1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Waar moet ik specifiek op letten bij…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provincies?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gemeenten?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waterschappen?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veiligheidsregio’s?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omgevingsdiensten?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 err="1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GGD’en</a:t>
            </a: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00B05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archiefdiensten?</a:t>
            </a:r>
          </a:p>
          <a:p>
            <a:pPr algn="r"/>
            <a:endParaRPr lang="nl-NL" altLang="nl-NL" dirty="0">
              <a:solidFill>
                <a:srgbClr val="00B05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BC970DD4-4FBA-8201-5A18-B1D26C87346C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ONDERWERPEN IN HANDREIKING (OKTOBER 2021)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2" name="Picture 2103">
            <a:extLst>
              <a:ext uri="{FF2B5EF4-FFF2-40B4-BE49-F238E27FC236}">
                <a16:creationId xmlns:a16="http://schemas.microsoft.com/office/drawing/2014/main" id="{14761CD7-C8FD-4A08-8C94-02E941AC725E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9612" y="1043157"/>
            <a:ext cx="9232776" cy="5224478"/>
          </a:xfr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5AC6930-BDBE-4273-938D-18A292A0A55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Globaal Content Raamwerk, vastgestelde versie 1.0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D7196A05-AD41-122A-2945-95F1FEFBBC25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KADER O.A. GLOBAAL CONTENT RAAMWERK DSO (CGR)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D7196A05-AD41-122A-2945-95F1FEFBBC25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GEBRUIK VAN BEDRIJFSPROCESSEN </a:t>
            </a:r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/ I-ZTC / I-PDC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7BDF3E0-0616-E211-BDB0-272F6B399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6586" y="812889"/>
            <a:ext cx="9753600" cy="5772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A5A762D-0656-775B-87E5-423765A2112E}"/>
              </a:ext>
            </a:extLst>
          </p:cNvPr>
          <p:cNvSpPr txBox="1"/>
          <p:nvPr/>
        </p:nvSpPr>
        <p:spPr>
          <a:xfrm>
            <a:off x="4100" y="6662152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Bedrijfsprocessen Omgevingswet</a:t>
            </a:r>
          </a:p>
        </p:txBody>
      </p:sp>
    </p:spTree>
    <p:extLst>
      <p:ext uri="{BB962C8B-B14F-4D97-AF65-F5344CB8AC3E}">
        <p14:creationId xmlns:p14="http://schemas.microsoft.com/office/powerpoint/2010/main" val="3103035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 ‘Voorbereiden wijziging omgevingsplan’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ADF1FE7-C1C4-42D2-B510-D547D793D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188"/>
            <a:ext cx="12192000" cy="6047454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3A8D95A1-0132-511D-7A81-00673B354450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5461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ARCHIVEREN: BEGIN ALTIJD BIJ JE PROCESSEN</a:t>
            </a:r>
          </a:p>
        </p:txBody>
      </p:sp>
    </p:spTree>
    <p:extLst>
      <p:ext uri="{BB962C8B-B14F-4D97-AF65-F5344CB8AC3E}">
        <p14:creationId xmlns:p14="http://schemas.microsoft.com/office/powerpoint/2010/main" val="413653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Werkende processen</a:t>
            </a:r>
            <a:r>
              <a:rPr lang="nl-NL" sz="800" dirty="0"/>
              <a:t>, VNG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8FF66A-E231-4E55-B353-E615199E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427" y="0"/>
            <a:ext cx="930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1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3236D5-9D02-46FC-BF66-AB38504280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87" y="44391"/>
            <a:ext cx="5876516" cy="6820674"/>
          </a:xfrm>
          <a:prstGeom prst="rect">
            <a:avLst/>
          </a:prstGeom>
          <a:noFill/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FA1E1D87-1179-43E4-84C1-D5C6BE14EDC4}"/>
              </a:ext>
            </a:extLst>
          </p:cNvPr>
          <p:cNvSpPr/>
          <p:nvPr/>
        </p:nvSpPr>
        <p:spPr>
          <a:xfrm>
            <a:off x="0" y="6521188"/>
            <a:ext cx="2399416" cy="34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indent="-6985">
              <a:lnSpc>
                <a:spcPct val="107000"/>
              </a:lnSpc>
              <a:spcAft>
                <a:spcPts val="800"/>
              </a:spcAft>
            </a:pPr>
            <a: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Bron: Provero presentatie 29 mei 2018 </a:t>
            </a:r>
            <a:b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 Hoondert Han Wammes, VNG Realisatie </a:t>
            </a:r>
            <a:endParaRPr lang="nl-NL" sz="8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4417E643-F034-0243-9319-97FC5308AEA8}"/>
              </a:ext>
            </a:extLst>
          </p:cNvPr>
          <p:cNvSpPr txBox="1">
            <a:spLocks/>
          </p:cNvSpPr>
          <p:nvPr/>
        </p:nvSpPr>
        <p:spPr>
          <a:xfrm>
            <a:off x="62466" y="3781"/>
            <a:ext cx="11843208" cy="2045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LET OP </a:t>
            </a:r>
          </a:p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INTERACTIES </a:t>
            </a:r>
          </a:p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MET </a:t>
            </a:r>
          </a:p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LANDELIJKE </a:t>
            </a:r>
          </a:p>
          <a:p>
            <a:r>
              <a:rPr lang="de-DE" sz="2600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VOORZIENINGEN</a:t>
            </a:r>
          </a:p>
        </p:txBody>
      </p:sp>
    </p:spTree>
    <p:extLst>
      <p:ext uri="{BB962C8B-B14F-4D97-AF65-F5344CB8AC3E}">
        <p14:creationId xmlns:p14="http://schemas.microsoft.com/office/powerpoint/2010/main" val="106192568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E8B87B35426842948BBE07B397EF0A" ma:contentTypeVersion="21" ma:contentTypeDescription="Een nieuw document maken." ma:contentTypeScope="" ma:versionID="36d8cd30e904569e46bb1e914a40dbec">
  <xsd:schema xmlns:xsd="http://www.w3.org/2001/XMLSchema" xmlns:xs="http://www.w3.org/2001/XMLSchema" xmlns:p="http://schemas.microsoft.com/office/2006/metadata/properties" xmlns:ns2="cc35083a-82c3-4d90-825c-129faed25957" xmlns:ns3="dd40056b-a536-4161-8a6c-0fad1d319e0f" xmlns:ns4="http://schemas.microsoft.com/sharepoint/v3/fields" targetNamespace="http://schemas.microsoft.com/office/2006/metadata/properties" ma:root="true" ma:fieldsID="f85bb8602340ef8c0d44fe764fe8d922" ns2:_="" ns3:_="" ns4:_="">
    <xsd:import namespace="cc35083a-82c3-4d90-825c-129faed25957"/>
    <xsd:import namespace="dd40056b-a536-4161-8a6c-0fad1d319e0f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i357e7dc51a341bdab587d5309a7b19c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EmDate" minOccurs="0"/>
                <xsd:element ref="ns4:EmFromName" minOccurs="0"/>
                <xsd:element ref="ns4:EmSubject" minOccurs="0"/>
                <xsd:element ref="ns4:EmTo" minOccurs="0"/>
                <xsd:element ref="ns3:lcf76f155ced4ddcb4097134ff3c332f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35083a-82c3-4d90-825c-129faed259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9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  <xsd:element name="TaxCatchAll" ma:index="13" nillable="true" ma:displayName="Taxonomy Catch All Column" ma:hidden="true" ma:list="{63a2c9d9-b28e-4a27-8549-508e16ce0232}" ma:internalName="TaxCatchAll" ma:showField="CatchAllData" ma:web="cc35083a-82c3-4d90-825c-129faed25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3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40056b-a536-4161-8a6c-0fad1d319e0f" elementFormDefault="qualified">
    <xsd:import namespace="http://schemas.microsoft.com/office/2006/documentManagement/types"/>
    <xsd:import namespace="http://schemas.microsoft.com/office/infopath/2007/PartnerControls"/>
    <xsd:element name="i357e7dc51a341bdab587d5309a7b19c" ma:index="12" nillable="true" ma:taxonomy="true" ma:internalName="i357e7dc51a341bdab587d5309a7b19c" ma:taxonomyFieldName="Documentsoort" ma:displayName="Documentsoort" ma:default="" ma:fieldId="{2357e7dc-51a3-41bd-ab58-7d5309a7b19c}" ma:sspId="33132fc9-410b-4d1c-82d8-e48694c2a002" ma:termSetId="d566b571-80bb-4390-a749-86d73c4bc4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Afbeeldingtags" ma:readOnly="false" ma:fieldId="{5cf76f15-5ced-4ddc-b409-7134ff3c332f}" ma:taxonomyMulti="true" ma:sspId="33132fc9-410b-4d1c-82d8-e48694c2a0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3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EmDate" ma:index="21" nillable="true" ma:displayName="Email datum" ma:format="DateTime" ma:internalName="EmDate" ma:readOnly="false">
      <xsd:simpleType>
        <xsd:restriction base="dms:DateTime"/>
      </xsd:simpleType>
    </xsd:element>
    <xsd:element name="EmFromName" ma:index="22" nillable="true" ma:displayName="Email van" ma:internalName="EmFromName" ma:readOnly="false">
      <xsd:simpleType>
        <xsd:restriction base="dms:Text"/>
      </xsd:simpleType>
    </xsd:element>
    <xsd:element name="EmSubject" ma:index="23" nillable="true" ma:displayName="Email onderwerp" ma:internalName="EmSubject" ma:readOnly="false">
      <xsd:simpleType>
        <xsd:restriction base="dms:Text"/>
      </xsd:simpleType>
    </xsd:element>
    <xsd:element name="EmTo" ma:index="24" nillable="true" ma:displayName="Email naar" ma:internalName="EmTo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9E881E-27FB-4595-ADD0-68FAFCD87B92}"/>
</file>

<file path=customXml/itemProps2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B2B399-569F-4004-8752-36B237379812}">
  <ds:schemaRefs>
    <ds:schemaRef ds:uri="http://purl.org/dc/terms/"/>
    <ds:schemaRef ds:uri="http://schemas.microsoft.com/sharepoint/v3/fields"/>
    <ds:schemaRef ds:uri="http://purl.org/dc/dcmitype/"/>
    <ds:schemaRef ds:uri="http://schemas.microsoft.com/office/infopath/2007/PartnerControls"/>
    <ds:schemaRef ds:uri="http://schemas.microsoft.com/office/2006/documentManagement/types"/>
    <ds:schemaRef ds:uri="dd40056b-a536-4161-8a6c-0fad1d319e0f"/>
    <ds:schemaRef ds:uri="http://www.w3.org/XML/1998/namespace"/>
    <ds:schemaRef ds:uri="cc35083a-82c3-4d90-825c-129faed25957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C6AB1F8E-8263-48CD-A661-DA3E414FD4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35083a-82c3-4d90-825c-129faed25957"/>
    <ds:schemaRef ds:uri="dd40056b-a536-4161-8a6c-0fad1d319e0f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607</Words>
  <Application>Microsoft Office PowerPoint</Application>
  <PresentationFormat>Breedbeeld</PresentationFormat>
  <Paragraphs>112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Rockwell Extra Bold</vt:lpstr>
      <vt:lpstr>Tahoma</vt:lpstr>
      <vt:lpstr>Kantoorthema</vt:lpstr>
      <vt:lpstr>INFORMATIEHUISHOUDING EN DUURZAME TOEGANKELIJKHEID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INTENTIEOVEREENKOMST EN WERKAFSPRAKEN</vt:lpstr>
      <vt:lpstr> INTENTIEOVEREENKOMST    WERKAFSPRAKEN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7</cp:revision>
  <dcterms:created xsi:type="dcterms:W3CDTF">2022-04-06T09:31:06Z</dcterms:created>
  <dcterms:modified xsi:type="dcterms:W3CDTF">2024-03-28T16:03:14Z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8f752c00-5146-4480-a0d5-c84723dbbfe3</vt:lpwstr>
  </property>
  <property fmtid="{D5CDD505-2E9C-101B-9397-08002B2CF9AE}" pid="4" name="MediaServiceImageTags">
    <vt:lpwstr/>
  </property>
  <property fmtid="{D5CDD505-2E9C-101B-9397-08002B2CF9AE}" pid="5" name="Documentsoort">
    <vt:lpwstr/>
  </property>
</Properties>
</file>