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authors.xml" ContentType="application/vnd.ms-powerpoint.authors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comments/modernComment_118_5C14FB8.xml" ContentType="application/vnd.ms-powerpoint.comments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2"/>
  </p:notesMasterIdLst>
  <p:sldIdLst>
    <p:sldId id="279" r:id="rId5"/>
    <p:sldId id="280" r:id="rId6"/>
    <p:sldId id="288" r:id="rId7"/>
    <p:sldId id="282" r:id="rId8"/>
    <p:sldId id="284" r:id="rId9"/>
    <p:sldId id="286" r:id="rId10"/>
    <p:sldId id="28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169A696-057D-CF96-F71C-532629A3C376}" name="Kriste Homan" initials="KH" userId="S::k.homan@rudutrecht.nl::53ab0002-c754-431a-bf80-9729d9b2a884" providerId="AD"/>
  <p188:author id="{EC0A1FD1-D84B-51FB-F94C-81B904A518AD}" name="Caroline van Duinkerken" initials="CD" userId="S::c.vanduinkerken@rudutrecht.nl::1179bead-e8aa-4ef2-8693-b737e96d6a7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ggerding, Cas" initials="EC" lastIdx="2" clrIdx="0">
    <p:extLst>
      <p:ext uri="{19B8F6BF-5375-455C-9EA6-DF929625EA0E}">
        <p15:presenceInfo xmlns:p15="http://schemas.microsoft.com/office/powerpoint/2012/main" userId="S-1-5-21-1395942588-620714629-1381041710-49408" providerId="AD"/>
      </p:ext>
    </p:extLst>
  </p:cmAuthor>
  <p:cmAuthor id="2" name="Lander, Toos" initials="LT" lastIdx="15" clrIdx="1">
    <p:extLst>
      <p:ext uri="{19B8F6BF-5375-455C-9EA6-DF929625EA0E}">
        <p15:presenceInfo xmlns:p15="http://schemas.microsoft.com/office/powerpoint/2012/main" userId="S-1-5-21-1395942588-620714629-1381041710-274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F66"/>
    <a:srgbClr val="644632"/>
    <a:srgbClr val="FF5050"/>
    <a:srgbClr val="CC3300"/>
    <a:srgbClr val="FF9900"/>
    <a:srgbClr val="FF9966"/>
    <a:srgbClr val="FFCC66"/>
    <a:srgbClr val="FFCC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1E9C95-35F9-9C12-B03D-AC37A7A477D5}" v="10" dt="2024-03-25T12:09:15.618"/>
    <p1510:client id="{DA2E9A7B-93C8-4308-8030-44FF7C64B2DB}" v="2" dt="2024-03-25T12:10:48.5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27" d="100"/>
          <a:sy n="127" d="100"/>
        </p:scale>
        <p:origin x="130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openxmlformats.org/officeDocument/2006/relationships/customXml" Target="../customXml/item4.xml"/><Relationship Id="rId11" Type="http://schemas.openxmlformats.org/officeDocument/2006/relationships/slide" Target="slides/slide7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omments/modernComment_118_5C14FB8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433FB92-705D-424C-8933-8919FDFB88F3}" authorId="{F169A696-057D-CF96-F71C-532629A3C376}" created="2024-03-25T12:17:00.399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96554936" sldId="280"/>
      <ac:picMk id="4" creationId="{52DA36CF-C87F-684C-13BA-9821FCD014B5}"/>
    </ac:deMkLst>
    <p188:txBody>
      <a:bodyPr/>
      <a:lstStyle/>
      <a:p>
        <a:r>
          <a:rPr lang="nl-NL"/>
          <a:t>Nieuw plaatje toevoegen PLEIO?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431E5-39CC-4025-BF63-63B7043B580C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73CA1-EC2D-4A3C-8BB7-4D0BD8DEF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8749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E73CA1-EC2D-4A3C-8BB7-4D0BD8DEF162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7027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E73CA1-EC2D-4A3C-8BB7-4D0BD8DEF162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2766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- o.a. meenemen in evaluatie. Ervaring mee opgedaan in de praktijk..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E73CA1-EC2D-4A3C-8BB7-4D0BD8DEF162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5846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E73CA1-EC2D-4A3C-8BB7-4D0BD8DEF162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5126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FB33-3298-4712-BDD8-CC6C6AE497C7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9002-BB8B-4679-A9C6-2ECE96B519C3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>
            <a:extLst>
              <a:ext uri="{FF2B5EF4-FFF2-40B4-BE49-F238E27FC236}">
                <a16:creationId xmlns:a16="http://schemas.microsoft.com/office/drawing/2014/main" id="{2635BD47-A2A2-82F9-DCDC-5D2FE63954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8747" y="565142"/>
            <a:ext cx="937706" cy="925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hthoek 12">
            <a:extLst>
              <a:ext uri="{FF2B5EF4-FFF2-40B4-BE49-F238E27FC236}">
                <a16:creationId xmlns:a16="http://schemas.microsoft.com/office/drawing/2014/main" id="{721AB8F4-D1F7-3E10-55F4-0B56C72C17AE}"/>
              </a:ext>
            </a:extLst>
          </p:cNvPr>
          <p:cNvSpPr/>
          <p:nvPr userDrawn="1"/>
        </p:nvSpPr>
        <p:spPr>
          <a:xfrm>
            <a:off x="0" y="6390344"/>
            <a:ext cx="12192000" cy="6944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5104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FB33-3298-4712-BDD8-CC6C6AE497C7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9002-BB8B-4679-A9C6-2ECE96B519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5414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FB33-3298-4712-BDD8-CC6C6AE497C7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9002-BB8B-4679-A9C6-2ECE96B519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3197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9994392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115203" cy="4481914"/>
          </a:xfrm>
        </p:spPr>
        <p:txBody>
          <a:bodyPr/>
          <a:lstStyle>
            <a:lvl1pPr marL="357188" indent="-357188">
              <a:buFont typeface="Courier New" panose="02070309020205020404" pitchFamily="49" charset="0"/>
              <a:buChar char="o"/>
              <a:defRPr/>
            </a:lvl1pPr>
            <a:lvl2pPr marL="630238" indent="-273050">
              <a:defRPr/>
            </a:lvl2pPr>
            <a:lvl3pPr marL="895350" indent="-265113">
              <a:defRPr sz="1600"/>
            </a:lvl3pPr>
            <a:lvl4pPr marL="1079500" indent="-182563">
              <a:defRPr/>
            </a:lvl4pPr>
            <a:lvl5pPr marL="1252538" indent="-182563">
              <a:tabLst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FB33-3298-4712-BDD8-CC6C6AE497C7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9002-BB8B-4679-A9C6-2ECE96B519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3143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FB33-3298-4712-BDD8-CC6C6AE497C7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9002-BB8B-4679-A9C6-2ECE96B519C3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540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>
            <a:lvl3pPr marL="712788" indent="-182563">
              <a:defRPr/>
            </a:lvl3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FB33-3298-4712-BDD8-CC6C6AE497C7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9002-BB8B-4679-A9C6-2ECE96B519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5826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FB33-3298-4712-BDD8-CC6C6AE497C7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9002-BB8B-4679-A9C6-2ECE96B519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6109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FB33-3298-4712-BDD8-CC6C6AE497C7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9002-BB8B-4679-A9C6-2ECE96B519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8449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FB33-3298-4712-BDD8-CC6C6AE497C7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9002-BB8B-4679-A9C6-2ECE96B519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6096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E30FB33-3298-4712-BDD8-CC6C6AE497C7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D69002-BB8B-4679-A9C6-2ECE96B519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12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FB33-3298-4712-BDD8-CC6C6AE497C7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69002-BB8B-4679-A9C6-2ECE96B519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250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9272016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E30FB33-3298-4712-BDD8-CC6C6AE497C7}" type="datetimeFigureOut">
              <a:rPr lang="nl-NL" smtClean="0"/>
              <a:t>25-3-2024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BD69002-BB8B-4679-A9C6-2ECE96B519C3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>
            <a:extLst>
              <a:ext uri="{FF2B5EF4-FFF2-40B4-BE49-F238E27FC236}">
                <a16:creationId xmlns:a16="http://schemas.microsoft.com/office/drawing/2014/main" id="{CF3DF97E-66E6-88DA-69C9-D2B8AE3B1D4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8747" y="565142"/>
            <a:ext cx="937706" cy="925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hthoek 12">
            <a:extLst>
              <a:ext uri="{FF2B5EF4-FFF2-40B4-BE49-F238E27FC236}">
                <a16:creationId xmlns:a16="http://schemas.microsoft.com/office/drawing/2014/main" id="{421577B0-DB81-667E-84B8-88B3BEE72C5D}"/>
              </a:ext>
            </a:extLst>
          </p:cNvPr>
          <p:cNvSpPr/>
          <p:nvPr userDrawn="1"/>
        </p:nvSpPr>
        <p:spPr>
          <a:xfrm>
            <a:off x="0" y="6391921"/>
            <a:ext cx="12192000" cy="8662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5342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ourier New" panose="02070309020205020404" pitchFamily="49" charset="0"/>
        <a:buChar char="o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39750" indent="-1825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18_5C14FB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8804" y="0"/>
            <a:ext cx="9994392" cy="1450757"/>
          </a:xfrm>
        </p:spPr>
        <p:txBody>
          <a:bodyPr>
            <a:normAutofit/>
          </a:bodyPr>
          <a:lstStyle/>
          <a:p>
            <a:r>
              <a:rPr lang="nl-NL" dirty="0"/>
              <a:t>Presentatie RUD - DAP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13104" y="1809879"/>
            <a:ext cx="10115203" cy="4660579"/>
          </a:xfrm>
        </p:spPr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nl-NL" dirty="0">
                <a:cs typeface="Calibri"/>
              </a:rPr>
              <a:t>Agenda</a:t>
            </a:r>
          </a:p>
          <a:p>
            <a:pPr marL="356870" indent="-356870"/>
            <a:r>
              <a:rPr lang="nl-NL" sz="1600" dirty="0">
                <a:cs typeface="Calibri"/>
              </a:rPr>
              <a:t>Toelichting DAP</a:t>
            </a:r>
          </a:p>
          <a:p>
            <a:pPr marL="629920" lvl="1" indent="-356870"/>
            <a:r>
              <a:rPr lang="nl-NL" sz="1400" dirty="0">
                <a:ea typeface="Calibri" panose="020F0502020204030204"/>
                <a:cs typeface="Calibri"/>
              </a:rPr>
              <a:t>Intentieovereenkomst en Regionale samenwerkingsafspraken en de vertaling naar het DAP</a:t>
            </a:r>
          </a:p>
          <a:p>
            <a:pPr marL="356870" indent="-356870"/>
            <a:r>
              <a:rPr lang="nl-NL" sz="1600" dirty="0">
                <a:cs typeface="Calibri"/>
              </a:rPr>
              <a:t>Onderdelen DAP – hoe in de praktijk geborgd bij de RUD en andere organisaties?</a:t>
            </a:r>
            <a:endParaRPr lang="nl-NL" sz="1600" dirty="0">
              <a:ea typeface="Calibri"/>
              <a:cs typeface="Calibri"/>
            </a:endParaRPr>
          </a:p>
          <a:p>
            <a:pPr marL="699770" lvl="1" indent="-342900">
              <a:buFont typeface="+mj-lt"/>
              <a:buAutoNum type="arabicPeriod"/>
            </a:pPr>
            <a:r>
              <a:rPr lang="nl-NL" sz="1400" dirty="0">
                <a:cs typeface="Calibri"/>
              </a:rPr>
              <a:t>Metadata (aanvragen DSO)	</a:t>
            </a:r>
            <a:endParaRPr lang="nl-NL" sz="1400" dirty="0">
              <a:ea typeface="Calibri" panose="020F0502020204030204"/>
              <a:cs typeface="Calibri"/>
            </a:endParaRPr>
          </a:p>
          <a:p>
            <a:pPr marL="699770" lvl="1" indent="-342900">
              <a:buFont typeface="+mj-lt"/>
              <a:buAutoNum type="arabicPeriod"/>
            </a:pPr>
            <a:r>
              <a:rPr lang="nl-NL" sz="1400" dirty="0">
                <a:cs typeface="Calibri"/>
              </a:rPr>
              <a:t>Samenwerkingsfunctionaliteit</a:t>
            </a:r>
            <a:endParaRPr lang="nl-NL" sz="1400" dirty="0">
              <a:ea typeface="Calibri" panose="020F0502020204030204"/>
              <a:cs typeface="Calibri"/>
            </a:endParaRPr>
          </a:p>
          <a:p>
            <a:pPr marL="699770" lvl="1" indent="-342900">
              <a:buFont typeface="+mj-lt"/>
              <a:buAutoNum type="arabicPeriod"/>
            </a:pPr>
            <a:r>
              <a:rPr lang="nl-NL" sz="1400" dirty="0">
                <a:cs typeface="Calibri"/>
              </a:rPr>
              <a:t>Standaarden</a:t>
            </a:r>
            <a:endParaRPr lang="nl-NL" sz="1400" dirty="0">
              <a:ea typeface="Calibri" panose="020F0502020204030204"/>
              <a:cs typeface="Calibri"/>
            </a:endParaRPr>
          </a:p>
          <a:p>
            <a:pPr marL="356870" indent="-356870"/>
            <a:r>
              <a:rPr lang="nl-NL" sz="1600" dirty="0">
                <a:cs typeface="Calibri"/>
              </a:rPr>
              <a:t>Waar staan we nu?</a:t>
            </a:r>
          </a:p>
          <a:p>
            <a:pPr marL="629920" lvl="1"/>
            <a:r>
              <a:rPr lang="nl-NL" sz="1400" dirty="0">
                <a:cs typeface="Calibri"/>
              </a:rPr>
              <a:t>Evaluatie vanuit de praktijk 2024</a:t>
            </a:r>
            <a:endParaRPr lang="nl-NL" sz="1400" dirty="0">
              <a:ea typeface="Calibri" panose="020F0502020204030204"/>
              <a:cs typeface="Calibri"/>
            </a:endParaRPr>
          </a:p>
          <a:p>
            <a:pPr marL="629920" lvl="1"/>
            <a:endParaRPr lang="nl-NL" sz="1400" dirty="0">
              <a:ea typeface="Calibri" panose="020F0502020204030204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509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950854-E8F0-1574-4AE0-675F0C660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35924"/>
            <a:ext cx="9994392" cy="1450757"/>
          </a:xfrm>
        </p:spPr>
        <p:txBody>
          <a:bodyPr/>
          <a:lstStyle/>
          <a:p>
            <a:r>
              <a:rPr lang="nl-NL"/>
              <a:t>Model-DAP 2024 RUD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26C67B-DA36-4092-239F-779E4B1A1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5165157" cy="4481914"/>
          </a:xfrm>
        </p:spPr>
        <p:txBody>
          <a:bodyPr vert="horz" lIns="0" tIns="45720" rIns="0" bIns="45720" rtlCol="0" anchor="t">
            <a:normAutofit/>
          </a:bodyPr>
          <a:lstStyle/>
          <a:p>
            <a:pPr marL="356870" indent="-356870"/>
            <a:r>
              <a:rPr lang="nl-NL" sz="1800" dirty="0"/>
              <a:t>Aanpassingen op Model-DAP 2020 n.a.v. Omgevingswet</a:t>
            </a:r>
            <a:endParaRPr lang="en-US" dirty="0"/>
          </a:p>
          <a:p>
            <a:pPr marL="356870" indent="-356870"/>
            <a:r>
              <a:rPr lang="nl-NL" sz="1800" dirty="0"/>
              <a:t>Verwerking van Intentieovereenkomst &amp; Regionale samenwerkingsafspraken</a:t>
            </a:r>
            <a:endParaRPr lang="nl-NL" sz="1800" dirty="0">
              <a:ea typeface="Calibri" panose="020F0502020204030204"/>
              <a:cs typeface="Calibri" panose="020F0502020204030204"/>
            </a:endParaRPr>
          </a:p>
          <a:p>
            <a:pPr marL="356870" indent="-356870"/>
            <a:r>
              <a:rPr lang="nl-NL" sz="1800" dirty="0"/>
              <a:t>Bestuurlijke vastgesteld door alle deelnemers</a:t>
            </a:r>
          </a:p>
          <a:p>
            <a:pPr marL="356870" indent="-356870"/>
            <a:r>
              <a:rPr lang="nl-NL" sz="1800" dirty="0"/>
              <a:t>Evaluatie 2024 n.a.v. ervaringen uit de praktijk</a:t>
            </a:r>
            <a:endParaRPr lang="nl-NL" sz="1800" dirty="0">
              <a:ea typeface="Calibri" panose="020F0502020204030204"/>
              <a:cs typeface="Calibri" panose="020F0502020204030204"/>
            </a:endParaRPr>
          </a:p>
          <a:p>
            <a:pPr marL="356870" indent="-356870"/>
            <a:r>
              <a:rPr lang="nl-NL" sz="1800" dirty="0"/>
              <a:t>Toekomst: één regionaal DAP Utrecht</a:t>
            </a:r>
            <a:endParaRPr lang="nl-NL" sz="1800" dirty="0">
              <a:ea typeface="Calibri" panose="020F0502020204030204"/>
              <a:cs typeface="Calibri" panose="020F0502020204030204"/>
            </a:endParaRPr>
          </a:p>
          <a:p>
            <a:pPr marL="356870" indent="-356870"/>
            <a:endParaRPr lang="nl-NL" dirty="0"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2DA36CF-C87F-684C-13BA-9821FCD014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4613" y="1845734"/>
            <a:ext cx="4189169" cy="329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54936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A0F174-BB12-0B79-A1C0-E5AAB93FF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Intentieovereenkomst &amp; Regionale samenwerkingsafspraken OW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E179DF-4565-EB83-2D6C-A37323A85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Intentieovereenkomst: Op hoofdlijnen de uitgangspunten vastgelegd hoe de samenwerking in de regio vormgegeven wordt</a:t>
            </a:r>
          </a:p>
          <a:p>
            <a:r>
              <a:rPr lang="nl-NL" dirty="0"/>
              <a:t>Samenwerkingsafspraken: over o.a. Archief &amp; informatiehuishouding en ICT en Informatievoorziening</a:t>
            </a:r>
          </a:p>
          <a:p>
            <a:r>
              <a:rPr lang="nl-NL" dirty="0"/>
              <a:t>RUD:</a:t>
            </a:r>
          </a:p>
          <a:p>
            <a:pPr lvl="1"/>
            <a:r>
              <a:rPr lang="nl-NL" dirty="0"/>
              <a:t>Verwijzingen in DAP opgenomen naar samenwerkingsafspraken</a:t>
            </a:r>
          </a:p>
          <a:p>
            <a:pPr lvl="1"/>
            <a:r>
              <a:rPr lang="nl-NL" dirty="0"/>
              <a:t>Waar nodig een uitwerking op deze afspraken gemaakt:</a:t>
            </a:r>
          </a:p>
          <a:p>
            <a:pPr marL="964882" lvl="2" indent="-342900">
              <a:buFont typeface="+mj-lt"/>
              <a:buAutoNum type="arabicPeriod"/>
            </a:pPr>
            <a:r>
              <a:rPr lang="nl-NL" sz="1400" dirty="0">
                <a:cs typeface="Calibri"/>
              </a:rPr>
              <a:t>Metadata (aanvragen DSO)	</a:t>
            </a:r>
            <a:endParaRPr lang="nl-NL" sz="1400" dirty="0">
              <a:ea typeface="Calibri" panose="020F0502020204030204"/>
              <a:cs typeface="Calibri"/>
            </a:endParaRPr>
          </a:p>
          <a:p>
            <a:pPr marL="964882" lvl="2" indent="-342900">
              <a:buFont typeface="+mj-lt"/>
              <a:buAutoNum type="arabicPeriod"/>
            </a:pPr>
            <a:r>
              <a:rPr lang="nl-NL" sz="1400" dirty="0">
                <a:cs typeface="Calibri"/>
              </a:rPr>
              <a:t>Samenwerkingsfunctionaliteit</a:t>
            </a:r>
            <a:endParaRPr lang="nl-NL" sz="1400" dirty="0">
              <a:ea typeface="Calibri" panose="020F0502020204030204"/>
              <a:cs typeface="Calibri"/>
            </a:endParaRPr>
          </a:p>
          <a:p>
            <a:pPr marL="964882" lvl="2" indent="-342900">
              <a:buFont typeface="+mj-lt"/>
              <a:buAutoNum type="arabicPeriod"/>
            </a:pPr>
            <a:r>
              <a:rPr lang="nl-NL" sz="1400" dirty="0">
                <a:cs typeface="Calibri"/>
              </a:rPr>
              <a:t>Standaarden</a:t>
            </a:r>
            <a:endParaRPr lang="nl-NL" sz="1400" dirty="0">
              <a:ea typeface="Calibri" panose="020F0502020204030204"/>
              <a:cs typeface="Calibri"/>
            </a:endParaRPr>
          </a:p>
          <a:p>
            <a:pPr lvl="2"/>
            <a:endParaRPr lang="nl-NL" dirty="0"/>
          </a:p>
          <a:p>
            <a:pPr marL="357188" lvl="1" indent="0">
              <a:buNone/>
            </a:pPr>
            <a:endParaRPr lang="nl-NL" dirty="0"/>
          </a:p>
          <a:p>
            <a:pPr lvl="2"/>
            <a:endParaRPr lang="nl-NL" dirty="0"/>
          </a:p>
          <a:p>
            <a:pPr lvl="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8095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3F6CD-E935-9F3B-1929-8A57B76DB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1. Metadata (aanvragen DSO)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E1D1C5-C83E-3A8C-6C5D-AA38BE3E5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356870" indent="-356870"/>
            <a:r>
              <a:rPr lang="nl-NL"/>
              <a:t>Aanvullingen t.o.v. 2020  -&gt; Aanvullingen metadata vanuit de STAM-koppeling</a:t>
            </a:r>
            <a:endParaRPr lang="en-US"/>
          </a:p>
          <a:p>
            <a:pPr marL="356870" indent="-356870"/>
            <a:endParaRPr lang="nl-NL"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4" name="Tijdelijke aanduiding voor inhoud 4">
            <a:extLst>
              <a:ext uri="{FF2B5EF4-FFF2-40B4-BE49-F238E27FC236}">
                <a16:creationId xmlns:a16="http://schemas.microsoft.com/office/drawing/2014/main" id="{5572DBAA-17BE-EEED-E29C-EBDBEA258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180" y="2200708"/>
            <a:ext cx="4312701" cy="3771965"/>
          </a:xfrm>
          <a:prstGeom prst="rect">
            <a:avLst/>
          </a:prstGeom>
        </p:spPr>
      </p:pic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79EFEEAD-89BA-E87E-1A04-EE3AF03F8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7609" y="2273517"/>
            <a:ext cx="2779116" cy="3655538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2C9F8457-994B-B159-463B-39950A8016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20888" y="2273517"/>
            <a:ext cx="2716051" cy="3655538"/>
          </a:xfrm>
          <a:prstGeom prst="rect">
            <a:avLst/>
          </a:prstGeom>
        </p:spPr>
      </p:pic>
      <p:sp>
        <p:nvSpPr>
          <p:cNvPr id="7" name="Pijl: rechts 6">
            <a:extLst>
              <a:ext uri="{FF2B5EF4-FFF2-40B4-BE49-F238E27FC236}">
                <a16:creationId xmlns:a16="http://schemas.microsoft.com/office/drawing/2014/main" id="{76EF897C-36E5-89C4-6952-8356FD58D712}"/>
              </a:ext>
            </a:extLst>
          </p:cNvPr>
          <p:cNvSpPr/>
          <p:nvPr/>
        </p:nvSpPr>
        <p:spPr>
          <a:xfrm>
            <a:off x="4896796" y="3558074"/>
            <a:ext cx="1026367" cy="47275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475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ACC63E-3B13-E9FF-1758-26183A10C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2. Samenwerkingsfunctionaliteit DSO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139BD2B6-5DA6-443C-5F92-F6FC2B4A4C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38076" y="2124536"/>
            <a:ext cx="3360803" cy="4205497"/>
          </a:xfr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6E8BF358-3A0B-DF88-9455-BF9F21094FFB}"/>
              </a:ext>
            </a:extLst>
          </p:cNvPr>
          <p:cNvSpPr txBox="1"/>
          <p:nvPr/>
        </p:nvSpPr>
        <p:spPr>
          <a:xfrm>
            <a:off x="1180095" y="1809065"/>
            <a:ext cx="34767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/>
              <a:t>Metadata samenwerkingsverzoek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14619D40-7064-4A11-8BBB-398937FCA772}"/>
              </a:ext>
            </a:extLst>
          </p:cNvPr>
          <p:cNvSpPr txBox="1"/>
          <p:nvPr/>
        </p:nvSpPr>
        <p:spPr>
          <a:xfrm>
            <a:off x="5470122" y="1809065"/>
            <a:ext cx="610148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100"/>
              <a:t>Metadata documentregistratie in samenwerking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51F2D3BE-E269-13EA-E553-A2624AAE13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0122" y="2142380"/>
            <a:ext cx="4760945" cy="301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520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02F1FA-16F7-DF04-6315-FEA16B7C0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2. Samenwerkingsfunctionaliteit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04E4A8-24D3-00E3-AD4C-84E548CDD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nl-NL" b="1" dirty="0"/>
              <a:t>Afsluiten en archiveren informatie uit samenwerking </a:t>
            </a:r>
          </a:p>
          <a:p>
            <a:pPr marL="0" indent="0">
              <a:buNone/>
            </a:pPr>
            <a:br>
              <a:rPr lang="nl-NL" sz="1600" dirty="0"/>
            </a:br>
            <a:r>
              <a:rPr lang="nl-NL" sz="1600" dirty="0"/>
              <a:t>Afspraken in DAP</a:t>
            </a:r>
            <a:endParaRPr lang="nl-NL" dirty="0"/>
          </a:p>
          <a:p>
            <a:pPr marL="629920" lvl="1">
              <a:buFont typeface="Wingdings" panose="05000000000000000000" pitchFamily="2" charset="2"/>
              <a:buChar char="§"/>
            </a:pPr>
            <a:r>
              <a:rPr lang="nl-NL" sz="1600" dirty="0"/>
              <a:t>De initiator van een samenwerking neemt na afloop van een samenwerking het samenwerkingsdossier uit het DSO-LV over in het eigen VTH-systeem of zaaksysteem</a:t>
            </a:r>
            <a:endParaRPr lang="nl-NL" sz="1600" dirty="0">
              <a:ea typeface="Calibri" panose="020F0502020204030204"/>
              <a:cs typeface="Calibri" panose="020F0502020204030204"/>
            </a:endParaRPr>
          </a:p>
          <a:p>
            <a:pPr marL="629920" lvl="1">
              <a:buFont typeface="Wingdings" panose="05000000000000000000" pitchFamily="2" charset="2"/>
              <a:buChar char="§"/>
            </a:pPr>
            <a:r>
              <a:rPr lang="nl-NL" sz="1600" dirty="0"/>
              <a:t>Bij bijvoorbeeld een adviesverzoek alleen de benodigde informatie naar eigen zaaksysteem halen</a:t>
            </a:r>
            <a:endParaRPr lang="nl-NL" sz="1600" dirty="0">
              <a:ea typeface="Calibri" panose="020F0502020204030204"/>
              <a:cs typeface="Calibri" panose="020F0502020204030204"/>
            </a:endParaRPr>
          </a:p>
          <a:p>
            <a:pPr marL="629920" lvl="1">
              <a:buFont typeface="Wingdings" panose="05000000000000000000" pitchFamily="2" charset="2"/>
              <a:buChar char="§"/>
            </a:pPr>
            <a:endParaRPr lang="nl-NL" dirty="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nl-NL" sz="1600" dirty="0"/>
              <a:t>Werkafspraken en inrichting RUD Utrecht </a:t>
            </a:r>
            <a:endParaRPr lang="nl-NL" sz="1600" dirty="0">
              <a:cs typeface="Calibri"/>
            </a:endParaRPr>
          </a:p>
          <a:p>
            <a:pPr marL="629920" lvl="1">
              <a:buFont typeface="Wingdings" panose="05000000000000000000" pitchFamily="2" charset="2"/>
              <a:buChar char="§"/>
            </a:pPr>
            <a:r>
              <a:rPr lang="nl-NL" sz="1400" dirty="0">
                <a:sym typeface="Wingdings" panose="05000000000000000000" pitchFamily="2" charset="2"/>
              </a:rPr>
              <a:t>Taak in de procedure ingericht in de zaaktypen</a:t>
            </a:r>
            <a:endParaRPr lang="nl-NL" sz="1400" dirty="0">
              <a:ea typeface="Calibri" panose="020F0502020204030204"/>
              <a:cs typeface="Calibri" panose="020F0502020204030204"/>
            </a:endParaRPr>
          </a:p>
          <a:p>
            <a:pPr marL="629920" lvl="1">
              <a:buFont typeface="Wingdings" panose="05000000000000000000" pitchFamily="2" charset="2"/>
              <a:buChar char="§"/>
            </a:pPr>
            <a:r>
              <a:rPr lang="nl-NL" sz="1400" dirty="0">
                <a:ea typeface="Calibri" panose="020F0502020204030204"/>
                <a:cs typeface="Calibri" panose="020F0502020204030204"/>
              </a:rPr>
              <a:t>Werkafspraken op intranet RUD Utrecht </a:t>
            </a:r>
          </a:p>
          <a:p>
            <a:pPr marL="629920" lvl="1">
              <a:buFont typeface="Wingdings" panose="05000000000000000000" pitchFamily="2" charset="2"/>
              <a:buChar char="§"/>
            </a:pPr>
            <a:endParaRPr lang="nl-NL" sz="1400" dirty="0">
              <a:ea typeface="Calibri" panose="020F0502020204030204"/>
              <a:cs typeface="Calibri" panose="020F0502020204030204"/>
            </a:endParaRPr>
          </a:p>
          <a:p>
            <a:pPr marL="356870" lvl="1" indent="0">
              <a:buNone/>
            </a:pPr>
            <a:endParaRPr lang="nl-NL" sz="1400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09284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855AE3-F631-13FB-D70E-A0363EEF7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3. Standaarden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D26B8A-5DB3-7C33-C4F6-E6F6CF275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356870" indent="-356870"/>
            <a:r>
              <a:rPr lang="nl-NL"/>
              <a:t>Conformeren aan MDTO en STAM</a:t>
            </a:r>
            <a:endParaRPr lang="en-US"/>
          </a:p>
          <a:p>
            <a:pPr marL="356870" indent="-356870"/>
            <a:r>
              <a:rPr lang="nl-NL"/>
              <a:t>Partijen hanteren de zaaktypen uit de Interbestuurlijke Zaaktypencatalogus Omgevingswet (</a:t>
            </a:r>
            <a:r>
              <a:rPr lang="nl-NL" err="1"/>
              <a:t>iZTC</a:t>
            </a:r>
            <a:r>
              <a:rPr lang="nl-NL"/>
              <a:t>-Ow 1.4 versie)</a:t>
            </a:r>
          </a:p>
          <a:p>
            <a:pPr marL="629920" lvl="1" indent="-356870"/>
            <a:r>
              <a:rPr lang="nl-NL" i="1"/>
              <a:t>DAP: Bij afwijkingen zorgt de deelnemer voor een </a:t>
            </a:r>
            <a:r>
              <a:rPr lang="nl-NL" i="1" err="1"/>
              <a:t>mapping</a:t>
            </a:r>
            <a:r>
              <a:rPr lang="nl-NL" i="1"/>
              <a:t> op de I-ZTC </a:t>
            </a:r>
            <a:r>
              <a:rPr lang="nl-NL"/>
              <a:t>(VB: </a:t>
            </a:r>
            <a:r>
              <a:rPr lang="nl-NL" err="1"/>
              <a:t>mappingtabel</a:t>
            </a:r>
            <a:r>
              <a:rPr lang="nl-NL"/>
              <a:t> i-</a:t>
            </a:r>
            <a:r>
              <a:rPr lang="nl-NL" err="1"/>
              <a:t>ztc</a:t>
            </a:r>
            <a:r>
              <a:rPr lang="nl-NL"/>
              <a:t> op i-navigator) </a:t>
            </a:r>
          </a:p>
          <a:p>
            <a:pPr marL="356870" indent="-356870"/>
            <a:r>
              <a:rPr lang="nl-NL"/>
              <a:t>Informatieobjecten</a:t>
            </a:r>
            <a:endParaRPr lang="nl-NL">
              <a:ea typeface="Calibri" panose="020F0502020204030204"/>
              <a:cs typeface="Calibri" panose="020F0502020204030204"/>
            </a:endParaRPr>
          </a:p>
          <a:p>
            <a:pPr marL="356870" indent="-356870"/>
            <a:r>
              <a:rPr lang="nl-NL"/>
              <a:t>Zaakresultaat en bewaartermijnen </a:t>
            </a:r>
            <a:endParaRPr lang="nl-NL">
              <a:ea typeface="Calibri" panose="020F0502020204030204"/>
              <a:cs typeface="Calibri" panose="020F0502020204030204"/>
            </a:endParaRPr>
          </a:p>
          <a:p>
            <a:pPr marL="356870" indent="-356870"/>
            <a:r>
              <a:rPr lang="nl-NL"/>
              <a:t>PDC</a:t>
            </a:r>
            <a:endParaRPr lang="nl-NL">
              <a:ea typeface="Calibri" panose="020F0502020204030204"/>
              <a:cs typeface="Calibri" panose="020F0502020204030204"/>
            </a:endParaRPr>
          </a:p>
          <a:p>
            <a:pPr marL="356870" indent="-356870"/>
            <a:endParaRPr lang="nl-NL">
              <a:ea typeface="Calibri" panose="020F0502020204030204"/>
              <a:cs typeface="Calibri" panose="020F0502020204030204"/>
            </a:endParaRPr>
          </a:p>
          <a:p>
            <a:pPr marL="356870" indent="-356870"/>
            <a:endParaRPr lang="nl-NL">
              <a:ea typeface="Calibri" panose="020F0502020204030204"/>
              <a:cs typeface="Calibri" panose="020F0502020204030204"/>
            </a:endParaRPr>
          </a:p>
          <a:p>
            <a:pPr marL="356870" indent="-356870"/>
            <a:endParaRPr lang="nl-NL">
              <a:ea typeface="Calibri" panose="020F0502020204030204"/>
              <a:cs typeface="Calibri" panose="020F0502020204030204"/>
            </a:endParaRPr>
          </a:p>
          <a:p>
            <a:pPr marL="356870" indent="-356870"/>
            <a:endParaRPr lang="nl-NL">
              <a:ea typeface="Calibri" panose="020F0502020204030204"/>
              <a:cs typeface="Calibri" panose="020F0502020204030204"/>
            </a:endParaRPr>
          </a:p>
          <a:p>
            <a:pPr marL="356870" indent="-356870"/>
            <a:endParaRPr lang="nl-NL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54292505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Terugblik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160FD787-A868-48E8-AB39-84482D6C91ED}" vid="{43CFB6FC-FC93-4539-BC0A-456B4649F319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E8B87B35426842948BBE07B397EF0A" ma:contentTypeVersion="21" ma:contentTypeDescription="Een nieuw document maken." ma:contentTypeScope="" ma:versionID="36d8cd30e904569e46bb1e914a40dbec">
  <xsd:schema xmlns:xsd="http://www.w3.org/2001/XMLSchema" xmlns:xs="http://www.w3.org/2001/XMLSchema" xmlns:p="http://schemas.microsoft.com/office/2006/metadata/properties" xmlns:ns2="cc35083a-82c3-4d90-825c-129faed25957" xmlns:ns3="dd40056b-a536-4161-8a6c-0fad1d319e0f" xmlns:ns4="http://schemas.microsoft.com/sharepoint/v3/fields" targetNamespace="http://schemas.microsoft.com/office/2006/metadata/properties" ma:root="true" ma:fieldsID="f85bb8602340ef8c0d44fe764fe8d922" ns2:_="" ns3:_="" ns4:_="">
    <xsd:import namespace="cc35083a-82c3-4d90-825c-129faed25957"/>
    <xsd:import namespace="dd40056b-a536-4161-8a6c-0fad1d319e0f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i357e7dc51a341bdab587d5309a7b19c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EmDate" minOccurs="0"/>
                <xsd:element ref="ns4:EmFromName" minOccurs="0"/>
                <xsd:element ref="ns4:EmSubject" minOccurs="0"/>
                <xsd:element ref="ns4:EmTo" minOccurs="0"/>
                <xsd:element ref="ns3:lcf76f155ced4ddcb4097134ff3c332f" minOccurs="0"/>
                <xsd:element ref="ns3:MediaServiceSearchProperties" minOccurs="0"/>
                <xsd:element ref="ns3:MediaServiceDateTaken" minOccurs="0"/>
                <xsd:element ref="ns3:MediaLengthInSeconds" minOccurs="0"/>
                <xsd:element ref="ns3:MediaServiceObjectDetectorVersions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35083a-82c3-4d90-825c-129faed2595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 blijven behouden" ma:description="Id behouden tijdens toevoegen." ma:hidden="true" ma:internalName="_dlc_DocIdPersistId" ma:readOnly="true">
      <xsd:simpleType>
        <xsd:restriction base="dms:Boolean"/>
      </xsd:simpleType>
    </xsd:element>
    <xsd:element name="TaxCatchAll" ma:index="13" nillable="true" ma:displayName="Taxonomy Catch All Column" ma:hidden="true" ma:list="{63a2c9d9-b28e-4a27-8549-508e16ce0232}" ma:internalName="TaxCatchAll" ma:showField="CatchAllData" ma:web="cc35083a-82c3-4d90-825c-129faed259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31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40056b-a536-4161-8a6c-0fad1d319e0f" elementFormDefault="qualified">
    <xsd:import namespace="http://schemas.microsoft.com/office/2006/documentManagement/types"/>
    <xsd:import namespace="http://schemas.microsoft.com/office/infopath/2007/PartnerControls"/>
    <xsd:element name="i357e7dc51a341bdab587d5309a7b19c" ma:index="12" nillable="true" ma:taxonomy="true" ma:internalName="i357e7dc51a341bdab587d5309a7b19c" ma:taxonomyFieldName="Documentsoort" ma:displayName="Documentsoort" ma:default="" ma:fieldId="{2357e7dc-51a3-41bd-ab58-7d5309a7b19c}" ma:sspId="33132fc9-410b-4d1c-82d8-e48694c2a002" ma:termSetId="d566b571-80bb-4390-a749-86d73c4bc4f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6" nillable="true" ma:taxonomy="true" ma:internalName="lcf76f155ced4ddcb4097134ff3c332f" ma:taxonomyFieldName="MediaServiceImageTags" ma:displayName="Afbeeldingtags" ma:readOnly="false" ma:fieldId="{5cf76f15-5ced-4ddc-b409-7134ff3c332f}" ma:taxonomyMulti="true" ma:sspId="33132fc9-410b-4d1c-82d8-e48694c2a0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EmDate" ma:index="21" nillable="true" ma:displayName="Email datum" ma:format="DateTime" ma:internalName="EmDate" ma:readOnly="false">
      <xsd:simpleType>
        <xsd:restriction base="dms:DateTime"/>
      </xsd:simpleType>
    </xsd:element>
    <xsd:element name="EmFromName" ma:index="22" nillable="true" ma:displayName="Email van" ma:internalName="EmFromName" ma:readOnly="false">
      <xsd:simpleType>
        <xsd:restriction base="dms:Text"/>
      </xsd:simpleType>
    </xsd:element>
    <xsd:element name="EmSubject" ma:index="23" nillable="true" ma:displayName="Email onderwerp" ma:internalName="EmSubject" ma:readOnly="false">
      <xsd:simpleType>
        <xsd:restriction base="dms:Text"/>
      </xsd:simpleType>
    </xsd:element>
    <xsd:element name="EmTo" ma:index="24" nillable="true" ma:displayName="Email naar" ma:internalName="EmTo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941c815-8673-45d9-bee9-a1453d13a96d">
      <UserInfo>
        <DisplayName>Kriste Homan</DisplayName>
        <AccountId>29</AccountId>
        <AccountType/>
      </UserInfo>
    </SharedWithUsers>
    <lcf76f155ced4ddcb4097134ff3c332f xmlns="da01d95d-9a53-4690-91f2-3ea4d21374f2">
      <Terms xmlns="http://schemas.microsoft.com/office/infopath/2007/PartnerControls"/>
    </lcf76f155ced4ddcb4097134ff3c332f>
    <TaxCatchAll xmlns="0941c815-8673-45d9-bee9-a1453d13a96d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D7BCE7-6CB4-415B-ABAD-3593C7344B44}"/>
</file>

<file path=customXml/itemProps2.xml><?xml version="1.0" encoding="utf-8"?>
<ds:datastoreItem xmlns:ds="http://schemas.openxmlformats.org/officeDocument/2006/customXml" ds:itemID="{265220AB-4435-4620-8A4C-FEF8354ECD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5CD0D3-20A1-4CA1-AA1E-002972308261}">
  <ds:schemaRefs>
    <ds:schemaRef ds:uri="8fafdc28-98f9-4641-9142-17ccf705dcfd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c5f6f486-d038-44c2-8b6e-453b8d9c596b"/>
  </ds:schemaRefs>
</ds:datastoreItem>
</file>

<file path=customXml/itemProps4.xml><?xml version="1.0" encoding="utf-8"?>
<ds:datastoreItem xmlns:ds="http://schemas.openxmlformats.org/officeDocument/2006/customXml" ds:itemID="{5DF44312-BF14-466A-9DA5-E88A6D3E9A20}"/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102</TotalTime>
  <Words>317</Words>
  <Application>Microsoft Office PowerPoint</Application>
  <PresentationFormat>Breedbeeld</PresentationFormat>
  <Paragraphs>57</Paragraphs>
  <Slides>7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Courier New</vt:lpstr>
      <vt:lpstr>Wingdings</vt:lpstr>
      <vt:lpstr>Thema1</vt:lpstr>
      <vt:lpstr>Presentatie RUD - DAP</vt:lpstr>
      <vt:lpstr>Model-DAP 2024 RUD</vt:lpstr>
      <vt:lpstr>Intentieovereenkomst &amp; Regionale samenwerkingsafspraken OW</vt:lpstr>
      <vt:lpstr>1. Metadata (aanvragen DSO)</vt:lpstr>
      <vt:lpstr>2. Samenwerkingsfunctionaliteit DSO</vt:lpstr>
      <vt:lpstr>2. Samenwerkingsfunctionaliteit</vt:lpstr>
      <vt:lpstr>3. Standaarden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Informatiebeheer op orde</dc:title>
  <dc:creator>Hoffman, Wilfried</dc:creator>
  <cp:lastModifiedBy>Kriste Homan</cp:lastModifiedBy>
  <cp:revision>2</cp:revision>
  <dcterms:created xsi:type="dcterms:W3CDTF">2018-09-19T11:35:43Z</dcterms:created>
  <dcterms:modified xsi:type="dcterms:W3CDTF">2024-03-25T13:53:24Z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8" name="ContentTypeId">
    <vt:lpwstr>0x010100A3E8B87B35426842948BBE07B397EF0A</vt:lpwstr>
  </property>
  <property fmtid="{D5CDD505-2E9C-101B-9397-08002B2CF9AE}" pid="9" name="MSIP_Label_b5d75120-829e-4e7e-bae9-b31a9ec02009_Enabled">
    <vt:lpwstr>true</vt:lpwstr>
  </property>
  <property fmtid="{D5CDD505-2E9C-101B-9397-08002B2CF9AE}" pid="10" name="MSIP_Label_b5d75120-829e-4e7e-bae9-b31a9ec02009_SetDate">
    <vt:lpwstr>2022-02-25T15:01:08Z</vt:lpwstr>
  </property>
  <property fmtid="{D5CDD505-2E9C-101B-9397-08002B2CF9AE}" pid="11" name="MSIP_Label_b5d75120-829e-4e7e-bae9-b31a9ec02009_Method">
    <vt:lpwstr>Privileged</vt:lpwstr>
  </property>
  <property fmtid="{D5CDD505-2E9C-101B-9397-08002B2CF9AE}" pid="12" name="MSIP_Label_b5d75120-829e-4e7e-bae9-b31a9ec02009_Name">
    <vt:lpwstr>Openbaar</vt:lpwstr>
  </property>
  <property fmtid="{D5CDD505-2E9C-101B-9397-08002B2CF9AE}" pid="13" name="MSIP_Label_b5d75120-829e-4e7e-bae9-b31a9ec02009_SiteId">
    <vt:lpwstr>4c3b82f9-a594-4dd6-a60e-1f43ac6fa22e</vt:lpwstr>
  </property>
  <property fmtid="{D5CDD505-2E9C-101B-9397-08002B2CF9AE}" pid="14" name="MSIP_Label_b5d75120-829e-4e7e-bae9-b31a9ec02009_ActionId">
    <vt:lpwstr>95cdac7a-b96a-4709-80d4-6c2c70585cf6</vt:lpwstr>
  </property>
  <property fmtid="{D5CDD505-2E9C-101B-9397-08002B2CF9AE}" pid="15" name="MSIP_Label_b5d75120-829e-4e7e-bae9-b31a9ec02009_ContentBits">
    <vt:lpwstr>0</vt:lpwstr>
  </property>
  <property fmtid="{D5CDD505-2E9C-101B-9397-08002B2CF9AE}" pid="16" name="_dlc_DocIdItemGuid">
    <vt:lpwstr>f2df71cb-a3b9-4dd7-b369-89d96913384c</vt:lpwstr>
  </property>
  <property fmtid="{D5CDD505-2E9C-101B-9397-08002B2CF9AE}" pid="17" name="MediaServiceImageTags">
    <vt:lpwstr/>
  </property>
  <property fmtid="{D5CDD505-2E9C-101B-9397-08002B2CF9AE}" pid="18" name="Documentsoort">
    <vt:lpwstr/>
  </property>
</Properties>
</file>