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1" r:id="rId2"/>
    <p:sldId id="286" r:id="rId3"/>
    <p:sldId id="282" r:id="rId4"/>
    <p:sldId id="274" r:id="rId5"/>
    <p:sldId id="264" r:id="rId6"/>
    <p:sldId id="275" r:id="rId7"/>
    <p:sldId id="267" r:id="rId8"/>
    <p:sldId id="268" r:id="rId9"/>
    <p:sldId id="269" r:id="rId10"/>
    <p:sldId id="273" r:id="rId11"/>
    <p:sldId id="277" r:id="rId12"/>
    <p:sldId id="279" r:id="rId13"/>
    <p:sldId id="280" r:id="rId14"/>
    <p:sldId id="287"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314" autoAdjust="0"/>
  </p:normalViewPr>
  <p:slideViewPr>
    <p:cSldViewPr snapToGrid="0">
      <p:cViewPr varScale="1">
        <p:scale>
          <a:sx n="100" d="100"/>
          <a:sy n="100" d="100"/>
        </p:scale>
        <p:origin x="9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C70C1-FCDA-4E5E-9C6F-2CA5BD310955}" type="datetimeFigureOut">
              <a:rPr lang="nl-NL" smtClean="0"/>
              <a:t>30-1-2019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92181-6D0C-4300-B59C-A4A44537B198}" type="slidenum">
              <a:rPr lang="nl-NL" smtClean="0"/>
              <a:t>‹nr.›</a:t>
            </a:fld>
            <a:endParaRPr lang="nl-NL"/>
          </a:p>
        </p:txBody>
      </p:sp>
    </p:spTree>
    <p:extLst>
      <p:ext uri="{BB962C8B-B14F-4D97-AF65-F5344CB8AC3E}">
        <p14:creationId xmlns:p14="http://schemas.microsoft.com/office/powerpoint/2010/main" val="275132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Kort stukje over het NHA (erg algemeen!, max 10 minuten</a:t>
            </a:r>
            <a:r>
              <a:rPr lang="nl-NL" baseline="0" dirty="0" smtClean="0"/>
              <a:t> voor de hele presentatie, als </a:t>
            </a:r>
            <a:r>
              <a:rPr lang="nl-NL" baseline="0" dirty="0" err="1" smtClean="0"/>
              <a:t>Mrjam</a:t>
            </a:r>
            <a:r>
              <a:rPr lang="nl-NL" baseline="0" dirty="0" smtClean="0"/>
              <a:t> niet uitloopt</a:t>
            </a:r>
            <a:r>
              <a:rPr lang="nl-NL" dirty="0" smtClean="0"/>
              <a:t>) Uitleg verschil NHA en Adam/Utrecht.</a:t>
            </a:r>
            <a:r>
              <a:rPr lang="nl-NL" baseline="0" dirty="0" smtClean="0"/>
              <a:t> Eerste RHC met DVO, GR relatie!!</a:t>
            </a:r>
            <a:endParaRPr lang="nl-NL" dirty="0"/>
          </a:p>
        </p:txBody>
      </p:sp>
      <p:sp>
        <p:nvSpPr>
          <p:cNvPr id="4" name="Tijdelijke aanduiding voor dianummer 3"/>
          <p:cNvSpPr>
            <a:spLocks noGrp="1"/>
          </p:cNvSpPr>
          <p:nvPr>
            <p:ph type="sldNum" sz="quarter" idx="10"/>
          </p:nvPr>
        </p:nvSpPr>
        <p:spPr/>
        <p:txBody>
          <a:bodyPr/>
          <a:lstStyle/>
          <a:p>
            <a:fld id="{D1492181-6D0C-4300-B59C-A4A44537B198}" type="slidenum">
              <a:rPr lang="nl-NL" smtClean="0"/>
              <a:t>4</a:t>
            </a:fld>
            <a:endParaRPr lang="nl-NL"/>
          </a:p>
        </p:txBody>
      </p:sp>
    </p:spTree>
    <p:extLst>
      <p:ext uri="{BB962C8B-B14F-4D97-AF65-F5344CB8AC3E}">
        <p14:creationId xmlns:p14="http://schemas.microsoft.com/office/powerpoint/2010/main" val="310692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Het punt met de </a:t>
            </a:r>
            <a:r>
              <a:rPr lang="nl-NL" baseline="0" dirty="0" err="1" smtClean="0"/>
              <a:t>hotspot</a:t>
            </a:r>
            <a:r>
              <a:rPr lang="nl-NL" baseline="0" dirty="0" smtClean="0"/>
              <a:t>-monitor die in deze Selectielijst voor de gemeenten voor het eerst is opgenomen.  </a:t>
            </a:r>
          </a:p>
          <a:p>
            <a:r>
              <a:rPr lang="nl-NL" baseline="0" dirty="0" smtClean="0"/>
              <a:t>Mirjam heeft al een toelichting op de </a:t>
            </a:r>
            <a:r>
              <a:rPr lang="nl-NL" baseline="0" dirty="0" err="1" smtClean="0"/>
              <a:t>hotspot</a:t>
            </a:r>
            <a:r>
              <a:rPr lang="nl-NL" baseline="0" dirty="0" smtClean="0"/>
              <a:t>-monitor </a:t>
            </a:r>
            <a:r>
              <a:rPr lang="nl-NL" baseline="0" dirty="0" smtClean="0"/>
              <a:t>en </a:t>
            </a:r>
            <a:r>
              <a:rPr lang="nl-NL" baseline="0" smtClean="0"/>
              <a:t>de criteria gegeven</a:t>
            </a:r>
            <a:r>
              <a:rPr lang="nl-NL" baseline="0" dirty="0" smtClean="0"/>
              <a:t>.</a:t>
            </a:r>
            <a:endParaRPr lang="nl-NL" dirty="0"/>
          </a:p>
        </p:txBody>
      </p:sp>
      <p:sp>
        <p:nvSpPr>
          <p:cNvPr id="4" name="Tijdelijke aanduiding voor dianummer 3"/>
          <p:cNvSpPr>
            <a:spLocks noGrp="1"/>
          </p:cNvSpPr>
          <p:nvPr>
            <p:ph type="sldNum" sz="quarter" idx="10"/>
          </p:nvPr>
        </p:nvSpPr>
        <p:spPr/>
        <p:txBody>
          <a:bodyPr/>
          <a:lstStyle/>
          <a:p>
            <a:fld id="{E92FB253-C65E-614D-987F-F9467A00A59B}" type="slidenum">
              <a:rPr lang="nl-NL" smtClean="0"/>
              <a:pPr/>
              <a:t>5</a:t>
            </a:fld>
            <a:endParaRPr lang="nl-NL"/>
          </a:p>
        </p:txBody>
      </p:sp>
    </p:spTree>
    <p:extLst>
      <p:ext uri="{BB962C8B-B14F-4D97-AF65-F5344CB8AC3E}">
        <p14:creationId xmlns:p14="http://schemas.microsoft.com/office/powerpoint/2010/main" val="146078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Uitleg</a:t>
            </a:r>
            <a:r>
              <a:rPr lang="nl-NL" baseline="0" dirty="0" smtClean="0"/>
              <a:t> extra criteria NHA</a:t>
            </a:r>
            <a:endParaRPr lang="nl-NL" dirty="0"/>
          </a:p>
        </p:txBody>
      </p:sp>
      <p:sp>
        <p:nvSpPr>
          <p:cNvPr id="4" name="Tijdelijke aanduiding voor dianummer 3"/>
          <p:cNvSpPr>
            <a:spLocks noGrp="1"/>
          </p:cNvSpPr>
          <p:nvPr>
            <p:ph type="sldNum" sz="quarter" idx="10"/>
          </p:nvPr>
        </p:nvSpPr>
        <p:spPr/>
        <p:txBody>
          <a:bodyPr/>
          <a:lstStyle/>
          <a:p>
            <a:fld id="{D1492181-6D0C-4300-B59C-A4A44537B198}" type="slidenum">
              <a:rPr lang="nl-NL" smtClean="0"/>
              <a:t>6</a:t>
            </a:fld>
            <a:endParaRPr lang="nl-NL"/>
          </a:p>
        </p:txBody>
      </p:sp>
    </p:spTree>
    <p:extLst>
      <p:ext uri="{BB962C8B-B14F-4D97-AF65-F5344CB8AC3E}">
        <p14:creationId xmlns:p14="http://schemas.microsoft.com/office/powerpoint/2010/main" val="3928394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Kort de toelichting waar (welke </a:t>
            </a:r>
            <a:r>
              <a:rPr lang="nl-NL" baseline="0" dirty="0" err="1" smtClean="0"/>
              <a:t>kapstk</a:t>
            </a:r>
            <a:r>
              <a:rPr lang="nl-NL" baseline="0" dirty="0" smtClean="0"/>
              <a:t>) bij NHA </a:t>
            </a:r>
            <a:r>
              <a:rPr lang="nl-NL" baseline="0" dirty="0" err="1" smtClean="0"/>
              <a:t>Voorbereding</a:t>
            </a:r>
            <a:r>
              <a:rPr lang="nl-NL" baseline="0" dirty="0" smtClean="0"/>
              <a:t> op regie stuk</a:t>
            </a:r>
          </a:p>
        </p:txBody>
      </p:sp>
      <p:sp>
        <p:nvSpPr>
          <p:cNvPr id="4" name="Tijdelijke aanduiding voor dianummer 3"/>
          <p:cNvSpPr>
            <a:spLocks noGrp="1"/>
          </p:cNvSpPr>
          <p:nvPr>
            <p:ph type="sldNum" sz="quarter" idx="10"/>
          </p:nvPr>
        </p:nvSpPr>
        <p:spPr/>
        <p:txBody>
          <a:bodyPr/>
          <a:lstStyle/>
          <a:p>
            <a:fld id="{E92FB253-C65E-614D-987F-F9467A00A59B}" type="slidenum">
              <a:rPr lang="nl-NL" smtClean="0"/>
              <a:pPr/>
              <a:t>7</a:t>
            </a:fld>
            <a:endParaRPr lang="nl-NL"/>
          </a:p>
        </p:txBody>
      </p:sp>
    </p:spTree>
    <p:extLst>
      <p:ext uri="{BB962C8B-B14F-4D97-AF65-F5344CB8AC3E}">
        <p14:creationId xmlns:p14="http://schemas.microsoft.com/office/powerpoint/2010/main" val="1333258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smtClean="0"/>
              <a:t>NHA is straks beheerder van de overgebrachte archieven.</a:t>
            </a:r>
            <a:r>
              <a:rPr lang="nl-NL" baseline="0" dirty="0" smtClean="0"/>
              <a:t> Indien er onjuiste hotspots zijn toegewezen, wordt er of aan het NHA archief overgedragen dat niet bewaard of te worden of is er juist archief vernietigd dat wel bewaard had moeten worden. Nu kan het NHA al in een vroeger stadium input leveren of er iets wel of niet te bewaren is op basis van de geldende selectielijst. Anders bestaat de kans dat er archief verloren gaat of dat er achteraf bij de bewerking van een archiefblok pas deze input wordt geleverd en het meer tijd en werk kost.</a:t>
            </a:r>
          </a:p>
          <a:p>
            <a:pPr marL="228600" indent="-228600">
              <a:buAutoNum type="arabicPeriod"/>
            </a:pPr>
            <a:r>
              <a:rPr lang="nl-NL" sz="1200" kern="1200" dirty="0" smtClean="0">
                <a:solidFill>
                  <a:schemeClr val="tx1"/>
                </a:solidFill>
                <a:effectLst/>
                <a:latin typeface="+mn-lt"/>
                <a:ea typeface="+mn-ea"/>
                <a:cs typeface="+mn-cs"/>
              </a:rPr>
              <a:t>Veel zorgdragers staan nauw in contact met elkaar, met het NHA in de regie kan er makkelijk samen worden gewerkt en gebruik worden gemaakt van meerdere experts.</a:t>
            </a:r>
          </a:p>
          <a:p>
            <a:pPr marL="228600" indent="-228600">
              <a:buAutoNum type="arabicPeriod"/>
            </a:pPr>
            <a:r>
              <a:rPr lang="nl-NL" sz="1200" kern="1200" dirty="0" smtClean="0">
                <a:solidFill>
                  <a:schemeClr val="tx1"/>
                </a:solidFill>
                <a:effectLst/>
                <a:latin typeface="+mn-lt"/>
                <a:ea typeface="+mn-ea"/>
                <a:cs typeface="+mn-cs"/>
              </a:rPr>
              <a:t>Door middel van uniform</a:t>
            </a:r>
            <a:r>
              <a:rPr lang="nl-NL" sz="1200" kern="1200" baseline="0" dirty="0" smtClean="0">
                <a:solidFill>
                  <a:schemeClr val="tx1"/>
                </a:solidFill>
                <a:effectLst/>
                <a:latin typeface="+mn-lt"/>
                <a:ea typeface="+mn-ea"/>
                <a:cs typeface="+mn-cs"/>
              </a:rPr>
              <a:t> beleid kan er onderling beter worden afgestemd voor wie een </a:t>
            </a:r>
            <a:r>
              <a:rPr lang="nl-NL" sz="1200" kern="1200" baseline="0" dirty="0" err="1" smtClean="0">
                <a:solidFill>
                  <a:schemeClr val="tx1"/>
                </a:solidFill>
                <a:effectLst/>
                <a:latin typeface="+mn-lt"/>
                <a:ea typeface="+mn-ea"/>
                <a:cs typeface="+mn-cs"/>
              </a:rPr>
              <a:t>hotspot</a:t>
            </a:r>
            <a:r>
              <a:rPr lang="nl-NL" sz="1200" kern="1200" baseline="0" dirty="0" smtClean="0">
                <a:solidFill>
                  <a:schemeClr val="tx1"/>
                </a:solidFill>
                <a:effectLst/>
                <a:latin typeface="+mn-lt"/>
                <a:ea typeface="+mn-ea"/>
                <a:cs typeface="+mn-cs"/>
              </a:rPr>
              <a:t> geldt of dat het een regionale of provinciale </a:t>
            </a:r>
            <a:r>
              <a:rPr lang="nl-NL" sz="1200" kern="1200" baseline="0" dirty="0" err="1" smtClean="0">
                <a:solidFill>
                  <a:schemeClr val="tx1"/>
                </a:solidFill>
                <a:effectLst/>
                <a:latin typeface="+mn-lt"/>
                <a:ea typeface="+mn-ea"/>
                <a:cs typeface="+mn-cs"/>
              </a:rPr>
              <a:t>hotspot</a:t>
            </a:r>
            <a:r>
              <a:rPr lang="nl-NL" sz="1200" kern="1200" baseline="0" dirty="0" smtClean="0">
                <a:solidFill>
                  <a:schemeClr val="tx1"/>
                </a:solidFill>
                <a:effectLst/>
                <a:latin typeface="+mn-lt"/>
                <a:ea typeface="+mn-ea"/>
                <a:cs typeface="+mn-cs"/>
              </a:rPr>
              <a:t> betreft.</a:t>
            </a:r>
          </a:p>
          <a:p>
            <a:pPr marL="228600" indent="-228600">
              <a:buAutoNum type="arabicPeriod"/>
            </a:pPr>
            <a:r>
              <a:rPr lang="nl-NL" sz="1200" kern="1200" baseline="0" dirty="0" smtClean="0">
                <a:solidFill>
                  <a:schemeClr val="tx1"/>
                </a:solidFill>
                <a:effectLst/>
                <a:latin typeface="+mn-lt"/>
                <a:ea typeface="+mn-ea"/>
                <a:cs typeface="+mn-cs"/>
              </a:rPr>
              <a:t>Voor iedere aangesloten zorgdrager een apart traject doorlopen is te arbeidsintensief.</a:t>
            </a:r>
            <a:endParaRPr lang="nl-NL" dirty="0"/>
          </a:p>
        </p:txBody>
      </p:sp>
      <p:sp>
        <p:nvSpPr>
          <p:cNvPr id="4" name="Tijdelijke aanduiding voor dianummer 3"/>
          <p:cNvSpPr>
            <a:spLocks noGrp="1"/>
          </p:cNvSpPr>
          <p:nvPr>
            <p:ph type="sldNum" sz="quarter" idx="10"/>
          </p:nvPr>
        </p:nvSpPr>
        <p:spPr/>
        <p:txBody>
          <a:bodyPr/>
          <a:lstStyle/>
          <a:p>
            <a:fld id="{E92FB253-C65E-614D-987F-F9467A00A59B}" type="slidenum">
              <a:rPr lang="nl-NL" smtClean="0"/>
              <a:pPr/>
              <a:t>8</a:t>
            </a:fld>
            <a:endParaRPr lang="nl-NL"/>
          </a:p>
        </p:txBody>
      </p:sp>
    </p:spTree>
    <p:extLst>
      <p:ext uri="{BB962C8B-B14F-4D97-AF65-F5344CB8AC3E}">
        <p14:creationId xmlns:p14="http://schemas.microsoft.com/office/powerpoint/2010/main" val="2873494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E92FB253-C65E-614D-987F-F9467A00A59B}" type="slidenum">
              <a:rPr lang="nl-NL" smtClean="0"/>
              <a:pPr/>
              <a:t>9</a:t>
            </a:fld>
            <a:endParaRPr lang="nl-NL"/>
          </a:p>
        </p:txBody>
      </p:sp>
    </p:spTree>
    <p:extLst>
      <p:ext uri="{BB962C8B-B14F-4D97-AF65-F5344CB8AC3E}">
        <p14:creationId xmlns:p14="http://schemas.microsoft.com/office/powerpoint/2010/main" val="3806435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Akkoordverklaringen kunnen via de mail worden aangeleverd.</a:t>
            </a:r>
          </a:p>
          <a:p>
            <a:r>
              <a:rPr lang="nl-NL" dirty="0" smtClean="0"/>
              <a:t>In</a:t>
            </a:r>
            <a:r>
              <a:rPr lang="nl-NL" baseline="0" dirty="0" smtClean="0"/>
              <a:t> procesvoorstel ook update voor vervolgmonitors uitwerken en mogelijkheid tot een derde expertmeeting indien nodig.</a:t>
            </a:r>
          </a:p>
          <a:p>
            <a:r>
              <a:rPr lang="nl-NL" baseline="0" dirty="0" smtClean="0"/>
              <a:t>Profiel interne experts: mensen die gedurende de periode van de </a:t>
            </a:r>
            <a:r>
              <a:rPr lang="nl-NL" baseline="0" dirty="0" err="1" smtClean="0"/>
              <a:t>hotspot</a:t>
            </a:r>
            <a:r>
              <a:rPr lang="nl-NL" baseline="0" dirty="0" smtClean="0"/>
              <a:t>-monitor die kennis heeft van gebeurtenissen van de samenleving van het werking gebeid van de zorgdrager als geheeld van die periode en daar een bredere blik op heeft.</a:t>
            </a:r>
            <a:endParaRPr lang="nl-NL" dirty="0" smtClean="0"/>
          </a:p>
          <a:p>
            <a:r>
              <a:rPr lang="nl-NL" dirty="0" smtClean="0"/>
              <a:t>Vastleggen van de monitor door </a:t>
            </a:r>
            <a:r>
              <a:rPr lang="nl-NL" baseline="0" dirty="0" smtClean="0"/>
              <a:t>het SIO (Strategisch Informatieoverleg) of het bestuur van de zorgdrager.</a:t>
            </a:r>
          </a:p>
        </p:txBody>
      </p:sp>
      <p:sp>
        <p:nvSpPr>
          <p:cNvPr id="4" name="Tijdelijke aanduiding voor dianummer 3"/>
          <p:cNvSpPr>
            <a:spLocks noGrp="1"/>
          </p:cNvSpPr>
          <p:nvPr>
            <p:ph type="sldNum" sz="quarter" idx="10"/>
          </p:nvPr>
        </p:nvSpPr>
        <p:spPr/>
        <p:txBody>
          <a:bodyPr/>
          <a:lstStyle/>
          <a:p>
            <a:fld id="{E92FB253-C65E-614D-987F-F9467A00A59B}" type="slidenum">
              <a:rPr lang="nl-NL" smtClean="0"/>
              <a:pPr/>
              <a:t>10</a:t>
            </a:fld>
            <a:endParaRPr lang="nl-NL"/>
          </a:p>
        </p:txBody>
      </p:sp>
    </p:spTree>
    <p:extLst>
      <p:ext uri="{BB962C8B-B14F-4D97-AF65-F5344CB8AC3E}">
        <p14:creationId xmlns:p14="http://schemas.microsoft.com/office/powerpoint/2010/main" val="1925286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Voorbeeld </a:t>
            </a:r>
            <a:r>
              <a:rPr lang="nl-NL" dirty="0" err="1" smtClean="0"/>
              <a:t>hotspot</a:t>
            </a:r>
            <a:r>
              <a:rPr lang="nl-NL" baseline="0" dirty="0" smtClean="0"/>
              <a:t> uit expertbijeenkomsten</a:t>
            </a:r>
            <a:endParaRPr lang="nl-NL" dirty="0"/>
          </a:p>
        </p:txBody>
      </p:sp>
      <p:sp>
        <p:nvSpPr>
          <p:cNvPr id="4" name="Tijdelijke aanduiding voor dianummer 3"/>
          <p:cNvSpPr>
            <a:spLocks noGrp="1"/>
          </p:cNvSpPr>
          <p:nvPr>
            <p:ph type="sldNum" sz="quarter" idx="10"/>
          </p:nvPr>
        </p:nvSpPr>
        <p:spPr/>
        <p:txBody>
          <a:bodyPr/>
          <a:lstStyle/>
          <a:p>
            <a:fld id="{D1492181-6D0C-4300-B59C-A4A44537B198}" type="slidenum">
              <a:rPr lang="nl-NL" smtClean="0"/>
              <a:t>12</a:t>
            </a:fld>
            <a:endParaRPr lang="nl-NL"/>
          </a:p>
        </p:txBody>
      </p:sp>
    </p:spTree>
    <p:extLst>
      <p:ext uri="{BB962C8B-B14F-4D97-AF65-F5344CB8AC3E}">
        <p14:creationId xmlns:p14="http://schemas.microsoft.com/office/powerpoint/2010/main" val="769136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B1DDE8EB-046E-4DCD-B765-C06C2D589D52}" type="datetimeFigureOut">
              <a:rPr lang="nl-NL" smtClean="0"/>
              <a:t>30-1-2019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E31C829-7483-4C6C-943A-59C64684B4F7}" type="slidenum">
              <a:rPr lang="nl-NL" smtClean="0"/>
              <a:t>‹nr.›</a:t>
            </a:fld>
            <a:endParaRPr lang="nl-NL"/>
          </a:p>
        </p:txBody>
      </p:sp>
    </p:spTree>
    <p:extLst>
      <p:ext uri="{BB962C8B-B14F-4D97-AF65-F5344CB8AC3E}">
        <p14:creationId xmlns:p14="http://schemas.microsoft.com/office/powerpoint/2010/main" val="4067775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1DDE8EB-046E-4DCD-B765-C06C2D589D52}" type="datetimeFigureOut">
              <a:rPr lang="nl-NL" smtClean="0"/>
              <a:t>30-1-2019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E31C829-7483-4C6C-943A-59C64684B4F7}" type="slidenum">
              <a:rPr lang="nl-NL" smtClean="0"/>
              <a:t>‹nr.›</a:t>
            </a:fld>
            <a:endParaRPr lang="nl-NL"/>
          </a:p>
        </p:txBody>
      </p:sp>
    </p:spTree>
    <p:extLst>
      <p:ext uri="{BB962C8B-B14F-4D97-AF65-F5344CB8AC3E}">
        <p14:creationId xmlns:p14="http://schemas.microsoft.com/office/powerpoint/2010/main" val="2413532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1DDE8EB-046E-4DCD-B765-C06C2D589D52}" type="datetimeFigureOut">
              <a:rPr lang="nl-NL" smtClean="0"/>
              <a:t>30-1-2019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E31C829-7483-4C6C-943A-59C64684B4F7}" type="slidenum">
              <a:rPr lang="nl-NL" smtClean="0"/>
              <a:t>‹nr.›</a:t>
            </a:fld>
            <a:endParaRPr lang="nl-NL"/>
          </a:p>
        </p:txBody>
      </p:sp>
    </p:spTree>
    <p:extLst>
      <p:ext uri="{BB962C8B-B14F-4D97-AF65-F5344CB8AC3E}">
        <p14:creationId xmlns:p14="http://schemas.microsoft.com/office/powerpoint/2010/main" val="176816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1DDE8EB-046E-4DCD-B765-C06C2D589D52}" type="datetimeFigureOut">
              <a:rPr lang="nl-NL" smtClean="0"/>
              <a:t>30-1-2019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E31C829-7483-4C6C-943A-59C64684B4F7}" type="slidenum">
              <a:rPr lang="nl-NL" smtClean="0"/>
              <a:t>‹nr.›</a:t>
            </a:fld>
            <a:endParaRPr lang="nl-NL"/>
          </a:p>
        </p:txBody>
      </p:sp>
    </p:spTree>
    <p:extLst>
      <p:ext uri="{BB962C8B-B14F-4D97-AF65-F5344CB8AC3E}">
        <p14:creationId xmlns:p14="http://schemas.microsoft.com/office/powerpoint/2010/main" val="1170961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B1DDE8EB-046E-4DCD-B765-C06C2D589D52}" type="datetimeFigureOut">
              <a:rPr lang="nl-NL" smtClean="0"/>
              <a:t>30-1-2019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E31C829-7483-4C6C-943A-59C64684B4F7}" type="slidenum">
              <a:rPr lang="nl-NL" smtClean="0"/>
              <a:t>‹nr.›</a:t>
            </a:fld>
            <a:endParaRPr lang="nl-NL"/>
          </a:p>
        </p:txBody>
      </p:sp>
    </p:spTree>
    <p:extLst>
      <p:ext uri="{BB962C8B-B14F-4D97-AF65-F5344CB8AC3E}">
        <p14:creationId xmlns:p14="http://schemas.microsoft.com/office/powerpoint/2010/main" val="3284150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1DDE8EB-046E-4DCD-B765-C06C2D589D52}" type="datetimeFigureOut">
              <a:rPr lang="nl-NL" smtClean="0"/>
              <a:t>30-1-2019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E31C829-7483-4C6C-943A-59C64684B4F7}" type="slidenum">
              <a:rPr lang="nl-NL" smtClean="0"/>
              <a:t>‹nr.›</a:t>
            </a:fld>
            <a:endParaRPr lang="nl-NL"/>
          </a:p>
        </p:txBody>
      </p:sp>
    </p:spTree>
    <p:extLst>
      <p:ext uri="{BB962C8B-B14F-4D97-AF65-F5344CB8AC3E}">
        <p14:creationId xmlns:p14="http://schemas.microsoft.com/office/powerpoint/2010/main" val="1786225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1DDE8EB-046E-4DCD-B765-C06C2D589D52}" type="datetimeFigureOut">
              <a:rPr lang="nl-NL" smtClean="0"/>
              <a:t>30-1-2019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E31C829-7483-4C6C-943A-59C64684B4F7}" type="slidenum">
              <a:rPr lang="nl-NL" smtClean="0"/>
              <a:t>‹nr.›</a:t>
            </a:fld>
            <a:endParaRPr lang="nl-NL"/>
          </a:p>
        </p:txBody>
      </p:sp>
    </p:spTree>
    <p:extLst>
      <p:ext uri="{BB962C8B-B14F-4D97-AF65-F5344CB8AC3E}">
        <p14:creationId xmlns:p14="http://schemas.microsoft.com/office/powerpoint/2010/main" val="2604086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B1DDE8EB-046E-4DCD-B765-C06C2D589D52}" type="datetimeFigureOut">
              <a:rPr lang="nl-NL" smtClean="0"/>
              <a:t>30-1-2019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E31C829-7483-4C6C-943A-59C64684B4F7}" type="slidenum">
              <a:rPr lang="nl-NL" smtClean="0"/>
              <a:t>‹nr.›</a:t>
            </a:fld>
            <a:endParaRPr lang="nl-NL"/>
          </a:p>
        </p:txBody>
      </p:sp>
    </p:spTree>
    <p:extLst>
      <p:ext uri="{BB962C8B-B14F-4D97-AF65-F5344CB8AC3E}">
        <p14:creationId xmlns:p14="http://schemas.microsoft.com/office/powerpoint/2010/main" val="3635454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1DDE8EB-046E-4DCD-B765-C06C2D589D52}" type="datetimeFigureOut">
              <a:rPr lang="nl-NL" smtClean="0"/>
              <a:t>30-1-2019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E31C829-7483-4C6C-943A-59C64684B4F7}" type="slidenum">
              <a:rPr lang="nl-NL" smtClean="0"/>
              <a:t>‹nr.›</a:t>
            </a:fld>
            <a:endParaRPr lang="nl-NL"/>
          </a:p>
        </p:txBody>
      </p:sp>
    </p:spTree>
    <p:extLst>
      <p:ext uri="{BB962C8B-B14F-4D97-AF65-F5344CB8AC3E}">
        <p14:creationId xmlns:p14="http://schemas.microsoft.com/office/powerpoint/2010/main" val="474832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B1DDE8EB-046E-4DCD-B765-C06C2D589D52}" type="datetimeFigureOut">
              <a:rPr lang="nl-NL" smtClean="0"/>
              <a:t>30-1-2019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E31C829-7483-4C6C-943A-59C64684B4F7}" type="slidenum">
              <a:rPr lang="nl-NL" smtClean="0"/>
              <a:t>‹nr.›</a:t>
            </a:fld>
            <a:endParaRPr lang="nl-NL"/>
          </a:p>
        </p:txBody>
      </p:sp>
    </p:spTree>
    <p:extLst>
      <p:ext uri="{BB962C8B-B14F-4D97-AF65-F5344CB8AC3E}">
        <p14:creationId xmlns:p14="http://schemas.microsoft.com/office/powerpoint/2010/main" val="2150128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B1DDE8EB-046E-4DCD-B765-C06C2D589D52}" type="datetimeFigureOut">
              <a:rPr lang="nl-NL" smtClean="0"/>
              <a:t>30-1-2019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E31C829-7483-4C6C-943A-59C64684B4F7}" type="slidenum">
              <a:rPr lang="nl-NL" smtClean="0"/>
              <a:t>‹nr.›</a:t>
            </a:fld>
            <a:endParaRPr lang="nl-NL"/>
          </a:p>
        </p:txBody>
      </p:sp>
    </p:spTree>
    <p:extLst>
      <p:ext uri="{BB962C8B-B14F-4D97-AF65-F5344CB8AC3E}">
        <p14:creationId xmlns:p14="http://schemas.microsoft.com/office/powerpoint/2010/main" val="1855051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DE8EB-046E-4DCD-B765-C06C2D589D52}" type="datetimeFigureOut">
              <a:rPr lang="nl-NL" smtClean="0"/>
              <a:t>30-1-2019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1C829-7483-4C6C-943A-59C64684B4F7}" type="slidenum">
              <a:rPr lang="nl-NL" smtClean="0"/>
              <a:t>‹nr.›</a:t>
            </a:fld>
            <a:endParaRPr lang="nl-NL"/>
          </a:p>
        </p:txBody>
      </p:sp>
    </p:spTree>
    <p:extLst>
      <p:ext uri="{BB962C8B-B14F-4D97-AF65-F5344CB8AC3E}">
        <p14:creationId xmlns:p14="http://schemas.microsoft.com/office/powerpoint/2010/main" val="2383193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mailto:tanja.holt@noord-hollandsarchief.nl"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ep 5"/>
          <p:cNvGrpSpPr/>
          <p:nvPr/>
        </p:nvGrpSpPr>
        <p:grpSpPr>
          <a:xfrm>
            <a:off x="891441" y="5835303"/>
            <a:ext cx="7082443" cy="1248561"/>
            <a:chOff x="2554778" y="2804720"/>
            <a:chExt cx="7082443" cy="1248561"/>
          </a:xfrm>
        </p:grpSpPr>
        <p:sp>
          <p:nvSpPr>
            <p:cNvPr id="4" name="Afgeronde rechthoek 3"/>
            <p:cNvSpPr/>
            <p:nvPr/>
          </p:nvSpPr>
          <p:spPr>
            <a:xfrm>
              <a:off x="2554778" y="2947689"/>
              <a:ext cx="7082443" cy="1105592"/>
            </a:xfrm>
            <a:prstGeom prst="roundRect">
              <a:avLst/>
            </a:prstGeom>
            <a:solidFill>
              <a:schemeClr val="bg1"/>
            </a:solidFill>
            <a:ln w="38100">
              <a:solidFill>
                <a:srgbClr val="DC0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l="1685" t="13551" r="37576" b="54650"/>
            <a:stretch/>
          </p:blipFill>
          <p:spPr>
            <a:xfrm>
              <a:off x="3269672" y="2804720"/>
              <a:ext cx="5708084" cy="1119979"/>
            </a:xfrm>
            <a:prstGeom prst="rect">
              <a:avLst/>
            </a:prstGeom>
          </p:spPr>
        </p:pic>
      </p:grpSp>
      <p:pic>
        <p:nvPicPr>
          <p:cNvPr id="7" name="Afbeelding 6"/>
          <p:cNvPicPr>
            <a:picLocks noChangeAspect="1"/>
          </p:cNvPicPr>
          <p:nvPr/>
        </p:nvPicPr>
        <p:blipFill rotWithShape="1">
          <a:blip r:embed="rId2" cstate="print">
            <a:extLst>
              <a:ext uri="{28A0092B-C50C-407E-A947-70E740481C1C}">
                <a14:useLocalDpi xmlns:a14="http://schemas.microsoft.com/office/drawing/2010/main" val="0"/>
              </a:ext>
            </a:extLst>
          </a:blip>
          <a:srcRect l="62288"/>
          <a:stretch/>
        </p:blipFill>
        <p:spPr>
          <a:xfrm>
            <a:off x="10262149" y="336989"/>
            <a:ext cx="1543223" cy="1533644"/>
          </a:xfrm>
          <a:prstGeom prst="rect">
            <a:avLst/>
          </a:prstGeom>
        </p:spPr>
      </p:pic>
      <p:sp>
        <p:nvSpPr>
          <p:cNvPr id="8" name="Tekstvak 7"/>
          <p:cNvSpPr txBox="1"/>
          <p:nvPr/>
        </p:nvSpPr>
        <p:spPr>
          <a:xfrm>
            <a:off x="1866885" y="1870633"/>
            <a:ext cx="6877579" cy="3508653"/>
          </a:xfrm>
          <a:prstGeom prst="rect">
            <a:avLst/>
          </a:prstGeom>
          <a:noFill/>
        </p:spPr>
        <p:txBody>
          <a:bodyPr wrap="square" rtlCol="0">
            <a:spAutoFit/>
          </a:bodyPr>
          <a:lstStyle/>
          <a:p>
            <a:r>
              <a:rPr lang="nl-NL" sz="5400" dirty="0" smtClean="0">
                <a:latin typeface="+mj-lt"/>
              </a:rPr>
              <a:t>De hotspotmonitor</a:t>
            </a:r>
            <a:br>
              <a:rPr lang="nl-NL" sz="5400" dirty="0" smtClean="0">
                <a:latin typeface="+mj-lt"/>
              </a:rPr>
            </a:br>
            <a:r>
              <a:rPr lang="nl-NL" sz="2800" dirty="0" smtClean="0">
                <a:latin typeface="+mj-lt"/>
              </a:rPr>
              <a:t/>
            </a:r>
            <a:br>
              <a:rPr lang="nl-NL" sz="2800" dirty="0" smtClean="0">
                <a:latin typeface="+mj-lt"/>
              </a:rPr>
            </a:br>
            <a:r>
              <a:rPr lang="nl-NL" sz="2800" dirty="0" smtClean="0">
                <a:latin typeface="+mj-lt"/>
              </a:rPr>
              <a:t/>
            </a:r>
            <a:br>
              <a:rPr lang="nl-NL" sz="2800" dirty="0" smtClean="0">
                <a:latin typeface="+mj-lt"/>
              </a:rPr>
            </a:br>
            <a:r>
              <a:rPr lang="nl-NL" sz="2800" b="1" dirty="0" smtClean="0">
                <a:latin typeface="+mj-lt"/>
              </a:rPr>
              <a:t>Stinie Francke</a:t>
            </a:r>
            <a:br>
              <a:rPr lang="nl-NL" sz="2800" b="1" dirty="0" smtClean="0">
                <a:latin typeface="+mj-lt"/>
              </a:rPr>
            </a:br>
            <a:r>
              <a:rPr lang="nl-NL" sz="2800" dirty="0" smtClean="0">
                <a:latin typeface="+mj-lt"/>
              </a:rPr>
              <a:t>(</a:t>
            </a:r>
            <a:r>
              <a:rPr lang="nl-NL" sz="2800" dirty="0" smtClean="0">
                <a:latin typeface="+mj-lt"/>
                <a:cs typeface="Netto Offc"/>
              </a:rPr>
              <a:t>archiefinspecteur)</a:t>
            </a:r>
          </a:p>
          <a:p>
            <a:r>
              <a:rPr lang="nl-NL" sz="2800" dirty="0" smtClean="0">
                <a:latin typeface="+mj-lt"/>
                <a:cs typeface="Netto Offc"/>
              </a:rPr>
              <a:t>31 januari 2019, Haarlem, KIA bijeenkomst</a:t>
            </a:r>
          </a:p>
          <a:p>
            <a:endParaRPr lang="nl-NL" sz="2800" b="1" dirty="0">
              <a:latin typeface="+mj-lt"/>
            </a:endParaRPr>
          </a:p>
        </p:txBody>
      </p:sp>
    </p:spTree>
    <p:extLst>
      <p:ext uri="{BB962C8B-B14F-4D97-AF65-F5344CB8AC3E}">
        <p14:creationId xmlns:p14="http://schemas.microsoft.com/office/powerpoint/2010/main" val="481333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vak 11"/>
          <p:cNvSpPr txBox="1"/>
          <p:nvPr/>
        </p:nvSpPr>
        <p:spPr>
          <a:xfrm>
            <a:off x="2047977" y="138395"/>
            <a:ext cx="6979958" cy="369332"/>
          </a:xfrm>
          <a:prstGeom prst="rect">
            <a:avLst/>
          </a:prstGeom>
          <a:noFill/>
        </p:spPr>
        <p:txBody>
          <a:bodyPr wrap="square" rtlCol="0">
            <a:spAutoFit/>
          </a:bodyPr>
          <a:lstStyle/>
          <a:p>
            <a:r>
              <a:rPr lang="nl-NL" dirty="0" err="1">
                <a:solidFill>
                  <a:schemeClr val="bg1"/>
                </a:solidFill>
                <a:latin typeface="Netto Offc Light"/>
                <a:cs typeface="Netto Offc Light"/>
              </a:rPr>
              <a:t>Hotspot</a:t>
            </a:r>
            <a:r>
              <a:rPr lang="nl-NL" dirty="0">
                <a:solidFill>
                  <a:schemeClr val="bg1"/>
                </a:solidFill>
                <a:latin typeface="Netto Offc Light"/>
                <a:cs typeface="Netto Offc Light"/>
              </a:rPr>
              <a:t>-monitor NHA</a:t>
            </a:r>
          </a:p>
        </p:txBody>
      </p:sp>
      <p:sp>
        <p:nvSpPr>
          <p:cNvPr id="11" name="Tekstvak 10"/>
          <p:cNvSpPr txBox="1"/>
          <p:nvPr/>
        </p:nvSpPr>
        <p:spPr>
          <a:xfrm>
            <a:off x="552660" y="438424"/>
            <a:ext cx="1708220" cy="523220"/>
          </a:xfrm>
          <a:prstGeom prst="rect">
            <a:avLst/>
          </a:prstGeom>
          <a:noFill/>
        </p:spPr>
        <p:txBody>
          <a:bodyPr wrap="square" rtlCol="0">
            <a:spAutoFit/>
          </a:bodyPr>
          <a:lstStyle/>
          <a:p>
            <a:r>
              <a:rPr lang="nl-NL" sz="2800" b="1" dirty="0">
                <a:latin typeface="+mj-lt"/>
                <a:cs typeface="Netto Offc"/>
              </a:rPr>
              <a:t>Aanpak</a:t>
            </a:r>
          </a:p>
        </p:txBody>
      </p:sp>
      <p:sp>
        <p:nvSpPr>
          <p:cNvPr id="14" name="Tekstvak 13"/>
          <p:cNvSpPr txBox="1"/>
          <p:nvPr/>
        </p:nvSpPr>
        <p:spPr>
          <a:xfrm>
            <a:off x="547221" y="1227622"/>
            <a:ext cx="4933278" cy="5146794"/>
          </a:xfrm>
          <a:prstGeom prst="rect">
            <a:avLst/>
          </a:prstGeom>
          <a:noFill/>
        </p:spPr>
        <p:txBody>
          <a:bodyPr wrap="square" rtlCol="0">
            <a:spAutoFit/>
          </a:bodyPr>
          <a:lstStyle/>
          <a:p>
            <a:pPr>
              <a:lnSpc>
                <a:spcPts val="2200"/>
              </a:lnSpc>
              <a:buSzPct val="180000"/>
            </a:pPr>
            <a:r>
              <a:rPr lang="nl-NL" sz="2000" b="1" dirty="0" smtClean="0">
                <a:latin typeface="+mj-lt"/>
              </a:rPr>
              <a:t>* Themabijeenkomst</a:t>
            </a:r>
            <a:endParaRPr lang="nl-NL" sz="2000" b="1" dirty="0">
              <a:latin typeface="+mj-lt"/>
            </a:endParaRPr>
          </a:p>
          <a:p>
            <a:pPr marL="457200" indent="-457200">
              <a:lnSpc>
                <a:spcPts val="2200"/>
              </a:lnSpc>
            </a:pPr>
            <a:r>
              <a:rPr lang="nl-NL" sz="2000" dirty="0">
                <a:latin typeface="+mj-lt"/>
              </a:rPr>
              <a:t>      </a:t>
            </a:r>
            <a:r>
              <a:rPr lang="nl-NL" sz="2000" dirty="0" smtClean="0">
                <a:latin typeface="+mj-lt"/>
              </a:rPr>
              <a:t>Toelichting </a:t>
            </a:r>
            <a:r>
              <a:rPr lang="nl-NL" sz="2000" dirty="0" err="1">
                <a:latin typeface="+mj-lt"/>
              </a:rPr>
              <a:t>hotspot</a:t>
            </a:r>
            <a:r>
              <a:rPr lang="nl-NL" sz="2000" dirty="0">
                <a:latin typeface="+mj-lt"/>
              </a:rPr>
              <a:t>-monitor voor alle zorgdragers + inventariseren interesse + benoemen projectleider bij het NHA</a:t>
            </a:r>
          </a:p>
          <a:p>
            <a:pPr marL="457200" indent="-457200">
              <a:lnSpc>
                <a:spcPts val="2200"/>
              </a:lnSpc>
            </a:pPr>
            <a:r>
              <a:rPr lang="nl-NL" sz="2000" dirty="0" smtClean="0">
                <a:latin typeface="+mj-lt"/>
              </a:rPr>
              <a:t/>
            </a:r>
            <a:br>
              <a:rPr lang="nl-NL" sz="2000" dirty="0" smtClean="0">
                <a:latin typeface="+mj-lt"/>
              </a:rPr>
            </a:br>
            <a:endParaRPr lang="nl-NL" sz="2000" dirty="0">
              <a:latin typeface="+mj-lt"/>
            </a:endParaRPr>
          </a:p>
          <a:p>
            <a:pPr>
              <a:lnSpc>
                <a:spcPts val="2200"/>
              </a:lnSpc>
              <a:buSzPct val="180000"/>
            </a:pPr>
            <a:r>
              <a:rPr lang="nl-NL" sz="2000" b="1" dirty="0" smtClean="0">
                <a:latin typeface="+mj-lt"/>
              </a:rPr>
              <a:t>* Opleveren </a:t>
            </a:r>
            <a:r>
              <a:rPr lang="nl-NL" sz="2000" b="1" dirty="0">
                <a:latin typeface="+mj-lt"/>
              </a:rPr>
              <a:t>procesvoorstel</a:t>
            </a:r>
          </a:p>
          <a:p>
            <a:pPr marL="457200" indent="-457200">
              <a:lnSpc>
                <a:spcPts val="2200"/>
              </a:lnSpc>
            </a:pPr>
            <a:r>
              <a:rPr lang="nl-NL" sz="2000" dirty="0">
                <a:latin typeface="+mj-lt"/>
              </a:rPr>
              <a:t>      	door het NHA aan alle zorgdragers</a:t>
            </a:r>
          </a:p>
          <a:p>
            <a:pPr marL="457200" indent="-457200">
              <a:lnSpc>
                <a:spcPts val="2200"/>
              </a:lnSpc>
            </a:pPr>
            <a:r>
              <a:rPr lang="nl-NL" sz="2000" dirty="0">
                <a:latin typeface="+mj-lt"/>
              </a:rPr>
              <a:t> </a:t>
            </a:r>
            <a:r>
              <a:rPr lang="nl-NL" sz="2000" dirty="0" smtClean="0">
                <a:latin typeface="+mj-lt"/>
              </a:rPr>
              <a:t/>
            </a:r>
            <a:br>
              <a:rPr lang="nl-NL" sz="2000" dirty="0" smtClean="0">
                <a:latin typeface="+mj-lt"/>
              </a:rPr>
            </a:br>
            <a:endParaRPr lang="nl-NL" sz="2000" dirty="0">
              <a:latin typeface="+mj-lt"/>
            </a:endParaRPr>
          </a:p>
          <a:p>
            <a:pPr>
              <a:lnSpc>
                <a:spcPts val="2200"/>
              </a:lnSpc>
              <a:buSzPct val="180000"/>
            </a:pPr>
            <a:r>
              <a:rPr lang="nl-NL" sz="2000" b="1" dirty="0" smtClean="0">
                <a:latin typeface="+mj-lt"/>
              </a:rPr>
              <a:t>* Akkoordverklaringen </a:t>
            </a:r>
            <a:r>
              <a:rPr lang="nl-NL" sz="2000" b="1" dirty="0">
                <a:latin typeface="+mj-lt"/>
              </a:rPr>
              <a:t>zorgdragers</a:t>
            </a:r>
          </a:p>
          <a:p>
            <a:pPr marL="457200" indent="-457200">
              <a:lnSpc>
                <a:spcPts val="2200"/>
              </a:lnSpc>
            </a:pPr>
            <a:r>
              <a:rPr lang="nl-NL" sz="2000" dirty="0">
                <a:latin typeface="+mj-lt"/>
              </a:rPr>
              <a:t>      	met NHA in de regie </a:t>
            </a:r>
          </a:p>
          <a:p>
            <a:pPr marL="457200" indent="-457200">
              <a:lnSpc>
                <a:spcPts val="2200"/>
              </a:lnSpc>
            </a:pPr>
            <a:r>
              <a:rPr lang="nl-NL" sz="2000" dirty="0" smtClean="0">
                <a:latin typeface="+mj-lt"/>
              </a:rPr>
              <a:t/>
            </a:r>
            <a:br>
              <a:rPr lang="nl-NL" sz="2000" dirty="0" smtClean="0">
                <a:latin typeface="+mj-lt"/>
              </a:rPr>
            </a:br>
            <a:endParaRPr lang="nl-NL" sz="2000" dirty="0">
              <a:latin typeface="+mj-lt"/>
            </a:endParaRPr>
          </a:p>
          <a:p>
            <a:pPr>
              <a:lnSpc>
                <a:spcPts val="2200"/>
              </a:lnSpc>
              <a:buSzPct val="180000"/>
            </a:pPr>
            <a:r>
              <a:rPr lang="nl-NL" sz="2000" b="1" dirty="0" smtClean="0">
                <a:latin typeface="+mj-lt"/>
              </a:rPr>
              <a:t>* Uitwerken </a:t>
            </a:r>
            <a:r>
              <a:rPr lang="nl-NL" sz="2000" b="1" dirty="0">
                <a:latin typeface="+mj-lt"/>
              </a:rPr>
              <a:t>proces</a:t>
            </a:r>
          </a:p>
          <a:p>
            <a:pPr>
              <a:lnSpc>
                <a:spcPts val="2200"/>
              </a:lnSpc>
              <a:buSzPct val="180000"/>
            </a:pPr>
            <a:r>
              <a:rPr lang="nl-NL" sz="2000" dirty="0">
                <a:latin typeface="+mj-lt"/>
              </a:rPr>
              <a:t>      	o.a. door de projectleider</a:t>
            </a:r>
          </a:p>
          <a:p>
            <a:pPr marL="457200" indent="-457200">
              <a:lnSpc>
                <a:spcPts val="2200"/>
              </a:lnSpc>
            </a:pPr>
            <a:r>
              <a:rPr lang="nl-NL" sz="1600" dirty="0">
                <a:solidFill>
                  <a:schemeClr val="bg1">
                    <a:lumMod val="50000"/>
                  </a:schemeClr>
                </a:solidFill>
                <a:latin typeface="+mj-lt"/>
              </a:rPr>
              <a:t>  </a:t>
            </a:r>
            <a:endParaRPr lang="nl-NL" sz="1600" dirty="0">
              <a:solidFill>
                <a:srgbClr val="DC0714"/>
              </a:solidFill>
              <a:latin typeface="+mj-lt"/>
            </a:endParaRPr>
          </a:p>
          <a:p>
            <a:pPr marL="457200" indent="-457200">
              <a:lnSpc>
                <a:spcPts val="2200"/>
              </a:lnSpc>
            </a:pPr>
            <a:endParaRPr lang="nl-NL" sz="1600" dirty="0">
              <a:solidFill>
                <a:schemeClr val="bg1">
                  <a:lumMod val="50000"/>
                </a:schemeClr>
              </a:solidFill>
              <a:latin typeface="Netto Offc"/>
            </a:endParaRPr>
          </a:p>
        </p:txBody>
      </p:sp>
      <p:sp>
        <p:nvSpPr>
          <p:cNvPr id="15" name="Tekstvak 14"/>
          <p:cNvSpPr txBox="1"/>
          <p:nvPr/>
        </p:nvSpPr>
        <p:spPr>
          <a:xfrm>
            <a:off x="5802540" y="807756"/>
            <a:ext cx="4810235" cy="6017032"/>
          </a:xfrm>
          <a:prstGeom prst="rect">
            <a:avLst/>
          </a:prstGeom>
          <a:noFill/>
        </p:spPr>
        <p:txBody>
          <a:bodyPr wrap="square" rtlCol="0">
            <a:spAutoFit/>
          </a:bodyPr>
          <a:lstStyle/>
          <a:p>
            <a:pPr marL="457200" indent="-457200">
              <a:lnSpc>
                <a:spcPts val="2200"/>
              </a:lnSpc>
            </a:pPr>
            <a:endParaRPr lang="nl-NL" sz="2000" dirty="0">
              <a:latin typeface="+mj-lt"/>
            </a:endParaRPr>
          </a:p>
          <a:p>
            <a:pPr>
              <a:lnSpc>
                <a:spcPts val="2200"/>
              </a:lnSpc>
              <a:buSzPct val="180000"/>
            </a:pPr>
            <a:r>
              <a:rPr lang="nl-NL" sz="2000" b="1" dirty="0" smtClean="0">
                <a:latin typeface="+mj-lt"/>
              </a:rPr>
              <a:t>* Eerste </a:t>
            </a:r>
            <a:r>
              <a:rPr lang="nl-NL" sz="2000" b="1" dirty="0">
                <a:latin typeface="+mj-lt"/>
              </a:rPr>
              <a:t>expertbijeenkomst</a:t>
            </a:r>
          </a:p>
          <a:p>
            <a:pPr marL="457200" indent="-457200">
              <a:lnSpc>
                <a:spcPts val="2200"/>
              </a:lnSpc>
            </a:pPr>
            <a:r>
              <a:rPr lang="nl-NL" sz="2000" dirty="0">
                <a:latin typeface="+mj-lt"/>
              </a:rPr>
              <a:t>      	Interne experts werkzaam bij de zorgdragers</a:t>
            </a:r>
          </a:p>
          <a:p>
            <a:pPr marL="457200" indent="-457200">
              <a:lnSpc>
                <a:spcPts val="2200"/>
              </a:lnSpc>
            </a:pPr>
            <a:r>
              <a:rPr lang="nl-NL" sz="2000" dirty="0" smtClean="0">
                <a:latin typeface="+mj-lt"/>
              </a:rPr>
              <a:t/>
            </a:r>
            <a:br>
              <a:rPr lang="nl-NL" sz="2000" dirty="0" smtClean="0">
                <a:latin typeface="+mj-lt"/>
              </a:rPr>
            </a:br>
            <a:endParaRPr lang="nl-NL" sz="2000" dirty="0">
              <a:latin typeface="+mj-lt"/>
            </a:endParaRPr>
          </a:p>
          <a:p>
            <a:pPr>
              <a:lnSpc>
                <a:spcPts val="2200"/>
              </a:lnSpc>
              <a:buSzPct val="180000"/>
            </a:pPr>
            <a:r>
              <a:rPr lang="nl-NL" sz="2000" b="1" dirty="0" smtClean="0">
                <a:latin typeface="+mj-lt"/>
              </a:rPr>
              <a:t>* Tweede </a:t>
            </a:r>
            <a:r>
              <a:rPr lang="nl-NL" sz="2000" b="1" dirty="0">
                <a:latin typeface="+mj-lt"/>
              </a:rPr>
              <a:t>expertbijeenkomst</a:t>
            </a:r>
          </a:p>
          <a:p>
            <a:pPr marL="457200" indent="-457200">
              <a:lnSpc>
                <a:spcPts val="2200"/>
              </a:lnSpc>
            </a:pPr>
            <a:r>
              <a:rPr lang="nl-NL" sz="2000" dirty="0">
                <a:latin typeface="+mj-lt"/>
              </a:rPr>
              <a:t>      	Externe experts van de zorgdragers (historicus, fotograaf, journalist)</a:t>
            </a:r>
          </a:p>
          <a:p>
            <a:pPr marL="457200" indent="-457200">
              <a:lnSpc>
                <a:spcPts val="2200"/>
              </a:lnSpc>
            </a:pPr>
            <a:r>
              <a:rPr lang="nl-NL" sz="2000" dirty="0" smtClean="0">
                <a:latin typeface="+mj-lt"/>
              </a:rPr>
              <a:t/>
            </a:r>
            <a:br>
              <a:rPr lang="nl-NL" sz="2000" dirty="0" smtClean="0">
                <a:latin typeface="+mj-lt"/>
              </a:rPr>
            </a:br>
            <a:endParaRPr lang="nl-NL" sz="2000" dirty="0">
              <a:latin typeface="+mj-lt"/>
            </a:endParaRPr>
          </a:p>
          <a:p>
            <a:pPr>
              <a:lnSpc>
                <a:spcPts val="2200"/>
              </a:lnSpc>
              <a:buSzPct val="180000"/>
            </a:pPr>
            <a:r>
              <a:rPr lang="nl-NL" sz="2000" b="1" dirty="0" smtClean="0">
                <a:latin typeface="+mj-lt"/>
              </a:rPr>
              <a:t>* Concept </a:t>
            </a:r>
            <a:r>
              <a:rPr lang="nl-NL" sz="2000" b="1" dirty="0" err="1">
                <a:latin typeface="+mj-lt"/>
              </a:rPr>
              <a:t>hotspot</a:t>
            </a:r>
            <a:r>
              <a:rPr lang="nl-NL" sz="2000" b="1" dirty="0">
                <a:latin typeface="+mj-lt"/>
              </a:rPr>
              <a:t>-lijst vaststellen</a:t>
            </a:r>
          </a:p>
          <a:p>
            <a:pPr marL="457200" indent="-457200">
              <a:lnSpc>
                <a:spcPts val="2200"/>
              </a:lnSpc>
            </a:pPr>
            <a:r>
              <a:rPr lang="nl-NL" sz="2000" dirty="0">
                <a:latin typeface="+mj-lt"/>
              </a:rPr>
              <a:t>      	Door de projectleider per zorgdrager opgesteld, voorgelegd aan zorgdragers en laten vaststellen</a:t>
            </a:r>
          </a:p>
          <a:p>
            <a:pPr marL="457200" indent="-457200">
              <a:lnSpc>
                <a:spcPts val="2200"/>
              </a:lnSpc>
            </a:pPr>
            <a:r>
              <a:rPr lang="nl-NL" sz="2000" dirty="0" smtClean="0">
                <a:latin typeface="+mj-lt"/>
              </a:rPr>
              <a:t/>
            </a:r>
            <a:br>
              <a:rPr lang="nl-NL" sz="2000" dirty="0" smtClean="0">
                <a:latin typeface="+mj-lt"/>
              </a:rPr>
            </a:br>
            <a:endParaRPr lang="nl-NL" sz="2000" dirty="0">
              <a:latin typeface="+mj-lt"/>
            </a:endParaRPr>
          </a:p>
          <a:p>
            <a:pPr>
              <a:lnSpc>
                <a:spcPts val="2200"/>
              </a:lnSpc>
              <a:buSzPct val="180000"/>
            </a:pPr>
            <a:r>
              <a:rPr lang="nl-NL" sz="2000" b="1" dirty="0" smtClean="0">
                <a:latin typeface="+mj-lt"/>
              </a:rPr>
              <a:t>* Publicatie </a:t>
            </a:r>
            <a:r>
              <a:rPr lang="nl-NL" sz="2000" b="1" dirty="0" err="1">
                <a:latin typeface="+mj-lt"/>
              </a:rPr>
              <a:t>hotspot</a:t>
            </a:r>
            <a:endParaRPr lang="nl-NL" sz="2000" b="1" dirty="0">
              <a:latin typeface="+mj-lt"/>
            </a:endParaRPr>
          </a:p>
          <a:p>
            <a:pPr marL="457200" indent="-457200">
              <a:lnSpc>
                <a:spcPts val="2200"/>
              </a:lnSpc>
            </a:pPr>
            <a:r>
              <a:rPr lang="nl-NL" sz="2000" dirty="0">
                <a:latin typeface="+mj-lt"/>
              </a:rPr>
              <a:t>      	Online bij de zorgdrager en bij het NHA</a:t>
            </a:r>
          </a:p>
          <a:p>
            <a:pPr marL="457200" indent="-457200">
              <a:lnSpc>
                <a:spcPts val="2200"/>
              </a:lnSpc>
            </a:pPr>
            <a:endParaRPr lang="nl-NL" sz="1600" dirty="0">
              <a:solidFill>
                <a:schemeClr val="bg1">
                  <a:lumMod val="50000"/>
                </a:schemeClr>
              </a:solidFill>
              <a:latin typeface="Netto Offc"/>
            </a:endParaRPr>
          </a:p>
          <a:p>
            <a:pPr marL="457200" indent="-457200">
              <a:lnSpc>
                <a:spcPts val="2200"/>
              </a:lnSpc>
            </a:pPr>
            <a:endParaRPr lang="nl-NL" sz="1600" dirty="0">
              <a:solidFill>
                <a:schemeClr val="bg1">
                  <a:lumMod val="50000"/>
                </a:schemeClr>
              </a:solidFill>
              <a:latin typeface="Netto Offc"/>
            </a:endParaRPr>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l="1685" t="13551" r="37576" b="54650"/>
          <a:stretch/>
        </p:blipFill>
        <p:spPr>
          <a:xfrm rot="5400000">
            <a:off x="8635325" y="2653656"/>
            <a:ext cx="5708084" cy="1119979"/>
          </a:xfrm>
          <a:prstGeom prst="rect">
            <a:avLst/>
          </a:prstGeom>
        </p:spPr>
      </p:pic>
    </p:spTree>
    <p:extLst>
      <p:ext uri="{BB962C8B-B14F-4D97-AF65-F5344CB8AC3E}">
        <p14:creationId xmlns:p14="http://schemas.microsoft.com/office/powerpoint/2010/main" val="304486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xEl>
                                              <p:pRg st="10" end="1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268161" y="524310"/>
            <a:ext cx="5405718" cy="523220"/>
          </a:xfrm>
          <a:prstGeom prst="rect">
            <a:avLst/>
          </a:prstGeom>
          <a:noFill/>
        </p:spPr>
        <p:txBody>
          <a:bodyPr wrap="square" rtlCol="0">
            <a:spAutoFit/>
          </a:bodyPr>
          <a:lstStyle/>
          <a:p>
            <a:r>
              <a:rPr lang="nl-NL" sz="2800" b="1" dirty="0" smtClean="0">
                <a:latin typeface="+mj-lt"/>
              </a:rPr>
              <a:t>Invulformulier</a:t>
            </a:r>
            <a:endParaRPr lang="nl-NL" sz="2800" b="1" dirty="0">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533779819"/>
              </p:ext>
            </p:extLst>
          </p:nvPr>
        </p:nvGraphicFramePr>
        <p:xfrm>
          <a:off x="1396721" y="1286505"/>
          <a:ext cx="7912341" cy="5121308"/>
        </p:xfrm>
        <a:graphic>
          <a:graphicData uri="http://schemas.openxmlformats.org/presentationml/2006/ole">
            <mc:AlternateContent xmlns:mc="http://schemas.openxmlformats.org/markup-compatibility/2006">
              <mc:Choice xmlns:v="urn:schemas-microsoft-com:vml" Requires="v">
                <p:oleObj spid="_x0000_s1042" name="Document" r:id="rId3" imgW="8906542" imgH="5777046" progId="Word.Document.12">
                  <p:embed/>
                </p:oleObj>
              </mc:Choice>
              <mc:Fallback>
                <p:oleObj name="Document" r:id="rId3" imgW="8906542" imgH="5777046" progId="Word.Document.12">
                  <p:embed/>
                  <p:pic>
                    <p:nvPicPr>
                      <p:cNvPr id="8" name="Object 7"/>
                      <p:cNvPicPr/>
                      <p:nvPr/>
                    </p:nvPicPr>
                    <p:blipFill>
                      <a:blip r:embed="rId4"/>
                      <a:stretch>
                        <a:fillRect/>
                      </a:stretch>
                    </p:blipFill>
                    <p:spPr>
                      <a:xfrm>
                        <a:off x="1396721" y="1286505"/>
                        <a:ext cx="7912341" cy="5121308"/>
                      </a:xfrm>
                      <a:prstGeom prst="rect">
                        <a:avLst/>
                      </a:prstGeom>
                    </p:spPr>
                  </p:pic>
                </p:oleObj>
              </mc:Fallback>
            </mc:AlternateContent>
          </a:graphicData>
        </a:graphic>
      </p:graphicFrame>
      <p:pic>
        <p:nvPicPr>
          <p:cNvPr id="6" name="Afbeelding 5"/>
          <p:cNvPicPr>
            <a:picLocks noChangeAspect="1"/>
          </p:cNvPicPr>
          <p:nvPr/>
        </p:nvPicPr>
        <p:blipFill rotWithShape="1">
          <a:blip r:embed="rId5">
            <a:extLst>
              <a:ext uri="{28A0092B-C50C-407E-A947-70E740481C1C}">
                <a14:useLocalDpi xmlns:a14="http://schemas.microsoft.com/office/drawing/2010/main" val="0"/>
              </a:ext>
            </a:extLst>
          </a:blip>
          <a:srcRect l="1685" t="13551" r="37576" b="54650"/>
          <a:stretch/>
        </p:blipFill>
        <p:spPr>
          <a:xfrm rot="5400000">
            <a:off x="8635325" y="2653656"/>
            <a:ext cx="5708084" cy="1119979"/>
          </a:xfrm>
          <a:prstGeom prst="rect">
            <a:avLst/>
          </a:prstGeom>
        </p:spPr>
      </p:pic>
    </p:spTree>
    <p:extLst>
      <p:ext uri="{BB962C8B-B14F-4D97-AF65-F5344CB8AC3E}">
        <p14:creationId xmlns:p14="http://schemas.microsoft.com/office/powerpoint/2010/main" val="344059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stretch>
            <a:fillRect/>
          </a:stretch>
        </p:blipFill>
        <p:spPr>
          <a:xfrm>
            <a:off x="10926105" y="247135"/>
            <a:ext cx="855390" cy="5435558"/>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5187" y="322594"/>
            <a:ext cx="4567499" cy="6264661"/>
          </a:xfrm>
          <a:prstGeom prst="rect">
            <a:avLst/>
          </a:prstGeom>
        </p:spPr>
      </p:pic>
    </p:spTree>
    <p:extLst>
      <p:ext uri="{BB962C8B-B14F-4D97-AF65-F5344CB8AC3E}">
        <p14:creationId xmlns:p14="http://schemas.microsoft.com/office/powerpoint/2010/main" val="1698681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a:extLst>
              <a:ext uri="{28A0092B-C50C-407E-A947-70E740481C1C}">
                <a14:useLocalDpi xmlns:a14="http://schemas.microsoft.com/office/drawing/2010/main" val="0"/>
              </a:ext>
            </a:extLst>
          </a:blip>
          <a:srcRect l="1685" t="13551" r="37576" b="54650"/>
          <a:stretch/>
        </p:blipFill>
        <p:spPr>
          <a:xfrm rot="5400000">
            <a:off x="8635325" y="2653656"/>
            <a:ext cx="5708084" cy="1119979"/>
          </a:xfrm>
          <a:prstGeom prst="rect">
            <a:avLst/>
          </a:prstGeom>
        </p:spPr>
      </p:pic>
      <p:sp>
        <p:nvSpPr>
          <p:cNvPr id="4" name="Rechthoek 3"/>
          <p:cNvSpPr/>
          <p:nvPr/>
        </p:nvSpPr>
        <p:spPr>
          <a:xfrm>
            <a:off x="1532709" y="1384665"/>
            <a:ext cx="9056914" cy="4935197"/>
          </a:xfrm>
          <a:prstGeom prst="rect">
            <a:avLst/>
          </a:prstGeom>
        </p:spPr>
        <p:txBody>
          <a:bodyPr wrap="square">
            <a:spAutoFit/>
          </a:bodyPr>
          <a:lstStyle/>
          <a:p>
            <a:pPr lvl="0">
              <a:lnSpc>
                <a:spcPct val="115000"/>
              </a:lnSpc>
              <a:spcAft>
                <a:spcPts val="0"/>
              </a:spcAft>
            </a:pPr>
            <a:r>
              <a:rPr lang="nl-NL" sz="2400" b="1" dirty="0" smtClean="0">
                <a:latin typeface="+mj-lt"/>
              </a:rPr>
              <a:t>Meer informatie</a:t>
            </a:r>
            <a:r>
              <a:rPr lang="nl-NL" sz="2400" dirty="0" smtClean="0">
                <a:latin typeface="+mj-lt"/>
              </a:rPr>
              <a:t/>
            </a:r>
            <a:br>
              <a:rPr lang="nl-NL" sz="2400" dirty="0" smtClean="0">
                <a:latin typeface="+mj-lt"/>
              </a:rPr>
            </a:br>
            <a:endParaRPr lang="nl-NL" sz="2400" dirty="0" smtClean="0">
              <a:latin typeface="+mj-lt"/>
            </a:endParaRPr>
          </a:p>
          <a:p>
            <a:pPr marL="285750" lvl="0" indent="-285750">
              <a:lnSpc>
                <a:spcPct val="115000"/>
              </a:lnSpc>
              <a:spcAft>
                <a:spcPts val="0"/>
              </a:spcAft>
              <a:buFont typeface="Arial" panose="020B0604020202020204" pitchFamily="34" charset="0"/>
              <a:buChar char="•"/>
            </a:pPr>
            <a:r>
              <a:rPr lang="nl-NL" sz="2400" dirty="0" smtClean="0">
                <a:latin typeface="+mj-lt"/>
              </a:rPr>
              <a:t>Handreiking </a:t>
            </a:r>
            <a:r>
              <a:rPr lang="nl-NL" sz="2400" dirty="0">
                <a:latin typeface="+mj-lt"/>
              </a:rPr>
              <a:t>Periodieke hotspotmonitor decentrale overheden (juli 2017)</a:t>
            </a:r>
          </a:p>
          <a:p>
            <a:pPr marL="285750" lvl="0" indent="-285750">
              <a:lnSpc>
                <a:spcPct val="115000"/>
              </a:lnSpc>
              <a:spcAft>
                <a:spcPts val="0"/>
              </a:spcAft>
              <a:buFont typeface="Arial" panose="020B0604020202020204" pitchFamily="34" charset="0"/>
              <a:buChar char="•"/>
            </a:pPr>
            <a:endParaRPr lang="nl-NL" sz="2400" dirty="0" smtClean="0">
              <a:latin typeface="+mj-lt"/>
            </a:endParaRPr>
          </a:p>
          <a:p>
            <a:pPr marL="285750" lvl="0" indent="-285750">
              <a:lnSpc>
                <a:spcPct val="115000"/>
              </a:lnSpc>
              <a:spcAft>
                <a:spcPts val="0"/>
              </a:spcAft>
              <a:buFont typeface="Arial" panose="020B0604020202020204" pitchFamily="34" charset="0"/>
              <a:buChar char="•"/>
            </a:pPr>
            <a:r>
              <a:rPr lang="nl-NL" sz="2400" dirty="0" smtClean="0">
                <a:latin typeface="+mj-lt"/>
              </a:rPr>
              <a:t>Procesbeschrijving </a:t>
            </a:r>
            <a:r>
              <a:rPr lang="nl-NL" sz="2400" dirty="0">
                <a:latin typeface="+mj-lt"/>
              </a:rPr>
              <a:t>inrichten hotspotmonitor van Noord-Hollands Archief (september 2018</a:t>
            </a:r>
            <a:r>
              <a:rPr lang="nl-NL" sz="2400" dirty="0" smtClean="0">
                <a:latin typeface="+mj-lt"/>
              </a:rPr>
              <a:t>)</a:t>
            </a:r>
            <a:endParaRPr lang="nl-NL" sz="2400" dirty="0">
              <a:latin typeface="+mj-lt"/>
            </a:endParaRPr>
          </a:p>
          <a:p>
            <a:pPr lvl="0">
              <a:lnSpc>
                <a:spcPct val="115000"/>
              </a:lnSpc>
              <a:spcAft>
                <a:spcPts val="0"/>
              </a:spcAft>
            </a:pPr>
            <a:endParaRPr lang="nl-NL" sz="2400" dirty="0" smtClean="0">
              <a:latin typeface="+mj-lt"/>
            </a:endParaRPr>
          </a:p>
          <a:p>
            <a:pPr lvl="0">
              <a:lnSpc>
                <a:spcPct val="115000"/>
              </a:lnSpc>
              <a:spcAft>
                <a:spcPts val="0"/>
              </a:spcAft>
            </a:pPr>
            <a:r>
              <a:rPr lang="nl-NL" sz="2400" u="sng" dirty="0" smtClean="0">
                <a:latin typeface="+mj-lt"/>
              </a:rPr>
              <a:t>Projectleider </a:t>
            </a:r>
            <a:r>
              <a:rPr lang="nl-NL" sz="2400" u="sng" dirty="0">
                <a:latin typeface="+mj-lt"/>
              </a:rPr>
              <a:t>Noord-Hollands </a:t>
            </a:r>
            <a:r>
              <a:rPr lang="nl-NL" sz="2400" u="sng" dirty="0" smtClean="0">
                <a:latin typeface="+mj-lt"/>
              </a:rPr>
              <a:t>Archief:</a:t>
            </a:r>
          </a:p>
          <a:p>
            <a:pPr lvl="0">
              <a:lnSpc>
                <a:spcPct val="115000"/>
              </a:lnSpc>
              <a:spcAft>
                <a:spcPts val="0"/>
              </a:spcAft>
            </a:pPr>
            <a:r>
              <a:rPr lang="nl-NL" sz="2400" dirty="0" smtClean="0">
                <a:latin typeface="+mj-lt"/>
              </a:rPr>
              <a:t>Archiefinspecteur Tanja </a:t>
            </a:r>
            <a:r>
              <a:rPr lang="nl-NL" sz="2400" dirty="0">
                <a:latin typeface="+mj-lt"/>
              </a:rPr>
              <a:t>Holt, </a:t>
            </a:r>
            <a:r>
              <a:rPr lang="nl-NL" sz="2400" dirty="0" smtClean="0">
                <a:latin typeface="+mj-lt"/>
                <a:hlinkClick r:id="rId3"/>
              </a:rPr>
              <a:t>tanja.holt@noord-hollandsarchief.nl</a:t>
            </a:r>
            <a:r>
              <a:rPr lang="nl-NL" sz="2400" dirty="0" smtClean="0">
                <a:latin typeface="+mj-lt"/>
              </a:rPr>
              <a:t>  </a:t>
            </a:r>
            <a:endParaRPr lang="nl-NL" sz="2400" dirty="0">
              <a:latin typeface="+mj-lt"/>
            </a:endParaRPr>
          </a:p>
          <a:p>
            <a:endParaRPr lang="nl-NL" dirty="0" smtClean="0"/>
          </a:p>
          <a:p>
            <a:pPr lvl="0">
              <a:lnSpc>
                <a:spcPct val="115000"/>
              </a:lnSpc>
              <a:spcAft>
                <a:spcPts val="0"/>
              </a:spcAft>
            </a:pPr>
            <a:endParaRPr lang="nl-NL" dirty="0">
              <a:effectLst/>
              <a:ea typeface="Calibri" panose="020F0502020204030204" pitchFamily="34" charset="0"/>
            </a:endParaRPr>
          </a:p>
        </p:txBody>
      </p:sp>
    </p:spTree>
    <p:extLst>
      <p:ext uri="{BB962C8B-B14F-4D97-AF65-F5344CB8AC3E}">
        <p14:creationId xmlns:p14="http://schemas.microsoft.com/office/powerpoint/2010/main" val="1201384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print">
            <a:extLst>
              <a:ext uri="{28A0092B-C50C-407E-A947-70E740481C1C}">
                <a14:useLocalDpi xmlns:a14="http://schemas.microsoft.com/office/drawing/2010/main" val="0"/>
              </a:ext>
            </a:extLst>
          </a:blip>
          <a:srcRect l="62288"/>
          <a:stretch/>
        </p:blipFill>
        <p:spPr>
          <a:xfrm>
            <a:off x="3033939" y="1426623"/>
            <a:ext cx="3856102" cy="3832167"/>
          </a:xfrm>
          <a:prstGeom prst="rect">
            <a:avLst/>
          </a:prstGeom>
        </p:spPr>
      </p:pic>
      <p:sp>
        <p:nvSpPr>
          <p:cNvPr id="4" name="Tekstvak 3"/>
          <p:cNvSpPr txBox="1"/>
          <p:nvPr/>
        </p:nvSpPr>
        <p:spPr>
          <a:xfrm>
            <a:off x="6890041" y="2662772"/>
            <a:ext cx="3483206" cy="2308324"/>
          </a:xfrm>
          <a:prstGeom prst="rect">
            <a:avLst/>
          </a:prstGeom>
          <a:noFill/>
        </p:spPr>
        <p:txBody>
          <a:bodyPr wrap="square" rtlCol="0">
            <a:spAutoFit/>
          </a:bodyPr>
          <a:lstStyle/>
          <a:p>
            <a:r>
              <a:rPr lang="nl-NL" dirty="0" smtClean="0"/>
              <a:t>Noord-Hollands Archief, Janskerk</a:t>
            </a:r>
            <a:br>
              <a:rPr lang="nl-NL" dirty="0" smtClean="0"/>
            </a:br>
            <a:r>
              <a:rPr lang="nl-NL" dirty="0" smtClean="0"/>
              <a:t>Jansstraat 40, 2011 RX Haarlem</a:t>
            </a:r>
            <a:br>
              <a:rPr lang="nl-NL" dirty="0" smtClean="0"/>
            </a:br>
            <a:r>
              <a:rPr lang="nl-NL" dirty="0" smtClean="0"/>
              <a:t/>
            </a:r>
            <a:br>
              <a:rPr lang="nl-NL" dirty="0" smtClean="0"/>
            </a:br>
            <a:r>
              <a:rPr lang="nl-NL" dirty="0" smtClean="0"/>
              <a:t>023-517 2700</a:t>
            </a:r>
            <a:br>
              <a:rPr lang="nl-NL" dirty="0" smtClean="0"/>
            </a:br>
            <a:r>
              <a:rPr lang="nl-NL" dirty="0" smtClean="0"/>
              <a:t>www.noord-hollandsarchief.nl</a:t>
            </a:r>
            <a:br>
              <a:rPr lang="nl-NL" dirty="0" smtClean="0"/>
            </a:br>
            <a:r>
              <a:rPr lang="nl-NL" dirty="0" smtClean="0"/>
              <a:t>info@noord-hollandsarchief.nl</a:t>
            </a:r>
          </a:p>
          <a:p>
            <a:endParaRPr lang="nl-NL" dirty="0"/>
          </a:p>
          <a:p>
            <a:endParaRPr lang="nl-NL" dirty="0"/>
          </a:p>
        </p:txBody>
      </p:sp>
      <p:sp>
        <p:nvSpPr>
          <p:cNvPr id="5" name="AutoShape 2" descr="Afbeeldingsresultaat voor twitter"/>
          <p:cNvSpPr>
            <a:spLocks noChangeAspect="1" noChangeArrowheads="1"/>
          </p:cNvSpPr>
          <p:nvPr/>
        </p:nvSpPr>
        <p:spPr bwMode="auto">
          <a:xfrm>
            <a:off x="457200" y="257175"/>
            <a:ext cx="1044575" cy="1044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6297" y="4489475"/>
            <a:ext cx="407926" cy="385763"/>
          </a:xfrm>
          <a:prstGeom prst="rect">
            <a:avLst/>
          </a:prstGeom>
        </p:spPr>
      </p:pic>
      <p:pic>
        <p:nvPicPr>
          <p:cNvPr id="8" name="Afbeelding 7"/>
          <p:cNvPicPr>
            <a:picLocks noChangeAspect="1"/>
          </p:cNvPicPr>
          <p:nvPr/>
        </p:nvPicPr>
        <p:blipFill rotWithShape="1">
          <a:blip r:embed="rId4" cstate="print">
            <a:extLst>
              <a:ext uri="{28A0092B-C50C-407E-A947-70E740481C1C}">
                <a14:useLocalDpi xmlns:a14="http://schemas.microsoft.com/office/drawing/2010/main" val="0"/>
              </a:ext>
            </a:extLst>
          </a:blip>
          <a:srcRect l="24063" r="24062"/>
          <a:stretch/>
        </p:blipFill>
        <p:spPr>
          <a:xfrm>
            <a:off x="8266539" y="4411205"/>
            <a:ext cx="516344" cy="559891"/>
          </a:xfrm>
          <a:prstGeom prst="rect">
            <a:avLst/>
          </a:prstGeom>
        </p:spPr>
      </p:pic>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0479" y="4504446"/>
            <a:ext cx="589804" cy="398118"/>
          </a:xfrm>
          <a:prstGeom prst="rect">
            <a:avLst/>
          </a:prstGeom>
        </p:spPr>
      </p:pic>
    </p:spTree>
    <p:extLst>
      <p:ext uri="{BB962C8B-B14F-4D97-AF65-F5344CB8AC3E}">
        <p14:creationId xmlns:p14="http://schemas.microsoft.com/office/powerpoint/2010/main" val="3682520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Kaart_uitsnede.jpg"/>
          <p:cNvPicPr>
            <a:picLocks noChangeAspect="1"/>
          </p:cNvPicPr>
          <p:nvPr/>
        </p:nvPicPr>
        <p:blipFill rotWithShape="1">
          <a:blip r:embed="rId2"/>
          <a:srcRect t="12032" b="-1"/>
          <a:stretch/>
        </p:blipFill>
        <p:spPr>
          <a:xfrm>
            <a:off x="0" y="-1473200"/>
            <a:ext cx="12192000" cy="8331201"/>
          </a:xfrm>
          <a:prstGeom prst="rect">
            <a:avLst/>
          </a:prstGeom>
        </p:spPr>
      </p:pic>
      <p:pic>
        <p:nvPicPr>
          <p:cNvPr id="3" name="Afbeelding 2"/>
          <p:cNvPicPr>
            <a:picLocks noChangeAspect="1"/>
          </p:cNvPicPr>
          <p:nvPr/>
        </p:nvPicPr>
        <p:blipFill>
          <a:blip r:embed="rId3"/>
          <a:stretch>
            <a:fillRect/>
          </a:stretch>
        </p:blipFill>
        <p:spPr>
          <a:xfrm>
            <a:off x="2022922" y="2227981"/>
            <a:ext cx="7713261" cy="4115157"/>
          </a:xfrm>
          <a:prstGeom prst="rect">
            <a:avLst/>
          </a:prstGeom>
        </p:spPr>
      </p:pic>
    </p:spTree>
    <p:extLst>
      <p:ext uri="{BB962C8B-B14F-4D97-AF65-F5344CB8AC3E}">
        <p14:creationId xmlns:p14="http://schemas.microsoft.com/office/powerpoint/2010/main" val="28167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16" y="0"/>
            <a:ext cx="3884023" cy="5178697"/>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87" y="3751010"/>
            <a:ext cx="4349624" cy="3220201"/>
          </a:xfrm>
          <a:prstGeom prst="rect">
            <a:avLst/>
          </a:prstGeom>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4239" y="1249298"/>
            <a:ext cx="4291434" cy="5721913"/>
          </a:xfrm>
          <a:prstGeom prst="rect">
            <a:avLst/>
          </a:prstGeom>
        </p:spPr>
      </p:pic>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6234" y="64612"/>
            <a:ext cx="3519876" cy="4693167"/>
          </a:xfrm>
          <a:prstGeom prst="rect">
            <a:avLst/>
          </a:prstGeom>
        </p:spPr>
      </p:pic>
      <p:pic>
        <p:nvPicPr>
          <p:cNvPr id="6" name="Afbeelding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76234" y="3203691"/>
            <a:ext cx="3608924" cy="3575553"/>
          </a:xfrm>
          <a:prstGeom prst="rect">
            <a:avLst/>
          </a:prstGeom>
        </p:spPr>
      </p:pic>
    </p:spTree>
    <p:extLst>
      <p:ext uri="{BB962C8B-B14F-4D97-AF65-F5344CB8AC3E}">
        <p14:creationId xmlns:p14="http://schemas.microsoft.com/office/powerpoint/2010/main" val="2716469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979379" y="2194560"/>
            <a:ext cx="7695844" cy="2913618"/>
          </a:xfrm>
          <a:prstGeom prst="rect">
            <a:avLst/>
          </a:prstGeom>
          <a:noFill/>
        </p:spPr>
        <p:txBody>
          <a:bodyPr wrap="square" rtlCol="0">
            <a:spAutoFit/>
          </a:bodyPr>
          <a:lstStyle/>
          <a:p>
            <a:pPr>
              <a:lnSpc>
                <a:spcPts val="2200"/>
              </a:lnSpc>
            </a:pPr>
            <a:r>
              <a:rPr lang="nl-NL" sz="2800" dirty="0" smtClean="0">
                <a:latin typeface="+mj-lt"/>
                <a:cs typeface="Arial" panose="020B0604020202020204" pitchFamily="34" charset="0"/>
              </a:rPr>
              <a:t>Het Noord-Hollands Archief</a:t>
            </a:r>
          </a:p>
          <a:p>
            <a:pPr>
              <a:lnSpc>
                <a:spcPts val="2200"/>
              </a:lnSpc>
            </a:pPr>
            <a:r>
              <a:rPr lang="nl-NL" sz="2800" dirty="0">
                <a:latin typeface="+mj-lt"/>
                <a:cs typeface="Arial" panose="020B0604020202020204" pitchFamily="34" charset="0"/>
              </a:rPr>
              <a:t>	</a:t>
            </a:r>
            <a:r>
              <a:rPr lang="nl-NL" sz="2800" dirty="0" smtClean="0">
                <a:latin typeface="+mj-lt"/>
                <a:cs typeface="Arial" panose="020B0604020202020204" pitchFamily="34" charset="0"/>
              </a:rPr>
              <a:t>		</a:t>
            </a:r>
          </a:p>
          <a:p>
            <a:pPr>
              <a:lnSpc>
                <a:spcPts val="2200"/>
              </a:lnSpc>
            </a:pPr>
            <a:endParaRPr lang="nl-NL" sz="2800" dirty="0">
              <a:latin typeface="+mj-lt"/>
              <a:cs typeface="Arial" panose="020B0604020202020204" pitchFamily="34" charset="0"/>
            </a:endParaRPr>
          </a:p>
          <a:p>
            <a:pPr>
              <a:lnSpc>
                <a:spcPts val="2200"/>
              </a:lnSpc>
            </a:pPr>
            <a:r>
              <a:rPr lang="nl-NL" sz="2800" dirty="0" smtClean="0">
                <a:latin typeface="+mj-lt"/>
                <a:cs typeface="Arial" panose="020B0604020202020204" pitchFamily="34" charset="0"/>
              </a:rPr>
              <a:t>“voor wie wil weten hoe het was”</a:t>
            </a:r>
          </a:p>
          <a:p>
            <a:pPr>
              <a:lnSpc>
                <a:spcPts val="2200"/>
              </a:lnSpc>
            </a:pPr>
            <a:endParaRPr lang="nl-NL" sz="2800" dirty="0">
              <a:latin typeface="+mj-lt"/>
              <a:cs typeface="Arial" panose="020B0604020202020204" pitchFamily="34" charset="0"/>
            </a:endParaRPr>
          </a:p>
          <a:p>
            <a:pPr>
              <a:lnSpc>
                <a:spcPts val="2200"/>
              </a:lnSpc>
            </a:pPr>
            <a:endParaRPr lang="nl-NL" sz="2800" dirty="0" smtClean="0">
              <a:latin typeface="+mj-lt"/>
              <a:cs typeface="Arial" panose="020B0604020202020204" pitchFamily="34" charset="0"/>
            </a:endParaRPr>
          </a:p>
          <a:p>
            <a:pPr>
              <a:lnSpc>
                <a:spcPts val="2200"/>
              </a:lnSpc>
            </a:pPr>
            <a:r>
              <a:rPr lang="nl-NL" sz="2800" dirty="0" smtClean="0">
                <a:latin typeface="+mj-lt"/>
                <a:cs typeface="Arial" panose="020B0604020202020204" pitchFamily="34" charset="0"/>
              </a:rPr>
              <a:t>De </a:t>
            </a:r>
            <a:r>
              <a:rPr lang="nl-NL" sz="2800" dirty="0">
                <a:latin typeface="+mj-lt"/>
                <a:cs typeface="Arial" panose="020B0604020202020204" pitchFamily="34" charset="0"/>
              </a:rPr>
              <a:t>beheerder van de informatie van de (actuele) geschiedenis van de </a:t>
            </a:r>
            <a:r>
              <a:rPr lang="nl-NL" sz="2800" dirty="0" smtClean="0">
                <a:latin typeface="+mj-lt"/>
                <a:cs typeface="Arial" panose="020B0604020202020204" pitchFamily="34" charset="0"/>
              </a:rPr>
              <a:t>15 aangesloten </a:t>
            </a:r>
            <a:r>
              <a:rPr lang="nl-NL" sz="2800" dirty="0">
                <a:latin typeface="+mj-lt"/>
                <a:cs typeface="Arial" panose="020B0604020202020204" pitchFamily="34" charset="0"/>
              </a:rPr>
              <a:t>organisaties. </a:t>
            </a:r>
            <a:endParaRPr lang="nl-NL" sz="2800" dirty="0" smtClean="0">
              <a:latin typeface="+mj-lt"/>
              <a:cs typeface="Arial" panose="020B0604020202020204" pitchFamily="34" charset="0"/>
            </a:endParaRPr>
          </a:p>
          <a:p>
            <a:pPr>
              <a:lnSpc>
                <a:spcPts val="2200"/>
              </a:lnSpc>
            </a:pPr>
            <a:endParaRPr lang="nl-NL" sz="2800" dirty="0">
              <a:latin typeface="+mj-lt"/>
              <a:cs typeface="Arial" panose="020B0604020202020204" pitchFamily="34" charset="0"/>
            </a:endParaRPr>
          </a:p>
          <a:p>
            <a:pPr>
              <a:lnSpc>
                <a:spcPts val="2200"/>
              </a:lnSpc>
            </a:pPr>
            <a:endParaRPr lang="nl-NL" sz="2800" b="1" dirty="0" smtClean="0">
              <a:latin typeface="+mj-lt"/>
            </a:endParaRPr>
          </a:p>
        </p:txBody>
      </p:sp>
      <p:pic>
        <p:nvPicPr>
          <p:cNvPr id="3" name="Afbeelding 2"/>
          <p:cNvPicPr>
            <a:picLocks noChangeAspect="1"/>
          </p:cNvPicPr>
          <p:nvPr/>
        </p:nvPicPr>
        <p:blipFill rotWithShape="1">
          <a:blip r:embed="rId3">
            <a:extLst>
              <a:ext uri="{28A0092B-C50C-407E-A947-70E740481C1C}">
                <a14:useLocalDpi xmlns:a14="http://schemas.microsoft.com/office/drawing/2010/main" val="0"/>
              </a:ext>
            </a:extLst>
          </a:blip>
          <a:srcRect l="1685" t="13551" r="37576" b="54650"/>
          <a:stretch/>
        </p:blipFill>
        <p:spPr>
          <a:xfrm rot="5400000">
            <a:off x="8635325" y="2653656"/>
            <a:ext cx="5708084" cy="1119979"/>
          </a:xfrm>
          <a:prstGeom prst="rect">
            <a:avLst/>
          </a:prstGeom>
        </p:spPr>
      </p:pic>
    </p:spTree>
    <p:extLst>
      <p:ext uri="{BB962C8B-B14F-4D97-AF65-F5344CB8AC3E}">
        <p14:creationId xmlns:p14="http://schemas.microsoft.com/office/powerpoint/2010/main" val="3042943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19" y="4062061"/>
            <a:ext cx="3058761" cy="2665311"/>
          </a:xfrm>
          <a:prstGeom prst="rect">
            <a:avLst/>
          </a:prstGeom>
        </p:spPr>
      </p:pic>
      <p:sp>
        <p:nvSpPr>
          <p:cNvPr id="3" name="Tekstvak 2"/>
          <p:cNvSpPr txBox="1"/>
          <p:nvPr/>
        </p:nvSpPr>
        <p:spPr>
          <a:xfrm>
            <a:off x="2100800" y="177028"/>
            <a:ext cx="6979958" cy="369332"/>
          </a:xfrm>
          <a:prstGeom prst="rect">
            <a:avLst/>
          </a:prstGeom>
          <a:noFill/>
        </p:spPr>
        <p:txBody>
          <a:bodyPr wrap="square" rtlCol="0">
            <a:spAutoFit/>
          </a:bodyPr>
          <a:lstStyle/>
          <a:p>
            <a:r>
              <a:rPr lang="nl-NL" dirty="0" err="1">
                <a:solidFill>
                  <a:schemeClr val="bg1"/>
                </a:solidFill>
                <a:latin typeface="Netto Offc Light"/>
                <a:cs typeface="Netto Offc Light"/>
              </a:rPr>
              <a:t>Hotspot</a:t>
            </a:r>
            <a:r>
              <a:rPr lang="nl-NL" dirty="0">
                <a:solidFill>
                  <a:schemeClr val="bg1"/>
                </a:solidFill>
                <a:latin typeface="Netto Offc Light"/>
                <a:cs typeface="Netto Offc Light"/>
              </a:rPr>
              <a:t>-monitor NHA</a:t>
            </a:r>
          </a:p>
        </p:txBody>
      </p:sp>
      <p:sp>
        <p:nvSpPr>
          <p:cNvPr id="4" name="Tekstvak 3"/>
          <p:cNvSpPr txBox="1"/>
          <p:nvPr/>
        </p:nvSpPr>
        <p:spPr>
          <a:xfrm>
            <a:off x="1455391" y="904040"/>
            <a:ext cx="7625367" cy="4401205"/>
          </a:xfrm>
          <a:prstGeom prst="rect">
            <a:avLst/>
          </a:prstGeom>
          <a:noFill/>
        </p:spPr>
        <p:txBody>
          <a:bodyPr wrap="square" rtlCol="0">
            <a:spAutoFit/>
          </a:bodyPr>
          <a:lstStyle/>
          <a:p>
            <a:r>
              <a:rPr lang="nl-NL" sz="2800" dirty="0">
                <a:latin typeface="+mj-lt"/>
                <a:cs typeface="Netto Offc"/>
              </a:rPr>
              <a:t>Archiefbescheiden die op basis van </a:t>
            </a:r>
            <a:r>
              <a:rPr lang="nl-NL" sz="2800" b="1" dirty="0">
                <a:latin typeface="+mj-lt"/>
                <a:cs typeface="Netto Offc"/>
              </a:rPr>
              <a:t>een lokaal uitgevoerde </a:t>
            </a:r>
            <a:r>
              <a:rPr lang="nl-NL" sz="2800" b="1" dirty="0" err="1">
                <a:latin typeface="+mj-lt"/>
                <a:cs typeface="Netto Offc"/>
              </a:rPr>
              <a:t>hotspot</a:t>
            </a:r>
            <a:r>
              <a:rPr lang="nl-NL" sz="2800" b="1" dirty="0">
                <a:latin typeface="+mj-lt"/>
                <a:cs typeface="Netto Offc"/>
              </a:rPr>
              <a:t>-monitor </a:t>
            </a:r>
            <a:r>
              <a:rPr lang="nl-NL" sz="2800" dirty="0">
                <a:latin typeface="+mj-lt"/>
                <a:cs typeface="Netto Offc"/>
              </a:rPr>
              <a:t>(zie </a:t>
            </a:r>
            <a:r>
              <a:rPr lang="nl-NL" sz="2800" dirty="0" smtClean="0">
                <a:latin typeface="+mj-lt"/>
                <a:cs typeface="Netto Offc"/>
              </a:rPr>
              <a:t>paragraaf </a:t>
            </a:r>
            <a:r>
              <a:rPr lang="nl-NL" sz="2800" dirty="0">
                <a:latin typeface="+mj-lt"/>
                <a:cs typeface="Netto Offc"/>
              </a:rPr>
              <a:t>1.5.) kenmerkend zijn voor een hierin gesignaleerde </a:t>
            </a:r>
            <a:r>
              <a:rPr lang="nl-NL" sz="2800" dirty="0" err="1">
                <a:latin typeface="+mj-lt"/>
                <a:cs typeface="Netto Offc"/>
              </a:rPr>
              <a:t>hotspot</a:t>
            </a:r>
            <a:r>
              <a:rPr lang="nl-NL" sz="2800" dirty="0">
                <a:latin typeface="+mj-lt"/>
                <a:cs typeface="Netto Offc"/>
              </a:rPr>
              <a:t>. Een </a:t>
            </a:r>
            <a:r>
              <a:rPr lang="nl-NL" sz="2800" dirty="0" err="1">
                <a:latin typeface="+mj-lt"/>
                <a:cs typeface="Netto Offc"/>
              </a:rPr>
              <a:t>hotspot</a:t>
            </a:r>
            <a:r>
              <a:rPr lang="nl-NL" sz="2800" dirty="0">
                <a:latin typeface="+mj-lt"/>
                <a:cs typeface="Netto Offc"/>
              </a:rPr>
              <a:t> is een gebeurtenis of kwestie die leidt tot een opvallende of intensieve interactie tussen overheid en burgers of tussen burgers onderling. Het gaat dus om zaken die veel maatschappelijke beroering veroorzaken. (Bijvoorbeeld een ramp, een internationaal sportevenement, een politiek omstreden besluit.)</a:t>
            </a:r>
          </a:p>
        </p:txBody>
      </p:sp>
      <p:sp>
        <p:nvSpPr>
          <p:cNvPr id="5" name="Tekstvak 4"/>
          <p:cNvSpPr txBox="1"/>
          <p:nvPr/>
        </p:nvSpPr>
        <p:spPr>
          <a:xfrm>
            <a:off x="4813988" y="5814804"/>
            <a:ext cx="5854013" cy="538609"/>
          </a:xfrm>
          <a:prstGeom prst="rect">
            <a:avLst/>
          </a:prstGeom>
          <a:noFill/>
        </p:spPr>
        <p:txBody>
          <a:bodyPr wrap="square" rtlCol="0">
            <a:spAutoFit/>
          </a:bodyPr>
          <a:lstStyle/>
          <a:p>
            <a:r>
              <a:rPr lang="nl-NL" sz="1400" b="1" dirty="0">
                <a:solidFill>
                  <a:srgbClr val="DC0714"/>
                </a:solidFill>
                <a:latin typeface="+mj-lt"/>
                <a:cs typeface="Netto Offc"/>
              </a:rPr>
              <a:t>Selectielijst gemeenten en intergemeentelijke organen 2017</a:t>
            </a:r>
          </a:p>
          <a:p>
            <a:pPr>
              <a:lnSpc>
                <a:spcPts val="1840"/>
              </a:lnSpc>
            </a:pPr>
            <a:r>
              <a:rPr lang="nl-NL" sz="1400" dirty="0">
                <a:latin typeface="+mj-lt"/>
                <a:cs typeface="Netto Offc Light"/>
              </a:rPr>
              <a:t>Vastgesteld Staatscourant 38013, 6 juli 2017</a:t>
            </a:r>
          </a:p>
        </p:txBody>
      </p:sp>
      <p:pic>
        <p:nvPicPr>
          <p:cNvPr id="7" name="Afbeelding 6"/>
          <p:cNvPicPr>
            <a:picLocks noChangeAspect="1"/>
          </p:cNvPicPr>
          <p:nvPr/>
        </p:nvPicPr>
        <p:blipFill rotWithShape="1">
          <a:blip r:embed="rId4">
            <a:extLst>
              <a:ext uri="{28A0092B-C50C-407E-A947-70E740481C1C}">
                <a14:useLocalDpi xmlns:a14="http://schemas.microsoft.com/office/drawing/2010/main" val="0"/>
              </a:ext>
            </a:extLst>
          </a:blip>
          <a:srcRect l="1685" t="13551" r="37576" b="54650"/>
          <a:stretch/>
        </p:blipFill>
        <p:spPr>
          <a:xfrm rot="5400000">
            <a:off x="8635325" y="2653656"/>
            <a:ext cx="5708084" cy="1119979"/>
          </a:xfrm>
          <a:prstGeom prst="rect">
            <a:avLst/>
          </a:prstGeom>
        </p:spPr>
      </p:pic>
    </p:spTree>
    <p:extLst>
      <p:ext uri="{BB962C8B-B14F-4D97-AF65-F5344CB8AC3E}">
        <p14:creationId xmlns:p14="http://schemas.microsoft.com/office/powerpoint/2010/main" val="2665873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a:extLst>
              <a:ext uri="{28A0092B-C50C-407E-A947-70E740481C1C}">
                <a14:useLocalDpi xmlns:a14="http://schemas.microsoft.com/office/drawing/2010/main" val="0"/>
              </a:ext>
            </a:extLst>
          </a:blip>
          <a:srcRect l="1685" t="13551" r="37576" b="54650"/>
          <a:stretch/>
        </p:blipFill>
        <p:spPr>
          <a:xfrm rot="5400000">
            <a:off x="8635325" y="2653656"/>
            <a:ext cx="5708084" cy="1119979"/>
          </a:xfrm>
          <a:prstGeom prst="rect">
            <a:avLst/>
          </a:prstGeom>
        </p:spPr>
      </p:pic>
      <p:sp>
        <p:nvSpPr>
          <p:cNvPr id="4" name="Rechthoek 3"/>
          <p:cNvSpPr/>
          <p:nvPr/>
        </p:nvSpPr>
        <p:spPr>
          <a:xfrm>
            <a:off x="1350499" y="171400"/>
            <a:ext cx="9213668" cy="6400214"/>
          </a:xfrm>
          <a:prstGeom prst="rect">
            <a:avLst/>
          </a:prstGeom>
        </p:spPr>
        <p:txBody>
          <a:bodyPr wrap="square">
            <a:spAutoFit/>
          </a:bodyPr>
          <a:lstStyle/>
          <a:p>
            <a:pPr lvl="0">
              <a:lnSpc>
                <a:spcPct val="115000"/>
              </a:lnSpc>
              <a:spcAft>
                <a:spcPts val="0"/>
              </a:spcAft>
            </a:pPr>
            <a:endParaRPr lang="nl-NL" b="1" dirty="0" smtClean="0"/>
          </a:p>
          <a:p>
            <a:pPr lvl="0">
              <a:lnSpc>
                <a:spcPct val="115000"/>
              </a:lnSpc>
              <a:spcAft>
                <a:spcPts val="0"/>
              </a:spcAft>
            </a:pPr>
            <a:r>
              <a:rPr lang="nl-NL" sz="2800" b="1" dirty="0" smtClean="0">
                <a:latin typeface="+mj-lt"/>
              </a:rPr>
              <a:t>Criteria</a:t>
            </a:r>
            <a:r>
              <a:rPr lang="nl-NL" sz="2800" dirty="0" smtClean="0">
                <a:latin typeface="+mj-lt"/>
              </a:rPr>
              <a:t/>
            </a:r>
            <a:br>
              <a:rPr lang="nl-NL" sz="2800" dirty="0" smtClean="0">
                <a:latin typeface="+mj-lt"/>
              </a:rPr>
            </a:br>
            <a:r>
              <a:rPr lang="nl-NL" sz="2800" dirty="0" smtClean="0">
                <a:latin typeface="+mj-lt"/>
              </a:rPr>
              <a:t/>
            </a:r>
            <a:br>
              <a:rPr lang="nl-NL" sz="2800" dirty="0" smtClean="0">
                <a:latin typeface="+mj-lt"/>
              </a:rPr>
            </a:br>
            <a:r>
              <a:rPr lang="nl-NL" sz="2800" dirty="0" smtClean="0">
                <a:latin typeface="+mj-lt"/>
              </a:rPr>
              <a:t>Het uitgangspunt is genomen </a:t>
            </a:r>
            <a:r>
              <a:rPr lang="nl-NL" sz="2800" dirty="0">
                <a:latin typeface="+mj-lt"/>
              </a:rPr>
              <a:t>dat de gebeurtenis of kwestie minimaal aan één van deze criteria moet voldoen voordat het tot een </a:t>
            </a:r>
            <a:r>
              <a:rPr lang="nl-NL" sz="2800" dirty="0" err="1">
                <a:latin typeface="+mj-lt"/>
              </a:rPr>
              <a:t>hotspot</a:t>
            </a:r>
            <a:r>
              <a:rPr lang="nl-NL" sz="2800" dirty="0">
                <a:latin typeface="+mj-lt"/>
              </a:rPr>
              <a:t> kan worden </a:t>
            </a:r>
            <a:r>
              <a:rPr lang="nl-NL" sz="2800" dirty="0" smtClean="0">
                <a:latin typeface="+mj-lt"/>
              </a:rPr>
              <a:t>benoemd.</a:t>
            </a:r>
          </a:p>
          <a:p>
            <a:pPr lvl="0">
              <a:lnSpc>
                <a:spcPct val="115000"/>
              </a:lnSpc>
              <a:spcAft>
                <a:spcPts val="0"/>
              </a:spcAft>
            </a:pPr>
            <a:endParaRPr lang="nl-NL" sz="2800" dirty="0" smtClean="0">
              <a:latin typeface="+mj-lt"/>
              <a:ea typeface="Calibri" panose="020F0502020204030204" pitchFamily="34" charset="0"/>
            </a:endParaRPr>
          </a:p>
          <a:p>
            <a:r>
              <a:rPr lang="nl-NL" sz="2800" dirty="0" smtClean="0">
                <a:latin typeface="+mj-lt"/>
              </a:rPr>
              <a:t>Het NHA heeft nog een aanvullend </a:t>
            </a:r>
            <a:r>
              <a:rPr lang="nl-NL" sz="2800" dirty="0">
                <a:latin typeface="+mj-lt"/>
              </a:rPr>
              <a:t>criterium en </a:t>
            </a:r>
            <a:r>
              <a:rPr lang="nl-NL" sz="2800" dirty="0" smtClean="0">
                <a:latin typeface="+mj-lt"/>
              </a:rPr>
              <a:t>voorwaarde </a:t>
            </a:r>
            <a:r>
              <a:rPr lang="nl-NL" sz="2800" dirty="0">
                <a:latin typeface="+mj-lt"/>
              </a:rPr>
              <a:t>voor het bepalen van een </a:t>
            </a:r>
            <a:r>
              <a:rPr lang="nl-NL" sz="2800" dirty="0" err="1">
                <a:latin typeface="+mj-lt"/>
              </a:rPr>
              <a:t>hotspot</a:t>
            </a:r>
            <a:r>
              <a:rPr lang="nl-NL" sz="2800" dirty="0">
                <a:latin typeface="+mj-lt"/>
              </a:rPr>
              <a:t> opgesteld</a:t>
            </a:r>
            <a:r>
              <a:rPr lang="nl-NL" sz="2800" dirty="0" smtClean="0">
                <a:latin typeface="+mj-lt"/>
              </a:rPr>
              <a:t>:</a:t>
            </a:r>
          </a:p>
          <a:p>
            <a:endParaRPr lang="nl-NL" sz="2800" dirty="0">
              <a:latin typeface="+mj-lt"/>
            </a:endParaRPr>
          </a:p>
          <a:p>
            <a:pPr marL="285750" lvl="0" indent="-285750">
              <a:buFont typeface="Arial" panose="020B0604020202020204" pitchFamily="34" charset="0"/>
              <a:buChar char="•"/>
            </a:pPr>
            <a:r>
              <a:rPr lang="nl-NL" sz="2800" dirty="0">
                <a:latin typeface="+mj-lt"/>
              </a:rPr>
              <a:t>De </a:t>
            </a:r>
            <a:r>
              <a:rPr lang="nl-NL" sz="2800" dirty="0" err="1">
                <a:latin typeface="+mj-lt"/>
              </a:rPr>
              <a:t>hotspot</a:t>
            </a:r>
            <a:r>
              <a:rPr lang="nl-NL" sz="2800" dirty="0">
                <a:latin typeface="+mj-lt"/>
              </a:rPr>
              <a:t> moet eenmalig zijn en af te bakenen in de tijd. Zo wordt voorkomen dat de zorgdrager maar blijft doorgaan met het verzamelen van archiefbescheiden. Er is dan geen sprake meer van een </a:t>
            </a:r>
            <a:r>
              <a:rPr lang="nl-NL" sz="2800" dirty="0" err="1">
                <a:latin typeface="+mj-lt"/>
              </a:rPr>
              <a:t>hotspot</a:t>
            </a:r>
            <a:r>
              <a:rPr lang="nl-NL" sz="2800" dirty="0">
                <a:latin typeface="+mj-lt"/>
              </a:rPr>
              <a:t>, maar </a:t>
            </a:r>
            <a:r>
              <a:rPr lang="nl-NL" sz="2800" dirty="0" smtClean="0">
                <a:latin typeface="+mj-lt"/>
              </a:rPr>
              <a:t>van een </a:t>
            </a:r>
            <a:r>
              <a:rPr lang="nl-NL" sz="2800" dirty="0">
                <a:latin typeface="+mj-lt"/>
              </a:rPr>
              <a:t>trend</a:t>
            </a:r>
            <a:r>
              <a:rPr lang="nl-NL" sz="2800" dirty="0" smtClean="0">
                <a:latin typeface="+mj-lt"/>
              </a:rPr>
              <a:t>.</a:t>
            </a:r>
            <a:endParaRPr lang="nl-NL" sz="2800" dirty="0">
              <a:effectLst/>
              <a:latin typeface="+mj-lt"/>
              <a:ea typeface="Calibri" panose="020F0502020204030204" pitchFamily="34" charset="0"/>
            </a:endParaRPr>
          </a:p>
        </p:txBody>
      </p:sp>
    </p:spTree>
    <p:extLst>
      <p:ext uri="{BB962C8B-B14F-4D97-AF65-F5344CB8AC3E}">
        <p14:creationId xmlns:p14="http://schemas.microsoft.com/office/powerpoint/2010/main" val="3015288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100800" y="177028"/>
            <a:ext cx="6979958" cy="369332"/>
          </a:xfrm>
          <a:prstGeom prst="rect">
            <a:avLst/>
          </a:prstGeom>
          <a:noFill/>
        </p:spPr>
        <p:txBody>
          <a:bodyPr wrap="square" rtlCol="0">
            <a:spAutoFit/>
          </a:bodyPr>
          <a:lstStyle/>
          <a:p>
            <a:r>
              <a:rPr lang="nl-NL" dirty="0" err="1">
                <a:solidFill>
                  <a:schemeClr val="bg1"/>
                </a:solidFill>
                <a:latin typeface="Netto Offc Light"/>
                <a:cs typeface="Netto Offc Light"/>
              </a:rPr>
              <a:t>Hotspot</a:t>
            </a:r>
            <a:r>
              <a:rPr lang="nl-NL" dirty="0">
                <a:solidFill>
                  <a:schemeClr val="bg1"/>
                </a:solidFill>
                <a:latin typeface="Netto Offc Light"/>
                <a:cs typeface="Netto Offc Light"/>
              </a:rPr>
              <a:t>-monitor NHA</a:t>
            </a: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1685" t="13551" r="37576" b="54650"/>
          <a:stretch/>
        </p:blipFill>
        <p:spPr>
          <a:xfrm rot="5400000">
            <a:off x="8635325" y="2653656"/>
            <a:ext cx="5708084" cy="1119979"/>
          </a:xfrm>
          <a:prstGeom prst="rect">
            <a:avLst/>
          </a:prstGeom>
        </p:spPr>
      </p:pic>
      <p:sp>
        <p:nvSpPr>
          <p:cNvPr id="4" name="Rechthoek 3"/>
          <p:cNvSpPr/>
          <p:nvPr/>
        </p:nvSpPr>
        <p:spPr>
          <a:xfrm>
            <a:off x="1477654" y="1193970"/>
            <a:ext cx="8226250" cy="4401205"/>
          </a:xfrm>
          <a:prstGeom prst="rect">
            <a:avLst/>
          </a:prstGeom>
        </p:spPr>
        <p:txBody>
          <a:bodyPr wrap="square">
            <a:spAutoFit/>
          </a:bodyPr>
          <a:lstStyle/>
          <a:p>
            <a:r>
              <a:rPr lang="nl-NL" sz="2800" b="1" dirty="0">
                <a:latin typeface="+mj-lt"/>
              </a:rPr>
              <a:t>Acquisitiebeleidsplan NHA 2015-2020</a:t>
            </a:r>
          </a:p>
          <a:p>
            <a:r>
              <a:rPr lang="nl-NL" sz="2800" dirty="0">
                <a:latin typeface="+mj-lt"/>
              </a:rPr>
              <a:t>Ook particuliere archieven hebben invloed gehad op de ontwikkeling van de samenleving. In het verleden heeft het NHA daarom de acquisitie van particuliere archieven en collecties als een belangrijke taak gezien en deze blijft de aankomende jaren gehandhaafd.</a:t>
            </a:r>
          </a:p>
          <a:p>
            <a:endParaRPr lang="nl-NL" sz="2800" dirty="0">
              <a:latin typeface="+mj-lt"/>
            </a:endParaRPr>
          </a:p>
          <a:p>
            <a:r>
              <a:rPr lang="nl-NL" sz="2800" b="1" dirty="0">
                <a:latin typeface="+mj-lt"/>
              </a:rPr>
              <a:t>Hebben, verkrijgen en beheren, collectie- en acquisitieonderzoek Noord-Hollands Archief</a:t>
            </a:r>
          </a:p>
          <a:p>
            <a:r>
              <a:rPr lang="nl-NL" sz="2800" dirty="0">
                <a:latin typeface="+mj-lt"/>
              </a:rPr>
              <a:t>Leemtelijst en historische analyse</a:t>
            </a:r>
          </a:p>
        </p:txBody>
      </p:sp>
    </p:spTree>
    <p:extLst>
      <p:ext uri="{BB962C8B-B14F-4D97-AF65-F5344CB8AC3E}">
        <p14:creationId xmlns:p14="http://schemas.microsoft.com/office/powerpoint/2010/main" val="3431810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vak 11"/>
          <p:cNvSpPr txBox="1"/>
          <p:nvPr/>
        </p:nvSpPr>
        <p:spPr>
          <a:xfrm>
            <a:off x="2047977" y="138395"/>
            <a:ext cx="6979958" cy="369332"/>
          </a:xfrm>
          <a:prstGeom prst="rect">
            <a:avLst/>
          </a:prstGeom>
          <a:noFill/>
        </p:spPr>
        <p:txBody>
          <a:bodyPr wrap="square" rtlCol="0">
            <a:spAutoFit/>
          </a:bodyPr>
          <a:lstStyle/>
          <a:p>
            <a:r>
              <a:rPr lang="nl-NL" dirty="0" err="1">
                <a:solidFill>
                  <a:schemeClr val="bg1"/>
                </a:solidFill>
                <a:latin typeface="Netto Offc Light"/>
                <a:cs typeface="Netto Offc Light"/>
              </a:rPr>
              <a:t>Hotspot</a:t>
            </a:r>
            <a:r>
              <a:rPr lang="nl-NL" dirty="0">
                <a:solidFill>
                  <a:schemeClr val="bg1"/>
                </a:solidFill>
                <a:latin typeface="Netto Offc Light"/>
                <a:cs typeface="Netto Offc Light"/>
              </a:rPr>
              <a:t>-monitor NHA</a:t>
            </a:r>
          </a:p>
        </p:txBody>
      </p:sp>
      <p:sp>
        <p:nvSpPr>
          <p:cNvPr id="11" name="Tekstvak 10"/>
          <p:cNvSpPr txBox="1"/>
          <p:nvPr/>
        </p:nvSpPr>
        <p:spPr>
          <a:xfrm>
            <a:off x="2047977" y="1517081"/>
            <a:ext cx="7086601" cy="523220"/>
          </a:xfrm>
          <a:prstGeom prst="rect">
            <a:avLst/>
          </a:prstGeom>
          <a:noFill/>
        </p:spPr>
        <p:txBody>
          <a:bodyPr wrap="square" rtlCol="0">
            <a:spAutoFit/>
          </a:bodyPr>
          <a:lstStyle/>
          <a:p>
            <a:r>
              <a:rPr lang="nl-NL" sz="2800" b="1" dirty="0">
                <a:latin typeface="+mj-lt"/>
                <a:cs typeface="Netto Offc"/>
              </a:rPr>
              <a:t>Waarom NHA in de regie?</a:t>
            </a:r>
          </a:p>
        </p:txBody>
      </p:sp>
      <p:sp>
        <p:nvSpPr>
          <p:cNvPr id="14" name="Tekstvak 13"/>
          <p:cNvSpPr txBox="1"/>
          <p:nvPr/>
        </p:nvSpPr>
        <p:spPr>
          <a:xfrm>
            <a:off x="2047977" y="2602639"/>
            <a:ext cx="7819923" cy="2631490"/>
          </a:xfrm>
          <a:prstGeom prst="rect">
            <a:avLst/>
          </a:prstGeom>
          <a:noFill/>
        </p:spPr>
        <p:txBody>
          <a:bodyPr wrap="square" rtlCol="0">
            <a:spAutoFit/>
          </a:bodyPr>
          <a:lstStyle/>
          <a:p>
            <a:pPr>
              <a:lnSpc>
                <a:spcPts val="2200"/>
              </a:lnSpc>
              <a:buSzPct val="180000"/>
            </a:pPr>
            <a:r>
              <a:rPr lang="nl-NL" sz="2800" dirty="0" smtClean="0">
                <a:latin typeface="+mj-lt"/>
              </a:rPr>
              <a:t>* NHA </a:t>
            </a:r>
            <a:r>
              <a:rPr lang="nl-NL" sz="2800" dirty="0">
                <a:latin typeface="+mj-lt"/>
              </a:rPr>
              <a:t>en zorgdrager </a:t>
            </a:r>
            <a:r>
              <a:rPr lang="nl-NL" sz="2800" dirty="0" smtClean="0">
                <a:latin typeface="+mj-lt"/>
              </a:rPr>
              <a:t>beide </a:t>
            </a:r>
            <a:r>
              <a:rPr lang="nl-NL" sz="2800" dirty="0">
                <a:latin typeface="+mj-lt"/>
              </a:rPr>
              <a:t>belang bij vooraf goed onderbouwde hotspots</a:t>
            </a:r>
          </a:p>
          <a:p>
            <a:pPr marL="457200" indent="-457200">
              <a:lnSpc>
                <a:spcPts val="2200"/>
              </a:lnSpc>
            </a:pPr>
            <a:r>
              <a:rPr lang="nl-NL" sz="2800" dirty="0">
                <a:latin typeface="+mj-lt"/>
              </a:rPr>
              <a:t>      	</a:t>
            </a:r>
          </a:p>
          <a:p>
            <a:pPr>
              <a:lnSpc>
                <a:spcPts val="2200"/>
              </a:lnSpc>
              <a:buSzPct val="180000"/>
            </a:pPr>
            <a:r>
              <a:rPr lang="nl-NL" sz="2800" dirty="0" smtClean="0">
                <a:latin typeface="+mj-lt"/>
              </a:rPr>
              <a:t>* Helicopterview</a:t>
            </a:r>
            <a:endParaRPr lang="nl-NL" sz="2800" dirty="0">
              <a:latin typeface="+mj-lt"/>
            </a:endParaRPr>
          </a:p>
          <a:p>
            <a:pPr marL="457200" indent="-457200">
              <a:lnSpc>
                <a:spcPts val="2200"/>
              </a:lnSpc>
            </a:pPr>
            <a:r>
              <a:rPr lang="nl-NL" sz="2800" dirty="0">
                <a:latin typeface="+mj-lt"/>
              </a:rPr>
              <a:t>      	</a:t>
            </a:r>
          </a:p>
          <a:p>
            <a:pPr>
              <a:lnSpc>
                <a:spcPts val="2200"/>
              </a:lnSpc>
              <a:buSzPct val="180000"/>
            </a:pPr>
            <a:r>
              <a:rPr lang="nl-NL" sz="2800" dirty="0" smtClean="0">
                <a:latin typeface="+mj-lt"/>
              </a:rPr>
              <a:t>* Betere </a:t>
            </a:r>
            <a:r>
              <a:rPr lang="nl-NL" sz="2800" dirty="0">
                <a:latin typeface="+mj-lt"/>
              </a:rPr>
              <a:t>afstemming</a:t>
            </a:r>
          </a:p>
          <a:p>
            <a:pPr marL="457200" indent="-457200">
              <a:lnSpc>
                <a:spcPts val="2200"/>
              </a:lnSpc>
              <a:buSzPct val="180000"/>
              <a:buFont typeface="Wingdings" charset="2"/>
              <a:buChar char="§"/>
            </a:pPr>
            <a:endParaRPr lang="nl-NL" sz="2800" dirty="0">
              <a:latin typeface="+mj-lt"/>
            </a:endParaRPr>
          </a:p>
          <a:p>
            <a:pPr>
              <a:lnSpc>
                <a:spcPts val="2200"/>
              </a:lnSpc>
              <a:buSzPct val="180000"/>
            </a:pPr>
            <a:r>
              <a:rPr lang="nl-NL" sz="2800" dirty="0" smtClean="0">
                <a:latin typeface="+mj-lt"/>
              </a:rPr>
              <a:t>* Efficiëntie</a:t>
            </a:r>
            <a:endParaRPr lang="nl-NL" sz="2800" dirty="0">
              <a:latin typeface="+mj-lt"/>
            </a:endParaRPr>
          </a:p>
          <a:p>
            <a:pPr marL="457200" indent="-457200">
              <a:lnSpc>
                <a:spcPts val="2200"/>
              </a:lnSpc>
            </a:pPr>
            <a:r>
              <a:rPr lang="nl-NL" sz="1600" dirty="0">
                <a:solidFill>
                  <a:schemeClr val="bg1">
                    <a:lumMod val="50000"/>
                  </a:schemeClr>
                </a:solidFill>
                <a:latin typeface="Netto Offc"/>
              </a:rPr>
              <a:t>      	</a:t>
            </a:r>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l="1685" t="13551" r="37576" b="54650"/>
          <a:stretch/>
        </p:blipFill>
        <p:spPr>
          <a:xfrm rot="5400000">
            <a:off x="8635325" y="2653656"/>
            <a:ext cx="5708084" cy="1119979"/>
          </a:xfrm>
          <a:prstGeom prst="rect">
            <a:avLst/>
          </a:prstGeom>
        </p:spPr>
      </p:pic>
    </p:spTree>
    <p:extLst>
      <p:ext uri="{BB962C8B-B14F-4D97-AF65-F5344CB8AC3E}">
        <p14:creationId xmlns:p14="http://schemas.microsoft.com/office/powerpoint/2010/main" val="3283643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vak 11"/>
          <p:cNvSpPr txBox="1"/>
          <p:nvPr/>
        </p:nvSpPr>
        <p:spPr>
          <a:xfrm>
            <a:off x="2047977" y="138395"/>
            <a:ext cx="6979958" cy="369332"/>
          </a:xfrm>
          <a:prstGeom prst="rect">
            <a:avLst/>
          </a:prstGeom>
          <a:noFill/>
        </p:spPr>
        <p:txBody>
          <a:bodyPr wrap="square" rtlCol="0">
            <a:spAutoFit/>
          </a:bodyPr>
          <a:lstStyle/>
          <a:p>
            <a:r>
              <a:rPr lang="nl-NL" dirty="0" err="1">
                <a:solidFill>
                  <a:schemeClr val="bg1"/>
                </a:solidFill>
                <a:latin typeface="Netto Offc Light"/>
                <a:cs typeface="Netto Offc Light"/>
              </a:rPr>
              <a:t>Hotspot</a:t>
            </a:r>
            <a:r>
              <a:rPr lang="nl-NL" dirty="0">
                <a:solidFill>
                  <a:schemeClr val="bg1"/>
                </a:solidFill>
                <a:latin typeface="Netto Offc Light"/>
                <a:cs typeface="Netto Offc Light"/>
              </a:rPr>
              <a:t>-monitor NHA</a:t>
            </a:r>
          </a:p>
        </p:txBody>
      </p:sp>
      <p:sp>
        <p:nvSpPr>
          <p:cNvPr id="11" name="Tekstvak 10"/>
          <p:cNvSpPr txBox="1"/>
          <p:nvPr/>
        </p:nvSpPr>
        <p:spPr>
          <a:xfrm>
            <a:off x="1085222" y="779845"/>
            <a:ext cx="7086601" cy="523220"/>
          </a:xfrm>
          <a:prstGeom prst="rect">
            <a:avLst/>
          </a:prstGeom>
          <a:noFill/>
        </p:spPr>
        <p:txBody>
          <a:bodyPr wrap="square" rtlCol="0">
            <a:spAutoFit/>
          </a:bodyPr>
          <a:lstStyle/>
          <a:p>
            <a:r>
              <a:rPr lang="nl-NL" sz="2800" b="1" dirty="0" smtClean="0">
                <a:latin typeface="+mj-lt"/>
                <a:cs typeface="Netto Offc"/>
              </a:rPr>
              <a:t>Uitgangspunten bij aanpak </a:t>
            </a:r>
            <a:endParaRPr lang="nl-NL" sz="2800" b="1" dirty="0">
              <a:latin typeface="+mj-lt"/>
              <a:cs typeface="Netto Offc"/>
            </a:endParaRPr>
          </a:p>
        </p:txBody>
      </p:sp>
      <p:sp>
        <p:nvSpPr>
          <p:cNvPr id="14" name="Tekstvak 13"/>
          <p:cNvSpPr txBox="1"/>
          <p:nvPr/>
        </p:nvSpPr>
        <p:spPr>
          <a:xfrm>
            <a:off x="1085222" y="1723306"/>
            <a:ext cx="9844155" cy="4606389"/>
          </a:xfrm>
          <a:prstGeom prst="rect">
            <a:avLst/>
          </a:prstGeom>
          <a:noFill/>
        </p:spPr>
        <p:txBody>
          <a:bodyPr wrap="square" rtlCol="0">
            <a:spAutoFit/>
          </a:bodyPr>
          <a:lstStyle/>
          <a:p>
            <a:pPr>
              <a:lnSpc>
                <a:spcPts val="2200"/>
              </a:lnSpc>
              <a:buSzPct val="180000"/>
            </a:pPr>
            <a:r>
              <a:rPr lang="nl-NL" sz="2800" dirty="0" smtClean="0">
                <a:latin typeface="+mj-lt"/>
              </a:rPr>
              <a:t>* </a:t>
            </a:r>
            <a:r>
              <a:rPr lang="nl-NL" sz="2800" b="1" dirty="0" smtClean="0">
                <a:latin typeface="+mj-lt"/>
              </a:rPr>
              <a:t>NHA </a:t>
            </a:r>
            <a:r>
              <a:rPr lang="nl-NL" sz="2800" b="1" dirty="0">
                <a:latin typeface="+mj-lt"/>
              </a:rPr>
              <a:t>neemt de regie</a:t>
            </a:r>
          </a:p>
          <a:p>
            <a:pPr marL="457200" indent="-457200">
              <a:lnSpc>
                <a:spcPts val="2200"/>
              </a:lnSpc>
            </a:pPr>
            <a:r>
              <a:rPr lang="nl-NL" sz="2800" dirty="0" smtClean="0">
                <a:latin typeface="+mj-lt"/>
              </a:rPr>
              <a:t>     bij </a:t>
            </a:r>
            <a:r>
              <a:rPr lang="nl-NL" sz="2800" dirty="0">
                <a:latin typeface="+mj-lt"/>
              </a:rPr>
              <a:t>het opstellen van de </a:t>
            </a:r>
            <a:r>
              <a:rPr lang="nl-NL" sz="2800" dirty="0" err="1">
                <a:latin typeface="+mj-lt"/>
              </a:rPr>
              <a:t>hotspot</a:t>
            </a:r>
            <a:r>
              <a:rPr lang="nl-NL" sz="2800" dirty="0">
                <a:latin typeface="+mj-lt"/>
              </a:rPr>
              <a:t>-monitors voor </a:t>
            </a:r>
            <a:r>
              <a:rPr lang="nl-NL" sz="2800" dirty="0" smtClean="0">
                <a:latin typeface="+mj-lt"/>
              </a:rPr>
              <a:t>de</a:t>
            </a:r>
            <a:br>
              <a:rPr lang="nl-NL" sz="2800" dirty="0" smtClean="0">
                <a:latin typeface="+mj-lt"/>
              </a:rPr>
            </a:br>
            <a:r>
              <a:rPr lang="nl-NL" sz="2800" dirty="0" smtClean="0">
                <a:latin typeface="+mj-lt"/>
              </a:rPr>
              <a:t>verschillende </a:t>
            </a:r>
            <a:r>
              <a:rPr lang="nl-NL" sz="2800" dirty="0">
                <a:latin typeface="+mj-lt"/>
              </a:rPr>
              <a:t>zorgdragers</a:t>
            </a:r>
          </a:p>
          <a:p>
            <a:pPr marL="457200" indent="-457200">
              <a:lnSpc>
                <a:spcPts val="2200"/>
              </a:lnSpc>
            </a:pPr>
            <a:r>
              <a:rPr lang="nl-NL" sz="2800" dirty="0">
                <a:latin typeface="+mj-lt"/>
              </a:rPr>
              <a:t> </a:t>
            </a:r>
          </a:p>
          <a:p>
            <a:pPr>
              <a:lnSpc>
                <a:spcPts val="2200"/>
              </a:lnSpc>
              <a:buSzPct val="180000"/>
            </a:pPr>
            <a:r>
              <a:rPr lang="nl-NL" sz="2800" dirty="0" smtClean="0">
                <a:latin typeface="+mj-lt"/>
              </a:rPr>
              <a:t>* </a:t>
            </a:r>
            <a:r>
              <a:rPr lang="nl-NL" sz="2800" b="1" dirty="0" smtClean="0">
                <a:latin typeface="+mj-lt"/>
              </a:rPr>
              <a:t>Periode 2010-2018</a:t>
            </a:r>
            <a:endParaRPr lang="nl-NL" sz="2800" b="1" dirty="0">
              <a:latin typeface="+mj-lt"/>
            </a:endParaRPr>
          </a:p>
          <a:p>
            <a:pPr marL="457200" indent="-457200">
              <a:lnSpc>
                <a:spcPts val="2200"/>
              </a:lnSpc>
            </a:pPr>
            <a:r>
              <a:rPr lang="nl-NL" sz="2800" dirty="0">
                <a:latin typeface="+mj-lt"/>
              </a:rPr>
              <a:t>     </a:t>
            </a:r>
            <a:r>
              <a:rPr lang="nl-NL" sz="2800" dirty="0" smtClean="0">
                <a:latin typeface="+mj-lt"/>
              </a:rPr>
              <a:t>voor </a:t>
            </a:r>
            <a:r>
              <a:rPr lang="nl-NL" sz="2800" dirty="0">
                <a:latin typeface="+mj-lt"/>
              </a:rPr>
              <a:t>de eerste </a:t>
            </a:r>
            <a:r>
              <a:rPr lang="nl-NL" sz="2800" dirty="0" err="1">
                <a:latin typeface="+mj-lt"/>
              </a:rPr>
              <a:t>hotspot</a:t>
            </a:r>
            <a:r>
              <a:rPr lang="nl-NL" sz="2800" dirty="0">
                <a:latin typeface="+mj-lt"/>
              </a:rPr>
              <a:t>-monitor</a:t>
            </a:r>
          </a:p>
          <a:p>
            <a:pPr marL="457200" indent="-457200">
              <a:lnSpc>
                <a:spcPts val="2200"/>
              </a:lnSpc>
            </a:pPr>
            <a:endParaRPr lang="nl-NL" sz="2800" dirty="0">
              <a:latin typeface="+mj-lt"/>
            </a:endParaRPr>
          </a:p>
          <a:p>
            <a:pPr>
              <a:lnSpc>
                <a:spcPts val="2200"/>
              </a:lnSpc>
              <a:buSzPct val="180000"/>
            </a:pPr>
            <a:r>
              <a:rPr lang="nl-NL" sz="2800" dirty="0" smtClean="0">
                <a:latin typeface="+mj-lt"/>
              </a:rPr>
              <a:t>* </a:t>
            </a:r>
            <a:r>
              <a:rPr lang="nl-NL" sz="2800" b="1" dirty="0" smtClean="0">
                <a:latin typeface="+mj-lt"/>
              </a:rPr>
              <a:t>Tweejaarlijkse </a:t>
            </a:r>
            <a:r>
              <a:rPr lang="nl-NL" sz="2800" b="1" dirty="0">
                <a:latin typeface="+mj-lt"/>
              </a:rPr>
              <a:t>updates</a:t>
            </a:r>
          </a:p>
          <a:p>
            <a:pPr marL="457200" indent="-457200">
              <a:lnSpc>
                <a:spcPts val="2200"/>
              </a:lnSpc>
            </a:pPr>
            <a:r>
              <a:rPr lang="nl-NL" sz="2800" dirty="0">
                <a:latin typeface="+mj-lt"/>
              </a:rPr>
              <a:t>   </a:t>
            </a:r>
            <a:r>
              <a:rPr lang="nl-NL" sz="2800" dirty="0" smtClean="0">
                <a:latin typeface="+mj-lt"/>
              </a:rPr>
              <a:t>  na </a:t>
            </a:r>
            <a:r>
              <a:rPr lang="nl-NL" sz="2800" dirty="0">
                <a:latin typeface="+mj-lt"/>
              </a:rPr>
              <a:t>het vaststellen van de eerste </a:t>
            </a:r>
            <a:r>
              <a:rPr lang="nl-NL" sz="2800" dirty="0" err="1">
                <a:latin typeface="+mj-lt"/>
              </a:rPr>
              <a:t>hotspot</a:t>
            </a:r>
            <a:r>
              <a:rPr lang="nl-NL" sz="2800" dirty="0">
                <a:latin typeface="+mj-lt"/>
              </a:rPr>
              <a:t>-monitor</a:t>
            </a:r>
          </a:p>
          <a:p>
            <a:pPr>
              <a:lnSpc>
                <a:spcPts val="2200"/>
              </a:lnSpc>
              <a:buSzPct val="180000"/>
            </a:pPr>
            <a:endParaRPr lang="nl-NL" sz="2800" dirty="0">
              <a:latin typeface="+mj-lt"/>
            </a:endParaRPr>
          </a:p>
          <a:p>
            <a:pPr>
              <a:lnSpc>
                <a:spcPts val="2200"/>
              </a:lnSpc>
              <a:buSzPct val="180000"/>
            </a:pPr>
            <a:r>
              <a:rPr lang="nl-NL" sz="2800" dirty="0" smtClean="0">
                <a:latin typeface="+mj-lt"/>
              </a:rPr>
              <a:t>* </a:t>
            </a:r>
            <a:r>
              <a:rPr lang="nl-NL" sz="2800" b="1" dirty="0" smtClean="0">
                <a:latin typeface="+mj-lt"/>
              </a:rPr>
              <a:t>Mogelijke </a:t>
            </a:r>
            <a:r>
              <a:rPr lang="nl-NL" sz="2800" b="1" dirty="0">
                <a:latin typeface="+mj-lt"/>
              </a:rPr>
              <a:t>concentraties voor hotspots:</a:t>
            </a:r>
          </a:p>
          <a:p>
            <a:pPr marL="457200" indent="-457200">
              <a:lnSpc>
                <a:spcPts val="2200"/>
              </a:lnSpc>
            </a:pPr>
            <a:r>
              <a:rPr lang="nl-NL" sz="2800" dirty="0">
                <a:latin typeface="+mj-lt"/>
              </a:rPr>
              <a:t>     </a:t>
            </a:r>
            <a:r>
              <a:rPr lang="nl-NL" sz="2800" dirty="0" smtClean="0">
                <a:latin typeface="+mj-lt"/>
              </a:rPr>
              <a:t> - </a:t>
            </a:r>
            <a:r>
              <a:rPr lang="nl-NL" sz="2800" dirty="0">
                <a:latin typeface="+mj-lt"/>
              </a:rPr>
              <a:t>provinciale hotspots</a:t>
            </a:r>
          </a:p>
          <a:p>
            <a:pPr marL="457200" indent="-457200">
              <a:lnSpc>
                <a:spcPts val="2200"/>
              </a:lnSpc>
            </a:pPr>
            <a:r>
              <a:rPr lang="nl-NL" sz="2800" dirty="0" smtClean="0">
                <a:latin typeface="+mj-lt"/>
              </a:rPr>
              <a:t>	- </a:t>
            </a:r>
            <a:r>
              <a:rPr lang="nl-NL" sz="2800" dirty="0">
                <a:latin typeface="+mj-lt"/>
              </a:rPr>
              <a:t>regionale hotspots</a:t>
            </a:r>
          </a:p>
          <a:p>
            <a:pPr marL="457200" indent="-457200">
              <a:lnSpc>
                <a:spcPts val="2200"/>
              </a:lnSpc>
            </a:pPr>
            <a:r>
              <a:rPr lang="nl-NL" sz="2800" dirty="0">
                <a:latin typeface="+mj-lt"/>
              </a:rPr>
              <a:t>	- hotspots van meerdere gemeenten</a:t>
            </a:r>
          </a:p>
          <a:p>
            <a:pPr marL="457200" indent="-457200">
              <a:lnSpc>
                <a:spcPts val="2200"/>
              </a:lnSpc>
            </a:pPr>
            <a:r>
              <a:rPr lang="nl-NL" sz="2800" dirty="0">
                <a:latin typeface="+mj-lt"/>
              </a:rPr>
              <a:t>	- gemeentelijke hotspots</a:t>
            </a:r>
          </a:p>
          <a:p>
            <a:pPr marL="457200" indent="-457200">
              <a:lnSpc>
                <a:spcPts val="2200"/>
              </a:lnSpc>
            </a:pPr>
            <a:r>
              <a:rPr lang="nl-NL" sz="2800" dirty="0">
                <a:latin typeface="+mj-lt"/>
              </a:rPr>
              <a:t>	- hotspots van gemeenschappelijke regelingen</a:t>
            </a:r>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l="1685" t="13551" r="37576" b="54650"/>
          <a:stretch/>
        </p:blipFill>
        <p:spPr>
          <a:xfrm rot="5400000">
            <a:off x="8635325" y="2653656"/>
            <a:ext cx="5708084" cy="1119979"/>
          </a:xfrm>
          <a:prstGeom prst="rect">
            <a:avLst/>
          </a:prstGeom>
        </p:spPr>
      </p:pic>
    </p:spTree>
    <p:extLst>
      <p:ext uri="{BB962C8B-B14F-4D97-AF65-F5344CB8AC3E}">
        <p14:creationId xmlns:p14="http://schemas.microsoft.com/office/powerpoint/2010/main" val="185272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617BF3-77DB-4878-B846-620C86D8AABC}"/>
</file>

<file path=customXml/itemProps2.xml><?xml version="1.0" encoding="utf-8"?>
<ds:datastoreItem xmlns:ds="http://schemas.openxmlformats.org/officeDocument/2006/customXml" ds:itemID="{461918D8-2ABD-4647-87B0-BB5BBCBA553F}"/>
</file>

<file path=docProps/app.xml><?xml version="1.0" encoding="utf-8"?>
<Properties xmlns="http://schemas.openxmlformats.org/officeDocument/2006/extended-properties" xmlns:vt="http://schemas.openxmlformats.org/officeDocument/2006/docPropsVTypes">
  <TotalTime>95</TotalTime>
  <Words>570</Words>
  <Application>Microsoft Office PowerPoint</Application>
  <PresentationFormat>Breedbeeld</PresentationFormat>
  <Paragraphs>109</Paragraphs>
  <Slides>14</Slides>
  <Notes>8</Notes>
  <HiddenSlides>0</HiddenSlides>
  <MMClips>0</MMClips>
  <ScaleCrop>false</ScaleCrop>
  <HeadingPairs>
    <vt:vector size="8" baseType="variant">
      <vt:variant>
        <vt:lpstr>Gebruikte lettertypen</vt:lpstr>
      </vt:variant>
      <vt:variant>
        <vt:i4>6</vt:i4>
      </vt:variant>
      <vt:variant>
        <vt:lpstr>Thema</vt:lpstr>
      </vt:variant>
      <vt:variant>
        <vt:i4>1</vt:i4>
      </vt:variant>
      <vt:variant>
        <vt:lpstr>Ingesloten OLE-bronprogramma's</vt:lpstr>
      </vt:variant>
      <vt:variant>
        <vt:i4>1</vt:i4>
      </vt:variant>
      <vt:variant>
        <vt:lpstr>Diatitels</vt:lpstr>
      </vt:variant>
      <vt:variant>
        <vt:i4>14</vt:i4>
      </vt:variant>
    </vt:vector>
  </HeadingPairs>
  <TitlesOfParts>
    <vt:vector size="22" baseType="lpstr">
      <vt:lpstr>Arial</vt:lpstr>
      <vt:lpstr>Calibri</vt:lpstr>
      <vt:lpstr>Calibri Light</vt:lpstr>
      <vt:lpstr>Netto Offc</vt:lpstr>
      <vt:lpstr>Netto Offc Light</vt:lpstr>
      <vt:lpstr>Wingdings</vt:lpstr>
      <vt:lpstr>Kantoorthema</vt:lpstr>
      <vt:lpstr>Document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Tanja.Holt@noord-hollandsarchief.nl</dc:creator>
  <cp:lastModifiedBy>Patrick Vlegels</cp:lastModifiedBy>
  <cp:revision>20</cp:revision>
  <dcterms:created xsi:type="dcterms:W3CDTF">2018-10-09T18:47:20Z</dcterms:created>
  <dcterms:modified xsi:type="dcterms:W3CDTF">2019-01-30T14:37:59Z</dcterms:modified>
</cp:coreProperties>
</file>