
<file path=[Content_Types].xml><?xml version="1.0" encoding="utf-8"?>
<Types xmlns="http://schemas.openxmlformats.org/package/2006/content-types">
  <Default Extension="bin" ContentType="application/vnd.openxmlformats-officedocument.presentationml.printerSetting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17.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notesSlides/notesSlide13.xml" ContentType="application/vnd.openxmlformats-officedocument.presentationml.notesSlide+xml"/>
  <Override PartName="/ppt/slideLayouts/slideLayout13.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7.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15.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2.xml" ContentType="application/vnd.openxmlformats-officedocument.presentationml.slideLayou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Layouts/slideLayout1.xml" ContentType="application/vnd.openxmlformats-officedocument.presentationml.slideLayout+xml"/>
  <Override PartName="/ppt/slideLayouts/slideLayout12.xml" ContentType="application/vnd.openxmlformats-officedocument.presentationml.slideLayout+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slideLayouts/slideLayout14.xml" ContentType="application/vnd.openxmlformats-officedocument.presentationml.slideLayout+xml"/>
  <Override PartName="/ppt/notesSlides/notesSlide16.xml" ContentType="application/vnd.openxmlformats-officedocument.presentationml.notesSlide+xml"/>
  <Override PartName="/ppt/slideLayouts/slideLayout16.xml" ContentType="application/vnd.openxmlformats-officedocument.presentationml.slideLayout+xml"/>
  <Override PartName="/ppt/slideLayouts/slideLayout4.xml" ContentType="application/vnd.openxmlformats-officedocument.presentationml.slideLayout+xml"/>
  <Override PartName="/ppt/slideLayouts/slideLayout15.xml" ContentType="application/vnd.openxmlformats-officedocument.presentationml.slideLayout+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charts/chart3.xml" ContentType="application/vnd.openxmlformats-officedocument.drawingml.chart+xml"/>
  <Override PartName="/ppt/comments/comment2.xml" ContentType="application/vnd.openxmlformats-officedocument.presentationml.comments+xml"/>
  <Override PartName="/ppt/charts/chart2.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hart6.xml" ContentType="application/vnd.openxmlformats-officedocument.drawingml.chart+xml"/>
  <Override PartName="/ppt/comments/comment1.xml" ContentType="application/vnd.openxmlformats-officedocument.presentationml.comments+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3" r:id="rId1"/>
  </p:sldMasterIdLst>
  <p:notesMasterIdLst>
    <p:notesMasterId r:id="rId32"/>
  </p:notesMasterIdLst>
  <p:handoutMasterIdLst>
    <p:handoutMasterId r:id="rId33"/>
  </p:handoutMasterIdLst>
  <p:sldIdLst>
    <p:sldId id="3419" r:id="rId2"/>
    <p:sldId id="3513" r:id="rId3"/>
    <p:sldId id="3519" r:id="rId4"/>
    <p:sldId id="3514" r:id="rId5"/>
    <p:sldId id="3518" r:id="rId6"/>
    <p:sldId id="3520" r:id="rId7"/>
    <p:sldId id="3530" r:id="rId8"/>
    <p:sldId id="3528" r:id="rId9"/>
    <p:sldId id="3516" r:id="rId10"/>
    <p:sldId id="3529" r:id="rId11"/>
    <p:sldId id="3521" r:id="rId12"/>
    <p:sldId id="3522" r:id="rId13"/>
    <p:sldId id="3525" r:id="rId14"/>
    <p:sldId id="3531" r:id="rId15"/>
    <p:sldId id="3541" r:id="rId16"/>
    <p:sldId id="3527" r:id="rId17"/>
    <p:sldId id="3532" r:id="rId18"/>
    <p:sldId id="3533" r:id="rId19"/>
    <p:sldId id="3534" r:id="rId20"/>
    <p:sldId id="3535" r:id="rId21"/>
    <p:sldId id="3542" r:id="rId22"/>
    <p:sldId id="3543" r:id="rId23"/>
    <p:sldId id="3536" r:id="rId24"/>
    <p:sldId id="3537" r:id="rId25"/>
    <p:sldId id="3538" r:id="rId26"/>
    <p:sldId id="3524" r:id="rId27"/>
    <p:sldId id="3539" r:id="rId28"/>
    <p:sldId id="3523" r:id="rId29"/>
    <p:sldId id="3540" r:id="rId30"/>
    <p:sldId id="354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709" userDrawn="1">
          <p15:clr>
            <a:srgbClr val="A4A3A4"/>
          </p15:clr>
        </p15:guide>
        <p15:guide id="2" pos="143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ost" initials="JvdN"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A3DFA"/>
    <a:srgbClr val="FC8C29"/>
    <a:srgbClr val="01234C"/>
    <a:srgbClr val="01244E"/>
    <a:srgbClr val="FFFFFF"/>
    <a:srgbClr val="D8ECD1"/>
    <a:srgbClr val="98C1D9"/>
    <a:srgbClr val="627264"/>
    <a:srgbClr val="FC8C2A"/>
    <a:srgbClr val="BFC2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69" autoAdjust="0"/>
    <p:restoredTop sz="65564" autoAdjust="0"/>
  </p:normalViewPr>
  <p:slideViewPr>
    <p:cSldViewPr snapToGrid="0" snapToObjects="1">
      <p:cViewPr>
        <p:scale>
          <a:sx n="90" d="100"/>
          <a:sy n="90" d="100"/>
        </p:scale>
        <p:origin x="-1024" y="344"/>
      </p:cViewPr>
      <p:guideLst>
        <p:guide orient="horz" pos="709"/>
        <p:guide pos="1436"/>
      </p:guideLst>
    </p:cSldViewPr>
  </p:slideViewPr>
  <p:outlineViewPr>
    <p:cViewPr>
      <p:scale>
        <a:sx n="33" d="100"/>
        <a:sy n="33" d="100"/>
      </p:scale>
      <p:origin x="0" y="-2352"/>
    </p:cViewPr>
  </p:outlineViewPr>
  <p:notesTextViewPr>
    <p:cViewPr>
      <p:scale>
        <a:sx n="185" d="100"/>
        <a:sy n="185" d="100"/>
      </p:scale>
      <p:origin x="0" y="0"/>
    </p:cViewPr>
  </p:notesTextViewPr>
  <p:sorterViewPr>
    <p:cViewPr>
      <p:scale>
        <a:sx n="66" d="100"/>
        <a:sy n="66" d="100"/>
      </p:scale>
      <p:origin x="0" y="0"/>
    </p:cViewPr>
  </p:sorterViewPr>
  <p:notesViewPr>
    <p:cSldViewPr snapToGrid="0" snapToObjects="1">
      <p:cViewPr varScale="1">
        <p:scale>
          <a:sx n="90" d="100"/>
          <a:sy n="90" d="100"/>
        </p:scale>
        <p:origin x="-3640"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printerSettings" Target="printerSettings/printerSettings1.bin"/><Relationship Id="rId7" Type="http://schemas.openxmlformats.org/officeDocument/2006/relationships/slide" Target="slides/slide6.xml"/><Relationship Id="rId20" Type="http://schemas.openxmlformats.org/officeDocument/2006/relationships/slide" Target="slides/slide19.xml"/><Relationship Id="rId29" Type="http://schemas.openxmlformats.org/officeDocument/2006/relationships/slide" Target="slides/slide28.xml"/><Relationship Id="rId2" Type="http://schemas.openxmlformats.org/officeDocument/2006/relationships/slide" Target="slides/slide1.xml"/><Relationship Id="rId16" Type="http://schemas.openxmlformats.org/officeDocument/2006/relationships/slide" Target="slides/slide15.xml"/><Relationship Id="rId41" Type="http://schemas.openxmlformats.org/officeDocument/2006/relationships/customXml" Target="../customXml/item2.xml"/><Relationship Id="rId24" Type="http://schemas.openxmlformats.org/officeDocument/2006/relationships/slide" Target="slides/slide23.xml"/><Relationship Id="rId1" Type="http://schemas.openxmlformats.org/officeDocument/2006/relationships/slideMaster" Target="slideMasters/slideMaster1.xml"/><Relationship Id="rId32" Type="http://schemas.openxmlformats.org/officeDocument/2006/relationships/notesMaster" Target="notesMasters/notes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viewProps" Target="viewProps.xml"/><Relationship Id="rId40" Type="http://schemas.openxmlformats.org/officeDocument/2006/relationships/customXml" Target="../customXml/item1.xml"/><Relationship Id="rId23" Type="http://schemas.openxmlformats.org/officeDocument/2006/relationships/slide" Target="slides/slide22.xml"/><Relationship Id="rId28" Type="http://schemas.openxmlformats.org/officeDocument/2006/relationships/slide" Target="slides/slide27.xml"/><Relationship Id="rId5" Type="http://schemas.openxmlformats.org/officeDocument/2006/relationships/slide" Target="slides/slide4.xml"/><Relationship Id="rId36" Type="http://schemas.openxmlformats.org/officeDocument/2006/relationships/presProps" Target="presProps.xml"/><Relationship Id="rId15" Type="http://schemas.openxmlformats.org/officeDocument/2006/relationships/slide" Target="slides/slide14.xml"/><Relationship Id="rId31" Type="http://schemas.openxmlformats.org/officeDocument/2006/relationships/slide" Target="slides/slide30.xml"/><Relationship Id="rId10" Type="http://schemas.openxmlformats.org/officeDocument/2006/relationships/slide" Target="slides/slide9.xml"/><Relationship Id="rId19" Type="http://schemas.openxmlformats.org/officeDocument/2006/relationships/slide" Target="slides/slide18.xml"/><Relationship Id="rId22" Type="http://schemas.openxmlformats.org/officeDocument/2006/relationships/slide" Target="slides/slide21.xml"/><Relationship Id="rId27" Type="http://schemas.openxmlformats.org/officeDocument/2006/relationships/slide" Target="slides/slide26.xml"/><Relationship Id="rId4" Type="http://schemas.openxmlformats.org/officeDocument/2006/relationships/slide" Target="slides/slide3.xml"/><Relationship Id="rId30" Type="http://schemas.openxmlformats.org/officeDocument/2006/relationships/slide" Target="slides/slide29.xml"/><Relationship Id="rId9" Type="http://schemas.openxmlformats.org/officeDocument/2006/relationships/slide" Target="slides/slide8.xml"/><Relationship Id="rId35" Type="http://schemas.openxmlformats.org/officeDocument/2006/relationships/commentAuthors" Target="commentAuthors.xml"/><Relationship Id="rId14" Type="http://schemas.openxmlformats.org/officeDocument/2006/relationships/slide" Target="slides/slide13.xml"/><Relationship Id="rId8" Type="http://schemas.openxmlformats.org/officeDocument/2006/relationships/slide" Target="slides/slide7.xml"/><Relationship Id="rId3" Type="http://schemas.openxmlformats.org/officeDocument/2006/relationships/slide" Target="slides/slide2.xml"/><Relationship Id="rId25" Type="http://schemas.openxmlformats.org/officeDocument/2006/relationships/slide" Target="slides/slide24.xml"/><Relationship Id="rId33"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ania:Users:ania:Projects:NDE:Digitaale%20Tools:02.%20RESEARCH:03.%20SURVEY:07.%20RESULTATEN:Tooling%20Survey%20Netwerk%20Digitaal%20Erfgoed%20v04_am.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ania:Users:ania:Projects:NDE:Digitaale%20Tools:02.%20RESEARCH:03.%20SURVEY:07.%20RESULTATEN:Tooling%20Survey%20Netwerk%20Digitaal%20Erfgoed%20v0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ania:Users:ania:Projects:NDE:Digitaale%20Tools:02.%20RESEARCH:03.%20SURVEY:07.%20RESULTATEN:Tooling%20Survey%20Netwerk%20Digitaal%20Erfgoed%20v04_am.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ania:Users:ania:Projects:NDE:Digitaale%20Tools:02.%20RESEARCH:03.%20SURVEY:07.%20RESULTATEN:Tooling%20Survey%20Netwerk%20Digitaal%20Erfgoed%20v0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ania:Users:ania:Projects:NDE:Digitaale%20Tools:02.%20RESEARCH:03.%20SURVEY:07.%20RESULTATEN:Tooling%20Survey%20Netwerk%20Digitaal%20Erfgoed%20v04_am.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ania:Users:ania:Projects:NDE:Digitaale%20Tools:02.%20RESEARCH:03.%20SURVEY:07.%20RESULTATEN:Tooling%20Survey%20Netwerk%20Digitaal%20Erfgoed%20v04_a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383363959795"/>
          <c:y val="0.0630693763139453"/>
          <c:w val="0.714337151326459"/>
          <c:h val="0.872074557603915"/>
        </c:manualLayout>
      </c:layout>
      <c:barChart>
        <c:barDir val="bar"/>
        <c:grouping val="clustered"/>
        <c:varyColors val="1"/>
        <c:ser>
          <c:idx val="0"/>
          <c:order val="0"/>
          <c:tx>
            <c:strRef>
              <c:f>'V2'!$D$27</c:f>
              <c:strCache>
                <c:ptCount val="1"/>
                <c:pt idx="0">
                  <c:v>aantallen:</c:v>
                </c:pt>
              </c:strCache>
            </c:strRef>
          </c:tx>
          <c:invertIfNegative val="0"/>
          <c:dPt>
            <c:idx val="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FCC4-4528-8A6D-74A01475400F}"/>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FCC4-4528-8A6D-74A01475400F}"/>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FCC4-4528-8A6D-74A01475400F}"/>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FCC4-4528-8A6D-74A01475400F}"/>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FCC4-4528-8A6D-74A01475400F}"/>
              </c:ext>
            </c:extLst>
          </c:dPt>
          <c:dPt>
            <c:idx val="5"/>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FCC4-4528-8A6D-74A01475400F}"/>
              </c:ext>
            </c:extLst>
          </c:dPt>
          <c:dPt>
            <c:idx val="6"/>
            <c:invertIfNegative val="0"/>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FCC4-4528-8A6D-74A01475400F}"/>
              </c:ext>
            </c:extLst>
          </c:dPt>
          <c:dPt>
            <c:idx val="7"/>
            <c:invertIfNegative val="0"/>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FCC4-4528-8A6D-74A01475400F}"/>
              </c:ext>
            </c:extLst>
          </c:dPt>
          <c:dPt>
            <c:idx val="8"/>
            <c:invertIfNegative val="0"/>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FCC4-4528-8A6D-74A01475400F}"/>
              </c:ext>
            </c:extLst>
          </c:dPt>
          <c:dPt>
            <c:idx val="9"/>
            <c:invertIfNegative val="0"/>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FCC4-4528-8A6D-74A01475400F}"/>
              </c:ext>
            </c:extLst>
          </c:dPt>
          <c:dPt>
            <c:idx val="10"/>
            <c:invertIfNegative val="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FCC4-4528-8A6D-74A01475400F}"/>
              </c:ext>
            </c:extLst>
          </c:dPt>
          <c:dPt>
            <c:idx val="11"/>
            <c:invertIfNegative val="0"/>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FCC4-4528-8A6D-74A01475400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'V2'!$C$28:$C$39</c:f>
              <c:strCache>
                <c:ptCount val="12"/>
                <c:pt idx="0">
                  <c:v>Images</c:v>
                </c:pt>
                <c:pt idx="1">
                  <c:v>tekstgebaseerde documenten</c:v>
                </c:pt>
                <c:pt idx="2">
                  <c:v>video</c:v>
                </c:pt>
                <c:pt idx="3">
                  <c:v>audio</c:v>
                </c:pt>
                <c:pt idx="4">
                  <c:v>spreadsheet</c:v>
                </c:pt>
                <c:pt idx="5">
                  <c:v>database</c:v>
                </c:pt>
                <c:pt idx="6">
                  <c:v>websites</c:v>
                </c:pt>
                <c:pt idx="7">
                  <c:v>Overige</c:v>
                </c:pt>
                <c:pt idx="8">
                  <c:v>e-mail (berichten)</c:v>
                </c:pt>
                <c:pt idx="9">
                  <c:v>3d objecten</c:v>
                </c:pt>
                <c:pt idx="10">
                  <c:v>interactieve objecten</c:v>
                </c:pt>
                <c:pt idx="11">
                  <c:v>social media</c:v>
                </c:pt>
              </c:strCache>
            </c:strRef>
          </c:cat>
          <c:val>
            <c:numRef>
              <c:f>'V2'!$D$28:$D$39</c:f>
              <c:numCache>
                <c:formatCode>General</c:formatCode>
                <c:ptCount val="12"/>
                <c:pt idx="0">
                  <c:v>21.0</c:v>
                </c:pt>
                <c:pt idx="1">
                  <c:v>20.0</c:v>
                </c:pt>
                <c:pt idx="2">
                  <c:v>20.0</c:v>
                </c:pt>
                <c:pt idx="3">
                  <c:v>18.0</c:v>
                </c:pt>
                <c:pt idx="4">
                  <c:v>14.0</c:v>
                </c:pt>
                <c:pt idx="5">
                  <c:v>13.0</c:v>
                </c:pt>
                <c:pt idx="6">
                  <c:v>12.0</c:v>
                </c:pt>
                <c:pt idx="7">
                  <c:v>10.0</c:v>
                </c:pt>
                <c:pt idx="8">
                  <c:v>8.0</c:v>
                </c:pt>
                <c:pt idx="9">
                  <c:v>5.0</c:v>
                </c:pt>
                <c:pt idx="10">
                  <c:v>4.0</c:v>
                </c:pt>
                <c:pt idx="11">
                  <c:v>3.0</c:v>
                </c:pt>
              </c:numCache>
            </c:numRef>
          </c:val>
          <c:extLst xmlns:c16r2="http://schemas.microsoft.com/office/drawing/2015/06/chart">
            <c:ext xmlns:c16="http://schemas.microsoft.com/office/drawing/2014/chart" uri="{C3380CC4-5D6E-409C-BE32-E72D297353CC}">
              <c16:uniqueId val="{00000018-FCC4-4528-8A6D-74A01475400F}"/>
            </c:ext>
          </c:extLst>
        </c:ser>
        <c:dLbls>
          <c:showLegendKey val="0"/>
          <c:showVal val="0"/>
          <c:showCatName val="0"/>
          <c:showSerName val="0"/>
          <c:showPercent val="0"/>
          <c:showBubbleSize val="0"/>
        </c:dLbls>
        <c:gapWidth val="182"/>
        <c:axId val="-2126661096"/>
        <c:axId val="-2126784312"/>
      </c:barChart>
      <c:catAx>
        <c:axId val="-2126661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6784312"/>
        <c:crosses val="autoZero"/>
        <c:auto val="1"/>
        <c:lblAlgn val="ctr"/>
        <c:lblOffset val="100"/>
        <c:noMultiLvlLbl val="0"/>
      </c:catAx>
      <c:valAx>
        <c:axId val="-212678431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666109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'V3'!$D$27</c:f>
              <c:strCache>
                <c:ptCount val="1"/>
                <c:pt idx="0">
                  <c:v>aantallen:</c:v>
                </c:pt>
              </c:strCache>
            </c:strRef>
          </c:tx>
          <c:invertIfNegative val="0"/>
          <c:dPt>
            <c:idx val="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2719-4789-8F9E-8E8EDBBFACD6}"/>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2719-4789-8F9E-8E8EDBBFACD6}"/>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2719-4789-8F9E-8E8EDBBFACD6}"/>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2719-4789-8F9E-8E8EDBBFACD6}"/>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2719-4789-8F9E-8E8EDBBFACD6}"/>
              </c:ext>
            </c:extLst>
          </c:dPt>
          <c:dPt>
            <c:idx val="5"/>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2719-4789-8F9E-8E8EDBBFACD6}"/>
              </c:ext>
            </c:extLst>
          </c:dPt>
          <c:dPt>
            <c:idx val="6"/>
            <c:invertIfNegative val="0"/>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2719-4789-8F9E-8E8EDBBFACD6}"/>
              </c:ext>
            </c:extLst>
          </c:dPt>
          <c:dPt>
            <c:idx val="7"/>
            <c:invertIfNegative val="0"/>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2719-4789-8F9E-8E8EDBBFACD6}"/>
              </c:ext>
            </c:extLst>
          </c:dPt>
          <c:dPt>
            <c:idx val="8"/>
            <c:invertIfNegative val="0"/>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2719-4789-8F9E-8E8EDBBFACD6}"/>
              </c:ext>
            </c:extLst>
          </c:dPt>
          <c:dPt>
            <c:idx val="9"/>
            <c:invertIfNegative val="0"/>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2719-4789-8F9E-8E8EDBBFACD6}"/>
              </c:ext>
            </c:extLst>
          </c:dPt>
          <c:dPt>
            <c:idx val="10"/>
            <c:invertIfNegative val="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2719-4789-8F9E-8E8EDBBFACD6}"/>
              </c:ext>
            </c:extLst>
          </c:dPt>
          <c:dPt>
            <c:idx val="11"/>
            <c:invertIfNegative val="0"/>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2719-4789-8F9E-8E8EDBBFACD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'V3'!$C$28:$C$39</c:f>
              <c:strCache>
                <c:ptCount val="12"/>
                <c:pt idx="0">
                  <c:v>tekstgebaseerde documenten</c:v>
                </c:pt>
                <c:pt idx="1">
                  <c:v>Images</c:v>
                </c:pt>
                <c:pt idx="2">
                  <c:v>audio</c:v>
                </c:pt>
                <c:pt idx="3">
                  <c:v>video</c:v>
                </c:pt>
                <c:pt idx="4">
                  <c:v>e-mail (berichten)</c:v>
                </c:pt>
                <c:pt idx="5">
                  <c:v>websites</c:v>
                </c:pt>
                <c:pt idx="6">
                  <c:v>spreadsheet</c:v>
                </c:pt>
                <c:pt idx="7">
                  <c:v>database</c:v>
                </c:pt>
                <c:pt idx="8">
                  <c:v>3d objecten</c:v>
                </c:pt>
                <c:pt idx="9">
                  <c:v>social media</c:v>
                </c:pt>
                <c:pt idx="10">
                  <c:v>interactieve objecten</c:v>
                </c:pt>
                <c:pt idx="11">
                  <c:v>Overige</c:v>
                </c:pt>
              </c:strCache>
            </c:strRef>
          </c:cat>
          <c:val>
            <c:numRef>
              <c:f>'V3'!$D$28:$D$39</c:f>
              <c:numCache>
                <c:formatCode>General</c:formatCode>
                <c:ptCount val="12"/>
                <c:pt idx="0">
                  <c:v>17.0</c:v>
                </c:pt>
                <c:pt idx="1">
                  <c:v>17.0</c:v>
                </c:pt>
                <c:pt idx="2">
                  <c:v>17.0</c:v>
                </c:pt>
                <c:pt idx="3">
                  <c:v>16.0</c:v>
                </c:pt>
                <c:pt idx="4">
                  <c:v>12.0</c:v>
                </c:pt>
                <c:pt idx="5">
                  <c:v>12.0</c:v>
                </c:pt>
                <c:pt idx="6">
                  <c:v>11.0</c:v>
                </c:pt>
                <c:pt idx="7">
                  <c:v>10.0</c:v>
                </c:pt>
                <c:pt idx="8">
                  <c:v>9.0</c:v>
                </c:pt>
                <c:pt idx="9">
                  <c:v>9.0</c:v>
                </c:pt>
                <c:pt idx="10">
                  <c:v>6.0</c:v>
                </c:pt>
                <c:pt idx="11">
                  <c:v>3.0</c:v>
                </c:pt>
              </c:numCache>
            </c:numRef>
          </c:val>
          <c:extLst xmlns:c16r2="http://schemas.microsoft.com/office/drawing/2015/06/chart">
            <c:ext xmlns:c16="http://schemas.microsoft.com/office/drawing/2014/chart" uri="{C3380CC4-5D6E-409C-BE32-E72D297353CC}">
              <c16:uniqueId val="{00000000-D527-4C8F-A66A-8C8279C6293C}"/>
            </c:ext>
          </c:extLst>
        </c:ser>
        <c:dLbls>
          <c:showLegendKey val="0"/>
          <c:showVal val="0"/>
          <c:showCatName val="0"/>
          <c:showSerName val="0"/>
          <c:showPercent val="0"/>
          <c:showBubbleSize val="0"/>
        </c:dLbls>
        <c:gapWidth val="182"/>
        <c:axId val="2055461416"/>
        <c:axId val="-2142294344"/>
      </c:barChart>
      <c:catAx>
        <c:axId val="20554614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2294344"/>
        <c:crosses val="autoZero"/>
        <c:auto val="1"/>
        <c:lblAlgn val="ctr"/>
        <c:lblOffset val="100"/>
        <c:noMultiLvlLbl val="0"/>
      </c:catAx>
      <c:valAx>
        <c:axId val="-2142294344"/>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546141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'V4'!$C$28</c:f>
              <c:strCache>
                <c:ptCount val="1"/>
                <c:pt idx="0">
                  <c:v>aantallen:</c:v>
                </c:pt>
              </c:strCache>
            </c:strRef>
          </c:tx>
          <c:invertIfNegative val="0"/>
          <c:dPt>
            <c:idx val="0"/>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1-0B2B-4877-B26B-A4E87C20BD81}"/>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12BB-4C2D-A6C4-BBEF109EADBD}"/>
              </c:ext>
            </c:extLst>
          </c:dPt>
          <c:dPt>
            <c:idx val="2"/>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2-0B2B-4877-B26B-A4E87C20BD81}"/>
              </c:ext>
            </c:extLst>
          </c:dPt>
          <c:dPt>
            <c:idx val="3"/>
            <c:invertIfNegative val="0"/>
            <c:bubble3D val="0"/>
            <c:spPr>
              <a:solidFill>
                <a:schemeClr val="tx1"/>
              </a:solidFill>
              <a:ln>
                <a:noFill/>
              </a:ln>
              <a:effectLst/>
            </c:spPr>
            <c:extLst xmlns:c16r2="http://schemas.microsoft.com/office/drawing/2015/06/chart">
              <c:ext xmlns:c16="http://schemas.microsoft.com/office/drawing/2014/chart" uri="{C3380CC4-5D6E-409C-BE32-E72D297353CC}">
                <c16:uniqueId val="{00000003-0B2B-4877-B26B-A4E87C20BD8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'V4'!$B$29:$B$31</c:f>
              <c:strCache>
                <c:ptCount val="3"/>
                <c:pt idx="0">
                  <c:v>ja</c:v>
                </c:pt>
                <c:pt idx="1">
                  <c:v>nee, we digitaliseren zelf</c:v>
                </c:pt>
                <c:pt idx="2">
                  <c:v>beide</c:v>
                </c:pt>
              </c:strCache>
            </c:strRef>
          </c:cat>
          <c:val>
            <c:numRef>
              <c:f>'V4'!$C$29:$C$31</c:f>
              <c:numCache>
                <c:formatCode>General</c:formatCode>
                <c:ptCount val="3"/>
                <c:pt idx="0">
                  <c:v>14.0</c:v>
                </c:pt>
                <c:pt idx="1">
                  <c:v>2.0</c:v>
                </c:pt>
                <c:pt idx="2">
                  <c:v>6.0</c:v>
                </c:pt>
              </c:numCache>
            </c:numRef>
          </c:val>
          <c:extLst xmlns:c16r2="http://schemas.microsoft.com/office/drawing/2015/06/chart">
            <c:ext xmlns:c16="http://schemas.microsoft.com/office/drawing/2014/chart" uri="{C3380CC4-5D6E-409C-BE32-E72D297353CC}">
              <c16:uniqueId val="{00000000-0B2B-4877-B26B-A4E87C20BD81}"/>
            </c:ext>
          </c:extLst>
        </c:ser>
        <c:dLbls>
          <c:showLegendKey val="0"/>
          <c:showVal val="0"/>
          <c:showCatName val="0"/>
          <c:showSerName val="0"/>
          <c:showPercent val="0"/>
          <c:showBubbleSize val="0"/>
        </c:dLbls>
        <c:gapWidth val="182"/>
        <c:axId val="-2126693160"/>
        <c:axId val="-2126714232"/>
      </c:barChart>
      <c:catAx>
        <c:axId val="-2126693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6714232"/>
        <c:crosses val="autoZero"/>
        <c:auto val="1"/>
        <c:lblAlgn val="ctr"/>
        <c:lblOffset val="100"/>
        <c:noMultiLvlLbl val="0"/>
      </c:catAx>
      <c:valAx>
        <c:axId val="-212671423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669316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'V5'!$D$27</c:f>
              <c:strCache>
                <c:ptCount val="1"/>
                <c:pt idx="0">
                  <c:v>aantallen:</c:v>
                </c:pt>
              </c:strCache>
            </c:strRef>
          </c:tx>
          <c:invertIfNegative val="0"/>
          <c:dPt>
            <c:idx val="0"/>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1-9545-40CB-A560-7DE13AAD4C8D}"/>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485B-452E-BCA1-5770BDEB9592}"/>
              </c:ext>
            </c:extLst>
          </c:dPt>
          <c:dPt>
            <c:idx val="2"/>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02-9545-40CB-A560-7DE13AAD4C8D}"/>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485B-452E-BCA1-5770BDEB9592}"/>
              </c:ext>
            </c:extLst>
          </c:dPt>
          <c:dPt>
            <c:idx val="4"/>
            <c:invertIfNegative val="0"/>
            <c:bubble3D val="0"/>
            <c:spPr>
              <a:solidFill>
                <a:schemeClr val="tx1"/>
              </a:solidFill>
              <a:ln>
                <a:noFill/>
              </a:ln>
              <a:effectLst/>
            </c:spPr>
            <c:extLst xmlns:c16r2="http://schemas.microsoft.com/office/drawing/2015/06/chart">
              <c:ext xmlns:c16="http://schemas.microsoft.com/office/drawing/2014/chart" uri="{C3380CC4-5D6E-409C-BE32-E72D297353CC}">
                <c16:uniqueId val="{00000003-9545-40CB-A560-7DE13AAD4C8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'V5'!$C$28:$C$30</c:f>
              <c:strCache>
                <c:ptCount val="3"/>
                <c:pt idx="0">
                  <c:v>ja, we kunnen zelf eisen stellen</c:v>
                </c:pt>
                <c:pt idx="1">
                  <c:v>nee, we hebben geen invloed</c:v>
                </c:pt>
                <c:pt idx="2">
                  <c:v>deels, afhankelijk van de collectie</c:v>
                </c:pt>
              </c:strCache>
            </c:strRef>
          </c:cat>
          <c:val>
            <c:numRef>
              <c:f>'V5'!$D$28:$D$30</c:f>
              <c:numCache>
                <c:formatCode>General</c:formatCode>
                <c:ptCount val="3"/>
                <c:pt idx="0">
                  <c:v>6.0</c:v>
                </c:pt>
                <c:pt idx="1">
                  <c:v>2.0</c:v>
                </c:pt>
                <c:pt idx="2">
                  <c:v>13.0</c:v>
                </c:pt>
              </c:numCache>
            </c:numRef>
          </c:val>
          <c:extLst xmlns:c16r2="http://schemas.microsoft.com/office/drawing/2015/06/chart">
            <c:ext xmlns:c16="http://schemas.microsoft.com/office/drawing/2014/chart" uri="{C3380CC4-5D6E-409C-BE32-E72D297353CC}">
              <c16:uniqueId val="{00000000-9545-40CB-A560-7DE13AAD4C8D}"/>
            </c:ext>
          </c:extLst>
        </c:ser>
        <c:dLbls>
          <c:showLegendKey val="0"/>
          <c:showVal val="0"/>
          <c:showCatName val="0"/>
          <c:showSerName val="0"/>
          <c:showPercent val="0"/>
          <c:showBubbleSize val="0"/>
        </c:dLbls>
        <c:gapWidth val="182"/>
        <c:axId val="-2127033896"/>
        <c:axId val="-2127035832"/>
      </c:barChart>
      <c:catAx>
        <c:axId val="-21270338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7035832"/>
        <c:crosses val="autoZero"/>
        <c:auto val="1"/>
        <c:lblAlgn val="ctr"/>
        <c:lblOffset val="100"/>
        <c:noMultiLvlLbl val="0"/>
      </c:catAx>
      <c:valAx>
        <c:axId val="-212703583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703389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'V6'!$E$28</c:f>
              <c:strCache>
                <c:ptCount val="1"/>
                <c:pt idx="0">
                  <c:v>aantallen:</c:v>
                </c:pt>
              </c:strCache>
            </c:strRef>
          </c:tx>
          <c:invertIfNegative val="0"/>
          <c:dPt>
            <c:idx val="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530E-43F9-92B7-D517D3914ED0}"/>
              </c:ext>
            </c:extLst>
          </c:dPt>
          <c:dPt>
            <c:idx val="1"/>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02-7A59-4A04-9C9E-26848FEE260F}"/>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530E-43F9-92B7-D517D3914ED0}"/>
              </c:ext>
            </c:extLst>
          </c:dPt>
          <c:dPt>
            <c:idx val="3"/>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7A59-4A04-9C9E-26848FEE260F}"/>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530E-43F9-92B7-D517D3914ED0}"/>
              </c:ext>
            </c:extLst>
          </c:dPt>
          <c:dPt>
            <c:idx val="5"/>
            <c:invertIfNegative val="0"/>
            <c:bubble3D val="0"/>
            <c:spPr>
              <a:solidFill>
                <a:schemeClr val="tx1"/>
              </a:solidFill>
              <a:ln>
                <a:noFill/>
              </a:ln>
              <a:effectLst/>
            </c:spPr>
            <c:extLst xmlns:c16r2="http://schemas.microsoft.com/office/drawing/2015/06/chart">
              <c:ext xmlns:c16="http://schemas.microsoft.com/office/drawing/2014/chart" uri="{C3380CC4-5D6E-409C-BE32-E72D297353CC}">
                <c16:uniqueId val="{00000003-7A59-4A04-9C9E-26848FEE260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'V6'!$D$29:$D$33</c:f>
              <c:strCache>
                <c:ptCount val="5"/>
                <c:pt idx="0">
                  <c:v>ja, vanuit wet- en regelgeving (bijv. Archiefwet)</c:v>
                </c:pt>
                <c:pt idx="1">
                  <c:v>ja, door de community bepaalde standaarden</c:v>
                </c:pt>
                <c:pt idx="2">
                  <c:v>ja, door intern gedefinieerde richtlijnen of afspraken</c:v>
                </c:pt>
                <c:pt idx="3">
                  <c:v>nee</c:v>
                </c:pt>
                <c:pt idx="4">
                  <c:v>overige</c:v>
                </c:pt>
              </c:strCache>
            </c:strRef>
          </c:cat>
          <c:val>
            <c:numRef>
              <c:f>'V6'!$E$29:$E$33</c:f>
              <c:numCache>
                <c:formatCode>General</c:formatCode>
                <c:ptCount val="5"/>
                <c:pt idx="0">
                  <c:v>10.0</c:v>
                </c:pt>
                <c:pt idx="1">
                  <c:v>11.0</c:v>
                </c:pt>
                <c:pt idx="2">
                  <c:v>16.0</c:v>
                </c:pt>
                <c:pt idx="3">
                  <c:v>5.0</c:v>
                </c:pt>
                <c:pt idx="4">
                  <c:v>9.0</c:v>
                </c:pt>
              </c:numCache>
            </c:numRef>
          </c:val>
          <c:extLst xmlns:c16r2="http://schemas.microsoft.com/office/drawing/2015/06/chart">
            <c:ext xmlns:c16="http://schemas.microsoft.com/office/drawing/2014/chart" uri="{C3380CC4-5D6E-409C-BE32-E72D297353CC}">
              <c16:uniqueId val="{00000000-7A59-4A04-9C9E-26848FEE260F}"/>
            </c:ext>
          </c:extLst>
        </c:ser>
        <c:dLbls>
          <c:showLegendKey val="0"/>
          <c:showVal val="0"/>
          <c:showCatName val="0"/>
          <c:showSerName val="0"/>
          <c:showPercent val="0"/>
          <c:showBubbleSize val="0"/>
        </c:dLbls>
        <c:gapWidth val="182"/>
        <c:axId val="-2127502152"/>
        <c:axId val="-2127528040"/>
      </c:barChart>
      <c:catAx>
        <c:axId val="-2127502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7528040"/>
        <c:crosses val="autoZero"/>
        <c:auto val="1"/>
        <c:lblAlgn val="ctr"/>
        <c:lblOffset val="100"/>
        <c:noMultiLvlLbl val="0"/>
      </c:catAx>
      <c:valAx>
        <c:axId val="-2127528040"/>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750215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'V15'!$D$27</c:f>
              <c:strCache>
                <c:ptCount val="1"/>
                <c:pt idx="0">
                  <c:v>aantal</c:v>
                </c:pt>
              </c:strCache>
            </c:strRef>
          </c:tx>
          <c:invertIfNegative val="0"/>
          <c:dPt>
            <c:idx val="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38F1-4821-9985-570496999B6F}"/>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38F1-4821-9985-570496999B6F}"/>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38F1-4821-9985-570496999B6F}"/>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38F1-4821-9985-570496999B6F}"/>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38F1-4821-9985-570496999B6F}"/>
              </c:ext>
            </c:extLst>
          </c:dPt>
          <c:dPt>
            <c:idx val="5"/>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38F1-4821-9985-570496999B6F}"/>
              </c:ext>
            </c:extLst>
          </c:dPt>
          <c:dPt>
            <c:idx val="6"/>
            <c:invertIfNegative val="0"/>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38F1-4821-9985-570496999B6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'V15'!$C$28:$C$34</c:f>
              <c:strCache>
                <c:ptCount val="7"/>
                <c:pt idx="0">
                  <c:v>richtlijnen voor het gebruik van tools</c:v>
                </c:pt>
                <c:pt idx="1">
                  <c:v>handleidingen van het gebruik van tools</c:v>
                </c:pt>
                <c:pt idx="2">
                  <c:v>interpretatie van foutmeldingen van tools</c:v>
                </c:pt>
                <c:pt idx="3">
                  <c:v>praktijkvoorbeelden van het gebruik van tools</c:v>
                </c:pt>
                <c:pt idx="4">
                  <c:v>ontwikkeling van tools</c:v>
                </c:pt>
                <c:pt idx="5">
                  <c:v>beheer van tools</c:v>
                </c:pt>
                <c:pt idx="6">
                  <c:v>anders</c:v>
                </c:pt>
              </c:strCache>
            </c:strRef>
          </c:cat>
          <c:val>
            <c:numRef>
              <c:f>'V15'!$D$28:$D$34</c:f>
              <c:numCache>
                <c:formatCode>General</c:formatCode>
                <c:ptCount val="7"/>
                <c:pt idx="0">
                  <c:v>8.0</c:v>
                </c:pt>
                <c:pt idx="1">
                  <c:v>8.0</c:v>
                </c:pt>
                <c:pt idx="2">
                  <c:v>8.0</c:v>
                </c:pt>
                <c:pt idx="3">
                  <c:v>16.0</c:v>
                </c:pt>
                <c:pt idx="4">
                  <c:v>8.0</c:v>
                </c:pt>
                <c:pt idx="5">
                  <c:v>8.0</c:v>
                </c:pt>
                <c:pt idx="6">
                  <c:v>8.0</c:v>
                </c:pt>
              </c:numCache>
            </c:numRef>
          </c:val>
          <c:extLst xmlns:c16r2="http://schemas.microsoft.com/office/drawing/2015/06/chart">
            <c:ext xmlns:c16="http://schemas.microsoft.com/office/drawing/2014/chart" uri="{C3380CC4-5D6E-409C-BE32-E72D297353CC}">
              <c16:uniqueId val="{00000000-5EC6-4CCE-A371-418827407EEF}"/>
            </c:ext>
          </c:extLst>
        </c:ser>
        <c:dLbls>
          <c:showLegendKey val="0"/>
          <c:showVal val="0"/>
          <c:showCatName val="0"/>
          <c:showSerName val="0"/>
          <c:showPercent val="0"/>
          <c:showBubbleSize val="0"/>
        </c:dLbls>
        <c:gapWidth val="182"/>
        <c:axId val="-2110301928"/>
        <c:axId val="-2110295512"/>
      </c:barChart>
      <c:catAx>
        <c:axId val="-21103019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0295512"/>
        <c:crosses val="autoZero"/>
        <c:auto val="0"/>
        <c:lblAlgn val="ctr"/>
        <c:lblOffset val="100"/>
        <c:noMultiLvlLbl val="0"/>
      </c:catAx>
      <c:valAx>
        <c:axId val="-211029551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030192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9-04-14T12:09:11.124" idx="1">
    <p:pos x="10" y="10"/>
    <p:text>Je kan beter de plaatjes als PNG plakken</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4-14T12:13:02.406" idx="2">
    <p:pos x="10" y="10"/>
    <p:text>oud plaatje, 15-6</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37D59E-691A-F443-B4D9-DF8750EA3564}" type="datetimeFigureOut">
              <a:rPr lang="nl-NL" smtClean="0"/>
              <a:t>14/04/19</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958E3A-668F-2C4C-967C-E843AD08DD91}" type="slidenum">
              <a:rPr lang="nl-NL" smtClean="0"/>
              <a:t>‹#›</a:t>
            </a:fld>
            <a:endParaRPr lang="nl-NL"/>
          </a:p>
        </p:txBody>
      </p:sp>
    </p:spTree>
    <p:extLst>
      <p:ext uri="{BB962C8B-B14F-4D97-AF65-F5344CB8AC3E}">
        <p14:creationId xmlns:p14="http://schemas.microsoft.com/office/powerpoint/2010/main" val="7657379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C9E329-F6FB-9344-B366-7DD9BFAE07AC}" type="datetimeFigureOut">
              <a:rPr lang="nl-NL" smtClean="0"/>
              <a:t>14/04/19</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81A5F-B4B2-344F-90D7-C0FD32D0155D}" type="slidenum">
              <a:rPr lang="nl-NL" smtClean="0"/>
              <a:t>‹#›</a:t>
            </a:fld>
            <a:endParaRPr lang="nl-NL"/>
          </a:p>
        </p:txBody>
      </p:sp>
    </p:spTree>
    <p:extLst>
      <p:ext uri="{BB962C8B-B14F-4D97-AF65-F5344CB8AC3E}">
        <p14:creationId xmlns:p14="http://schemas.microsoft.com/office/powerpoint/2010/main" val="30951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ct val="0"/>
              </a:spcBef>
              <a:spcAft>
                <a:spcPts val="0"/>
              </a:spcAft>
              <a:buClrTx/>
              <a:buSzTx/>
              <a:buFontTx/>
              <a:buNone/>
              <a:tabLst/>
              <a:defRPr/>
            </a:pPr>
            <a:r>
              <a:rPr lang="nl-NL" altLang="en-US" noProof="0" dirty="0" smtClean="0"/>
              <a:t>Welkom!</a:t>
            </a:r>
          </a:p>
          <a:p>
            <a:pPr eaLnBrk="1" hangingPunct="1">
              <a:spcBef>
                <a:spcPct val="0"/>
              </a:spcBef>
            </a:pPr>
            <a:r>
              <a:rPr lang="nl-NL" altLang="en-US" noProof="0" dirty="0" smtClean="0"/>
              <a:t>Marcel, bedankt voor een goede</a:t>
            </a:r>
            <a:r>
              <a:rPr lang="nl-NL" altLang="en-US" baseline="0" noProof="0" dirty="0" smtClean="0"/>
              <a:t> introductie.</a:t>
            </a:r>
            <a:endParaRPr lang="nl-NL" altLang="en-US" noProof="0" dirty="0" smtClean="0"/>
          </a:p>
          <a:p>
            <a:r>
              <a:rPr lang="nl-NL" dirty="0" smtClean="0"/>
              <a:t>Mijn</a:t>
            </a:r>
            <a:r>
              <a:rPr lang="nl-NL" baseline="0" dirty="0" smtClean="0"/>
              <a:t> naam is Ania Molenda, ik ben als projectleider bezig met het onderzoeksproject over </a:t>
            </a:r>
            <a:r>
              <a:rPr lang="nl-NL" baseline="0" dirty="0" err="1" smtClean="0"/>
              <a:t>preserveringstools</a:t>
            </a:r>
            <a:r>
              <a:rPr lang="nl-NL" baseline="0" dirty="0" smtClean="0"/>
              <a:t> in Nederland namens NDE en ik ga jullie nu iets meer vertellen over het project en de voorlopige resultaten daarvan.</a:t>
            </a:r>
          </a:p>
          <a:p>
            <a:r>
              <a:rPr lang="nl-NL" baseline="0" dirty="0" smtClean="0"/>
              <a:t>Mijn Nederlands is ver van perfect, dus </a:t>
            </a:r>
            <a:r>
              <a:rPr lang="nl-NL" baseline="0" dirty="0" smtClean="0"/>
              <a:t>alvast excuses voor alle taalkundige fouten. Ik hoop dat jullie ze mij kunnen vergeven.</a:t>
            </a:r>
            <a:endParaRPr lang="nl-NL" dirty="0"/>
          </a:p>
        </p:txBody>
      </p:sp>
      <p:sp>
        <p:nvSpPr>
          <p:cNvPr id="4" name="Slide Number Placeholder 3"/>
          <p:cNvSpPr>
            <a:spLocks noGrp="1"/>
          </p:cNvSpPr>
          <p:nvPr>
            <p:ph type="sldNum" sz="quarter" idx="10"/>
          </p:nvPr>
        </p:nvSpPr>
        <p:spPr/>
        <p:txBody>
          <a:bodyPr/>
          <a:lstStyle/>
          <a:p>
            <a:fld id="{4D581A5F-B4B2-344F-90D7-C0FD32D0155D}" type="slidenum">
              <a:rPr lang="nl-NL" smtClean="0"/>
              <a:t>1</a:t>
            </a:fld>
            <a:endParaRPr lang="nl-NL"/>
          </a:p>
        </p:txBody>
      </p:sp>
    </p:spTree>
    <p:extLst>
      <p:ext uri="{BB962C8B-B14F-4D97-AF65-F5344CB8AC3E}">
        <p14:creationId xmlns:p14="http://schemas.microsoft.com/office/powerpoint/2010/main" val="2084545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a:extLst>
              <a:ext uri="{FF2B5EF4-FFF2-40B4-BE49-F238E27FC236}">
                <a16:creationId xmlns:a16="http://schemas.microsoft.com/office/drawing/2014/main" xmlns="" id="{C9C3ACC1-51FD-49FD-A61E-EBAFC1006770}"/>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Tijdelijke aanduiding voor notities 2">
            <a:extLst>
              <a:ext uri="{FF2B5EF4-FFF2-40B4-BE49-F238E27FC236}">
                <a16:creationId xmlns:a16="http://schemas.microsoft.com/office/drawing/2014/main" xmlns="" id="{6CF307A2-6848-493A-99DE-D20498B8D8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nl-NL" sz="1000" dirty="0" smtClean="0"/>
              <a:t>Processen die nodig zijn om tot zo’n een gestandaardiseerde package te komen, zoals </a:t>
            </a:r>
            <a:r>
              <a:rPr lang="nl-NL" sz="1000" dirty="0"/>
              <a:t>bijvoorbeeld bestands- identificatie en validatie, </a:t>
            </a:r>
            <a:r>
              <a:rPr lang="nl-NL" sz="1100" dirty="0"/>
              <a:t>ontdubbelen</a:t>
            </a:r>
            <a:r>
              <a:rPr lang="nl-NL" sz="1000" dirty="0"/>
              <a:t> of encryptie detectie </a:t>
            </a:r>
            <a:r>
              <a:rPr lang="nl-NL" sz="1000" dirty="0" smtClean="0"/>
              <a:t>worden zonder automatisatie zeer </a:t>
            </a:r>
            <a:r>
              <a:rPr lang="nl-NL" sz="1000" dirty="0"/>
              <a:t>moeilijk of bij grote collecties zelfs onmogelijk om uit te voeren. Die processen zijn cruciaal om instellingen voldoende informatie te kunnen bieden over de collecties die ze veilig en duurzaam moeten bewaren. </a:t>
            </a:r>
            <a:br>
              <a:rPr lang="nl-NL" sz="1000" dirty="0"/>
            </a:br>
            <a:endParaRPr lang="nl-NL" sz="1000" dirty="0" smtClean="0"/>
          </a:p>
          <a:p>
            <a:pPr marL="0" marR="0" lvl="0" indent="0" algn="l" defTabSz="457200" rtl="0" eaLnBrk="1" fontAlgn="auto" latinLnBrk="0" hangingPunct="1">
              <a:lnSpc>
                <a:spcPct val="100000"/>
              </a:lnSpc>
              <a:spcBef>
                <a:spcPct val="0"/>
              </a:spcBef>
              <a:spcAft>
                <a:spcPts val="0"/>
              </a:spcAft>
              <a:buClrTx/>
              <a:buSzTx/>
              <a:buFontTx/>
              <a:buNone/>
              <a:tabLst/>
              <a:defRPr/>
            </a:pPr>
            <a:r>
              <a:rPr lang="nl-NL" sz="1000" dirty="0" smtClean="0"/>
              <a:t>Hier worden de tools een belangrijke ondersteuning. </a:t>
            </a:r>
          </a:p>
          <a:p>
            <a:pPr marL="0" marR="0" lvl="0" indent="0" algn="l" defTabSz="457200" rtl="0" eaLnBrk="1" fontAlgn="auto" latinLnBrk="0" hangingPunct="1">
              <a:lnSpc>
                <a:spcPct val="100000"/>
              </a:lnSpc>
              <a:spcBef>
                <a:spcPct val="0"/>
              </a:spcBef>
              <a:spcAft>
                <a:spcPts val="0"/>
              </a:spcAft>
              <a:buClrTx/>
              <a:buSzTx/>
              <a:buFontTx/>
              <a:buNone/>
              <a:tabLst/>
              <a:defRPr/>
            </a:pPr>
            <a:r>
              <a:rPr lang="nl-NL" sz="1000" dirty="0" smtClean="0"/>
              <a:t>Voor grote instellingen die met digitale</a:t>
            </a:r>
            <a:r>
              <a:rPr lang="nl-NL" sz="1000" baseline="0" dirty="0" smtClean="0"/>
              <a:t> </a:t>
            </a:r>
            <a:r>
              <a:rPr lang="nl-NL" sz="1000" dirty="0" smtClean="0"/>
              <a:t>collecties</a:t>
            </a:r>
            <a:r>
              <a:rPr lang="nl-NL" sz="1000" baseline="0" dirty="0" smtClean="0"/>
              <a:t> van grote omvang moeten werken maar ook voor kleine instellingen die meestal niet genoeg mensenkracht hebben om zelfs kleinere collecties handmatig te verwerken. </a:t>
            </a:r>
          </a:p>
          <a:p>
            <a:pPr marL="0" marR="0" lvl="0" indent="0" algn="l" defTabSz="457200" rtl="0" eaLnBrk="1" fontAlgn="auto" latinLnBrk="0" hangingPunct="1">
              <a:lnSpc>
                <a:spcPct val="100000"/>
              </a:lnSpc>
              <a:spcBef>
                <a:spcPct val="0"/>
              </a:spcBef>
              <a:spcAft>
                <a:spcPts val="0"/>
              </a:spcAft>
              <a:buClrTx/>
              <a:buSzTx/>
              <a:buFontTx/>
              <a:buNone/>
              <a:tabLst/>
              <a:defRPr/>
            </a:pPr>
            <a:endParaRPr lang="nl-NL" sz="1000" baseline="0" dirty="0" smtClean="0"/>
          </a:p>
          <a:p>
            <a:pPr marL="0" marR="0" lvl="0" indent="0" algn="l" defTabSz="457200" rtl="0" eaLnBrk="1" fontAlgn="auto" latinLnBrk="0" hangingPunct="1">
              <a:lnSpc>
                <a:spcPct val="100000"/>
              </a:lnSpc>
              <a:spcBef>
                <a:spcPct val="0"/>
              </a:spcBef>
              <a:spcAft>
                <a:spcPts val="0"/>
              </a:spcAft>
              <a:buClrTx/>
              <a:buSzTx/>
              <a:buFontTx/>
              <a:buNone/>
              <a:tabLst/>
              <a:defRPr/>
            </a:pPr>
            <a:r>
              <a:rPr lang="nl-NL" sz="1000" baseline="0" dirty="0" smtClean="0"/>
              <a:t>En de hoeveelheid van digitale objecten in verschillende collecties gaat alleen maar groeien.</a:t>
            </a:r>
            <a:endParaRPr lang="nl-NL" sz="1000" dirty="0" smtClean="0"/>
          </a:p>
          <a:p>
            <a:pPr marL="0" marR="0" lvl="0" indent="0" algn="l" defTabSz="457200" rtl="0" eaLnBrk="1" fontAlgn="auto" latinLnBrk="0" hangingPunct="1">
              <a:lnSpc>
                <a:spcPct val="100000"/>
              </a:lnSpc>
              <a:spcBef>
                <a:spcPct val="0"/>
              </a:spcBef>
              <a:spcAft>
                <a:spcPts val="0"/>
              </a:spcAft>
              <a:buClrTx/>
              <a:buSzTx/>
              <a:buFontTx/>
              <a:buNone/>
              <a:tabLst/>
              <a:defRPr/>
            </a:pPr>
            <a:endParaRPr lang="nl-NL" sz="1000" dirty="0"/>
          </a:p>
          <a:p>
            <a:pPr eaLnBrk="1" hangingPunct="1">
              <a:spcBef>
                <a:spcPct val="0"/>
              </a:spcBef>
            </a:pPr>
            <a:endParaRPr lang="en-US" altLang="en-US" sz="1000" dirty="0"/>
          </a:p>
        </p:txBody>
      </p:sp>
      <p:sp>
        <p:nvSpPr>
          <p:cNvPr id="15364" name="Tijdelijke aanduiding voor dianummer 3">
            <a:extLst>
              <a:ext uri="{FF2B5EF4-FFF2-40B4-BE49-F238E27FC236}">
                <a16:creationId xmlns:a16="http://schemas.microsoft.com/office/drawing/2014/main" xmlns="" id="{42AD6B84-C866-4A82-8387-3C0626DA07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8DD6EA-CAAA-4694-8E2E-73AE78BE72D4}" type="slidenum">
              <a:rPr lang="nl-NL" altLang="en-US" smtClean="0"/>
              <a:pPr>
                <a:spcBef>
                  <a:spcPct val="0"/>
                </a:spcBef>
              </a:pPr>
              <a:t>11</a:t>
            </a:fld>
            <a:endParaRPr lang="nl-NL" altLang="en-US"/>
          </a:p>
        </p:txBody>
      </p:sp>
    </p:spTree>
    <p:extLst>
      <p:ext uri="{BB962C8B-B14F-4D97-AF65-F5344CB8AC3E}">
        <p14:creationId xmlns:p14="http://schemas.microsoft.com/office/powerpoint/2010/main" val="1489932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a:extLst>
              <a:ext uri="{FF2B5EF4-FFF2-40B4-BE49-F238E27FC236}">
                <a16:creationId xmlns:a16="http://schemas.microsoft.com/office/drawing/2014/main" xmlns="" id="{C9C3ACC1-51FD-49FD-A61E-EBAFC1006770}"/>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Tijdelijke aanduiding voor notities 2">
            <a:extLst>
              <a:ext uri="{FF2B5EF4-FFF2-40B4-BE49-F238E27FC236}">
                <a16:creationId xmlns:a16="http://schemas.microsoft.com/office/drawing/2014/main" xmlns="" id="{6CF307A2-6848-493A-99DE-D20498B8D8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noProof="0" dirty="0" smtClean="0"/>
              <a:t>In de enquête over digitale voorzieningen in 2018 hebben 27 instellingen aangegeven dat ze een e-depot of een digital archief hebben. Die 27 instellingen zijn dus als</a:t>
            </a:r>
            <a:r>
              <a:rPr lang="nl-NL" baseline="0" noProof="0" dirty="0" smtClean="0"/>
              <a:t> een vervolg verder </a:t>
            </a:r>
            <a:r>
              <a:rPr lang="nl-NL" noProof="0" dirty="0" smtClean="0"/>
              <a:t>bevraagd over hun digitale collecties en de manier</a:t>
            </a:r>
            <a:r>
              <a:rPr lang="nl-NL" baseline="0" noProof="0" dirty="0" smtClean="0"/>
              <a:t> waarop ze met de stappen van pre-ingest en ingest omgaan.</a:t>
            </a:r>
          </a:p>
          <a:p>
            <a:endParaRPr lang="nl-NL" noProof="0" dirty="0" smtClean="0"/>
          </a:p>
          <a:p>
            <a:r>
              <a:rPr lang="nl-NL" noProof="0" dirty="0" smtClean="0"/>
              <a:t>De survey is uitgevoerd in 2 onderdelen: een online vragenlijst en een Excel bestand.</a:t>
            </a:r>
          </a:p>
          <a:p>
            <a:r>
              <a:rPr lang="nl-NL" noProof="0" dirty="0" smtClean="0"/>
              <a:t>Uit de 27 respondenten</a:t>
            </a:r>
            <a:r>
              <a:rPr lang="nl-NL" baseline="0" noProof="0" dirty="0" smtClean="0"/>
              <a:t> heb ik </a:t>
            </a:r>
            <a:r>
              <a:rPr lang="nl-NL" noProof="0" dirty="0" smtClean="0"/>
              <a:t>18 volledige resultaten</a:t>
            </a:r>
            <a:r>
              <a:rPr lang="nl-NL" baseline="0" noProof="0" dirty="0" smtClean="0"/>
              <a:t> gekregen met reacties op allebei onderdelen.</a:t>
            </a:r>
          </a:p>
          <a:p>
            <a:r>
              <a:rPr lang="nl-NL" altLang="en-US" baseline="0" noProof="0" dirty="0" smtClean="0"/>
              <a:t>De vragenlijst was gefocust op meer algemene informatie over de digitale collecties, manieren waarop ze aangeleverd worden, gebruikte standaarden, behoeftes aan tools en samenwerking, en uitdagingen in het algemeen.</a:t>
            </a:r>
            <a:br>
              <a:rPr lang="nl-NL" altLang="en-US" baseline="0" noProof="0" dirty="0" smtClean="0"/>
            </a:br>
            <a:r>
              <a:rPr lang="nl-NL" altLang="en-US" baseline="0" noProof="0" dirty="0" smtClean="0"/>
              <a:t>Terwijl de Excel matrix was gefocust op het inventarisatie van tools en handelingen waarvoor ze gebruikt worden. </a:t>
            </a:r>
            <a:br>
              <a:rPr lang="nl-NL" altLang="en-US" baseline="0" noProof="0" dirty="0" smtClean="0"/>
            </a:br>
            <a:r>
              <a:rPr lang="nl-NL" altLang="en-US" baseline="0" noProof="0" dirty="0" smtClean="0"/>
              <a:t>Ik laat jullie nu zien wat het geeft opgeleverd.</a:t>
            </a:r>
            <a:endParaRPr lang="nl-NL" altLang="en-US" noProof="0" dirty="0"/>
          </a:p>
        </p:txBody>
      </p:sp>
      <p:sp>
        <p:nvSpPr>
          <p:cNvPr id="15364" name="Tijdelijke aanduiding voor dianummer 3">
            <a:extLst>
              <a:ext uri="{FF2B5EF4-FFF2-40B4-BE49-F238E27FC236}">
                <a16:creationId xmlns:a16="http://schemas.microsoft.com/office/drawing/2014/main" xmlns="" id="{42AD6B84-C866-4A82-8387-3C0626DA07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8DD6EA-CAAA-4694-8E2E-73AE78BE72D4}" type="slidenum">
              <a:rPr lang="nl-NL" altLang="en-US" smtClean="0"/>
              <a:pPr>
                <a:spcBef>
                  <a:spcPct val="0"/>
                </a:spcBef>
              </a:pPr>
              <a:t>13</a:t>
            </a:fld>
            <a:endParaRPr lang="nl-NL" altLang="en-US"/>
          </a:p>
        </p:txBody>
      </p:sp>
    </p:spTree>
    <p:extLst>
      <p:ext uri="{BB962C8B-B14F-4D97-AF65-F5344CB8AC3E}">
        <p14:creationId xmlns:p14="http://schemas.microsoft.com/office/powerpoint/2010/main" val="1489932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a:extLst>
              <a:ext uri="{FF2B5EF4-FFF2-40B4-BE49-F238E27FC236}">
                <a16:creationId xmlns:a16="http://schemas.microsoft.com/office/drawing/2014/main" xmlns="" id="{C9C3ACC1-51FD-49FD-A61E-EBAFC1006770}"/>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Tijdelijke aanduiding voor notities 2">
            <a:extLst>
              <a:ext uri="{FF2B5EF4-FFF2-40B4-BE49-F238E27FC236}">
                <a16:creationId xmlns:a16="http://schemas.microsoft.com/office/drawing/2014/main" xmlns="" id="{6CF307A2-6848-493A-99DE-D20498B8D8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dirty="0" smtClean="0"/>
              <a:t>Er zij heel veel tools die alleen</a:t>
            </a:r>
            <a:r>
              <a:rPr lang="nl-NL" baseline="0" dirty="0" smtClean="0"/>
              <a:t> voor specifieke content gebruikt worden.</a:t>
            </a:r>
          </a:p>
          <a:p>
            <a:r>
              <a:rPr lang="nl-NL" baseline="0" dirty="0" smtClean="0"/>
              <a:t>Daarom was het belangrijk in dit onderzoek om de digitale collecties in kaart te kunnen brengen.</a:t>
            </a:r>
          </a:p>
          <a:p>
            <a:r>
              <a:rPr lang="nl-NL" baseline="0" dirty="0" smtClean="0"/>
              <a:t>Wij wisten al wat voor collecties bevinden zich in de Nederlandse erfgoed instellingen, maar niet precies wat voor digitale objecten houden ze in.</a:t>
            </a:r>
          </a:p>
          <a:p>
            <a:endParaRPr lang="nl-NL" baseline="0" dirty="0" smtClean="0"/>
          </a:p>
          <a:p>
            <a:r>
              <a:rPr lang="nl-NL" baseline="0" dirty="0" smtClean="0"/>
              <a:t>Het blijkt dat op dit moment de meest voorkomende typen digitale objecten zijn images, tekst gebaseerde documenten, video en audio.</a:t>
            </a:r>
          </a:p>
          <a:p>
            <a:endParaRPr lang="nl-NL" dirty="0" smtClean="0"/>
          </a:p>
          <a:p>
            <a:pPr eaLnBrk="1" hangingPunct="1">
              <a:spcBef>
                <a:spcPct val="0"/>
              </a:spcBef>
            </a:pPr>
            <a:endParaRPr lang="en-US" altLang="en-US" dirty="0"/>
          </a:p>
        </p:txBody>
      </p:sp>
      <p:sp>
        <p:nvSpPr>
          <p:cNvPr id="15364" name="Tijdelijke aanduiding voor dianummer 3">
            <a:extLst>
              <a:ext uri="{FF2B5EF4-FFF2-40B4-BE49-F238E27FC236}">
                <a16:creationId xmlns:a16="http://schemas.microsoft.com/office/drawing/2014/main" xmlns="" id="{42AD6B84-C866-4A82-8387-3C0626DA07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8DD6EA-CAAA-4694-8E2E-73AE78BE72D4}" type="slidenum">
              <a:rPr lang="nl-NL" altLang="en-US" smtClean="0"/>
              <a:pPr>
                <a:spcBef>
                  <a:spcPct val="0"/>
                </a:spcBef>
              </a:pPr>
              <a:t>14</a:t>
            </a:fld>
            <a:endParaRPr lang="nl-NL" altLang="en-US"/>
          </a:p>
        </p:txBody>
      </p:sp>
    </p:spTree>
    <p:extLst>
      <p:ext uri="{BB962C8B-B14F-4D97-AF65-F5344CB8AC3E}">
        <p14:creationId xmlns:p14="http://schemas.microsoft.com/office/powerpoint/2010/main" val="1489932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a:extLst>
              <a:ext uri="{FF2B5EF4-FFF2-40B4-BE49-F238E27FC236}">
                <a16:creationId xmlns:a16="http://schemas.microsoft.com/office/drawing/2014/main" xmlns="" id="{C9C3ACC1-51FD-49FD-A61E-EBAFC1006770}"/>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Tijdelijke aanduiding voor notities 2">
            <a:extLst>
              <a:ext uri="{FF2B5EF4-FFF2-40B4-BE49-F238E27FC236}">
                <a16:creationId xmlns:a16="http://schemas.microsoft.com/office/drawing/2014/main" xmlns="" id="{6CF307A2-6848-493A-99DE-D20498B8D8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dirty="0" smtClean="0"/>
              <a:t>Maar wij hebben ook gevraagd welke</a:t>
            </a:r>
            <a:r>
              <a:rPr lang="nl-NL" baseline="0" dirty="0" smtClean="0"/>
              <a:t> digitale objecten verwachten de instellingen binnen nu en twee jaar te hebben. En hier kunnen we zien dat de </a:t>
            </a:r>
            <a:r>
              <a:rPr lang="nl-NL" dirty="0" smtClean="0"/>
              <a:t>relevantie </a:t>
            </a:r>
            <a:r>
              <a:rPr lang="nl-NL" dirty="0"/>
              <a:t>van de tools voor </a:t>
            </a:r>
            <a:r>
              <a:rPr lang="nl-NL" dirty="0" err="1" smtClean="0"/>
              <a:t>social</a:t>
            </a:r>
            <a:r>
              <a:rPr lang="nl-NL" dirty="0" smtClean="0"/>
              <a:t> media, 3D objecten, e-mail, interactieve objecten en websites gaat</a:t>
            </a:r>
            <a:r>
              <a:rPr lang="nl-NL" baseline="0" dirty="0" smtClean="0"/>
              <a:t> groeien.</a:t>
            </a:r>
            <a:endParaRPr lang="nl-NL" dirty="0"/>
          </a:p>
          <a:p>
            <a:pPr eaLnBrk="1" hangingPunct="1">
              <a:spcBef>
                <a:spcPct val="0"/>
              </a:spcBef>
            </a:pPr>
            <a:endParaRPr lang="en-US" altLang="en-US" dirty="0"/>
          </a:p>
        </p:txBody>
      </p:sp>
      <p:sp>
        <p:nvSpPr>
          <p:cNvPr id="15364" name="Tijdelijke aanduiding voor dianummer 3">
            <a:extLst>
              <a:ext uri="{FF2B5EF4-FFF2-40B4-BE49-F238E27FC236}">
                <a16:creationId xmlns:a16="http://schemas.microsoft.com/office/drawing/2014/main" xmlns="" id="{42AD6B84-C866-4A82-8387-3C0626DA07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8DD6EA-CAAA-4694-8E2E-73AE78BE72D4}" type="slidenum">
              <a:rPr lang="nl-NL" altLang="en-US" smtClean="0"/>
              <a:pPr>
                <a:spcBef>
                  <a:spcPct val="0"/>
                </a:spcBef>
              </a:pPr>
              <a:t>15</a:t>
            </a:fld>
            <a:endParaRPr lang="nl-NL" altLang="en-US"/>
          </a:p>
        </p:txBody>
      </p:sp>
    </p:spTree>
    <p:extLst>
      <p:ext uri="{BB962C8B-B14F-4D97-AF65-F5344CB8AC3E}">
        <p14:creationId xmlns:p14="http://schemas.microsoft.com/office/powerpoint/2010/main" val="1489932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a:extLst>
              <a:ext uri="{FF2B5EF4-FFF2-40B4-BE49-F238E27FC236}">
                <a16:creationId xmlns:a16="http://schemas.microsoft.com/office/drawing/2014/main" xmlns="" id="{C9C3ACC1-51FD-49FD-A61E-EBAFC1006770}"/>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Tijdelijke aanduiding voor notities 2">
            <a:extLst>
              <a:ext uri="{FF2B5EF4-FFF2-40B4-BE49-F238E27FC236}">
                <a16:creationId xmlns:a16="http://schemas.microsoft.com/office/drawing/2014/main" xmlns="" id="{6CF307A2-6848-493A-99DE-D20498B8D8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noProof="0" dirty="0" smtClean="0"/>
              <a:t>Wat ik</a:t>
            </a:r>
            <a:r>
              <a:rPr lang="nl-NL" altLang="en-US" baseline="0" noProof="0" dirty="0" smtClean="0"/>
              <a:t> al eerder benoemd heb, het is niet altijd duidelijk wat pre-ingest en ingest eigenlijk zijn.</a:t>
            </a:r>
          </a:p>
          <a:p>
            <a:pPr eaLnBrk="1" hangingPunct="1">
              <a:spcBef>
                <a:spcPct val="0"/>
              </a:spcBef>
            </a:pPr>
            <a:r>
              <a:rPr lang="nl-NL" altLang="en-US" baseline="0" noProof="0" dirty="0" smtClean="0"/>
              <a:t>Sommige instellingen maken geen verschil tussen die twee stappen. Voor hun is vaak pre-ingest een onderdeel van ingest of het is niet nodig. Dat kan bijvoorbeeld zijn omdat voor sommige instellingen gebeurt ingest buiten hun deuren, bij de archiefvormer, zodat bij deponeren kunnen de digitale objecten direct </a:t>
            </a:r>
            <a:r>
              <a:rPr lang="nl-NL" altLang="en-US" baseline="0" noProof="0" dirty="0" err="1" smtClean="0"/>
              <a:t>geingest</a:t>
            </a:r>
            <a:r>
              <a:rPr lang="nl-NL" altLang="en-US" baseline="0" noProof="0" dirty="0" smtClean="0"/>
              <a:t> worden.</a:t>
            </a:r>
          </a:p>
          <a:p>
            <a:pPr eaLnBrk="1" hangingPunct="1">
              <a:spcBef>
                <a:spcPct val="0"/>
              </a:spcBef>
            </a:pPr>
            <a:r>
              <a:rPr lang="nl-NL" altLang="en-US" baseline="0" noProof="0" dirty="0" smtClean="0"/>
              <a:t>Voor andere instellingen is het een voorbereidingsproces die ze zelf uit moeten voeren, maar is nou de SIP creatie na pre-ingest of leidt de pre-ingest tot de SIP creatie daar is niet iedereen over mee eens.</a:t>
            </a:r>
            <a:endParaRPr lang="nl-NL" altLang="en-US" noProof="0" dirty="0"/>
          </a:p>
        </p:txBody>
      </p:sp>
      <p:sp>
        <p:nvSpPr>
          <p:cNvPr id="15364" name="Tijdelijke aanduiding voor dianummer 3">
            <a:extLst>
              <a:ext uri="{FF2B5EF4-FFF2-40B4-BE49-F238E27FC236}">
                <a16:creationId xmlns:a16="http://schemas.microsoft.com/office/drawing/2014/main" xmlns="" id="{42AD6B84-C866-4A82-8387-3C0626DA07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8DD6EA-CAAA-4694-8E2E-73AE78BE72D4}" type="slidenum">
              <a:rPr lang="nl-NL" altLang="en-US" smtClean="0"/>
              <a:pPr>
                <a:spcBef>
                  <a:spcPct val="0"/>
                </a:spcBef>
              </a:pPr>
              <a:t>16</a:t>
            </a:fld>
            <a:endParaRPr lang="nl-NL" altLang="en-US"/>
          </a:p>
        </p:txBody>
      </p:sp>
    </p:spTree>
    <p:extLst>
      <p:ext uri="{BB962C8B-B14F-4D97-AF65-F5344CB8AC3E}">
        <p14:creationId xmlns:p14="http://schemas.microsoft.com/office/powerpoint/2010/main" val="1489932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a:extLst>
              <a:ext uri="{FF2B5EF4-FFF2-40B4-BE49-F238E27FC236}">
                <a16:creationId xmlns:a16="http://schemas.microsoft.com/office/drawing/2014/main" xmlns="" id="{C9C3ACC1-51FD-49FD-A61E-EBAFC1006770}"/>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Tijdelijke aanduiding voor notities 2">
            <a:extLst>
              <a:ext uri="{FF2B5EF4-FFF2-40B4-BE49-F238E27FC236}">
                <a16:creationId xmlns:a16="http://schemas.microsoft.com/office/drawing/2014/main" xmlns="" id="{6CF307A2-6848-493A-99DE-D20498B8D8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sz="1200" b="0" dirty="0">
                <a:latin typeface="Poppins SemiBold" pitchFamily="2" charset="77"/>
                <a:cs typeface="Poppins SemiBold" pitchFamily="2" charset="77"/>
              </a:rPr>
              <a:t>Hoe </a:t>
            </a:r>
            <a:r>
              <a:rPr lang="nl-NL" sz="1200" b="0" dirty="0" smtClean="0">
                <a:latin typeface="Poppins SemiBold" pitchFamily="2" charset="77"/>
                <a:cs typeface="Poppins SemiBold" pitchFamily="2" charset="77"/>
              </a:rPr>
              <a:t>collecties </a:t>
            </a:r>
            <a:r>
              <a:rPr lang="nl-NL" sz="1200" b="0" dirty="0">
                <a:latin typeface="Poppins SemiBold" pitchFamily="2" charset="77"/>
                <a:cs typeface="Poppins SemiBold" pitchFamily="2" charset="77"/>
              </a:rPr>
              <a:t>aangeleverd </a:t>
            </a:r>
            <a:r>
              <a:rPr lang="nl-NL" sz="1200" b="0" dirty="0" smtClean="0">
                <a:latin typeface="Poppins SemiBold" pitchFamily="2" charset="77"/>
                <a:cs typeface="Poppins SemiBold" pitchFamily="2" charset="77"/>
              </a:rPr>
              <a:t>worden heeft </a:t>
            </a:r>
            <a:r>
              <a:rPr lang="nl-NL" sz="1200" b="0" dirty="0">
                <a:latin typeface="Poppins SemiBold" pitchFamily="2" charset="77"/>
                <a:cs typeface="Poppins SemiBold" pitchFamily="2" charset="77"/>
              </a:rPr>
              <a:t>vaak grote invloed op </a:t>
            </a:r>
            <a:r>
              <a:rPr lang="nl-NL" sz="1200" b="0" dirty="0" smtClean="0">
                <a:latin typeface="Poppins SemiBold" pitchFamily="2" charset="77"/>
                <a:cs typeface="Poppins SemiBold" pitchFamily="2" charset="77"/>
              </a:rPr>
              <a:t>deze definities maar ook eisen </a:t>
            </a:r>
            <a:r>
              <a:rPr lang="nl-NL" sz="1200" b="0" dirty="0">
                <a:latin typeface="Poppins SemiBold" pitchFamily="2" charset="77"/>
                <a:cs typeface="Poppins SemiBold" pitchFamily="2" charset="77"/>
              </a:rPr>
              <a:t>die de instellingen kunnen </a:t>
            </a:r>
            <a:r>
              <a:rPr lang="nl-NL" sz="1200" b="0" dirty="0" smtClean="0">
                <a:latin typeface="Poppins SemiBold" pitchFamily="2" charset="77"/>
                <a:cs typeface="Poppins SemiBold" pitchFamily="2" charset="77"/>
              </a:rPr>
              <a:t>stellen</a:t>
            </a:r>
            <a:r>
              <a:rPr lang="nl-NL" sz="1200" b="0" baseline="0" dirty="0" smtClean="0">
                <a:latin typeface="Poppins SemiBold" pitchFamily="2" charset="77"/>
                <a:cs typeface="Poppins SemiBold" pitchFamily="2" charset="77"/>
              </a:rPr>
              <a:t> voor archiefvormers / leveranciers of makers.</a:t>
            </a:r>
          </a:p>
          <a:p>
            <a:pPr eaLnBrk="1" hangingPunct="1">
              <a:spcBef>
                <a:spcPct val="0"/>
              </a:spcBef>
            </a:pPr>
            <a:endParaRPr lang="nl-NL" altLang="en-US" sz="1200" b="0" baseline="0" dirty="0" smtClean="0">
              <a:latin typeface="Poppins SemiBold" pitchFamily="2" charset="77"/>
              <a:cs typeface="Poppins SemiBold" pitchFamily="2" charset="77"/>
            </a:endParaRPr>
          </a:p>
          <a:p>
            <a:pPr eaLnBrk="1" hangingPunct="1">
              <a:spcBef>
                <a:spcPct val="0"/>
              </a:spcBef>
            </a:pPr>
            <a:r>
              <a:rPr lang="nl-NL" altLang="en-US" sz="1200" b="0" baseline="0" dirty="0" smtClean="0">
                <a:latin typeface="Poppins SemiBold" pitchFamily="2" charset="77"/>
                <a:cs typeface="Poppins SemiBold" pitchFamily="2" charset="77"/>
              </a:rPr>
              <a:t>Voor meeste instellingen zijn digitale collecties door anderen aangeleverd en veel heeft daarnaast ook zelf gedigitaliseerde objecten waarop ze vrij makkelijk controle uit kunnen voeren.</a:t>
            </a:r>
            <a:endParaRPr lang="en-US" altLang="en-US" b="0" dirty="0"/>
          </a:p>
        </p:txBody>
      </p:sp>
      <p:sp>
        <p:nvSpPr>
          <p:cNvPr id="15364" name="Tijdelijke aanduiding voor dianummer 3">
            <a:extLst>
              <a:ext uri="{FF2B5EF4-FFF2-40B4-BE49-F238E27FC236}">
                <a16:creationId xmlns:a16="http://schemas.microsoft.com/office/drawing/2014/main" xmlns="" id="{42AD6B84-C866-4A82-8387-3C0626DA07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8DD6EA-CAAA-4694-8E2E-73AE78BE72D4}" type="slidenum">
              <a:rPr lang="nl-NL" altLang="en-US" smtClean="0"/>
              <a:pPr>
                <a:spcBef>
                  <a:spcPct val="0"/>
                </a:spcBef>
              </a:pPr>
              <a:t>17</a:t>
            </a:fld>
            <a:endParaRPr lang="nl-NL" altLang="en-US"/>
          </a:p>
        </p:txBody>
      </p:sp>
    </p:spTree>
    <p:extLst>
      <p:ext uri="{BB962C8B-B14F-4D97-AF65-F5344CB8AC3E}">
        <p14:creationId xmlns:p14="http://schemas.microsoft.com/office/powerpoint/2010/main" val="1489932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a:extLst>
              <a:ext uri="{FF2B5EF4-FFF2-40B4-BE49-F238E27FC236}">
                <a16:creationId xmlns:a16="http://schemas.microsoft.com/office/drawing/2014/main" xmlns="" id="{C9C3ACC1-51FD-49FD-A61E-EBAFC1006770}"/>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Tijdelijke aanduiding voor notities 2">
            <a:extLst>
              <a:ext uri="{FF2B5EF4-FFF2-40B4-BE49-F238E27FC236}">
                <a16:creationId xmlns:a16="http://schemas.microsoft.com/office/drawing/2014/main" xmlns="" id="{6CF307A2-6848-493A-99DE-D20498B8D8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nl-NL" sz="800" b="0" noProof="0" dirty="0" smtClean="0">
                <a:latin typeface="+mn-lt"/>
                <a:cs typeface="Poppins SemiBold" pitchFamily="2" charset="77"/>
              </a:rPr>
              <a:t>Het belangrijk verschil ligt vaak bij particuliere archieven</a:t>
            </a:r>
            <a:r>
              <a:rPr lang="nl-NL" sz="800" b="0" baseline="0" noProof="0" dirty="0" smtClean="0">
                <a:latin typeface="+mn-lt"/>
                <a:cs typeface="Poppins SemiBold" pitchFamily="2" charset="77"/>
              </a:rPr>
              <a:t>.</a:t>
            </a:r>
          </a:p>
          <a:p>
            <a:pPr marL="0" marR="0" indent="0" algn="l" defTabSz="457200" rtl="0" eaLnBrk="1" fontAlgn="auto" latinLnBrk="0" hangingPunct="1">
              <a:lnSpc>
                <a:spcPct val="100000"/>
              </a:lnSpc>
              <a:spcBef>
                <a:spcPct val="0"/>
              </a:spcBef>
              <a:spcAft>
                <a:spcPts val="0"/>
              </a:spcAft>
              <a:buClrTx/>
              <a:buSzTx/>
              <a:buFontTx/>
              <a:buNone/>
              <a:tabLst/>
              <a:defRPr/>
            </a:pPr>
            <a:r>
              <a:rPr lang="nl-NL" sz="800" b="0" baseline="0" noProof="0" dirty="0" smtClean="0">
                <a:latin typeface="+mn-lt"/>
                <a:cs typeface="Poppins SemiBold" pitchFamily="2" charset="77"/>
              </a:rPr>
              <a:t>Die zijn vaak moeilijk te verkrijgen volgens eisen en standaarden die de instellingen willen of moeten stellen. Een uitzondering blijkt hier wetenschappelijk onderzoek te zijn.</a:t>
            </a:r>
          </a:p>
          <a:p>
            <a:pPr marL="0" marR="0" indent="0" algn="l" defTabSz="457200" rtl="0" eaLnBrk="1" fontAlgn="auto" latinLnBrk="0" hangingPunct="1">
              <a:lnSpc>
                <a:spcPct val="100000"/>
              </a:lnSpc>
              <a:spcBef>
                <a:spcPct val="0"/>
              </a:spcBef>
              <a:spcAft>
                <a:spcPts val="0"/>
              </a:spcAft>
              <a:buClrTx/>
              <a:buSzTx/>
              <a:buFontTx/>
              <a:buNone/>
              <a:tabLst/>
              <a:defRPr/>
            </a:pPr>
            <a:r>
              <a:rPr lang="nl-NL" sz="800" b="0" baseline="0" noProof="0" dirty="0" smtClean="0">
                <a:latin typeface="+mn-lt"/>
                <a:cs typeface="Poppins SemiBold" pitchFamily="2" charset="77"/>
              </a:rPr>
              <a:t>Niet iedereen kan dus controle uitoefenen op hoe het materiaal wordt geleverd.</a:t>
            </a:r>
          </a:p>
          <a:p>
            <a:pPr marL="0" marR="0" indent="0" algn="l" defTabSz="457200" rtl="0" eaLnBrk="1" fontAlgn="auto" latinLnBrk="0" hangingPunct="1">
              <a:lnSpc>
                <a:spcPct val="100000"/>
              </a:lnSpc>
              <a:spcBef>
                <a:spcPct val="0"/>
              </a:spcBef>
              <a:spcAft>
                <a:spcPts val="0"/>
              </a:spcAft>
              <a:buClrTx/>
              <a:buSzTx/>
              <a:buFontTx/>
              <a:buNone/>
              <a:tabLst/>
              <a:defRPr/>
            </a:pPr>
            <a:r>
              <a:rPr lang="nl-NL" sz="800" b="0" baseline="0" noProof="0" dirty="0" smtClean="0">
                <a:latin typeface="+mn-lt"/>
                <a:cs typeface="Poppins SemiBold" pitchFamily="2" charset="77"/>
              </a:rPr>
              <a:t>Veel instellingen hanteren minimumeisen en voorkeursformaten maar als ze het zelf zeggen, het lukt niet altijd om digitale objecten volgens die standaarden binnen te krijgen.</a:t>
            </a:r>
          </a:p>
          <a:p>
            <a:pPr marL="0" marR="0" indent="0" algn="l" defTabSz="457200" rtl="0" eaLnBrk="1" fontAlgn="auto" latinLnBrk="0" hangingPunct="1">
              <a:lnSpc>
                <a:spcPct val="100000"/>
              </a:lnSpc>
              <a:spcBef>
                <a:spcPct val="0"/>
              </a:spcBef>
              <a:spcAft>
                <a:spcPts val="0"/>
              </a:spcAft>
              <a:buClrTx/>
              <a:buSzTx/>
              <a:buFontTx/>
              <a:buNone/>
              <a:tabLst/>
              <a:defRPr/>
            </a:pPr>
            <a:endParaRPr lang="nl-NL" sz="800" b="0" noProof="0" dirty="0" smtClean="0">
              <a:latin typeface="+mn-lt"/>
            </a:endParaRPr>
          </a:p>
          <a:p>
            <a:pPr eaLnBrk="1" hangingPunct="1">
              <a:spcBef>
                <a:spcPct val="0"/>
              </a:spcBef>
            </a:pPr>
            <a:endParaRPr lang="nl-NL" altLang="en-US" sz="800" b="0" noProof="0" dirty="0">
              <a:latin typeface="+mn-lt"/>
            </a:endParaRPr>
          </a:p>
        </p:txBody>
      </p:sp>
      <p:sp>
        <p:nvSpPr>
          <p:cNvPr id="15364" name="Tijdelijke aanduiding voor dianummer 3">
            <a:extLst>
              <a:ext uri="{FF2B5EF4-FFF2-40B4-BE49-F238E27FC236}">
                <a16:creationId xmlns:a16="http://schemas.microsoft.com/office/drawing/2014/main" xmlns="" id="{42AD6B84-C866-4A82-8387-3C0626DA07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8DD6EA-CAAA-4694-8E2E-73AE78BE72D4}" type="slidenum">
              <a:rPr lang="nl-NL" altLang="en-US" smtClean="0"/>
              <a:pPr>
                <a:spcBef>
                  <a:spcPct val="0"/>
                </a:spcBef>
              </a:pPr>
              <a:t>18</a:t>
            </a:fld>
            <a:endParaRPr lang="nl-NL" altLang="en-US"/>
          </a:p>
        </p:txBody>
      </p:sp>
    </p:spTree>
    <p:extLst>
      <p:ext uri="{BB962C8B-B14F-4D97-AF65-F5344CB8AC3E}">
        <p14:creationId xmlns:p14="http://schemas.microsoft.com/office/powerpoint/2010/main" val="1489932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a:extLst>
              <a:ext uri="{FF2B5EF4-FFF2-40B4-BE49-F238E27FC236}">
                <a16:creationId xmlns:a16="http://schemas.microsoft.com/office/drawing/2014/main" xmlns="" id="{C9C3ACC1-51FD-49FD-A61E-EBAFC1006770}"/>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Tijdelijke aanduiding voor notities 2">
            <a:extLst>
              <a:ext uri="{FF2B5EF4-FFF2-40B4-BE49-F238E27FC236}">
                <a16:creationId xmlns:a16="http://schemas.microsoft.com/office/drawing/2014/main" xmlns="" id="{6CF307A2-6848-493A-99DE-D20498B8D8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noProof="0" dirty="0" smtClean="0"/>
              <a:t>Wij hebben ook gekeken naar welke standaarden worden er</a:t>
            </a:r>
            <a:r>
              <a:rPr lang="nl-NL" altLang="en-US" baseline="0" noProof="0" dirty="0" smtClean="0"/>
              <a:t> gebruikt en wat er opvalt is dat meeste instellingen gebruiken intern gedefinieerde standaarden die vaak gebaseerd zijn op het archiefwet en industrie- of </a:t>
            </a:r>
            <a:r>
              <a:rPr lang="nl-NL" altLang="en-US" baseline="0" noProof="0" dirty="0" err="1" smtClean="0"/>
              <a:t>beroepsgroepstandarden</a:t>
            </a:r>
            <a:r>
              <a:rPr lang="nl-NL" altLang="en-US" baseline="0" noProof="0" dirty="0" smtClean="0"/>
              <a:t>.</a:t>
            </a:r>
            <a:endParaRPr lang="nl-NL" altLang="en-US" noProof="0" dirty="0"/>
          </a:p>
        </p:txBody>
      </p:sp>
      <p:sp>
        <p:nvSpPr>
          <p:cNvPr id="15364" name="Tijdelijke aanduiding voor dianummer 3">
            <a:extLst>
              <a:ext uri="{FF2B5EF4-FFF2-40B4-BE49-F238E27FC236}">
                <a16:creationId xmlns:a16="http://schemas.microsoft.com/office/drawing/2014/main" xmlns="" id="{42AD6B84-C866-4A82-8387-3C0626DA07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8DD6EA-CAAA-4694-8E2E-73AE78BE72D4}" type="slidenum">
              <a:rPr lang="nl-NL" altLang="en-US" smtClean="0"/>
              <a:pPr>
                <a:spcBef>
                  <a:spcPct val="0"/>
                </a:spcBef>
              </a:pPr>
              <a:t>19</a:t>
            </a:fld>
            <a:endParaRPr lang="nl-NL" altLang="en-US"/>
          </a:p>
        </p:txBody>
      </p:sp>
    </p:spTree>
    <p:extLst>
      <p:ext uri="{BB962C8B-B14F-4D97-AF65-F5344CB8AC3E}">
        <p14:creationId xmlns:p14="http://schemas.microsoft.com/office/powerpoint/2010/main" val="1489932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a:extLst>
              <a:ext uri="{FF2B5EF4-FFF2-40B4-BE49-F238E27FC236}">
                <a16:creationId xmlns:a16="http://schemas.microsoft.com/office/drawing/2014/main" xmlns="" id="{C9C3ACC1-51FD-49FD-A61E-EBAFC1006770}"/>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Tijdelijke aanduiding voor notities 2">
            <a:extLst>
              <a:ext uri="{FF2B5EF4-FFF2-40B4-BE49-F238E27FC236}">
                <a16:creationId xmlns:a16="http://schemas.microsoft.com/office/drawing/2014/main" xmlns="" id="{6CF307A2-6848-493A-99DE-D20498B8D8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noProof="0" dirty="0" smtClean="0"/>
              <a:t>Daarnaast hebben</a:t>
            </a:r>
            <a:r>
              <a:rPr lang="nl-NL" altLang="en-US" baseline="0" noProof="0" dirty="0" smtClean="0"/>
              <a:t> wij instellingen gevraagd om ons te laten weten welke tools ze gebruiken en waarvoor. Dat hebben wij met gebruik van deze matrix gedaan. De instellingen werden gevraagd om de namen van de tools in te vullen, de objecttypes waarvoor ze gebruikt worden, aankruisen voor welke handeling de tools gebruikt wordt, is het in productie? Wordt het getest? Of heeft de instelling interesse in de tool? Hoe is het beheerd: open source / freeware / </a:t>
            </a:r>
            <a:r>
              <a:rPr lang="nl-NL" altLang="en-US" baseline="0" noProof="0" dirty="0" err="1" smtClean="0"/>
              <a:t>proprietary</a:t>
            </a:r>
            <a:r>
              <a:rPr lang="nl-NL" altLang="en-US" baseline="0" noProof="0" dirty="0" smtClean="0"/>
              <a:t> / zelf-ontwikkeld? En wat kost het.</a:t>
            </a:r>
          </a:p>
          <a:p>
            <a:pPr eaLnBrk="1" hangingPunct="1">
              <a:spcBef>
                <a:spcPct val="0"/>
              </a:spcBef>
            </a:pPr>
            <a:endParaRPr lang="nl-NL" altLang="en-US" baseline="0" noProof="0" dirty="0" smtClean="0"/>
          </a:p>
          <a:p>
            <a:pPr eaLnBrk="1" hangingPunct="1">
              <a:spcBef>
                <a:spcPct val="0"/>
              </a:spcBef>
            </a:pPr>
            <a:r>
              <a:rPr lang="nl-NL" altLang="en-US" baseline="0" noProof="0" dirty="0" smtClean="0"/>
              <a:t>Dit is de resultaat met een enorme lijst van tools die ik nog moet bewerken.</a:t>
            </a:r>
            <a:endParaRPr lang="nl-NL" altLang="en-US" noProof="0" dirty="0"/>
          </a:p>
        </p:txBody>
      </p:sp>
      <p:sp>
        <p:nvSpPr>
          <p:cNvPr id="15364" name="Tijdelijke aanduiding voor dianummer 3">
            <a:extLst>
              <a:ext uri="{FF2B5EF4-FFF2-40B4-BE49-F238E27FC236}">
                <a16:creationId xmlns:a16="http://schemas.microsoft.com/office/drawing/2014/main" xmlns="" id="{42AD6B84-C866-4A82-8387-3C0626DA07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8DD6EA-CAAA-4694-8E2E-73AE78BE72D4}" type="slidenum">
              <a:rPr lang="nl-NL" altLang="en-US" smtClean="0"/>
              <a:pPr>
                <a:spcBef>
                  <a:spcPct val="0"/>
                </a:spcBef>
              </a:pPr>
              <a:t>20</a:t>
            </a:fld>
            <a:endParaRPr lang="nl-NL" altLang="en-US"/>
          </a:p>
        </p:txBody>
      </p:sp>
    </p:spTree>
    <p:extLst>
      <p:ext uri="{BB962C8B-B14F-4D97-AF65-F5344CB8AC3E}">
        <p14:creationId xmlns:p14="http://schemas.microsoft.com/office/powerpoint/2010/main" val="1489932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a:extLst>
              <a:ext uri="{FF2B5EF4-FFF2-40B4-BE49-F238E27FC236}">
                <a16:creationId xmlns:a16="http://schemas.microsoft.com/office/drawing/2014/main" xmlns="" id="{C9C3ACC1-51FD-49FD-A61E-EBAFC1006770}"/>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Tijdelijke aanduiding voor notities 2">
            <a:extLst>
              <a:ext uri="{FF2B5EF4-FFF2-40B4-BE49-F238E27FC236}">
                <a16:creationId xmlns:a16="http://schemas.microsoft.com/office/drawing/2014/main" xmlns="" id="{6CF307A2-6848-493A-99DE-D20498B8D8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noProof="0" dirty="0" smtClean="0"/>
              <a:t>Maar</a:t>
            </a:r>
            <a:r>
              <a:rPr lang="nl-NL" altLang="en-US" baseline="0" noProof="0" dirty="0" smtClean="0"/>
              <a:t> ik geef even een klein voorbeeld om te laten zien wat wij nu daarmee kunnen doen.</a:t>
            </a:r>
          </a:p>
          <a:p>
            <a:pPr eaLnBrk="1" hangingPunct="1">
              <a:spcBef>
                <a:spcPct val="0"/>
              </a:spcBef>
            </a:pPr>
            <a:r>
              <a:rPr lang="nl-NL" altLang="en-US" baseline="0" noProof="0" dirty="0" smtClean="0"/>
              <a:t>Als wij er naar de meest ‘krachtige’ tools willen kijken die voor heel veel handelingen gebruikt worden komen wij aan deze lijst met </a:t>
            </a:r>
            <a:r>
              <a:rPr lang="nl-NL" altLang="en-US" baseline="0" noProof="0" dirty="0" err="1" smtClean="0"/>
              <a:t>Archivematica</a:t>
            </a:r>
            <a:r>
              <a:rPr lang="nl-NL" altLang="en-US" baseline="0" noProof="0" dirty="0" smtClean="0"/>
              <a:t>, </a:t>
            </a:r>
            <a:r>
              <a:rPr lang="nl-NL" altLang="en-US" baseline="0" noProof="0" dirty="0" err="1" smtClean="0"/>
              <a:t>Preservica</a:t>
            </a:r>
            <a:r>
              <a:rPr lang="nl-NL" altLang="en-US" baseline="0" noProof="0" dirty="0" smtClean="0"/>
              <a:t>, RM tool en zelf ontwikkelde scripts.</a:t>
            </a:r>
          </a:p>
          <a:p>
            <a:pPr eaLnBrk="1" hangingPunct="1">
              <a:spcBef>
                <a:spcPct val="0"/>
              </a:spcBef>
            </a:pPr>
            <a:r>
              <a:rPr lang="nl-NL" altLang="en-US" noProof="0" dirty="0" smtClean="0"/>
              <a:t>Op het zelfde manier kunnen wij kijken welke</a:t>
            </a:r>
            <a:r>
              <a:rPr lang="nl-NL" altLang="en-US" baseline="0" noProof="0" dirty="0" smtClean="0"/>
              <a:t> tools zijn per handeling gebruikt (bijv. voor bestandsidentificatie of technische metadata extractie) etc.</a:t>
            </a:r>
          </a:p>
          <a:p>
            <a:pPr eaLnBrk="1" hangingPunct="1">
              <a:spcBef>
                <a:spcPct val="0"/>
              </a:spcBef>
            </a:pPr>
            <a:r>
              <a:rPr lang="nl-NL" altLang="en-US" baseline="0" noProof="0" dirty="0" smtClean="0"/>
              <a:t>Maar wij kunnen ook zien dat niet iedereen dezelfde tools voor hetzelfde functies gebruikt (kijk. </a:t>
            </a:r>
            <a:r>
              <a:rPr lang="nl-NL" altLang="en-US" baseline="0" noProof="0" dirty="0" err="1" smtClean="0"/>
              <a:t>Bijvorbeeld</a:t>
            </a:r>
            <a:r>
              <a:rPr lang="nl-NL" altLang="en-US" baseline="0" noProof="0" dirty="0" smtClean="0"/>
              <a:t> </a:t>
            </a:r>
            <a:r>
              <a:rPr lang="nl-NL" altLang="en-US" baseline="0" noProof="0" dirty="0" err="1" smtClean="0"/>
              <a:t>Archievematica</a:t>
            </a:r>
            <a:r>
              <a:rPr lang="nl-NL" altLang="en-US" baseline="0" noProof="0" dirty="0" smtClean="0"/>
              <a:t> hier.)</a:t>
            </a:r>
            <a:endParaRPr lang="nl-NL" altLang="en-US" noProof="0" dirty="0"/>
          </a:p>
        </p:txBody>
      </p:sp>
      <p:sp>
        <p:nvSpPr>
          <p:cNvPr id="15364" name="Tijdelijke aanduiding voor dianummer 3">
            <a:extLst>
              <a:ext uri="{FF2B5EF4-FFF2-40B4-BE49-F238E27FC236}">
                <a16:creationId xmlns:a16="http://schemas.microsoft.com/office/drawing/2014/main" xmlns="" id="{42AD6B84-C866-4A82-8387-3C0626DA07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8DD6EA-CAAA-4694-8E2E-73AE78BE72D4}" type="slidenum">
              <a:rPr lang="nl-NL" altLang="en-US" smtClean="0"/>
              <a:pPr>
                <a:spcBef>
                  <a:spcPct val="0"/>
                </a:spcBef>
              </a:pPr>
              <a:t>21</a:t>
            </a:fld>
            <a:endParaRPr lang="nl-NL" altLang="en-US"/>
          </a:p>
        </p:txBody>
      </p:sp>
    </p:spTree>
    <p:extLst>
      <p:ext uri="{BB962C8B-B14F-4D97-AF65-F5344CB8AC3E}">
        <p14:creationId xmlns:p14="http://schemas.microsoft.com/office/powerpoint/2010/main" val="1489932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a:extLst>
              <a:ext uri="{FF2B5EF4-FFF2-40B4-BE49-F238E27FC236}">
                <a16:creationId xmlns:a16="http://schemas.microsoft.com/office/drawing/2014/main" xmlns="" id="{C9C3ACC1-51FD-49FD-A61E-EBAFC1006770}"/>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Tijdelijke aanduiding voor notities 2">
            <a:extLst>
              <a:ext uri="{FF2B5EF4-FFF2-40B4-BE49-F238E27FC236}">
                <a16:creationId xmlns:a16="http://schemas.microsoft.com/office/drawing/2014/main" xmlns="" id="{6CF307A2-6848-493A-99DE-D20498B8D8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nl-NL" altLang="en-US" noProof="0" dirty="0" smtClean="0"/>
              <a:t>Ik heb de presentatie in de volgende stappen gestructureerd, dus ik vertel eerst iets meer in het algemeen over het doel van het onderzoek en waarom wij het doen. De resultaten van de survey zijn</a:t>
            </a:r>
            <a:r>
              <a:rPr lang="nl-NL" altLang="en-US" baseline="0" noProof="0" dirty="0" smtClean="0"/>
              <a:t> net afgelopen week binnen gekomen, dus ik kan jullie ze nog niet in detail presenteren, maar ik wil hier toch een eerste indruk aan jullie laten zien van wat we verzameld hebben. De eerste conclusies zijn dus ook op hetzelfde niveau te lezen, maar er komt nog meer en dit zijn de vervolg stappen.</a:t>
            </a:r>
            <a:endParaRPr lang="nl-NL" altLang="en-US" noProof="0" dirty="0"/>
          </a:p>
        </p:txBody>
      </p:sp>
      <p:sp>
        <p:nvSpPr>
          <p:cNvPr id="15364" name="Tijdelijke aanduiding voor dianummer 3">
            <a:extLst>
              <a:ext uri="{FF2B5EF4-FFF2-40B4-BE49-F238E27FC236}">
                <a16:creationId xmlns:a16="http://schemas.microsoft.com/office/drawing/2014/main" xmlns="" id="{42AD6B84-C866-4A82-8387-3C0626DA07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8DD6EA-CAAA-4694-8E2E-73AE78BE72D4}" type="slidenum">
              <a:rPr lang="nl-NL" altLang="en-US" smtClean="0"/>
              <a:pPr>
                <a:spcBef>
                  <a:spcPct val="0"/>
                </a:spcBef>
              </a:pPr>
              <a:t>2</a:t>
            </a:fld>
            <a:endParaRPr lang="nl-NL" altLang="en-US"/>
          </a:p>
        </p:txBody>
      </p:sp>
    </p:spTree>
    <p:extLst>
      <p:ext uri="{BB962C8B-B14F-4D97-AF65-F5344CB8AC3E}">
        <p14:creationId xmlns:p14="http://schemas.microsoft.com/office/powerpoint/2010/main" val="1489932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a:extLst>
              <a:ext uri="{FF2B5EF4-FFF2-40B4-BE49-F238E27FC236}">
                <a16:creationId xmlns:a16="http://schemas.microsoft.com/office/drawing/2014/main" xmlns="" id="{C9C3ACC1-51FD-49FD-A61E-EBAFC1006770}"/>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Tijdelijke aanduiding voor notities 2">
            <a:extLst>
              <a:ext uri="{FF2B5EF4-FFF2-40B4-BE49-F238E27FC236}">
                <a16:creationId xmlns:a16="http://schemas.microsoft.com/office/drawing/2014/main" xmlns="" id="{6CF307A2-6848-493A-99DE-D20498B8D8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noProof="0" dirty="0" smtClean="0"/>
              <a:t>Vervolgens kan ik ook kijken</a:t>
            </a:r>
            <a:r>
              <a:rPr lang="nl-NL" altLang="en-US" baseline="0" noProof="0" dirty="0" smtClean="0"/>
              <a:t> hoe de lijst zich verhoudt tot de behoeftes van de instellingen en wat ze zelf zeggen dat ze missen.</a:t>
            </a:r>
          </a:p>
          <a:p>
            <a:pPr eaLnBrk="1" hangingPunct="1">
              <a:spcBef>
                <a:spcPct val="0"/>
              </a:spcBef>
            </a:pPr>
            <a:r>
              <a:rPr lang="nl-NL" altLang="en-US" baseline="0" noProof="0" dirty="0" smtClean="0"/>
              <a:t>Dit zijn voorbeelden wat er in de enquête benoemd werd voor content-specifieke tools die de instellingen op dit moment missen.</a:t>
            </a:r>
            <a:endParaRPr lang="nl-NL" altLang="en-US" noProof="0" dirty="0"/>
          </a:p>
        </p:txBody>
      </p:sp>
      <p:sp>
        <p:nvSpPr>
          <p:cNvPr id="15364" name="Tijdelijke aanduiding voor dianummer 3">
            <a:extLst>
              <a:ext uri="{FF2B5EF4-FFF2-40B4-BE49-F238E27FC236}">
                <a16:creationId xmlns:a16="http://schemas.microsoft.com/office/drawing/2014/main" xmlns="" id="{42AD6B84-C866-4A82-8387-3C0626DA07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8DD6EA-CAAA-4694-8E2E-73AE78BE72D4}" type="slidenum">
              <a:rPr lang="nl-NL" altLang="en-US" smtClean="0"/>
              <a:pPr>
                <a:spcBef>
                  <a:spcPct val="0"/>
                </a:spcBef>
              </a:pPr>
              <a:t>22</a:t>
            </a:fld>
            <a:endParaRPr lang="nl-NL" altLang="en-US"/>
          </a:p>
        </p:txBody>
      </p:sp>
    </p:spTree>
    <p:extLst>
      <p:ext uri="{BB962C8B-B14F-4D97-AF65-F5344CB8AC3E}">
        <p14:creationId xmlns:p14="http://schemas.microsoft.com/office/powerpoint/2010/main" val="1489932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a:extLst>
              <a:ext uri="{FF2B5EF4-FFF2-40B4-BE49-F238E27FC236}">
                <a16:creationId xmlns:a16="http://schemas.microsoft.com/office/drawing/2014/main" xmlns="" id="{C9C3ACC1-51FD-49FD-A61E-EBAFC1006770}"/>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Tijdelijke aanduiding voor notities 2">
            <a:extLst>
              <a:ext uri="{FF2B5EF4-FFF2-40B4-BE49-F238E27FC236}">
                <a16:creationId xmlns:a16="http://schemas.microsoft.com/office/drawing/2014/main" xmlns="" id="{6CF307A2-6848-493A-99DE-D20498B8D8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noProof="0" dirty="0" smtClean="0"/>
              <a:t>En de functie-specifieke</a:t>
            </a:r>
            <a:r>
              <a:rPr lang="nl-NL" altLang="en-US" baseline="0" noProof="0" dirty="0" smtClean="0"/>
              <a:t> tools die gemist zijn.</a:t>
            </a:r>
          </a:p>
          <a:p>
            <a:pPr eaLnBrk="1" hangingPunct="1">
              <a:spcBef>
                <a:spcPct val="0"/>
              </a:spcBef>
            </a:pPr>
            <a:r>
              <a:rPr lang="nl-NL" altLang="en-US" baseline="0" noProof="0" dirty="0" smtClean="0"/>
              <a:t>Hier is heel veel meer benoemd en op vrij uiteenlopende niveaus van de tools voor meer aan de CMS gerelateerde functionaliteiten tot de vrij specifieke tools voor encryptie detectie en </a:t>
            </a:r>
            <a:r>
              <a:rPr lang="nl-NL" altLang="en-US" baseline="0" noProof="0" dirty="0" err="1" smtClean="0"/>
              <a:t>xml</a:t>
            </a:r>
            <a:r>
              <a:rPr lang="nl-NL" altLang="en-US" baseline="0" noProof="0" dirty="0" smtClean="0"/>
              <a:t> validatie.</a:t>
            </a:r>
            <a:endParaRPr lang="nl-NL" altLang="en-US" noProof="0" dirty="0"/>
          </a:p>
        </p:txBody>
      </p:sp>
      <p:sp>
        <p:nvSpPr>
          <p:cNvPr id="15364" name="Tijdelijke aanduiding voor dianummer 3">
            <a:extLst>
              <a:ext uri="{FF2B5EF4-FFF2-40B4-BE49-F238E27FC236}">
                <a16:creationId xmlns:a16="http://schemas.microsoft.com/office/drawing/2014/main" xmlns="" id="{42AD6B84-C866-4A82-8387-3C0626DA07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8DD6EA-CAAA-4694-8E2E-73AE78BE72D4}" type="slidenum">
              <a:rPr lang="nl-NL" altLang="en-US" smtClean="0"/>
              <a:pPr>
                <a:spcBef>
                  <a:spcPct val="0"/>
                </a:spcBef>
              </a:pPr>
              <a:t>23</a:t>
            </a:fld>
            <a:endParaRPr lang="nl-NL" altLang="en-US"/>
          </a:p>
        </p:txBody>
      </p:sp>
    </p:spTree>
    <p:extLst>
      <p:ext uri="{BB962C8B-B14F-4D97-AF65-F5344CB8AC3E}">
        <p14:creationId xmlns:p14="http://schemas.microsoft.com/office/powerpoint/2010/main" val="1489932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a:extLst>
              <a:ext uri="{FF2B5EF4-FFF2-40B4-BE49-F238E27FC236}">
                <a16:creationId xmlns:a16="http://schemas.microsoft.com/office/drawing/2014/main" xmlns="" id="{C9C3ACC1-51FD-49FD-A61E-EBAFC1006770}"/>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Tijdelijke aanduiding voor notities 2">
            <a:extLst>
              <a:ext uri="{FF2B5EF4-FFF2-40B4-BE49-F238E27FC236}">
                <a16:creationId xmlns:a16="http://schemas.microsoft.com/office/drawing/2014/main" xmlns="" id="{6CF307A2-6848-493A-99DE-D20498B8D8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noProof="0" dirty="0" smtClean="0"/>
              <a:t>De behoefte verschillen </a:t>
            </a:r>
            <a:r>
              <a:rPr lang="nl-NL" altLang="en-US" baseline="0" noProof="0" dirty="0" smtClean="0"/>
              <a:t>zijn ook zichtbaar in de vraag over de uitdagingen die de instellingen tegen komen.</a:t>
            </a:r>
          </a:p>
          <a:p>
            <a:pPr eaLnBrk="1" hangingPunct="1">
              <a:spcBef>
                <a:spcPct val="0"/>
              </a:spcBef>
            </a:pPr>
            <a:r>
              <a:rPr lang="nl-NL" altLang="en-US" baseline="0" noProof="0" dirty="0" smtClean="0"/>
              <a:t>Hier komt alles voor: het inrichten van e-depot zelf (buiten gelaten), beleid en ontwikkeling van </a:t>
            </a:r>
            <a:r>
              <a:rPr lang="nl-NL" altLang="en-US" baseline="0" noProof="0" dirty="0" err="1" smtClean="0"/>
              <a:t>workflows</a:t>
            </a:r>
            <a:r>
              <a:rPr lang="nl-NL" altLang="en-US" baseline="0" noProof="0" dirty="0" smtClean="0"/>
              <a:t> en integratie met CMS – tot omvang-, schaal- en </a:t>
            </a:r>
            <a:r>
              <a:rPr lang="nl-NL" altLang="en-US" baseline="0" noProof="0" dirty="0" err="1" smtClean="0"/>
              <a:t>snelheidsvergrotting</a:t>
            </a:r>
            <a:r>
              <a:rPr lang="nl-NL" altLang="en-US" baseline="0" noProof="0" dirty="0" smtClean="0"/>
              <a:t>, ketenautomatisering en kwaliteitscontrole.</a:t>
            </a:r>
            <a:endParaRPr lang="nl-NL" altLang="en-US" noProof="0" dirty="0"/>
          </a:p>
        </p:txBody>
      </p:sp>
      <p:sp>
        <p:nvSpPr>
          <p:cNvPr id="15364" name="Tijdelijke aanduiding voor dianummer 3">
            <a:extLst>
              <a:ext uri="{FF2B5EF4-FFF2-40B4-BE49-F238E27FC236}">
                <a16:creationId xmlns:a16="http://schemas.microsoft.com/office/drawing/2014/main" xmlns="" id="{42AD6B84-C866-4A82-8387-3C0626DA07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8DD6EA-CAAA-4694-8E2E-73AE78BE72D4}" type="slidenum">
              <a:rPr lang="nl-NL" altLang="en-US" smtClean="0"/>
              <a:pPr>
                <a:spcBef>
                  <a:spcPct val="0"/>
                </a:spcBef>
              </a:pPr>
              <a:t>24</a:t>
            </a:fld>
            <a:endParaRPr lang="nl-NL" altLang="en-US"/>
          </a:p>
        </p:txBody>
      </p:sp>
    </p:spTree>
    <p:extLst>
      <p:ext uri="{BB962C8B-B14F-4D97-AF65-F5344CB8AC3E}">
        <p14:creationId xmlns:p14="http://schemas.microsoft.com/office/powerpoint/2010/main" val="1489932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a:extLst>
              <a:ext uri="{FF2B5EF4-FFF2-40B4-BE49-F238E27FC236}">
                <a16:creationId xmlns:a16="http://schemas.microsoft.com/office/drawing/2014/main" xmlns="" id="{C9C3ACC1-51FD-49FD-A61E-EBAFC1006770}"/>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Tijdelijke aanduiding voor notities 2">
            <a:extLst>
              <a:ext uri="{FF2B5EF4-FFF2-40B4-BE49-F238E27FC236}">
                <a16:creationId xmlns:a16="http://schemas.microsoft.com/office/drawing/2014/main" xmlns="" id="{6CF307A2-6848-493A-99DE-D20498B8D8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noProof="0" dirty="0" smtClean="0"/>
              <a:t>Toch in behoefte voor samenwerking blijkt bijna iedereen het mee eens te zijn dat praktijk voorbeelden over het gebruik</a:t>
            </a:r>
            <a:r>
              <a:rPr lang="nl-NL" altLang="en-US" baseline="0" noProof="0" dirty="0" smtClean="0"/>
              <a:t> van tools veel gewaardeerd worden. Dat is gelijk als in de vorige enquête waar het delen van de ‘best </a:t>
            </a:r>
            <a:r>
              <a:rPr lang="nl-NL" altLang="en-US" baseline="0" noProof="0" dirty="0" err="1" smtClean="0"/>
              <a:t>practice</a:t>
            </a:r>
            <a:r>
              <a:rPr lang="nl-NL" altLang="en-US" baseline="0" noProof="0" dirty="0" smtClean="0"/>
              <a:t>’ voorbeelden het meest genoemde vorm van samenwerking benoemd werd.</a:t>
            </a:r>
            <a:endParaRPr lang="nl-NL" altLang="en-US" noProof="0" dirty="0"/>
          </a:p>
        </p:txBody>
      </p:sp>
      <p:sp>
        <p:nvSpPr>
          <p:cNvPr id="15364" name="Tijdelijke aanduiding voor dianummer 3">
            <a:extLst>
              <a:ext uri="{FF2B5EF4-FFF2-40B4-BE49-F238E27FC236}">
                <a16:creationId xmlns:a16="http://schemas.microsoft.com/office/drawing/2014/main" xmlns="" id="{42AD6B84-C866-4A82-8387-3C0626DA07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8DD6EA-CAAA-4694-8E2E-73AE78BE72D4}" type="slidenum">
              <a:rPr lang="nl-NL" altLang="en-US" smtClean="0"/>
              <a:pPr>
                <a:spcBef>
                  <a:spcPct val="0"/>
                </a:spcBef>
              </a:pPr>
              <a:t>25</a:t>
            </a:fld>
            <a:endParaRPr lang="nl-NL" altLang="en-US"/>
          </a:p>
        </p:txBody>
      </p:sp>
    </p:spTree>
    <p:extLst>
      <p:ext uri="{BB962C8B-B14F-4D97-AF65-F5344CB8AC3E}">
        <p14:creationId xmlns:p14="http://schemas.microsoft.com/office/powerpoint/2010/main" val="1489932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a:extLst>
              <a:ext uri="{FF2B5EF4-FFF2-40B4-BE49-F238E27FC236}">
                <a16:creationId xmlns:a16="http://schemas.microsoft.com/office/drawing/2014/main" xmlns="" id="{C9C3ACC1-51FD-49FD-A61E-EBAFC1006770}"/>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Tijdelijke aanduiding voor notities 2">
            <a:extLst>
              <a:ext uri="{FF2B5EF4-FFF2-40B4-BE49-F238E27FC236}">
                <a16:creationId xmlns:a16="http://schemas.microsoft.com/office/drawing/2014/main" xmlns="" id="{6CF307A2-6848-493A-99DE-D20498B8D8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noProof="0" dirty="0" smtClean="0"/>
              <a:t>De collecties verschillen heel in</a:t>
            </a:r>
            <a:r>
              <a:rPr lang="nl-NL" altLang="en-US" baseline="0" noProof="0" dirty="0" smtClean="0"/>
              <a:t> omvang, type en complexiteit, maar heel veel instellingen werken toch met dezelfde tools. De mate van verder op dit gebied te kunnen ontwikkelen.</a:t>
            </a:r>
          </a:p>
          <a:p>
            <a:pPr eaLnBrk="1" hangingPunct="1">
              <a:spcBef>
                <a:spcPct val="0"/>
              </a:spcBef>
            </a:pPr>
            <a:r>
              <a:rPr lang="nl-NL" altLang="en-US" baseline="0" noProof="0" dirty="0" smtClean="0"/>
              <a:t>Het is dus belangrijk om goed te begrijpen wat is verschillend en wat niet en waar dus de instellingen elkaar kunnen helpen. Hoe de automatiseringsprocessen beter ingericht kunnen worden en welke tools die processen op een duurzame manier uit kunnen voeren.</a:t>
            </a:r>
            <a:endParaRPr lang="nl-NL" altLang="en-US" noProof="0" dirty="0"/>
          </a:p>
        </p:txBody>
      </p:sp>
      <p:sp>
        <p:nvSpPr>
          <p:cNvPr id="15364" name="Tijdelijke aanduiding voor dianummer 3">
            <a:extLst>
              <a:ext uri="{FF2B5EF4-FFF2-40B4-BE49-F238E27FC236}">
                <a16:creationId xmlns:a16="http://schemas.microsoft.com/office/drawing/2014/main" xmlns="" id="{42AD6B84-C866-4A82-8387-3C0626DA07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8DD6EA-CAAA-4694-8E2E-73AE78BE72D4}" type="slidenum">
              <a:rPr lang="nl-NL" altLang="en-US" smtClean="0"/>
              <a:pPr>
                <a:spcBef>
                  <a:spcPct val="0"/>
                </a:spcBef>
              </a:pPr>
              <a:t>27</a:t>
            </a:fld>
            <a:endParaRPr lang="nl-NL" altLang="en-US"/>
          </a:p>
        </p:txBody>
      </p:sp>
    </p:spTree>
    <p:extLst>
      <p:ext uri="{BB962C8B-B14F-4D97-AF65-F5344CB8AC3E}">
        <p14:creationId xmlns:p14="http://schemas.microsoft.com/office/powerpoint/2010/main" val="1489932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a:extLst>
              <a:ext uri="{FF2B5EF4-FFF2-40B4-BE49-F238E27FC236}">
                <a16:creationId xmlns:a16="http://schemas.microsoft.com/office/drawing/2014/main" xmlns="" id="{C9C3ACC1-51FD-49FD-A61E-EBAFC1006770}"/>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Tijdelijke aanduiding voor notities 2">
            <a:extLst>
              <a:ext uri="{FF2B5EF4-FFF2-40B4-BE49-F238E27FC236}">
                <a16:creationId xmlns:a16="http://schemas.microsoft.com/office/drawing/2014/main" xmlns="" id="{6CF307A2-6848-493A-99DE-D20498B8D8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noProof="0" dirty="0" smtClean="0"/>
              <a:t>Dit zijn de eerste impressies van de resultaten, in de komende weken ga ik aan de slaag met</a:t>
            </a:r>
            <a:r>
              <a:rPr lang="nl-NL" altLang="en-US" baseline="0" noProof="0" dirty="0" smtClean="0"/>
              <a:t> een meer inhoudelijke verwerking van de verzamelde resultaten en het rapport, na de inventarisatie ga ik kijken naar de mate van volwassenheid van de tools en het identificeren van tools die doorontwikkeld kunnen worden of tools die er in het algemeen missen. Dat ga ik niet alleen doen, maar in samenwerking met de instellingen en OPF. Het doel is om aan het eind van dit jaar niet alleen tot een landkaart van digitale voorzieningen en gebruikte tools te komen, maar ook aan het plan van aanpak en een </a:t>
            </a:r>
            <a:r>
              <a:rPr lang="nl-NL" altLang="en-US" baseline="0" noProof="0" dirty="0" err="1" smtClean="0"/>
              <a:t>roadmap</a:t>
            </a:r>
            <a:r>
              <a:rPr lang="nl-NL" altLang="en-US" baseline="0" noProof="0" dirty="0" smtClean="0"/>
              <a:t> of een aantal </a:t>
            </a:r>
            <a:r>
              <a:rPr lang="nl-NL" altLang="en-US" baseline="0" noProof="0" dirty="0" err="1" smtClean="0"/>
              <a:t>roadmaps</a:t>
            </a:r>
            <a:r>
              <a:rPr lang="nl-NL" altLang="en-US" baseline="0" noProof="0" dirty="0" smtClean="0"/>
              <a:t> voor het doorontwikkeling of popularisatie van tools die van belang zijn voor Nederlandse instellingen.</a:t>
            </a:r>
            <a:endParaRPr lang="nl-NL" altLang="en-US" noProof="0" dirty="0"/>
          </a:p>
        </p:txBody>
      </p:sp>
      <p:sp>
        <p:nvSpPr>
          <p:cNvPr id="15364" name="Tijdelijke aanduiding voor dianummer 3">
            <a:extLst>
              <a:ext uri="{FF2B5EF4-FFF2-40B4-BE49-F238E27FC236}">
                <a16:creationId xmlns:a16="http://schemas.microsoft.com/office/drawing/2014/main" xmlns="" id="{42AD6B84-C866-4A82-8387-3C0626DA07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8DD6EA-CAAA-4694-8E2E-73AE78BE72D4}" type="slidenum">
              <a:rPr lang="nl-NL" altLang="en-US" smtClean="0"/>
              <a:pPr>
                <a:spcBef>
                  <a:spcPct val="0"/>
                </a:spcBef>
              </a:pPr>
              <a:t>29</a:t>
            </a:fld>
            <a:endParaRPr lang="nl-NL" altLang="en-US"/>
          </a:p>
        </p:txBody>
      </p:sp>
    </p:spTree>
    <p:extLst>
      <p:ext uri="{BB962C8B-B14F-4D97-AF65-F5344CB8AC3E}">
        <p14:creationId xmlns:p14="http://schemas.microsoft.com/office/powerpoint/2010/main" val="1489932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581A5F-B4B2-344F-90D7-C0FD32D0155D}" type="slidenum">
              <a:rPr lang="nl-NL" smtClean="0"/>
              <a:t>3</a:t>
            </a:fld>
            <a:endParaRPr lang="nl-NL"/>
          </a:p>
        </p:txBody>
      </p:sp>
    </p:spTree>
    <p:extLst>
      <p:ext uri="{BB962C8B-B14F-4D97-AF65-F5344CB8AC3E}">
        <p14:creationId xmlns:p14="http://schemas.microsoft.com/office/powerpoint/2010/main" val="983763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a:extLst>
              <a:ext uri="{FF2B5EF4-FFF2-40B4-BE49-F238E27FC236}">
                <a16:creationId xmlns:a16="http://schemas.microsoft.com/office/drawing/2014/main" xmlns="" id="{C9C3ACC1-51FD-49FD-A61E-EBAFC1006770}"/>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Tijdelijke aanduiding voor notities 2">
            <a:extLst>
              <a:ext uri="{FF2B5EF4-FFF2-40B4-BE49-F238E27FC236}">
                <a16:creationId xmlns:a16="http://schemas.microsoft.com/office/drawing/2014/main" xmlns="" id="{6CF307A2-6848-493A-99DE-D20498B8D8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noProof="0" dirty="0" smtClean="0"/>
              <a:t>Het onderzoek focust zich op de tools voor pre-ingest</a:t>
            </a:r>
            <a:r>
              <a:rPr lang="nl-NL" altLang="en-US" baseline="0" noProof="0" dirty="0" smtClean="0"/>
              <a:t> en ingest die op dit moment in gebruik zijn bij Nederlandse instellingen. Het is een vervolg op een onderzoek die vorig jaar naar de digitale voorzieningen in het land keek. </a:t>
            </a:r>
            <a:r>
              <a:rPr lang="nl-NL" sz="1200" dirty="0" smtClean="0"/>
              <a:t>Project </a:t>
            </a:r>
            <a:r>
              <a:rPr lang="nl-NL" sz="1200" dirty="0" err="1" smtClean="0"/>
              <a:t>Preserveringstools</a:t>
            </a:r>
            <a:r>
              <a:rPr lang="nl-NL" sz="1200" dirty="0" smtClean="0"/>
              <a:t> draagt dus bij aan het creëren van een landkaart van digitale voorzieningen met informatie over het gebruik van tools voor pre-ingest en ingest, en vervolgens leidt tot het plan van aanpak voor het </a:t>
            </a:r>
            <a:r>
              <a:rPr lang="nl-NL" altLang="en-US" baseline="0" noProof="0" dirty="0" smtClean="0"/>
              <a:t>stimuleren van het doorontwikkeling van tools en kennisdeling over het gebruik van tools.  </a:t>
            </a:r>
          </a:p>
          <a:p>
            <a:pPr eaLnBrk="1" hangingPunct="1">
              <a:spcBef>
                <a:spcPct val="0"/>
              </a:spcBef>
            </a:pPr>
            <a:endParaRPr lang="nl-NL" altLang="en-US" baseline="0" noProof="0" dirty="0" smtClean="0"/>
          </a:p>
          <a:p>
            <a:pPr eaLnBrk="1" hangingPunct="1">
              <a:spcBef>
                <a:spcPct val="0"/>
              </a:spcBef>
            </a:pPr>
            <a:r>
              <a:rPr lang="nl-NL" altLang="en-US" baseline="0" noProof="0" dirty="0" smtClean="0"/>
              <a:t>Ik heb tot en met begin april dit jaar een aantal instellingen gesproken en daarna een enquête uitgevoerd, waar ik kijk niet alleen naar wat voor tools gebruiken ze en waarvoor, maar ook waarom of waarom niet. Vervolgens ga ik kijken naar wat soort van tools zijn ze, zijn ze open source of </a:t>
            </a:r>
            <a:r>
              <a:rPr lang="nl-NL" altLang="en-US" baseline="0" noProof="0" dirty="0" err="1" smtClean="0"/>
              <a:t>proprietary</a:t>
            </a:r>
            <a:r>
              <a:rPr lang="nl-NL" altLang="en-US" baseline="0" noProof="0" dirty="0" smtClean="0"/>
              <a:t> tools of misschien zelf-ontwikkelde scripts? Wat kunnen ze doen en zijn ze betrouwbaar / volwassen? Maar ook of er tools zijn die een antwoord geven op de behoeftes van de instellingen maar nog niet gebruikt worden in Nederland.</a:t>
            </a:r>
          </a:p>
          <a:p>
            <a:pPr eaLnBrk="1" hangingPunct="1">
              <a:spcBef>
                <a:spcPct val="0"/>
              </a:spcBef>
            </a:pPr>
            <a:endParaRPr lang="nl-NL" altLang="en-US" noProof="0" dirty="0"/>
          </a:p>
        </p:txBody>
      </p:sp>
      <p:sp>
        <p:nvSpPr>
          <p:cNvPr id="15364" name="Tijdelijke aanduiding voor dianummer 3">
            <a:extLst>
              <a:ext uri="{FF2B5EF4-FFF2-40B4-BE49-F238E27FC236}">
                <a16:creationId xmlns:a16="http://schemas.microsoft.com/office/drawing/2014/main" xmlns="" id="{42AD6B84-C866-4A82-8387-3C0626DA07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8DD6EA-CAAA-4694-8E2E-73AE78BE72D4}" type="slidenum">
              <a:rPr lang="nl-NL" altLang="en-US" smtClean="0"/>
              <a:pPr>
                <a:spcBef>
                  <a:spcPct val="0"/>
                </a:spcBef>
              </a:pPr>
              <a:t>4</a:t>
            </a:fld>
            <a:endParaRPr lang="nl-NL" altLang="en-US"/>
          </a:p>
        </p:txBody>
      </p:sp>
    </p:spTree>
    <p:extLst>
      <p:ext uri="{BB962C8B-B14F-4D97-AF65-F5344CB8AC3E}">
        <p14:creationId xmlns:p14="http://schemas.microsoft.com/office/powerpoint/2010/main" val="1489932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a:extLst>
              <a:ext uri="{FF2B5EF4-FFF2-40B4-BE49-F238E27FC236}">
                <a16:creationId xmlns:a16="http://schemas.microsoft.com/office/drawing/2014/main" xmlns="" id="{C9C3ACC1-51FD-49FD-A61E-EBAFC1006770}"/>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Tijdelijke aanduiding voor notities 2">
            <a:extLst>
              <a:ext uri="{FF2B5EF4-FFF2-40B4-BE49-F238E27FC236}">
                <a16:creationId xmlns:a16="http://schemas.microsoft.com/office/drawing/2014/main" xmlns="" id="{6CF307A2-6848-493A-99DE-D20498B8D8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noProof="0" dirty="0" smtClean="0"/>
              <a:t>Ik ben dit onderzoek in het najaar van 2018 begonnen met</a:t>
            </a:r>
            <a:r>
              <a:rPr lang="nl-NL" altLang="en-US" baseline="0" noProof="0" dirty="0" smtClean="0"/>
              <a:t> vooronderzoek en ben nu net begonnen met het analyseren van de resultaten van de enquête en de enorme lijst van tools die ik heb binnen gekregen.</a:t>
            </a:r>
          </a:p>
          <a:p>
            <a:pPr eaLnBrk="1" hangingPunct="1">
              <a:spcBef>
                <a:spcPct val="0"/>
              </a:spcBef>
            </a:pPr>
            <a:endParaRPr lang="nl-NL" altLang="en-US" baseline="0" noProof="0" dirty="0" smtClean="0"/>
          </a:p>
          <a:p>
            <a:pPr eaLnBrk="1" hangingPunct="1">
              <a:spcBef>
                <a:spcPct val="0"/>
              </a:spcBef>
            </a:pPr>
            <a:r>
              <a:rPr lang="nl-NL" altLang="en-US" baseline="0" noProof="0" dirty="0" smtClean="0"/>
              <a:t>Als jullie het kunnen zien er is nog heel veel te doen, dus het is maar het begin om een basis te kunnen vormen voor de ondersteuning die de netwerk op dit gebied wilt te gaan ontwikkelen.</a:t>
            </a:r>
          </a:p>
          <a:p>
            <a:pPr eaLnBrk="1" hangingPunct="1">
              <a:spcBef>
                <a:spcPct val="0"/>
              </a:spcBef>
            </a:pPr>
            <a:endParaRPr lang="nl-NL" altLang="en-US" baseline="0" noProof="0" dirty="0" smtClean="0"/>
          </a:p>
          <a:p>
            <a:pPr eaLnBrk="1" hangingPunct="1">
              <a:spcBef>
                <a:spcPct val="0"/>
              </a:spcBef>
            </a:pPr>
            <a:endParaRPr lang="nl-NL" altLang="en-US" noProof="0" dirty="0"/>
          </a:p>
        </p:txBody>
      </p:sp>
      <p:sp>
        <p:nvSpPr>
          <p:cNvPr id="15364" name="Tijdelijke aanduiding voor dianummer 3">
            <a:extLst>
              <a:ext uri="{FF2B5EF4-FFF2-40B4-BE49-F238E27FC236}">
                <a16:creationId xmlns:a16="http://schemas.microsoft.com/office/drawing/2014/main" xmlns="" id="{42AD6B84-C866-4A82-8387-3C0626DA07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8DD6EA-CAAA-4694-8E2E-73AE78BE72D4}" type="slidenum">
              <a:rPr lang="nl-NL" altLang="en-US" smtClean="0"/>
              <a:pPr>
                <a:spcBef>
                  <a:spcPct val="0"/>
                </a:spcBef>
              </a:pPr>
              <a:t>5</a:t>
            </a:fld>
            <a:endParaRPr lang="nl-NL" altLang="en-US"/>
          </a:p>
        </p:txBody>
      </p:sp>
    </p:spTree>
    <p:extLst>
      <p:ext uri="{BB962C8B-B14F-4D97-AF65-F5344CB8AC3E}">
        <p14:creationId xmlns:p14="http://schemas.microsoft.com/office/powerpoint/2010/main" val="1489932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a:extLst>
              <a:ext uri="{FF2B5EF4-FFF2-40B4-BE49-F238E27FC236}">
                <a16:creationId xmlns:a16="http://schemas.microsoft.com/office/drawing/2014/main" xmlns="" id="{C9C3ACC1-51FD-49FD-A61E-EBAFC1006770}"/>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Tijdelijke aanduiding voor notities 2">
            <a:extLst>
              <a:ext uri="{FF2B5EF4-FFF2-40B4-BE49-F238E27FC236}">
                <a16:creationId xmlns:a16="http://schemas.microsoft.com/office/drawing/2014/main" xmlns="" id="{6CF307A2-6848-493A-99DE-D20498B8D8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nl-NL" dirty="0"/>
              <a:t>Dit onderzoek focust zich op verschillende typen van digitale erfgoedobjecten. Dat kunnen dus verschillende soorten archieven zijn, museale collecties, wetenschappelijk onderzoek, maar ook informatie over de </a:t>
            </a:r>
            <a:r>
              <a:rPr lang="nl-NL" dirty="0" smtClean="0"/>
              <a:t>collecties die ook in digital format bewaard wordt. Er zijn vrij grote verschillen tussen</a:t>
            </a:r>
            <a:r>
              <a:rPr lang="nl-NL" baseline="0" dirty="0" smtClean="0"/>
              <a:t> instellingen in hoe ze eigenlijk pre-ingest en ingest definiëren en in praktijk gebruiken. </a:t>
            </a:r>
            <a:r>
              <a:rPr lang="nl-NL" dirty="0" smtClean="0"/>
              <a:t>Voor </a:t>
            </a:r>
            <a:r>
              <a:rPr lang="nl-NL" dirty="0"/>
              <a:t>sommige instellingen gebeurt pre-ingest </a:t>
            </a:r>
            <a:r>
              <a:rPr lang="nl-NL" dirty="0" smtClean="0"/>
              <a:t>na</a:t>
            </a:r>
            <a:r>
              <a:rPr lang="nl-NL" baseline="0" dirty="0" smtClean="0"/>
              <a:t> het deponeren en voor sommige gebeurt het </a:t>
            </a:r>
            <a:r>
              <a:rPr lang="nl-NL" dirty="0" smtClean="0"/>
              <a:t>op </a:t>
            </a:r>
            <a:r>
              <a:rPr lang="nl-NL" dirty="0"/>
              <a:t>het niveau van de </a:t>
            </a:r>
            <a:r>
              <a:rPr lang="en-US" dirty="0" err="1"/>
              <a:t>dienstverleningsafspraken</a:t>
            </a:r>
            <a:r>
              <a:rPr lang="nl-NL" dirty="0"/>
              <a:t> (bijv. </a:t>
            </a:r>
            <a:r>
              <a:rPr lang="nl-NL" dirty="0" smtClean="0"/>
              <a:t>wetenschapsinstellingen, omroep</a:t>
            </a:r>
            <a:r>
              <a:rPr lang="nl-NL" baseline="0" dirty="0" smtClean="0"/>
              <a:t> archieven</a:t>
            </a:r>
            <a:r>
              <a:rPr lang="nl-NL" dirty="0" smtClean="0"/>
              <a:t>).</a:t>
            </a:r>
            <a:r>
              <a:rPr lang="nl-NL" baseline="0" dirty="0" smtClean="0"/>
              <a:t> V</a:t>
            </a:r>
            <a:r>
              <a:rPr lang="nl-NL" dirty="0" smtClean="0"/>
              <a:t>erschillende </a:t>
            </a:r>
            <a:r>
              <a:rPr lang="nl-NL" dirty="0"/>
              <a:t>domeinen kijken </a:t>
            </a:r>
            <a:r>
              <a:rPr lang="nl-NL" dirty="0" smtClean="0"/>
              <a:t>dus wat </a:t>
            </a:r>
            <a:r>
              <a:rPr lang="nl-NL" dirty="0"/>
              <a:t>anders </a:t>
            </a:r>
            <a:r>
              <a:rPr lang="nl-NL" dirty="0" smtClean="0"/>
              <a:t>naar de pre-ingest</a:t>
            </a:r>
            <a:r>
              <a:rPr lang="nl-NL" baseline="0" dirty="0" smtClean="0"/>
              <a:t> en ingest</a:t>
            </a:r>
            <a:r>
              <a:rPr lang="nl-NL" dirty="0" smtClean="0"/>
              <a:t>. </a:t>
            </a:r>
            <a:r>
              <a:rPr lang="nl-NL" dirty="0"/>
              <a:t>Ook binnen één instelling </a:t>
            </a:r>
            <a:r>
              <a:rPr lang="nl-NL" dirty="0" smtClean="0"/>
              <a:t>kunnen</a:t>
            </a:r>
            <a:r>
              <a:rPr lang="nl-NL" baseline="0" dirty="0" smtClean="0"/>
              <a:t> er </a:t>
            </a:r>
            <a:r>
              <a:rPr lang="nl-NL" dirty="0" smtClean="0"/>
              <a:t>verschillende </a:t>
            </a:r>
            <a:r>
              <a:rPr lang="nl-NL" dirty="0" err="1"/>
              <a:t>workflows</a:t>
            </a:r>
            <a:r>
              <a:rPr lang="nl-NL" dirty="0"/>
              <a:t> zijn waar pre-ingest op een </a:t>
            </a:r>
            <a:r>
              <a:rPr lang="nl-NL" sz="1000" dirty="0"/>
              <a:t>andere</a:t>
            </a:r>
            <a:r>
              <a:rPr lang="nl-NL" dirty="0"/>
              <a:t> manier </a:t>
            </a:r>
            <a:r>
              <a:rPr lang="nl-NL" dirty="0" smtClean="0"/>
              <a:t>ingericht </a:t>
            </a:r>
            <a:r>
              <a:rPr lang="nl-NL" dirty="0"/>
              <a:t>is.</a:t>
            </a:r>
            <a:endParaRPr lang="en-US" dirty="0"/>
          </a:p>
          <a:p>
            <a:pPr eaLnBrk="1" hangingPunct="1">
              <a:spcBef>
                <a:spcPct val="0"/>
              </a:spcBef>
            </a:pPr>
            <a:endParaRPr lang="en-US" altLang="en-US" dirty="0"/>
          </a:p>
        </p:txBody>
      </p:sp>
      <p:sp>
        <p:nvSpPr>
          <p:cNvPr id="15364" name="Tijdelijke aanduiding voor dianummer 3">
            <a:extLst>
              <a:ext uri="{FF2B5EF4-FFF2-40B4-BE49-F238E27FC236}">
                <a16:creationId xmlns:a16="http://schemas.microsoft.com/office/drawing/2014/main" xmlns="" id="{42AD6B84-C866-4A82-8387-3C0626DA07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8DD6EA-CAAA-4694-8E2E-73AE78BE72D4}" type="slidenum">
              <a:rPr lang="nl-NL" altLang="en-US" smtClean="0"/>
              <a:pPr>
                <a:spcBef>
                  <a:spcPct val="0"/>
                </a:spcBef>
              </a:pPr>
              <a:t>7</a:t>
            </a:fld>
            <a:endParaRPr lang="nl-NL" altLang="en-US"/>
          </a:p>
        </p:txBody>
      </p:sp>
    </p:spTree>
    <p:extLst>
      <p:ext uri="{BB962C8B-B14F-4D97-AF65-F5344CB8AC3E}">
        <p14:creationId xmlns:p14="http://schemas.microsoft.com/office/powerpoint/2010/main" val="1489932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a:extLst>
              <a:ext uri="{FF2B5EF4-FFF2-40B4-BE49-F238E27FC236}">
                <a16:creationId xmlns:a16="http://schemas.microsoft.com/office/drawing/2014/main" xmlns="" id="{C9C3ACC1-51FD-49FD-A61E-EBAFC1006770}"/>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Tijdelijke aanduiding voor notities 2">
            <a:extLst>
              <a:ext uri="{FF2B5EF4-FFF2-40B4-BE49-F238E27FC236}">
                <a16:creationId xmlns:a16="http://schemas.microsoft.com/office/drawing/2014/main" xmlns="" id="{6CF307A2-6848-493A-99DE-D20498B8D8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noProof="0" dirty="0" smtClean="0"/>
              <a:t>In principe is OAIS (Open Information </a:t>
            </a:r>
            <a:r>
              <a:rPr lang="nl-NL" altLang="en-US" noProof="0" dirty="0" err="1" smtClean="0"/>
              <a:t>Archival</a:t>
            </a:r>
            <a:r>
              <a:rPr lang="nl-NL" altLang="en-US" noProof="0" dirty="0" smtClean="0"/>
              <a:t> System)</a:t>
            </a:r>
            <a:r>
              <a:rPr lang="nl-NL" altLang="en-US" baseline="0" noProof="0" dirty="0" smtClean="0"/>
              <a:t> de theorie waarop meerdere </a:t>
            </a:r>
            <a:r>
              <a:rPr lang="nl-NL" altLang="en-US" baseline="0" noProof="0" dirty="0" err="1" smtClean="0"/>
              <a:t>workflows</a:t>
            </a:r>
            <a:r>
              <a:rPr lang="nl-NL" altLang="en-US" baseline="0" noProof="0" dirty="0" smtClean="0"/>
              <a:t> binnen instellingen gebaseerd zijn. </a:t>
            </a:r>
            <a:endParaRPr lang="nl-NL" altLang="en-US" noProof="0" dirty="0"/>
          </a:p>
        </p:txBody>
      </p:sp>
      <p:sp>
        <p:nvSpPr>
          <p:cNvPr id="15364" name="Tijdelijke aanduiding voor dianummer 3">
            <a:extLst>
              <a:ext uri="{FF2B5EF4-FFF2-40B4-BE49-F238E27FC236}">
                <a16:creationId xmlns:a16="http://schemas.microsoft.com/office/drawing/2014/main" xmlns="" id="{42AD6B84-C866-4A82-8387-3C0626DA07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8DD6EA-CAAA-4694-8E2E-73AE78BE72D4}" type="slidenum">
              <a:rPr lang="nl-NL" altLang="en-US" smtClean="0"/>
              <a:pPr>
                <a:spcBef>
                  <a:spcPct val="0"/>
                </a:spcBef>
              </a:pPr>
              <a:t>8</a:t>
            </a:fld>
            <a:endParaRPr lang="nl-NL" altLang="en-US"/>
          </a:p>
        </p:txBody>
      </p:sp>
    </p:spTree>
    <p:extLst>
      <p:ext uri="{BB962C8B-B14F-4D97-AF65-F5344CB8AC3E}">
        <p14:creationId xmlns:p14="http://schemas.microsoft.com/office/powerpoint/2010/main" val="1489932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a:extLst>
              <a:ext uri="{FF2B5EF4-FFF2-40B4-BE49-F238E27FC236}">
                <a16:creationId xmlns:a16="http://schemas.microsoft.com/office/drawing/2014/main" xmlns="" id="{C9C3ACC1-51FD-49FD-A61E-EBAFC1006770}"/>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Tijdelijke aanduiding voor notities 2">
            <a:extLst>
              <a:ext uri="{FF2B5EF4-FFF2-40B4-BE49-F238E27FC236}">
                <a16:creationId xmlns:a16="http://schemas.microsoft.com/office/drawing/2014/main" xmlns="" id="{6CF307A2-6848-493A-99DE-D20498B8D8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noProof="0" dirty="0" smtClean="0"/>
              <a:t>Maar in praktijk werkt het niet altijd zo dat de verworven materiaal op</a:t>
            </a:r>
            <a:r>
              <a:rPr lang="nl-NL" altLang="en-US" baseline="0" noProof="0" dirty="0" smtClean="0"/>
              <a:t> zo’n manier geleverd wordt dat het zonder geen enkele verwerking in een e-depot of een digital archief opgenomen kan worden.</a:t>
            </a:r>
          </a:p>
          <a:p>
            <a:pPr eaLnBrk="1" hangingPunct="1">
              <a:spcBef>
                <a:spcPct val="0"/>
              </a:spcBef>
            </a:pPr>
            <a:r>
              <a:rPr lang="nl-NL" altLang="en-US" baseline="0" noProof="0" dirty="0" smtClean="0"/>
              <a:t>Dat is vanwege de rijkdom van van de digitale objecten die zich vaak in de collecties bevinden en gebrek aan standaardisatie bij archiefvormers.</a:t>
            </a:r>
            <a:br>
              <a:rPr lang="nl-NL" altLang="en-US" baseline="0" noProof="0" dirty="0" smtClean="0"/>
            </a:br>
            <a:r>
              <a:rPr lang="nl-NL" altLang="en-US" baseline="0" noProof="0" dirty="0" smtClean="0"/>
              <a:t>Pre-ingest wordt dus voor sommige instellingen een behoefte en ze moeten het materiaal zelf te gaan standaardiseren.</a:t>
            </a:r>
            <a:endParaRPr lang="nl-NL" altLang="en-US" noProof="0" dirty="0"/>
          </a:p>
        </p:txBody>
      </p:sp>
      <p:sp>
        <p:nvSpPr>
          <p:cNvPr id="15364" name="Tijdelijke aanduiding voor dianummer 3">
            <a:extLst>
              <a:ext uri="{FF2B5EF4-FFF2-40B4-BE49-F238E27FC236}">
                <a16:creationId xmlns:a16="http://schemas.microsoft.com/office/drawing/2014/main" xmlns="" id="{42AD6B84-C866-4A82-8387-3C0626DA07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8DD6EA-CAAA-4694-8E2E-73AE78BE72D4}" type="slidenum">
              <a:rPr lang="nl-NL" altLang="en-US" smtClean="0"/>
              <a:pPr>
                <a:spcBef>
                  <a:spcPct val="0"/>
                </a:spcBef>
              </a:pPr>
              <a:t>9</a:t>
            </a:fld>
            <a:endParaRPr lang="nl-NL" altLang="en-US"/>
          </a:p>
        </p:txBody>
      </p:sp>
    </p:spTree>
    <p:extLst>
      <p:ext uri="{BB962C8B-B14F-4D97-AF65-F5344CB8AC3E}">
        <p14:creationId xmlns:p14="http://schemas.microsoft.com/office/powerpoint/2010/main" val="1489932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a:extLst>
              <a:ext uri="{FF2B5EF4-FFF2-40B4-BE49-F238E27FC236}">
                <a16:creationId xmlns:a16="http://schemas.microsoft.com/office/drawing/2014/main" xmlns="" id="{C9C3ACC1-51FD-49FD-A61E-EBAFC1006770}"/>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Tijdelijke aanduiding voor notities 2">
            <a:extLst>
              <a:ext uri="{FF2B5EF4-FFF2-40B4-BE49-F238E27FC236}">
                <a16:creationId xmlns:a16="http://schemas.microsoft.com/office/drawing/2014/main" xmlns="" id="{6CF307A2-6848-493A-99DE-D20498B8D8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noProof="0" dirty="0" smtClean="0"/>
              <a:t>Als het</a:t>
            </a:r>
            <a:r>
              <a:rPr lang="nl-NL" altLang="en-US" baseline="0" noProof="0" dirty="0" smtClean="0"/>
              <a:t> vervolg ziet de OAIS in praktijk meer zo uit.</a:t>
            </a:r>
            <a:endParaRPr lang="nl-NL" altLang="en-US" noProof="0" dirty="0"/>
          </a:p>
        </p:txBody>
      </p:sp>
      <p:sp>
        <p:nvSpPr>
          <p:cNvPr id="15364" name="Tijdelijke aanduiding voor dianummer 3">
            <a:extLst>
              <a:ext uri="{FF2B5EF4-FFF2-40B4-BE49-F238E27FC236}">
                <a16:creationId xmlns:a16="http://schemas.microsoft.com/office/drawing/2014/main" xmlns="" id="{42AD6B84-C866-4A82-8387-3C0626DA07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8DD6EA-CAAA-4694-8E2E-73AE78BE72D4}" type="slidenum">
              <a:rPr lang="nl-NL" altLang="en-US" smtClean="0"/>
              <a:pPr>
                <a:spcBef>
                  <a:spcPct val="0"/>
                </a:spcBef>
              </a:pPr>
              <a:t>10</a:t>
            </a:fld>
            <a:endParaRPr lang="nl-NL" altLang="en-US"/>
          </a:p>
        </p:txBody>
      </p:sp>
    </p:spTree>
    <p:extLst>
      <p:ext uri="{BB962C8B-B14F-4D97-AF65-F5344CB8AC3E}">
        <p14:creationId xmlns:p14="http://schemas.microsoft.com/office/powerpoint/2010/main" val="1489932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ED4BDF4-C38D-41F8-9C76-7DE777200C3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GB"/>
          </a:p>
        </p:txBody>
      </p:sp>
      <p:sp>
        <p:nvSpPr>
          <p:cNvPr id="3" name="Ondertitel 2">
            <a:extLst>
              <a:ext uri="{FF2B5EF4-FFF2-40B4-BE49-F238E27FC236}">
                <a16:creationId xmlns:a16="http://schemas.microsoft.com/office/drawing/2014/main" xmlns="" id="{FA3FC60A-1FB3-412F-BC8F-079F984A5A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4" name="Tijdelijke aanduiding voor datum 3">
            <a:extLst>
              <a:ext uri="{FF2B5EF4-FFF2-40B4-BE49-F238E27FC236}">
                <a16:creationId xmlns:a16="http://schemas.microsoft.com/office/drawing/2014/main" xmlns="" id="{533AFA1A-2E97-46D3-9A62-D1444E8CFCAC}"/>
              </a:ext>
            </a:extLst>
          </p:cNvPr>
          <p:cNvSpPr>
            <a:spLocks noGrp="1"/>
          </p:cNvSpPr>
          <p:nvPr>
            <p:ph type="dt" sz="half" idx="10"/>
          </p:nvPr>
        </p:nvSpPr>
        <p:spPr/>
        <p:txBody>
          <a:bodyPr/>
          <a:lstStyle/>
          <a:p>
            <a:pPr>
              <a:defRPr/>
            </a:pPr>
            <a:fld id="{D45A5BF4-BF20-9445-8D19-C62A347EDA9F}" type="datetime1">
              <a:rPr lang="nl-NL" smtClean="0"/>
              <a:t>14/04/19</a:t>
            </a:fld>
            <a:endParaRPr lang="nl-NL"/>
          </a:p>
        </p:txBody>
      </p:sp>
      <p:sp>
        <p:nvSpPr>
          <p:cNvPr id="5" name="Tijdelijke aanduiding voor voettekst 4">
            <a:extLst>
              <a:ext uri="{FF2B5EF4-FFF2-40B4-BE49-F238E27FC236}">
                <a16:creationId xmlns:a16="http://schemas.microsoft.com/office/drawing/2014/main" xmlns="" id="{F11A8739-192B-4C9D-A6FE-FE97C3292D84}"/>
              </a:ext>
            </a:extLst>
          </p:cNvPr>
          <p:cNvSpPr>
            <a:spLocks noGrp="1"/>
          </p:cNvSpPr>
          <p:nvPr>
            <p:ph type="ftr" sz="quarter" idx="11"/>
          </p:nvPr>
        </p:nvSpPr>
        <p:spPr/>
        <p:txBody>
          <a:bodyPr/>
          <a:lstStyle/>
          <a:p>
            <a:pPr>
              <a:defRPr/>
            </a:pPr>
            <a:endParaRPr lang="nl-NL"/>
          </a:p>
        </p:txBody>
      </p:sp>
      <p:sp>
        <p:nvSpPr>
          <p:cNvPr id="6" name="Tijdelijke aanduiding voor dianummer 5">
            <a:extLst>
              <a:ext uri="{FF2B5EF4-FFF2-40B4-BE49-F238E27FC236}">
                <a16:creationId xmlns:a16="http://schemas.microsoft.com/office/drawing/2014/main" xmlns="" id="{91C05361-6FD0-4AEB-959E-21565AC97DDF}"/>
              </a:ext>
            </a:extLst>
          </p:cNvPr>
          <p:cNvSpPr>
            <a:spLocks noGrp="1"/>
          </p:cNvSpPr>
          <p:nvPr>
            <p:ph type="sldNum" sz="quarter" idx="12"/>
          </p:nvPr>
        </p:nvSpPr>
        <p:spPr/>
        <p:txBody>
          <a:bodyPr/>
          <a:lstStyle/>
          <a:p>
            <a:pPr>
              <a:defRPr/>
            </a:pPr>
            <a:fld id="{DB152362-B8B8-9C4F-AB85-0C9E0697DBF4}" type="slidenum">
              <a:rPr lang="nl-NL" smtClean="0"/>
              <a:pPr>
                <a:defRPr/>
              </a:pPr>
              <a:t>‹#›</a:t>
            </a:fld>
            <a:endParaRPr lang="nl-NL"/>
          </a:p>
        </p:txBody>
      </p:sp>
    </p:spTree>
    <p:extLst>
      <p:ext uri="{BB962C8B-B14F-4D97-AF65-F5344CB8AC3E}">
        <p14:creationId xmlns:p14="http://schemas.microsoft.com/office/powerpoint/2010/main" val="4097591815"/>
      </p:ext>
    </p:extLst>
  </p:cSld>
  <p:clrMapOvr>
    <a:masterClrMapping/>
  </p:clrMapOvr>
  <p:transition xmlns:p14="http://schemas.microsoft.com/office/powerpoint/2010/main" spd="slow">
    <p:pull/>
  </p:transition>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E1AF58C-93E9-40EA-A2E8-9464CD8A6A04}"/>
              </a:ext>
            </a:extLst>
          </p:cNvPr>
          <p:cNvSpPr>
            <a:spLocks noGrp="1"/>
          </p:cNvSpPr>
          <p:nvPr>
            <p:ph type="title"/>
          </p:nvPr>
        </p:nvSpPr>
        <p:spPr/>
        <p:txBody>
          <a:bodyPr/>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xmlns="" id="{F465E51C-9795-4D47-B0D5-D3FFF115B76E}"/>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xmlns="" id="{DA02F937-2CCE-4939-B5B5-838DF43CD604}"/>
              </a:ext>
            </a:extLst>
          </p:cNvPr>
          <p:cNvSpPr>
            <a:spLocks noGrp="1"/>
          </p:cNvSpPr>
          <p:nvPr>
            <p:ph type="dt" sz="half" idx="10"/>
          </p:nvPr>
        </p:nvSpPr>
        <p:spPr/>
        <p:txBody>
          <a:bodyPr/>
          <a:lstStyle/>
          <a:p>
            <a:pPr>
              <a:defRPr/>
            </a:pPr>
            <a:fld id="{E46D912A-37DE-D849-B867-94B54AA3AC8B}" type="datetime1">
              <a:rPr lang="nl-NL" smtClean="0"/>
              <a:t>14/04/19</a:t>
            </a:fld>
            <a:endParaRPr lang="nl-NL"/>
          </a:p>
        </p:txBody>
      </p:sp>
      <p:sp>
        <p:nvSpPr>
          <p:cNvPr id="5" name="Tijdelijke aanduiding voor voettekst 4">
            <a:extLst>
              <a:ext uri="{FF2B5EF4-FFF2-40B4-BE49-F238E27FC236}">
                <a16:creationId xmlns:a16="http://schemas.microsoft.com/office/drawing/2014/main" xmlns="" id="{0595D949-8BBA-40D2-9179-117E73E41227}"/>
              </a:ext>
            </a:extLst>
          </p:cNvPr>
          <p:cNvSpPr>
            <a:spLocks noGrp="1"/>
          </p:cNvSpPr>
          <p:nvPr>
            <p:ph type="ftr" sz="quarter" idx="11"/>
          </p:nvPr>
        </p:nvSpPr>
        <p:spPr/>
        <p:txBody>
          <a:bodyPr/>
          <a:lstStyle/>
          <a:p>
            <a:pPr>
              <a:defRPr/>
            </a:pPr>
            <a:endParaRPr lang="nl-NL"/>
          </a:p>
        </p:txBody>
      </p:sp>
      <p:sp>
        <p:nvSpPr>
          <p:cNvPr id="6" name="Tijdelijke aanduiding voor dianummer 5">
            <a:extLst>
              <a:ext uri="{FF2B5EF4-FFF2-40B4-BE49-F238E27FC236}">
                <a16:creationId xmlns:a16="http://schemas.microsoft.com/office/drawing/2014/main" xmlns="" id="{B2ED32C1-658B-4787-8381-86D0EC78B4E6}"/>
              </a:ext>
            </a:extLst>
          </p:cNvPr>
          <p:cNvSpPr>
            <a:spLocks noGrp="1"/>
          </p:cNvSpPr>
          <p:nvPr>
            <p:ph type="sldNum" sz="quarter" idx="12"/>
          </p:nvPr>
        </p:nvSpPr>
        <p:spPr/>
        <p:txBody>
          <a:bodyPr/>
          <a:lstStyle/>
          <a:p>
            <a:pPr>
              <a:defRPr/>
            </a:pPr>
            <a:fld id="{05890489-D118-4E48-9826-CC37B21D42D5}" type="slidenum">
              <a:rPr lang="nl-NL" smtClean="0"/>
              <a:pPr>
                <a:defRPr/>
              </a:pPr>
              <a:t>‹#›</a:t>
            </a:fld>
            <a:endParaRPr lang="nl-NL"/>
          </a:p>
        </p:txBody>
      </p:sp>
    </p:spTree>
    <p:extLst>
      <p:ext uri="{BB962C8B-B14F-4D97-AF65-F5344CB8AC3E}">
        <p14:creationId xmlns:p14="http://schemas.microsoft.com/office/powerpoint/2010/main" val="4253805822"/>
      </p:ext>
    </p:extLst>
  </p:cSld>
  <p:clrMapOvr>
    <a:masterClrMapping/>
  </p:clrMapOvr>
  <p:transition xmlns:p14="http://schemas.microsoft.com/office/powerpoint/2010/mai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xmlns="" id="{DD6AEDA4-18B1-49DF-ACBE-E3AA6DA5E513}"/>
              </a:ext>
            </a:extLst>
          </p:cNvPr>
          <p:cNvSpPr>
            <a:spLocks noGrp="1"/>
          </p:cNvSpPr>
          <p:nvPr>
            <p:ph type="title" orient="vert"/>
          </p:nvPr>
        </p:nvSpPr>
        <p:spPr>
          <a:xfrm>
            <a:off x="8724900" y="365125"/>
            <a:ext cx="2628900" cy="5811838"/>
          </a:xfrm>
        </p:spPr>
        <p:txBody>
          <a:bodyPr vert="eaVert"/>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xmlns="" id="{EFA2248F-8152-4917-AEF7-EFD29497410D}"/>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xmlns="" id="{C45AB993-9243-4C5A-BEC5-A27EA0E191B6}"/>
              </a:ext>
            </a:extLst>
          </p:cNvPr>
          <p:cNvSpPr>
            <a:spLocks noGrp="1"/>
          </p:cNvSpPr>
          <p:nvPr>
            <p:ph type="dt" sz="half" idx="10"/>
          </p:nvPr>
        </p:nvSpPr>
        <p:spPr/>
        <p:txBody>
          <a:bodyPr/>
          <a:lstStyle/>
          <a:p>
            <a:pPr>
              <a:defRPr/>
            </a:pPr>
            <a:fld id="{61AE28FE-82D9-A24B-9221-FBAB0C3F22E1}" type="datetime1">
              <a:rPr lang="nl-NL" smtClean="0"/>
              <a:t>14/04/19</a:t>
            </a:fld>
            <a:endParaRPr lang="nl-NL"/>
          </a:p>
        </p:txBody>
      </p:sp>
      <p:sp>
        <p:nvSpPr>
          <p:cNvPr id="5" name="Tijdelijke aanduiding voor voettekst 4">
            <a:extLst>
              <a:ext uri="{FF2B5EF4-FFF2-40B4-BE49-F238E27FC236}">
                <a16:creationId xmlns:a16="http://schemas.microsoft.com/office/drawing/2014/main" xmlns="" id="{30B348FC-0165-4655-A4A8-C713B6ACA77A}"/>
              </a:ext>
            </a:extLst>
          </p:cNvPr>
          <p:cNvSpPr>
            <a:spLocks noGrp="1"/>
          </p:cNvSpPr>
          <p:nvPr>
            <p:ph type="ftr" sz="quarter" idx="11"/>
          </p:nvPr>
        </p:nvSpPr>
        <p:spPr/>
        <p:txBody>
          <a:bodyPr/>
          <a:lstStyle/>
          <a:p>
            <a:pPr>
              <a:defRPr/>
            </a:pPr>
            <a:endParaRPr lang="nl-NL"/>
          </a:p>
        </p:txBody>
      </p:sp>
      <p:sp>
        <p:nvSpPr>
          <p:cNvPr id="6" name="Tijdelijke aanduiding voor dianummer 5">
            <a:extLst>
              <a:ext uri="{FF2B5EF4-FFF2-40B4-BE49-F238E27FC236}">
                <a16:creationId xmlns:a16="http://schemas.microsoft.com/office/drawing/2014/main" xmlns="" id="{C6C4DE6E-073A-4606-A953-7B64CFC11864}"/>
              </a:ext>
            </a:extLst>
          </p:cNvPr>
          <p:cNvSpPr>
            <a:spLocks noGrp="1"/>
          </p:cNvSpPr>
          <p:nvPr>
            <p:ph type="sldNum" sz="quarter" idx="12"/>
          </p:nvPr>
        </p:nvSpPr>
        <p:spPr/>
        <p:txBody>
          <a:bodyPr/>
          <a:lstStyle/>
          <a:p>
            <a:pPr>
              <a:defRPr/>
            </a:pPr>
            <a:fld id="{EF52FE62-BCDD-194F-929D-D14F1490B85F}" type="slidenum">
              <a:rPr lang="nl-NL" smtClean="0"/>
              <a:pPr>
                <a:defRPr/>
              </a:pPr>
              <a:t>‹#›</a:t>
            </a:fld>
            <a:endParaRPr lang="nl-NL"/>
          </a:p>
        </p:txBody>
      </p:sp>
    </p:spTree>
    <p:extLst>
      <p:ext uri="{BB962C8B-B14F-4D97-AF65-F5344CB8AC3E}">
        <p14:creationId xmlns:p14="http://schemas.microsoft.com/office/powerpoint/2010/main" val="2313006270"/>
      </p:ext>
    </p:extLst>
  </p:cSld>
  <p:clrMapOvr>
    <a:masterClrMapping/>
  </p:clrMapOvr>
  <p:transition xmlns:p14="http://schemas.microsoft.com/office/powerpoint/2010/mai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pic>
        <p:nvPicPr>
          <p:cNvPr id="2" name="Afbeelding 6" descr="Schermafbeelding 2018-04-11 om 16.19.08.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190625"/>
            <a:ext cx="12192000" cy="568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7" descr="woordmerk_verticaal_NDE.png"/>
          <p:cNvPicPr>
            <a:picLocks noChangeAspect="1"/>
          </p:cNvPicPr>
          <p:nvPr/>
        </p:nvPicPr>
        <p:blipFill>
          <a:blip r:embed="rId3">
            <a:alphaModFix amt="74000"/>
            <a:extLst>
              <a:ext uri="{28A0092B-C50C-407E-A947-70E740481C1C}">
                <a14:useLocalDpi xmlns:a14="http://schemas.microsoft.com/office/drawing/2010/main"/>
              </a:ext>
            </a:extLst>
          </a:blip>
          <a:srcRect/>
          <a:stretch>
            <a:fillRect/>
          </a:stretch>
        </p:blipFill>
        <p:spPr bwMode="auto">
          <a:xfrm>
            <a:off x="1407585" y="790575"/>
            <a:ext cx="1714500" cy="1212850"/>
          </a:xfrm>
          <a:prstGeom prst="rect">
            <a:avLst/>
          </a:prstGeom>
          <a:noFill/>
          <a:ln>
            <a:noFill/>
          </a:ln>
          <a:extLst>
            <a:ext uri="{909E8E84-426E-40dd-AFC4-6F175D3DCCD1}">
              <a14:hiddenFill xmlns:a14="http://schemas.microsoft.com/office/drawing/2010/main">
                <a:solidFill>
                  <a:srgbClr val="FFFFFF">
                    <a:alpha val="74001"/>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3" descr="Leren-Preserveren-21-480x353.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30666" y="1498637"/>
            <a:ext cx="3814159" cy="2103746"/>
          </a:xfrm>
          <a:prstGeom prst="ellipse">
            <a:avLst/>
          </a:prstGeom>
          <a:ln w="28575" cap="rnd" cmpd="sng">
            <a:solidFill>
              <a:schemeClr val="accent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Afbeelding 4" descr="DSC_0034.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97196" y="4216634"/>
            <a:ext cx="3915280" cy="1971160"/>
          </a:xfrm>
          <a:prstGeom prst="ellipse">
            <a:avLst/>
          </a:prstGeom>
          <a:ln w="28575" cap="rnd" cmpd="sng">
            <a:solidFill>
              <a:schemeClr val="accent5"/>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Afbeelding 5" descr="DSC_0068.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1740" y="2812374"/>
            <a:ext cx="3741445" cy="1883642"/>
          </a:xfrm>
          <a:prstGeom prst="ellipse">
            <a:avLst/>
          </a:prstGeom>
          <a:ln w="38100" cap="rnd" cmpd="sng">
            <a:solidFill>
              <a:schemeClr val="accent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Afbeelding 6" descr="20180210A200.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12476" y="271556"/>
            <a:ext cx="4068045" cy="2035650"/>
          </a:xfrm>
          <a:prstGeom prst="ellipse">
            <a:avLst/>
          </a:prstGeom>
          <a:ln w="28575" cap="rnd" cmpd="sng">
            <a:solidFill>
              <a:schemeClr val="accent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Afbeelding 7" descr="2016_hackalod_groepsfoto.png"/>
          <p:cNvPicPr>
            <a:picLocks noChangeAspect="1"/>
          </p:cNvPicPr>
          <p:nvPr/>
        </p:nvPicPr>
        <p:blipFill rotWithShape="1">
          <a:blip r:embed="rId8" cstate="screen">
            <a:extLst>
              <a:ext uri="{28A0092B-C50C-407E-A947-70E740481C1C}">
                <a14:useLocalDpi xmlns:a14="http://schemas.microsoft.com/office/drawing/2010/main"/>
              </a:ext>
            </a:extLst>
          </a:blip>
          <a:srcRect l="-1360"/>
          <a:stretch/>
        </p:blipFill>
        <p:spPr>
          <a:xfrm>
            <a:off x="7844825" y="2812374"/>
            <a:ext cx="3983185" cy="2197386"/>
          </a:xfrm>
          <a:prstGeom prst="ellipse">
            <a:avLst/>
          </a:prstGeom>
          <a:ln w="38100" cap="rnd" cmpd="sng">
            <a:solidFill>
              <a:schemeClr val="accent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kstvak 13"/>
          <p:cNvSpPr txBox="1">
            <a:spLocks noChangeArrowheads="1"/>
          </p:cNvSpPr>
          <p:nvPr/>
        </p:nvSpPr>
        <p:spPr bwMode="auto">
          <a:xfrm>
            <a:off x="9023352" y="6356351"/>
            <a:ext cx="21498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nl-NL" sz="1200">
                <a:solidFill>
                  <a:srgbClr val="7F7F7F"/>
                </a:solidFill>
              </a:rPr>
              <a:t>www.netwerkdigitaalerfgoed.nl</a:t>
            </a:r>
          </a:p>
        </p:txBody>
      </p:sp>
      <p:sp>
        <p:nvSpPr>
          <p:cNvPr id="10" name="Tijdelijke aanduiding voor datum 3"/>
          <p:cNvSpPr>
            <a:spLocks noGrp="1"/>
          </p:cNvSpPr>
          <p:nvPr>
            <p:ph type="dt" sz="half" idx="10"/>
          </p:nvPr>
        </p:nvSpPr>
        <p:spPr/>
        <p:txBody>
          <a:bodyPr/>
          <a:lstStyle>
            <a:lvl1pPr>
              <a:defRPr/>
            </a:lvl1pPr>
          </a:lstStyle>
          <a:p>
            <a:pPr>
              <a:defRPr/>
            </a:pPr>
            <a:fld id="{728808BE-09D3-EA46-BF05-578B4A626747}" type="datetime1">
              <a:rPr lang="nl-NL" smtClean="0"/>
              <a:t>14/04/19</a:t>
            </a:fld>
            <a:endParaRPr lang="nl-NL"/>
          </a:p>
        </p:txBody>
      </p:sp>
    </p:spTree>
    <p:extLst>
      <p:ext uri="{BB962C8B-B14F-4D97-AF65-F5344CB8AC3E}">
        <p14:creationId xmlns:p14="http://schemas.microsoft.com/office/powerpoint/2010/main" val="1966810833"/>
      </p:ext>
    </p:extLst>
  </p:cSld>
  <p:clrMapOvr>
    <a:masterClrMapping/>
  </p:clrMapOvr>
  <p:transition xmlns:p14="http://schemas.microsoft.com/office/powerpoint/2010/mai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pic>
        <p:nvPicPr>
          <p:cNvPr id="4" name="Afbeelding 6" descr="woordmerk_verticaal_NDE.png"/>
          <p:cNvPicPr>
            <a:picLocks noChangeAspect="1"/>
          </p:cNvPicPr>
          <p:nvPr/>
        </p:nvPicPr>
        <p:blipFill>
          <a:blip r:embed="rId2" cstate="screen">
            <a:alphaModFix amt="74000"/>
            <a:extLst>
              <a:ext uri="{28A0092B-C50C-407E-A947-70E740481C1C}">
                <a14:useLocalDpi xmlns:a14="http://schemas.microsoft.com/office/drawing/2010/main"/>
              </a:ext>
            </a:extLst>
          </a:blip>
          <a:srcRect/>
          <a:stretch>
            <a:fillRect/>
          </a:stretch>
        </p:blipFill>
        <p:spPr bwMode="auto">
          <a:xfrm>
            <a:off x="31751" y="1"/>
            <a:ext cx="910167" cy="646113"/>
          </a:xfrm>
          <a:prstGeom prst="rect">
            <a:avLst/>
          </a:prstGeom>
          <a:noFill/>
          <a:ln>
            <a:noFill/>
          </a:ln>
          <a:extLst>
            <a:ext uri="{909E8E84-426E-40dd-AFC4-6F175D3DCCD1}">
              <a14:hiddenFill xmlns:a14="http://schemas.microsoft.com/office/drawing/2010/main">
                <a:solidFill>
                  <a:srgbClr val="FFFFFF">
                    <a:alpha val="74001"/>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7" descr="Schermafbeelding 2018-04-11 om 15.53.37.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706533" y="4660900"/>
            <a:ext cx="6485467"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609600" y="846138"/>
            <a:ext cx="10972800" cy="685116"/>
          </a:xfrm>
        </p:spPr>
        <p:txBody>
          <a:bodyPr/>
          <a:lstStyle>
            <a:lvl1pPr>
              <a:defRPr baseline="0"/>
            </a:lvl1pPr>
          </a:lstStyle>
          <a:p>
            <a:r>
              <a:rPr lang="en-US"/>
              <a:t>Titelstijl van model bewerken</a:t>
            </a:r>
            <a:endParaRPr lang="nl-NL" dirty="0"/>
          </a:p>
        </p:txBody>
      </p:sp>
      <p:sp>
        <p:nvSpPr>
          <p:cNvPr id="13" name="Tijdelijke aanduiding voor tekst 2"/>
          <p:cNvSpPr>
            <a:spLocks noGrp="1"/>
          </p:cNvSpPr>
          <p:nvPr>
            <p:ph idx="1"/>
          </p:nvPr>
        </p:nvSpPr>
        <p:spPr>
          <a:xfrm>
            <a:off x="609600" y="2155321"/>
            <a:ext cx="10972800" cy="1227683"/>
          </a:xfrm>
          <a:prstGeom prst="rect">
            <a:avLst/>
          </a:prstGeom>
        </p:spPr>
        <p:txBody>
          <a:bodyPr rtlCol="0">
            <a:normAutofit/>
          </a:bodyPr>
          <a:lstStyle/>
          <a:p>
            <a:pPr lvl="0"/>
            <a:r>
              <a:rPr lang="en-US" noProof="0"/>
              <a:t>Klik om de tekststijl van het model te bewerken</a:t>
            </a:r>
          </a:p>
        </p:txBody>
      </p:sp>
      <p:sp>
        <p:nvSpPr>
          <p:cNvPr id="6" name="Tijdelijke aanduiding voor datum 3"/>
          <p:cNvSpPr>
            <a:spLocks noGrp="1"/>
          </p:cNvSpPr>
          <p:nvPr>
            <p:ph type="dt" sz="half" idx="10"/>
          </p:nvPr>
        </p:nvSpPr>
        <p:spPr/>
        <p:txBody>
          <a:bodyPr/>
          <a:lstStyle>
            <a:lvl1pPr>
              <a:defRPr/>
            </a:lvl1pPr>
          </a:lstStyle>
          <a:p>
            <a:pPr>
              <a:defRPr/>
            </a:pPr>
            <a:fld id="{80D5CE5C-E65B-924C-B4B5-6400B090F0A4}" type="datetime1">
              <a:rPr lang="nl-NL" smtClean="0"/>
              <a:t>14/04/19</a:t>
            </a:fld>
            <a:endParaRPr lang="nl-NL"/>
          </a:p>
        </p:txBody>
      </p:sp>
      <p:sp>
        <p:nvSpPr>
          <p:cNvPr id="7" name="Tijdelijke aanduiding voor voettekst 4"/>
          <p:cNvSpPr>
            <a:spLocks noGrp="1"/>
          </p:cNvSpPr>
          <p:nvPr>
            <p:ph type="ftr" sz="quarter" idx="11"/>
          </p:nvPr>
        </p:nvSpPr>
        <p:spPr/>
        <p:txBody>
          <a:bodyPr/>
          <a:lstStyle>
            <a:lvl1pPr>
              <a:defRPr/>
            </a:lvl1pPr>
          </a:lstStyle>
          <a:p>
            <a:pPr>
              <a:defRPr/>
            </a:pPr>
            <a:endParaRPr lang="nl-NL"/>
          </a:p>
        </p:txBody>
      </p:sp>
      <p:sp>
        <p:nvSpPr>
          <p:cNvPr id="8" name="Tijdelijke aanduiding voor dianummer 5"/>
          <p:cNvSpPr>
            <a:spLocks noGrp="1"/>
          </p:cNvSpPr>
          <p:nvPr>
            <p:ph type="sldNum" sz="quarter" idx="12"/>
          </p:nvPr>
        </p:nvSpPr>
        <p:spPr/>
        <p:txBody>
          <a:bodyPr/>
          <a:lstStyle>
            <a:lvl1pPr>
              <a:defRPr/>
            </a:lvl1pPr>
          </a:lstStyle>
          <a:p>
            <a:pPr>
              <a:defRPr/>
            </a:pPr>
            <a:fld id="{7DF10E55-D3D2-B24A-9C5F-2EB38E637944}" type="slidenum">
              <a:rPr lang="nl-NL"/>
              <a:pPr>
                <a:defRPr/>
              </a:pPr>
              <a:t>‹#›</a:t>
            </a:fld>
            <a:endParaRPr lang="nl-NL"/>
          </a:p>
        </p:txBody>
      </p:sp>
    </p:spTree>
    <p:extLst>
      <p:ext uri="{BB962C8B-B14F-4D97-AF65-F5344CB8AC3E}">
        <p14:creationId xmlns:p14="http://schemas.microsoft.com/office/powerpoint/2010/main" val="355204921"/>
      </p:ext>
    </p:extLst>
  </p:cSld>
  <p:clrMapOvr>
    <a:masterClrMapping/>
  </p:clrMapOvr>
  <p:transition xmlns:p14="http://schemas.microsoft.com/office/powerpoint/2010/main" spd="slow">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el en object">
    <p:spTree>
      <p:nvGrpSpPr>
        <p:cNvPr id="1" name=""/>
        <p:cNvGrpSpPr/>
        <p:nvPr/>
      </p:nvGrpSpPr>
      <p:grpSpPr>
        <a:xfrm>
          <a:off x="0" y="0"/>
          <a:ext cx="0" cy="0"/>
          <a:chOff x="0" y="0"/>
          <a:chExt cx="0" cy="0"/>
        </a:xfrm>
      </p:grpSpPr>
      <p:pic>
        <p:nvPicPr>
          <p:cNvPr id="4" name="Afbeelding 6" descr="woordmerk_verticaal_NDE.png"/>
          <p:cNvPicPr>
            <a:picLocks noChangeAspect="1"/>
          </p:cNvPicPr>
          <p:nvPr/>
        </p:nvPicPr>
        <p:blipFill>
          <a:blip r:embed="rId2" cstate="screen">
            <a:alphaModFix amt="74000"/>
            <a:extLst>
              <a:ext uri="{28A0092B-C50C-407E-A947-70E740481C1C}">
                <a14:useLocalDpi xmlns:a14="http://schemas.microsoft.com/office/drawing/2010/main"/>
              </a:ext>
            </a:extLst>
          </a:blip>
          <a:srcRect/>
          <a:stretch>
            <a:fillRect/>
          </a:stretch>
        </p:blipFill>
        <p:spPr bwMode="auto">
          <a:xfrm>
            <a:off x="31751" y="1"/>
            <a:ext cx="910167" cy="646113"/>
          </a:xfrm>
          <a:prstGeom prst="rect">
            <a:avLst/>
          </a:prstGeom>
          <a:noFill/>
          <a:ln>
            <a:noFill/>
          </a:ln>
          <a:extLst>
            <a:ext uri="{909E8E84-426E-40dd-AFC4-6F175D3DCCD1}">
              <a14:hiddenFill xmlns:a14="http://schemas.microsoft.com/office/drawing/2010/main">
                <a:solidFill>
                  <a:srgbClr val="FFFFFF">
                    <a:alpha val="74001"/>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7" descr="Schermafbeelding 2018-04-11 om 15.53.37.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706533" y="4660900"/>
            <a:ext cx="6485467"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609600" y="846138"/>
            <a:ext cx="10972800" cy="685116"/>
          </a:xfrm>
        </p:spPr>
        <p:txBody>
          <a:bodyPr/>
          <a:lstStyle>
            <a:lvl1pPr>
              <a:defRPr baseline="0"/>
            </a:lvl1pPr>
          </a:lstStyle>
          <a:p>
            <a:r>
              <a:rPr lang="en-US"/>
              <a:t>Titelstijl van model bewerken</a:t>
            </a:r>
            <a:endParaRPr lang="nl-NL" dirty="0"/>
          </a:p>
        </p:txBody>
      </p:sp>
      <p:sp>
        <p:nvSpPr>
          <p:cNvPr id="10" name="Tijdelijke aanduiding voor tekst 2"/>
          <p:cNvSpPr>
            <a:spLocks noGrp="1"/>
          </p:cNvSpPr>
          <p:nvPr>
            <p:ph idx="1"/>
          </p:nvPr>
        </p:nvSpPr>
        <p:spPr>
          <a:xfrm>
            <a:off x="609600" y="2155321"/>
            <a:ext cx="10972800" cy="1227683"/>
          </a:xfrm>
          <a:prstGeom prst="rect">
            <a:avLst/>
          </a:prstGeom>
        </p:spPr>
        <p:txBody>
          <a:bodyPr rtlCol="0">
            <a:normAutofit/>
          </a:bodyPr>
          <a:lstStyle>
            <a:lvl1pPr marL="457200" indent="-457200">
              <a:buFont typeface="Arial"/>
              <a:buChar char="•"/>
              <a:defRPr sz="3200">
                <a:solidFill>
                  <a:schemeClr val="accent4">
                    <a:lumMod val="75000"/>
                  </a:schemeClr>
                </a:solidFill>
                <a:latin typeface="+mn-lt"/>
              </a:defRPr>
            </a:lvl1pPr>
          </a:lstStyle>
          <a:p>
            <a:pPr lvl="0"/>
            <a:r>
              <a:rPr lang="en-US" noProof="0"/>
              <a:t>Klik om de tekststijl van het model te bewerken</a:t>
            </a:r>
          </a:p>
        </p:txBody>
      </p:sp>
      <p:sp>
        <p:nvSpPr>
          <p:cNvPr id="6" name="Tijdelijke aanduiding voor datum 3"/>
          <p:cNvSpPr>
            <a:spLocks noGrp="1"/>
          </p:cNvSpPr>
          <p:nvPr>
            <p:ph type="dt" sz="half" idx="10"/>
          </p:nvPr>
        </p:nvSpPr>
        <p:spPr/>
        <p:txBody>
          <a:bodyPr/>
          <a:lstStyle>
            <a:lvl1pPr>
              <a:defRPr/>
            </a:lvl1pPr>
          </a:lstStyle>
          <a:p>
            <a:pPr>
              <a:defRPr/>
            </a:pPr>
            <a:fld id="{400D3D20-A10C-E24D-8A1F-238C0E8D9FB5}" type="datetime1">
              <a:rPr lang="nl-NL" smtClean="0"/>
              <a:t>14/04/19</a:t>
            </a:fld>
            <a:endParaRPr lang="nl-NL"/>
          </a:p>
        </p:txBody>
      </p:sp>
      <p:sp>
        <p:nvSpPr>
          <p:cNvPr id="7" name="Tijdelijke aanduiding voor voettekst 4"/>
          <p:cNvSpPr>
            <a:spLocks noGrp="1"/>
          </p:cNvSpPr>
          <p:nvPr>
            <p:ph type="ftr" sz="quarter" idx="11"/>
          </p:nvPr>
        </p:nvSpPr>
        <p:spPr/>
        <p:txBody>
          <a:bodyPr/>
          <a:lstStyle>
            <a:lvl1pPr>
              <a:defRPr/>
            </a:lvl1pPr>
          </a:lstStyle>
          <a:p>
            <a:pPr>
              <a:defRPr/>
            </a:pPr>
            <a:endParaRPr lang="nl-NL"/>
          </a:p>
        </p:txBody>
      </p:sp>
      <p:sp>
        <p:nvSpPr>
          <p:cNvPr id="8" name="Tijdelijke aanduiding voor dianummer 5"/>
          <p:cNvSpPr>
            <a:spLocks noGrp="1"/>
          </p:cNvSpPr>
          <p:nvPr>
            <p:ph type="sldNum" sz="quarter" idx="12"/>
          </p:nvPr>
        </p:nvSpPr>
        <p:spPr/>
        <p:txBody>
          <a:bodyPr/>
          <a:lstStyle>
            <a:lvl1pPr>
              <a:defRPr/>
            </a:lvl1pPr>
          </a:lstStyle>
          <a:p>
            <a:pPr>
              <a:defRPr/>
            </a:pPr>
            <a:fld id="{25CA85A0-2A76-9642-ACFD-637DD7AF4DEE}" type="slidenum">
              <a:rPr lang="nl-NL"/>
              <a:pPr>
                <a:defRPr/>
              </a:pPr>
              <a:t>‹#›</a:t>
            </a:fld>
            <a:endParaRPr lang="nl-NL"/>
          </a:p>
        </p:txBody>
      </p:sp>
    </p:spTree>
    <p:extLst>
      <p:ext uri="{BB962C8B-B14F-4D97-AF65-F5344CB8AC3E}">
        <p14:creationId xmlns:p14="http://schemas.microsoft.com/office/powerpoint/2010/main" val="1026325393"/>
      </p:ext>
    </p:extLst>
  </p:cSld>
  <p:clrMapOvr>
    <a:masterClrMapping/>
  </p:clrMapOvr>
  <p:transition xmlns:p14="http://schemas.microsoft.com/office/powerpoint/2010/main" spd="slow">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eeg">
    <p:spTree>
      <p:nvGrpSpPr>
        <p:cNvPr id="1" name=""/>
        <p:cNvGrpSpPr/>
        <p:nvPr/>
      </p:nvGrpSpPr>
      <p:grpSpPr>
        <a:xfrm>
          <a:off x="0" y="0"/>
          <a:ext cx="0" cy="0"/>
          <a:chOff x="0" y="0"/>
          <a:chExt cx="0" cy="0"/>
        </a:xfrm>
      </p:grpSpPr>
      <p:pic>
        <p:nvPicPr>
          <p:cNvPr id="3" name="Afbeelding 6" descr="woordmerk_verticaal_NDE.png"/>
          <p:cNvPicPr>
            <a:picLocks noChangeAspect="1"/>
          </p:cNvPicPr>
          <p:nvPr/>
        </p:nvPicPr>
        <p:blipFill>
          <a:blip r:embed="rId2" cstate="screen">
            <a:alphaModFix amt="74000"/>
            <a:extLst>
              <a:ext uri="{28A0092B-C50C-407E-A947-70E740481C1C}">
                <a14:useLocalDpi xmlns:a14="http://schemas.microsoft.com/office/drawing/2010/main"/>
              </a:ext>
            </a:extLst>
          </a:blip>
          <a:srcRect/>
          <a:stretch>
            <a:fillRect/>
          </a:stretch>
        </p:blipFill>
        <p:spPr bwMode="auto">
          <a:xfrm>
            <a:off x="31751" y="1"/>
            <a:ext cx="910167" cy="646113"/>
          </a:xfrm>
          <a:prstGeom prst="rect">
            <a:avLst/>
          </a:prstGeom>
          <a:noFill/>
          <a:ln>
            <a:noFill/>
          </a:ln>
          <a:extLst>
            <a:ext uri="{909E8E84-426E-40dd-AFC4-6F175D3DCCD1}">
              <a14:hiddenFill xmlns:a14="http://schemas.microsoft.com/office/drawing/2010/main">
                <a:solidFill>
                  <a:srgbClr val="FFFFFF">
                    <a:alpha val="74001"/>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7" descr="Schermafbeelding 2018-04-11 om 15.53.37.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706533" y="4660900"/>
            <a:ext cx="6485467"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jdelijke aanduiding voor tekst 2"/>
          <p:cNvSpPr>
            <a:spLocks noGrp="1"/>
          </p:cNvSpPr>
          <p:nvPr>
            <p:ph idx="1"/>
          </p:nvPr>
        </p:nvSpPr>
        <p:spPr>
          <a:xfrm>
            <a:off x="609600" y="837730"/>
            <a:ext cx="10972800" cy="1227683"/>
          </a:xfrm>
          <a:prstGeom prst="rect">
            <a:avLst/>
          </a:prstGeom>
        </p:spPr>
        <p:txBody>
          <a:bodyPr rtlCol="0">
            <a:normAutofit/>
          </a:bodyPr>
          <a:lstStyle/>
          <a:p>
            <a:pPr lvl="0"/>
            <a:r>
              <a:rPr lang="en-US" noProof="0"/>
              <a:t>Klik om de tekststijl van het model te bewerken</a:t>
            </a:r>
          </a:p>
        </p:txBody>
      </p:sp>
      <p:sp>
        <p:nvSpPr>
          <p:cNvPr id="5" name="Tijdelijke aanduiding voor datum 1"/>
          <p:cNvSpPr>
            <a:spLocks noGrp="1"/>
          </p:cNvSpPr>
          <p:nvPr>
            <p:ph type="dt" sz="half" idx="10"/>
          </p:nvPr>
        </p:nvSpPr>
        <p:spPr/>
        <p:txBody>
          <a:bodyPr/>
          <a:lstStyle>
            <a:lvl1pPr>
              <a:defRPr/>
            </a:lvl1pPr>
          </a:lstStyle>
          <a:p>
            <a:pPr>
              <a:defRPr/>
            </a:pPr>
            <a:fld id="{E4FCF663-62B0-2B49-8A9E-1C9E0074EFD1}" type="datetime1">
              <a:rPr lang="nl-NL" smtClean="0"/>
              <a:t>14/04/19</a:t>
            </a:fld>
            <a:endParaRPr lang="nl-NL"/>
          </a:p>
        </p:txBody>
      </p:sp>
      <p:sp>
        <p:nvSpPr>
          <p:cNvPr id="6" name="Tijdelijke aanduiding voor voettekst 2"/>
          <p:cNvSpPr>
            <a:spLocks noGrp="1"/>
          </p:cNvSpPr>
          <p:nvPr>
            <p:ph type="ftr" sz="quarter" idx="11"/>
          </p:nvPr>
        </p:nvSpPr>
        <p:spPr/>
        <p:txBody>
          <a:bodyPr/>
          <a:lstStyle>
            <a:lvl1pPr>
              <a:defRPr dirty="0"/>
            </a:lvl1pPr>
          </a:lstStyle>
          <a:p>
            <a:pPr>
              <a:defRPr/>
            </a:pPr>
            <a:endParaRPr lang="nl-NL"/>
          </a:p>
        </p:txBody>
      </p:sp>
      <p:sp>
        <p:nvSpPr>
          <p:cNvPr id="7" name="Tijdelijke aanduiding voor dianummer 3"/>
          <p:cNvSpPr>
            <a:spLocks noGrp="1"/>
          </p:cNvSpPr>
          <p:nvPr>
            <p:ph type="sldNum" sz="quarter" idx="12"/>
          </p:nvPr>
        </p:nvSpPr>
        <p:spPr/>
        <p:txBody>
          <a:bodyPr/>
          <a:lstStyle>
            <a:lvl1pPr>
              <a:defRPr/>
            </a:lvl1pPr>
          </a:lstStyle>
          <a:p>
            <a:pPr>
              <a:defRPr/>
            </a:pPr>
            <a:fld id="{E566D590-CC4E-B64F-A90F-C5CFB9809560}" type="slidenum">
              <a:rPr lang="nl-NL"/>
              <a:pPr>
                <a:defRPr/>
              </a:pPr>
              <a:t>‹#›</a:t>
            </a:fld>
            <a:endParaRPr lang="nl-NL"/>
          </a:p>
        </p:txBody>
      </p:sp>
    </p:spTree>
    <p:extLst>
      <p:ext uri="{BB962C8B-B14F-4D97-AF65-F5344CB8AC3E}">
        <p14:creationId xmlns:p14="http://schemas.microsoft.com/office/powerpoint/2010/main" val="2817149125"/>
      </p:ext>
    </p:extLst>
  </p:cSld>
  <p:clrMapOvr>
    <a:masterClrMapping/>
  </p:clrMapOvr>
  <p:transition xmlns:p14="http://schemas.microsoft.com/office/powerpoint/2010/main" spd="slow">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433016" y="0"/>
            <a:ext cx="6858000" cy="6858000"/>
          </a:xfrm>
          <a:prstGeom prst="diamond">
            <a:avLst/>
          </a:prstGeom>
        </p:spPr>
        <p:txBody>
          <a:bodyPr/>
          <a:lstStyle/>
          <a:p>
            <a:endParaRPr lang="id-ID"/>
          </a:p>
        </p:txBody>
      </p:sp>
    </p:spTree>
    <p:extLst>
      <p:ext uri="{BB962C8B-B14F-4D97-AF65-F5344CB8AC3E}">
        <p14:creationId xmlns:p14="http://schemas.microsoft.com/office/powerpoint/2010/main" val="1763042383"/>
      </p:ext>
    </p:extLst>
  </p:cSld>
  <p:clrMapOvr>
    <a:masterClrMapping/>
  </p:clrMapOvr>
  <p:transition xmlns:p14="http://schemas.microsoft.com/office/powerpoint/2010/main" spd="slow">
    <p:pull/>
  </p:transition>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0354C2C-2ED7-4234-9F65-C8E3E9F1BF46}"/>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xmlns="" id="{D574EF49-CAC3-47C3-9EDD-C630F7B41FEB}"/>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xmlns="" id="{5D06339E-8452-4FDC-9D15-E969D1CD7609}"/>
              </a:ext>
            </a:extLst>
          </p:cNvPr>
          <p:cNvSpPr>
            <a:spLocks noGrp="1"/>
          </p:cNvSpPr>
          <p:nvPr>
            <p:ph type="dt" sz="half" idx="10"/>
          </p:nvPr>
        </p:nvSpPr>
        <p:spPr/>
        <p:txBody>
          <a:bodyPr/>
          <a:lstStyle/>
          <a:p>
            <a:pPr>
              <a:defRPr/>
            </a:pPr>
            <a:fld id="{80D5CE5C-E65B-924C-B4B5-6400B090F0A4}" type="datetime1">
              <a:rPr lang="nl-NL" smtClean="0"/>
              <a:t>14/04/19</a:t>
            </a:fld>
            <a:endParaRPr lang="nl-NL"/>
          </a:p>
        </p:txBody>
      </p:sp>
      <p:sp>
        <p:nvSpPr>
          <p:cNvPr id="5" name="Tijdelijke aanduiding voor voettekst 4">
            <a:extLst>
              <a:ext uri="{FF2B5EF4-FFF2-40B4-BE49-F238E27FC236}">
                <a16:creationId xmlns:a16="http://schemas.microsoft.com/office/drawing/2014/main" xmlns="" id="{6C694FBD-D00C-496F-9870-104A812F4686}"/>
              </a:ext>
            </a:extLst>
          </p:cNvPr>
          <p:cNvSpPr>
            <a:spLocks noGrp="1"/>
          </p:cNvSpPr>
          <p:nvPr>
            <p:ph type="ftr" sz="quarter" idx="11"/>
          </p:nvPr>
        </p:nvSpPr>
        <p:spPr/>
        <p:txBody>
          <a:bodyPr/>
          <a:lstStyle/>
          <a:p>
            <a:pPr>
              <a:defRPr/>
            </a:pPr>
            <a:endParaRPr lang="nl-NL"/>
          </a:p>
        </p:txBody>
      </p:sp>
      <p:sp>
        <p:nvSpPr>
          <p:cNvPr id="6" name="Tijdelijke aanduiding voor dianummer 5">
            <a:extLst>
              <a:ext uri="{FF2B5EF4-FFF2-40B4-BE49-F238E27FC236}">
                <a16:creationId xmlns:a16="http://schemas.microsoft.com/office/drawing/2014/main" xmlns="" id="{D74DD6B9-C358-4963-B36B-3BE875587ADD}"/>
              </a:ext>
            </a:extLst>
          </p:cNvPr>
          <p:cNvSpPr>
            <a:spLocks noGrp="1"/>
          </p:cNvSpPr>
          <p:nvPr>
            <p:ph type="sldNum" sz="quarter" idx="12"/>
          </p:nvPr>
        </p:nvSpPr>
        <p:spPr/>
        <p:txBody>
          <a:bodyPr/>
          <a:lstStyle/>
          <a:p>
            <a:pPr>
              <a:defRPr/>
            </a:pPr>
            <a:fld id="{7DF10E55-D3D2-B24A-9C5F-2EB38E637944}" type="slidenum">
              <a:rPr lang="nl-NL" smtClean="0"/>
              <a:pPr>
                <a:defRPr/>
              </a:pPr>
              <a:t>‹#›</a:t>
            </a:fld>
            <a:endParaRPr lang="nl-NL"/>
          </a:p>
        </p:txBody>
      </p:sp>
    </p:spTree>
    <p:extLst>
      <p:ext uri="{BB962C8B-B14F-4D97-AF65-F5344CB8AC3E}">
        <p14:creationId xmlns:p14="http://schemas.microsoft.com/office/powerpoint/2010/main" val="3227986065"/>
      </p:ext>
    </p:extLst>
  </p:cSld>
  <p:clrMapOvr>
    <a:masterClrMapping/>
  </p:clrMapOvr>
  <p:transition xmlns:p14="http://schemas.microsoft.com/office/powerpoint/2010/mai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8E23CA7-8C33-4669-95BD-7E163239727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xmlns="" id="{4611ABFD-FDCA-4AA9-9823-8A145FBC24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xmlns="" id="{03A92F02-D2D5-41A9-876C-34AB0EA3AE54}"/>
              </a:ext>
            </a:extLst>
          </p:cNvPr>
          <p:cNvSpPr>
            <a:spLocks noGrp="1"/>
          </p:cNvSpPr>
          <p:nvPr>
            <p:ph type="dt" sz="half" idx="10"/>
          </p:nvPr>
        </p:nvSpPr>
        <p:spPr/>
        <p:txBody>
          <a:bodyPr/>
          <a:lstStyle/>
          <a:p>
            <a:pPr>
              <a:defRPr/>
            </a:pPr>
            <a:fld id="{D45A5BF4-BF20-9445-8D19-C62A347EDA9F}" type="datetime1">
              <a:rPr lang="nl-NL" smtClean="0"/>
              <a:t>14/04/19</a:t>
            </a:fld>
            <a:endParaRPr lang="nl-NL"/>
          </a:p>
        </p:txBody>
      </p:sp>
      <p:sp>
        <p:nvSpPr>
          <p:cNvPr id="5" name="Tijdelijke aanduiding voor voettekst 4">
            <a:extLst>
              <a:ext uri="{FF2B5EF4-FFF2-40B4-BE49-F238E27FC236}">
                <a16:creationId xmlns:a16="http://schemas.microsoft.com/office/drawing/2014/main" xmlns="" id="{05284BE7-39CE-4B7C-A7ED-FCB988DD7F99}"/>
              </a:ext>
            </a:extLst>
          </p:cNvPr>
          <p:cNvSpPr>
            <a:spLocks noGrp="1"/>
          </p:cNvSpPr>
          <p:nvPr>
            <p:ph type="ftr" sz="quarter" idx="11"/>
          </p:nvPr>
        </p:nvSpPr>
        <p:spPr/>
        <p:txBody>
          <a:bodyPr/>
          <a:lstStyle/>
          <a:p>
            <a:pPr>
              <a:defRPr/>
            </a:pPr>
            <a:endParaRPr lang="nl-NL"/>
          </a:p>
        </p:txBody>
      </p:sp>
      <p:sp>
        <p:nvSpPr>
          <p:cNvPr id="6" name="Tijdelijke aanduiding voor dianummer 5">
            <a:extLst>
              <a:ext uri="{FF2B5EF4-FFF2-40B4-BE49-F238E27FC236}">
                <a16:creationId xmlns:a16="http://schemas.microsoft.com/office/drawing/2014/main" xmlns="" id="{9C525B62-3D6C-44AD-B36E-AB3042009354}"/>
              </a:ext>
            </a:extLst>
          </p:cNvPr>
          <p:cNvSpPr>
            <a:spLocks noGrp="1"/>
          </p:cNvSpPr>
          <p:nvPr>
            <p:ph type="sldNum" sz="quarter" idx="12"/>
          </p:nvPr>
        </p:nvSpPr>
        <p:spPr/>
        <p:txBody>
          <a:bodyPr/>
          <a:lstStyle/>
          <a:p>
            <a:pPr>
              <a:defRPr/>
            </a:pPr>
            <a:fld id="{DB152362-B8B8-9C4F-AB85-0C9E0697DBF4}" type="slidenum">
              <a:rPr lang="nl-NL" smtClean="0"/>
              <a:pPr>
                <a:defRPr/>
              </a:pPr>
              <a:t>‹#›</a:t>
            </a:fld>
            <a:endParaRPr lang="nl-NL"/>
          </a:p>
        </p:txBody>
      </p:sp>
    </p:spTree>
    <p:extLst>
      <p:ext uri="{BB962C8B-B14F-4D97-AF65-F5344CB8AC3E}">
        <p14:creationId xmlns:p14="http://schemas.microsoft.com/office/powerpoint/2010/main" val="1633910176"/>
      </p:ext>
    </p:extLst>
  </p:cSld>
  <p:clrMapOvr>
    <a:masterClrMapping/>
  </p:clrMapOvr>
  <p:transition xmlns:p14="http://schemas.microsoft.com/office/powerpoint/2010/main" spd="slow">
    <p:pull/>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7658DC5-B1B4-4870-A86E-7FB445E8E6A5}"/>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xmlns="" id="{0C055085-B17A-4ED8-83D2-4E66C43334D7}"/>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a:extLst>
              <a:ext uri="{FF2B5EF4-FFF2-40B4-BE49-F238E27FC236}">
                <a16:creationId xmlns:a16="http://schemas.microsoft.com/office/drawing/2014/main" xmlns="" id="{C2734C1E-BC36-48D2-8FB2-3EBC8FA3B590}"/>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a:extLst>
              <a:ext uri="{FF2B5EF4-FFF2-40B4-BE49-F238E27FC236}">
                <a16:creationId xmlns:a16="http://schemas.microsoft.com/office/drawing/2014/main" xmlns="" id="{82F5C3C8-AC40-44F1-BD2E-A413BB640EF3}"/>
              </a:ext>
            </a:extLst>
          </p:cNvPr>
          <p:cNvSpPr>
            <a:spLocks noGrp="1"/>
          </p:cNvSpPr>
          <p:nvPr>
            <p:ph type="dt" sz="half" idx="10"/>
          </p:nvPr>
        </p:nvSpPr>
        <p:spPr/>
        <p:txBody>
          <a:bodyPr/>
          <a:lstStyle/>
          <a:p>
            <a:pPr>
              <a:defRPr/>
            </a:pPr>
            <a:fld id="{D45A5BF4-BF20-9445-8D19-C62A347EDA9F}" type="datetime1">
              <a:rPr lang="nl-NL" smtClean="0"/>
              <a:t>14/04/19</a:t>
            </a:fld>
            <a:endParaRPr lang="nl-NL"/>
          </a:p>
        </p:txBody>
      </p:sp>
      <p:sp>
        <p:nvSpPr>
          <p:cNvPr id="6" name="Tijdelijke aanduiding voor voettekst 5">
            <a:extLst>
              <a:ext uri="{FF2B5EF4-FFF2-40B4-BE49-F238E27FC236}">
                <a16:creationId xmlns:a16="http://schemas.microsoft.com/office/drawing/2014/main" xmlns="" id="{56C39509-601A-490A-8C0C-0FE2EC6E0559}"/>
              </a:ext>
            </a:extLst>
          </p:cNvPr>
          <p:cNvSpPr>
            <a:spLocks noGrp="1"/>
          </p:cNvSpPr>
          <p:nvPr>
            <p:ph type="ftr" sz="quarter" idx="11"/>
          </p:nvPr>
        </p:nvSpPr>
        <p:spPr/>
        <p:txBody>
          <a:bodyPr/>
          <a:lstStyle/>
          <a:p>
            <a:pPr>
              <a:defRPr/>
            </a:pPr>
            <a:endParaRPr lang="nl-NL"/>
          </a:p>
        </p:txBody>
      </p:sp>
      <p:sp>
        <p:nvSpPr>
          <p:cNvPr id="7" name="Tijdelijke aanduiding voor dianummer 6">
            <a:extLst>
              <a:ext uri="{FF2B5EF4-FFF2-40B4-BE49-F238E27FC236}">
                <a16:creationId xmlns:a16="http://schemas.microsoft.com/office/drawing/2014/main" xmlns="" id="{CBC553ED-B091-41D0-B72B-9B34DAEEDF04}"/>
              </a:ext>
            </a:extLst>
          </p:cNvPr>
          <p:cNvSpPr>
            <a:spLocks noGrp="1"/>
          </p:cNvSpPr>
          <p:nvPr>
            <p:ph type="sldNum" sz="quarter" idx="12"/>
          </p:nvPr>
        </p:nvSpPr>
        <p:spPr/>
        <p:txBody>
          <a:bodyPr/>
          <a:lstStyle/>
          <a:p>
            <a:pPr>
              <a:defRPr/>
            </a:pPr>
            <a:fld id="{DB152362-B8B8-9C4F-AB85-0C9E0697DBF4}" type="slidenum">
              <a:rPr lang="nl-NL" smtClean="0"/>
              <a:pPr>
                <a:defRPr/>
              </a:pPr>
              <a:t>‹#›</a:t>
            </a:fld>
            <a:endParaRPr lang="nl-NL"/>
          </a:p>
        </p:txBody>
      </p:sp>
    </p:spTree>
    <p:extLst>
      <p:ext uri="{BB962C8B-B14F-4D97-AF65-F5344CB8AC3E}">
        <p14:creationId xmlns:p14="http://schemas.microsoft.com/office/powerpoint/2010/main" val="347433245"/>
      </p:ext>
    </p:extLst>
  </p:cSld>
  <p:clrMapOvr>
    <a:masterClrMapping/>
  </p:clrMapOvr>
  <p:transition xmlns:p14="http://schemas.microsoft.com/office/powerpoint/2010/main" spd="slow">
    <p:pull/>
  </p:transition>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37BD281-F345-4990-B657-39092BE28715}"/>
              </a:ext>
            </a:extLst>
          </p:cNvPr>
          <p:cNvSpPr>
            <a:spLocks noGrp="1"/>
          </p:cNvSpPr>
          <p:nvPr>
            <p:ph type="title"/>
          </p:nvPr>
        </p:nvSpPr>
        <p:spPr>
          <a:xfrm>
            <a:off x="839788" y="365125"/>
            <a:ext cx="10515600" cy="1325563"/>
          </a:xfrm>
        </p:spPr>
        <p:txBody>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xmlns="" id="{5065CC55-AD71-4993-88B2-D8E4209664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xmlns="" id="{DCE7FA22-7E35-4839-9DEA-C1DE34C1C996}"/>
              </a:ext>
            </a:extLst>
          </p:cNvPr>
          <p:cNvSpPr>
            <a:spLocks noGrp="1"/>
          </p:cNvSpPr>
          <p:nvPr>
            <p:ph sz="half" idx="2"/>
          </p:nvPr>
        </p:nvSpPr>
        <p:spPr>
          <a:xfrm>
            <a:off x="839788" y="2505075"/>
            <a:ext cx="5157787" cy="3684588"/>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5" name="Tijdelijke aanduiding voor tekst 4">
            <a:extLst>
              <a:ext uri="{FF2B5EF4-FFF2-40B4-BE49-F238E27FC236}">
                <a16:creationId xmlns:a16="http://schemas.microsoft.com/office/drawing/2014/main" xmlns="" id="{8ABCB410-77AE-4DB1-A3EF-6C6E37431F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xmlns="" id="{9E80147C-5764-40E1-A961-FC2355404E2A}"/>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datum 6">
            <a:extLst>
              <a:ext uri="{FF2B5EF4-FFF2-40B4-BE49-F238E27FC236}">
                <a16:creationId xmlns:a16="http://schemas.microsoft.com/office/drawing/2014/main" xmlns="" id="{F310AD88-2A75-41E6-ADC0-6D15CE4F74EC}"/>
              </a:ext>
            </a:extLst>
          </p:cNvPr>
          <p:cNvSpPr>
            <a:spLocks noGrp="1"/>
          </p:cNvSpPr>
          <p:nvPr>
            <p:ph type="dt" sz="half" idx="10"/>
          </p:nvPr>
        </p:nvSpPr>
        <p:spPr/>
        <p:txBody>
          <a:bodyPr/>
          <a:lstStyle/>
          <a:p>
            <a:pPr>
              <a:defRPr/>
            </a:pPr>
            <a:fld id="{144F90F8-1DC4-9142-8415-DA1DC14E0DBB}" type="datetime1">
              <a:rPr lang="nl-NL" smtClean="0"/>
              <a:t>14/04/19</a:t>
            </a:fld>
            <a:endParaRPr lang="nl-NL"/>
          </a:p>
        </p:txBody>
      </p:sp>
      <p:sp>
        <p:nvSpPr>
          <p:cNvPr id="8" name="Tijdelijke aanduiding voor voettekst 7">
            <a:extLst>
              <a:ext uri="{FF2B5EF4-FFF2-40B4-BE49-F238E27FC236}">
                <a16:creationId xmlns:a16="http://schemas.microsoft.com/office/drawing/2014/main" xmlns="" id="{1E5EAC49-C66B-49C0-BAC5-7CABB02405F0}"/>
              </a:ext>
            </a:extLst>
          </p:cNvPr>
          <p:cNvSpPr>
            <a:spLocks noGrp="1"/>
          </p:cNvSpPr>
          <p:nvPr>
            <p:ph type="ftr" sz="quarter" idx="11"/>
          </p:nvPr>
        </p:nvSpPr>
        <p:spPr/>
        <p:txBody>
          <a:bodyPr/>
          <a:lstStyle/>
          <a:p>
            <a:pPr>
              <a:defRPr/>
            </a:pPr>
            <a:endParaRPr lang="nl-NL"/>
          </a:p>
        </p:txBody>
      </p:sp>
      <p:sp>
        <p:nvSpPr>
          <p:cNvPr id="9" name="Tijdelijke aanduiding voor dianummer 8">
            <a:extLst>
              <a:ext uri="{FF2B5EF4-FFF2-40B4-BE49-F238E27FC236}">
                <a16:creationId xmlns:a16="http://schemas.microsoft.com/office/drawing/2014/main" xmlns="" id="{9B1FB2D1-272D-4316-8E08-82263D5C2648}"/>
              </a:ext>
            </a:extLst>
          </p:cNvPr>
          <p:cNvSpPr>
            <a:spLocks noGrp="1"/>
          </p:cNvSpPr>
          <p:nvPr>
            <p:ph type="sldNum" sz="quarter" idx="12"/>
          </p:nvPr>
        </p:nvSpPr>
        <p:spPr/>
        <p:txBody>
          <a:bodyPr/>
          <a:lstStyle/>
          <a:p>
            <a:pPr>
              <a:defRPr/>
            </a:pPr>
            <a:fld id="{85408C66-0971-AC4B-BCE6-576E8893C6E3}" type="slidenum">
              <a:rPr lang="nl-NL" smtClean="0"/>
              <a:pPr>
                <a:defRPr/>
              </a:pPr>
              <a:t>‹#›</a:t>
            </a:fld>
            <a:endParaRPr lang="nl-NL"/>
          </a:p>
        </p:txBody>
      </p:sp>
    </p:spTree>
    <p:extLst>
      <p:ext uri="{BB962C8B-B14F-4D97-AF65-F5344CB8AC3E}">
        <p14:creationId xmlns:p14="http://schemas.microsoft.com/office/powerpoint/2010/main" val="3359382941"/>
      </p:ext>
    </p:extLst>
  </p:cSld>
  <p:clrMapOvr>
    <a:masterClrMapping/>
  </p:clrMapOvr>
  <p:transition xmlns:p14="http://schemas.microsoft.com/office/powerpoint/2010/mai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C7DC50A-C663-4291-B2A3-9CE713D3328B}"/>
              </a:ext>
            </a:extLst>
          </p:cNvPr>
          <p:cNvSpPr>
            <a:spLocks noGrp="1"/>
          </p:cNvSpPr>
          <p:nvPr>
            <p:ph type="title"/>
          </p:nvPr>
        </p:nvSpPr>
        <p:spPr/>
        <p:txBody>
          <a:bodyPr/>
          <a:lstStyle/>
          <a:p>
            <a:r>
              <a:rPr lang="nl-NL" dirty="0"/>
              <a:t>Klik om stijl te bewerken</a:t>
            </a:r>
            <a:endParaRPr lang="en-GB" dirty="0"/>
          </a:p>
        </p:txBody>
      </p:sp>
      <p:sp>
        <p:nvSpPr>
          <p:cNvPr id="3" name="Tijdelijke aanduiding voor datum 2">
            <a:extLst>
              <a:ext uri="{FF2B5EF4-FFF2-40B4-BE49-F238E27FC236}">
                <a16:creationId xmlns:a16="http://schemas.microsoft.com/office/drawing/2014/main" xmlns="" id="{80C6773A-2532-46FB-A031-CAEE61110742}"/>
              </a:ext>
            </a:extLst>
          </p:cNvPr>
          <p:cNvSpPr>
            <a:spLocks noGrp="1"/>
          </p:cNvSpPr>
          <p:nvPr>
            <p:ph type="dt" sz="half" idx="10"/>
          </p:nvPr>
        </p:nvSpPr>
        <p:spPr/>
        <p:txBody>
          <a:bodyPr/>
          <a:lstStyle/>
          <a:p>
            <a:pPr>
              <a:defRPr/>
            </a:pPr>
            <a:fld id="{22A7DB96-F3F0-6047-9A68-E9B35347B33E}" type="datetime1">
              <a:rPr lang="nl-NL" smtClean="0"/>
              <a:t>14/04/19</a:t>
            </a:fld>
            <a:endParaRPr lang="nl-NL"/>
          </a:p>
        </p:txBody>
      </p:sp>
      <p:sp>
        <p:nvSpPr>
          <p:cNvPr id="4" name="Tijdelijke aanduiding voor voettekst 3">
            <a:extLst>
              <a:ext uri="{FF2B5EF4-FFF2-40B4-BE49-F238E27FC236}">
                <a16:creationId xmlns:a16="http://schemas.microsoft.com/office/drawing/2014/main" xmlns="" id="{D7FE8583-8CCA-403A-B117-17A420A044C5}"/>
              </a:ext>
            </a:extLst>
          </p:cNvPr>
          <p:cNvSpPr>
            <a:spLocks noGrp="1"/>
          </p:cNvSpPr>
          <p:nvPr>
            <p:ph type="ftr" sz="quarter" idx="11"/>
          </p:nvPr>
        </p:nvSpPr>
        <p:spPr/>
        <p:txBody>
          <a:bodyPr/>
          <a:lstStyle/>
          <a:p>
            <a:pPr>
              <a:defRPr/>
            </a:pPr>
            <a:endParaRPr lang="nl-NL"/>
          </a:p>
        </p:txBody>
      </p:sp>
      <p:sp>
        <p:nvSpPr>
          <p:cNvPr id="5" name="Tijdelijke aanduiding voor dianummer 4">
            <a:extLst>
              <a:ext uri="{FF2B5EF4-FFF2-40B4-BE49-F238E27FC236}">
                <a16:creationId xmlns:a16="http://schemas.microsoft.com/office/drawing/2014/main" xmlns="" id="{01375F93-6729-428F-A507-5FA2FD8E64FC}"/>
              </a:ext>
            </a:extLst>
          </p:cNvPr>
          <p:cNvSpPr>
            <a:spLocks noGrp="1"/>
          </p:cNvSpPr>
          <p:nvPr>
            <p:ph type="sldNum" sz="quarter" idx="12"/>
          </p:nvPr>
        </p:nvSpPr>
        <p:spPr/>
        <p:txBody>
          <a:bodyPr/>
          <a:lstStyle/>
          <a:p>
            <a:pPr>
              <a:defRPr/>
            </a:pPr>
            <a:fld id="{48B4A13A-C3CC-9047-AEDD-90DB84327F20}" type="slidenum">
              <a:rPr lang="nl-NL" smtClean="0"/>
              <a:pPr>
                <a:defRPr/>
              </a:pPr>
              <a:t>‹#›</a:t>
            </a:fld>
            <a:endParaRPr lang="nl-NL"/>
          </a:p>
        </p:txBody>
      </p:sp>
    </p:spTree>
    <p:extLst>
      <p:ext uri="{BB962C8B-B14F-4D97-AF65-F5344CB8AC3E}">
        <p14:creationId xmlns:p14="http://schemas.microsoft.com/office/powerpoint/2010/main" val="3836822035"/>
      </p:ext>
    </p:extLst>
  </p:cSld>
  <p:clrMapOvr>
    <a:masterClrMapping/>
  </p:clrMapOvr>
  <p:transition xmlns:p14="http://schemas.microsoft.com/office/powerpoint/2010/mai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xmlns="" id="{03152822-67B5-4198-9D12-F2AEE4C26B0A}"/>
              </a:ext>
            </a:extLst>
          </p:cNvPr>
          <p:cNvSpPr>
            <a:spLocks noGrp="1"/>
          </p:cNvSpPr>
          <p:nvPr>
            <p:ph type="dt" sz="half" idx="10"/>
          </p:nvPr>
        </p:nvSpPr>
        <p:spPr/>
        <p:txBody>
          <a:bodyPr/>
          <a:lstStyle/>
          <a:p>
            <a:pPr>
              <a:defRPr/>
            </a:pPr>
            <a:fld id="{83C6ECFA-5705-7541-9D30-9D92DA32310F}" type="datetime1">
              <a:rPr lang="nl-NL" smtClean="0"/>
              <a:t>14/04/19</a:t>
            </a:fld>
            <a:endParaRPr lang="nl-NL"/>
          </a:p>
        </p:txBody>
      </p:sp>
      <p:sp>
        <p:nvSpPr>
          <p:cNvPr id="3" name="Tijdelijke aanduiding voor voettekst 2">
            <a:extLst>
              <a:ext uri="{FF2B5EF4-FFF2-40B4-BE49-F238E27FC236}">
                <a16:creationId xmlns:a16="http://schemas.microsoft.com/office/drawing/2014/main" xmlns="" id="{ADC04F14-2D23-4315-96FD-9864738559CE}"/>
              </a:ext>
            </a:extLst>
          </p:cNvPr>
          <p:cNvSpPr>
            <a:spLocks noGrp="1"/>
          </p:cNvSpPr>
          <p:nvPr>
            <p:ph type="ftr" sz="quarter" idx="11"/>
          </p:nvPr>
        </p:nvSpPr>
        <p:spPr/>
        <p:txBody>
          <a:bodyPr/>
          <a:lstStyle/>
          <a:p>
            <a:pPr>
              <a:defRPr/>
            </a:pPr>
            <a:endParaRPr lang="nl-NL"/>
          </a:p>
        </p:txBody>
      </p:sp>
      <p:sp>
        <p:nvSpPr>
          <p:cNvPr id="4" name="Tijdelijke aanduiding voor dianummer 3">
            <a:extLst>
              <a:ext uri="{FF2B5EF4-FFF2-40B4-BE49-F238E27FC236}">
                <a16:creationId xmlns:a16="http://schemas.microsoft.com/office/drawing/2014/main" xmlns="" id="{4E6E276C-1722-46F5-B6A3-B55B829CEB04}"/>
              </a:ext>
            </a:extLst>
          </p:cNvPr>
          <p:cNvSpPr>
            <a:spLocks noGrp="1"/>
          </p:cNvSpPr>
          <p:nvPr>
            <p:ph type="sldNum" sz="quarter" idx="12"/>
          </p:nvPr>
        </p:nvSpPr>
        <p:spPr/>
        <p:txBody>
          <a:bodyPr/>
          <a:lstStyle/>
          <a:p>
            <a:pPr>
              <a:defRPr/>
            </a:pPr>
            <a:fld id="{29D51DFE-B98D-A94A-96E7-2DBE815FC291}" type="slidenum">
              <a:rPr lang="nl-NL" smtClean="0"/>
              <a:pPr>
                <a:defRPr/>
              </a:pPr>
              <a:t>‹#›</a:t>
            </a:fld>
            <a:endParaRPr lang="nl-NL"/>
          </a:p>
        </p:txBody>
      </p:sp>
    </p:spTree>
    <p:extLst>
      <p:ext uri="{BB962C8B-B14F-4D97-AF65-F5344CB8AC3E}">
        <p14:creationId xmlns:p14="http://schemas.microsoft.com/office/powerpoint/2010/main" val="2332529469"/>
      </p:ext>
    </p:extLst>
  </p:cSld>
  <p:clrMapOvr>
    <a:masterClrMapping/>
  </p:clrMapOvr>
  <p:transition xmlns:p14="http://schemas.microsoft.com/office/powerpoint/2010/mai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9D344FA-7115-48A9-A639-9F77176E644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xmlns="" id="{FE0CA76A-6359-4C64-B600-4CBFC2F135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xmlns="" id="{34D46C1F-FE22-4E8E-9638-92CB0E8E23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xmlns="" id="{373874AF-4D14-4EB4-ABC9-82D1BEC7F209}"/>
              </a:ext>
            </a:extLst>
          </p:cNvPr>
          <p:cNvSpPr>
            <a:spLocks noGrp="1"/>
          </p:cNvSpPr>
          <p:nvPr>
            <p:ph type="dt" sz="half" idx="10"/>
          </p:nvPr>
        </p:nvSpPr>
        <p:spPr/>
        <p:txBody>
          <a:bodyPr/>
          <a:lstStyle/>
          <a:p>
            <a:pPr>
              <a:defRPr/>
            </a:pPr>
            <a:fld id="{65F3FED7-EC6E-F44B-8E4D-93FD74B45202}" type="datetime1">
              <a:rPr lang="nl-NL" smtClean="0"/>
              <a:t>14/04/19</a:t>
            </a:fld>
            <a:endParaRPr lang="nl-NL"/>
          </a:p>
        </p:txBody>
      </p:sp>
      <p:sp>
        <p:nvSpPr>
          <p:cNvPr id="6" name="Tijdelijke aanduiding voor voettekst 5">
            <a:extLst>
              <a:ext uri="{FF2B5EF4-FFF2-40B4-BE49-F238E27FC236}">
                <a16:creationId xmlns:a16="http://schemas.microsoft.com/office/drawing/2014/main" xmlns="" id="{CD35E3A4-4FF7-493C-BC32-4DD61C1533CD}"/>
              </a:ext>
            </a:extLst>
          </p:cNvPr>
          <p:cNvSpPr>
            <a:spLocks noGrp="1"/>
          </p:cNvSpPr>
          <p:nvPr>
            <p:ph type="ftr" sz="quarter" idx="11"/>
          </p:nvPr>
        </p:nvSpPr>
        <p:spPr/>
        <p:txBody>
          <a:bodyPr/>
          <a:lstStyle/>
          <a:p>
            <a:pPr>
              <a:defRPr/>
            </a:pPr>
            <a:endParaRPr lang="nl-NL"/>
          </a:p>
        </p:txBody>
      </p:sp>
      <p:sp>
        <p:nvSpPr>
          <p:cNvPr id="7" name="Tijdelijke aanduiding voor dianummer 6">
            <a:extLst>
              <a:ext uri="{FF2B5EF4-FFF2-40B4-BE49-F238E27FC236}">
                <a16:creationId xmlns:a16="http://schemas.microsoft.com/office/drawing/2014/main" xmlns="" id="{8D85DFB9-598F-4A84-90D3-B426C88C4ADC}"/>
              </a:ext>
            </a:extLst>
          </p:cNvPr>
          <p:cNvSpPr>
            <a:spLocks noGrp="1"/>
          </p:cNvSpPr>
          <p:nvPr>
            <p:ph type="sldNum" sz="quarter" idx="12"/>
          </p:nvPr>
        </p:nvSpPr>
        <p:spPr/>
        <p:txBody>
          <a:bodyPr/>
          <a:lstStyle/>
          <a:p>
            <a:pPr>
              <a:defRPr/>
            </a:pPr>
            <a:fld id="{BF88B06A-C245-DF4E-8C2B-47A15F69FD8B}" type="slidenum">
              <a:rPr lang="nl-NL" smtClean="0"/>
              <a:pPr>
                <a:defRPr/>
              </a:pPr>
              <a:t>‹#›</a:t>
            </a:fld>
            <a:endParaRPr lang="nl-NL"/>
          </a:p>
        </p:txBody>
      </p:sp>
    </p:spTree>
    <p:extLst>
      <p:ext uri="{BB962C8B-B14F-4D97-AF65-F5344CB8AC3E}">
        <p14:creationId xmlns:p14="http://schemas.microsoft.com/office/powerpoint/2010/main" val="3654489463"/>
      </p:ext>
    </p:extLst>
  </p:cSld>
  <p:clrMapOvr>
    <a:masterClrMapping/>
  </p:clrMapOvr>
  <p:transition xmlns:p14="http://schemas.microsoft.com/office/powerpoint/2010/mai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86B964D-5AA9-4CC4-B971-57D57867764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xmlns="" id="{DFC6111E-AFC7-493A-BDC0-1DD3BBBA7A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a:extLst>
              <a:ext uri="{FF2B5EF4-FFF2-40B4-BE49-F238E27FC236}">
                <a16:creationId xmlns:a16="http://schemas.microsoft.com/office/drawing/2014/main" xmlns="" id="{25A0FB64-747A-4090-BB2A-937B4B019F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xmlns="" id="{F7DC1883-A4D2-4815-B2EB-D7C9B7088F09}"/>
              </a:ext>
            </a:extLst>
          </p:cNvPr>
          <p:cNvSpPr>
            <a:spLocks noGrp="1"/>
          </p:cNvSpPr>
          <p:nvPr>
            <p:ph type="dt" sz="half" idx="10"/>
          </p:nvPr>
        </p:nvSpPr>
        <p:spPr/>
        <p:txBody>
          <a:bodyPr/>
          <a:lstStyle/>
          <a:p>
            <a:pPr>
              <a:defRPr/>
            </a:pPr>
            <a:fld id="{187758A8-AAEA-EB48-B0F4-3A72443A1BAC}" type="datetime1">
              <a:rPr lang="nl-NL" smtClean="0"/>
              <a:t>14/04/19</a:t>
            </a:fld>
            <a:endParaRPr lang="nl-NL"/>
          </a:p>
        </p:txBody>
      </p:sp>
      <p:sp>
        <p:nvSpPr>
          <p:cNvPr id="6" name="Tijdelijke aanduiding voor voettekst 5">
            <a:extLst>
              <a:ext uri="{FF2B5EF4-FFF2-40B4-BE49-F238E27FC236}">
                <a16:creationId xmlns:a16="http://schemas.microsoft.com/office/drawing/2014/main" xmlns="" id="{69DA8995-B119-4CAF-AB3C-ABD7FC4E2B0F}"/>
              </a:ext>
            </a:extLst>
          </p:cNvPr>
          <p:cNvSpPr>
            <a:spLocks noGrp="1"/>
          </p:cNvSpPr>
          <p:nvPr>
            <p:ph type="ftr" sz="quarter" idx="11"/>
          </p:nvPr>
        </p:nvSpPr>
        <p:spPr/>
        <p:txBody>
          <a:bodyPr/>
          <a:lstStyle/>
          <a:p>
            <a:pPr>
              <a:defRPr/>
            </a:pPr>
            <a:endParaRPr lang="nl-NL"/>
          </a:p>
        </p:txBody>
      </p:sp>
      <p:sp>
        <p:nvSpPr>
          <p:cNvPr id="7" name="Tijdelijke aanduiding voor dianummer 6">
            <a:extLst>
              <a:ext uri="{FF2B5EF4-FFF2-40B4-BE49-F238E27FC236}">
                <a16:creationId xmlns:a16="http://schemas.microsoft.com/office/drawing/2014/main" xmlns="" id="{4B07B347-33C9-4D11-BA17-69553F1D0614}"/>
              </a:ext>
            </a:extLst>
          </p:cNvPr>
          <p:cNvSpPr>
            <a:spLocks noGrp="1"/>
          </p:cNvSpPr>
          <p:nvPr>
            <p:ph type="sldNum" sz="quarter" idx="12"/>
          </p:nvPr>
        </p:nvSpPr>
        <p:spPr/>
        <p:txBody>
          <a:bodyPr/>
          <a:lstStyle/>
          <a:p>
            <a:pPr>
              <a:defRPr/>
            </a:pPr>
            <a:fld id="{E1F2B20B-9B6B-994A-938B-107460DEDBFF}" type="slidenum">
              <a:rPr lang="nl-NL" smtClean="0"/>
              <a:pPr>
                <a:defRPr/>
              </a:pPr>
              <a:t>‹#›</a:t>
            </a:fld>
            <a:endParaRPr lang="nl-NL"/>
          </a:p>
        </p:txBody>
      </p:sp>
    </p:spTree>
    <p:extLst>
      <p:ext uri="{BB962C8B-B14F-4D97-AF65-F5344CB8AC3E}">
        <p14:creationId xmlns:p14="http://schemas.microsoft.com/office/powerpoint/2010/main" val="2046263347"/>
      </p:ext>
    </p:extLst>
  </p:cSld>
  <p:clrMapOvr>
    <a:masterClrMapping/>
  </p:clrMapOvr>
  <p:transition xmlns:p14="http://schemas.microsoft.com/office/powerpoint/2010/main" spd="slow">
    <p:pull/>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xmlns="" id="{570EDB9F-1B69-4D97-BAC1-802F80AE1F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xmlns="" id="{0FBADA49-7C98-49FF-9C77-32E3C99E12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xmlns="" id="{A59A4366-BBD0-42F5-A57D-B7121F50F5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45A5BF4-BF20-9445-8D19-C62A347EDA9F}" type="datetime1">
              <a:rPr lang="nl-NL" smtClean="0"/>
              <a:t>14/04/19</a:t>
            </a:fld>
            <a:endParaRPr lang="nl-NL"/>
          </a:p>
        </p:txBody>
      </p:sp>
      <p:sp>
        <p:nvSpPr>
          <p:cNvPr id="5" name="Tijdelijke aanduiding voor voettekst 4">
            <a:extLst>
              <a:ext uri="{FF2B5EF4-FFF2-40B4-BE49-F238E27FC236}">
                <a16:creationId xmlns:a16="http://schemas.microsoft.com/office/drawing/2014/main" xmlns="" id="{8CE03A94-6245-4C89-8B2C-0B504A31B0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nl-NL"/>
          </a:p>
        </p:txBody>
      </p:sp>
      <p:sp>
        <p:nvSpPr>
          <p:cNvPr id="6" name="Tijdelijke aanduiding voor dianummer 5">
            <a:extLst>
              <a:ext uri="{FF2B5EF4-FFF2-40B4-BE49-F238E27FC236}">
                <a16:creationId xmlns:a16="http://schemas.microsoft.com/office/drawing/2014/main" xmlns="" id="{C41D57A7-11C6-4C91-B94C-227F529CF3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B152362-B8B8-9C4F-AB85-0C9E0697DBF4}" type="slidenum">
              <a:rPr lang="nl-NL" smtClean="0"/>
              <a:pPr>
                <a:defRPr/>
              </a:pPr>
              <a:t>‹#›</a:t>
            </a:fld>
            <a:endParaRPr lang="nl-NL"/>
          </a:p>
        </p:txBody>
      </p:sp>
    </p:spTree>
    <p:extLst>
      <p:ext uri="{BB962C8B-B14F-4D97-AF65-F5344CB8AC3E}">
        <p14:creationId xmlns:p14="http://schemas.microsoft.com/office/powerpoint/2010/main" val="249045046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74" r:id="rId12"/>
    <p:sldLayoutId id="2147483675" r:id="rId13"/>
    <p:sldLayoutId id="2147483676" r:id="rId14"/>
    <p:sldLayoutId id="2147483679" r:id="rId15"/>
    <p:sldLayoutId id="2147483710" r:id="rId16"/>
  </p:sldLayoutIdLst>
  <p:transition xmlns:p14="http://schemas.microsoft.com/office/powerpoint/2010/main" spd="slow">
    <p:pull/>
  </p:transition>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 Id="rId3"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chart" Target="../charts/chart1.xml"/><Relationship Id="rId5"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comments" Target="../comments/comment2.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chart" Target="../charts/chart5.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chart" Target="../charts/chart6.xm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12">
            <a:extLst>
              <a:ext uri="{FF2B5EF4-FFF2-40B4-BE49-F238E27FC236}">
                <a16:creationId xmlns:a16="http://schemas.microsoft.com/office/drawing/2014/main" xmlns="" id="{1F0A5CA7-E0FE-4E47-AD80-7BC040754251}"/>
              </a:ext>
            </a:extLst>
          </p:cNvPr>
          <p:cNvSpPr/>
          <p:nvPr/>
        </p:nvSpPr>
        <p:spPr>
          <a:xfrm flipH="1" flipV="1">
            <a:off x="4962330" y="0"/>
            <a:ext cx="1916374" cy="9336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3" name="Afbeelding 12" descr="Afbeelding met object&#10;&#10;Beschrijving is gegenereerd met hoge betrouwbaarheid">
            <a:extLst>
              <a:ext uri="{FF2B5EF4-FFF2-40B4-BE49-F238E27FC236}">
                <a16:creationId xmlns:a16="http://schemas.microsoft.com/office/drawing/2014/main" xmlns="" id="{6B7367E7-DE07-402A-B705-0AA7AFD102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8" y="12329"/>
            <a:ext cx="12186584" cy="6858000"/>
          </a:xfrm>
          <a:prstGeom prst="rect">
            <a:avLst/>
          </a:prstGeom>
        </p:spPr>
      </p:pic>
      <p:sp>
        <p:nvSpPr>
          <p:cNvPr id="16" name="Tekstvak 15">
            <a:extLst>
              <a:ext uri="{FF2B5EF4-FFF2-40B4-BE49-F238E27FC236}">
                <a16:creationId xmlns:a16="http://schemas.microsoft.com/office/drawing/2014/main" xmlns="" id="{0080C9E2-99AB-4E51-8B89-094DAACBF8A5}"/>
              </a:ext>
            </a:extLst>
          </p:cNvPr>
          <p:cNvSpPr txBox="1"/>
          <p:nvPr/>
        </p:nvSpPr>
        <p:spPr>
          <a:xfrm>
            <a:off x="1539015" y="1634788"/>
            <a:ext cx="8763004" cy="923330"/>
          </a:xfrm>
          <a:prstGeom prst="rect">
            <a:avLst/>
          </a:prstGeom>
          <a:noFill/>
        </p:spPr>
        <p:txBody>
          <a:bodyPr wrap="square" rtlCol="0">
            <a:spAutoFit/>
          </a:bodyPr>
          <a:lstStyle/>
          <a:p>
            <a:r>
              <a:rPr lang="nl-NL" sz="5400" b="1" dirty="0" err="1">
                <a:latin typeface="Poppins SemiBold" pitchFamily="2" charset="77"/>
                <a:ea typeface="+mj-ea"/>
                <a:cs typeface="Poppins SemiBold" pitchFamily="2" charset="77"/>
              </a:rPr>
              <a:t>Preserveringstools</a:t>
            </a:r>
            <a:endParaRPr lang="nl-NL" sz="5400" b="1" dirty="0">
              <a:latin typeface="Poppins SemiBold" pitchFamily="2" charset="77"/>
              <a:ea typeface="+mj-ea"/>
              <a:cs typeface="Poppins SemiBold" pitchFamily="2" charset="77"/>
            </a:endParaRPr>
          </a:p>
        </p:txBody>
      </p:sp>
      <p:sp>
        <p:nvSpPr>
          <p:cNvPr id="17" name="Tekstvak 16">
            <a:extLst>
              <a:ext uri="{FF2B5EF4-FFF2-40B4-BE49-F238E27FC236}">
                <a16:creationId xmlns:a16="http://schemas.microsoft.com/office/drawing/2014/main" xmlns="" id="{D6D6780D-99AA-4B20-AE9F-39FD195C4796}"/>
              </a:ext>
            </a:extLst>
          </p:cNvPr>
          <p:cNvSpPr txBox="1"/>
          <p:nvPr/>
        </p:nvSpPr>
        <p:spPr>
          <a:xfrm>
            <a:off x="1539015" y="2570447"/>
            <a:ext cx="8086725" cy="2985433"/>
          </a:xfrm>
          <a:prstGeom prst="rect">
            <a:avLst/>
          </a:prstGeom>
          <a:noFill/>
        </p:spPr>
        <p:txBody>
          <a:bodyPr wrap="square" rtlCol="0">
            <a:spAutoFit/>
          </a:bodyPr>
          <a:lstStyle/>
          <a:p>
            <a:r>
              <a:rPr lang="nl-NL" sz="2800" dirty="0">
                <a:latin typeface="Poppins SemiBold" panose="00000700000000000000" pitchFamily="50" charset="0"/>
                <a:cs typeface="Poppins SemiBold" panose="00000700000000000000" pitchFamily="50" charset="0"/>
              </a:rPr>
              <a:t>NDE survey over het gebruik van preservation tools</a:t>
            </a:r>
          </a:p>
          <a:p>
            <a:endParaRPr lang="nl-NL" sz="2800" dirty="0">
              <a:latin typeface="Poppins SemiBold" panose="00000700000000000000" pitchFamily="50" charset="0"/>
              <a:cs typeface="Poppins SemiBold" panose="00000700000000000000" pitchFamily="50" charset="0"/>
            </a:endParaRPr>
          </a:p>
          <a:p>
            <a:r>
              <a:rPr lang="nl-NL" sz="2800" dirty="0">
                <a:latin typeface="Poppins SemiBold" panose="00000700000000000000" pitchFamily="50" charset="0"/>
                <a:cs typeface="Poppins SemiBold" panose="00000700000000000000" pitchFamily="50" charset="0"/>
              </a:rPr>
              <a:t>Kennisbijeenkomst KIA en NDE</a:t>
            </a:r>
          </a:p>
          <a:p>
            <a:endParaRPr lang="nl-NL" sz="2800" dirty="0">
              <a:latin typeface="Poppins SemiBold" panose="00000700000000000000" pitchFamily="50" charset="0"/>
              <a:cs typeface="Poppins SemiBold" panose="00000700000000000000" pitchFamily="50" charset="0"/>
            </a:endParaRPr>
          </a:p>
          <a:p>
            <a:r>
              <a:rPr lang="nl-NL" sz="2000" dirty="0">
                <a:latin typeface="Poppins SemiBold" panose="00000700000000000000" pitchFamily="50" charset="0"/>
                <a:cs typeface="Poppins SemiBold" panose="00000700000000000000" pitchFamily="50" charset="0"/>
              </a:rPr>
              <a:t>15 april 2019, RCE | Amersfoort</a:t>
            </a:r>
          </a:p>
          <a:p>
            <a:endParaRPr lang="nl-NL" sz="2800" dirty="0">
              <a:latin typeface="Poppins SemiBold" panose="00000700000000000000" pitchFamily="50" charset="0"/>
              <a:cs typeface="Poppins SemiBold" panose="00000700000000000000" pitchFamily="50" charset="0"/>
            </a:endParaRPr>
          </a:p>
          <a:p>
            <a:r>
              <a:rPr lang="nl-NL" sz="2800" dirty="0">
                <a:latin typeface="Poppins SemiBold" panose="00000700000000000000" pitchFamily="50" charset="0"/>
                <a:cs typeface="Poppins SemiBold" panose="00000700000000000000" pitchFamily="50" charset="0"/>
              </a:rPr>
              <a:t>Ania Molenda</a:t>
            </a:r>
          </a:p>
        </p:txBody>
      </p:sp>
    </p:spTree>
    <p:extLst>
      <p:ext uri="{BB962C8B-B14F-4D97-AF65-F5344CB8AC3E}">
        <p14:creationId xmlns:p14="http://schemas.microsoft.com/office/powerpoint/2010/main" val="1621971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jdelijke aanduiding voor dianummer 4">
            <a:extLst>
              <a:ext uri="{FF2B5EF4-FFF2-40B4-BE49-F238E27FC236}">
                <a16:creationId xmlns:a16="http://schemas.microsoft.com/office/drawing/2014/main" xmlns="" id="{F4BA3627-5289-492F-88B0-DED55308DAD0}"/>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199" indent="-214308">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28" indent="-171446">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20"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12"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03"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795"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686"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577"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D5710D1-918D-41A5-9E7E-9D44C0D8D85B}" type="slidenum">
              <a:rPr lang="nl-NL" altLang="nl-NL" sz="900">
                <a:solidFill>
                  <a:srgbClr val="898989"/>
                </a:solidFill>
              </a:rPr>
              <a:pPr>
                <a:lnSpc>
                  <a:spcPct val="100000"/>
                </a:lnSpc>
                <a:spcBef>
                  <a:spcPct val="0"/>
                </a:spcBef>
                <a:buFontTx/>
                <a:buNone/>
              </a:pPr>
              <a:t>10</a:t>
            </a:fld>
            <a:endParaRPr lang="nl-NL" altLang="nl-NL" sz="900">
              <a:solidFill>
                <a:srgbClr val="898989"/>
              </a:solidFill>
            </a:endParaRPr>
          </a:p>
        </p:txBody>
      </p:sp>
      <p:pic>
        <p:nvPicPr>
          <p:cNvPr id="9" name="Afbeelding 8">
            <a:extLst>
              <a:ext uri="{FF2B5EF4-FFF2-40B4-BE49-F238E27FC236}">
                <a16:creationId xmlns:a16="http://schemas.microsoft.com/office/drawing/2014/main" xmlns="" id="{5F522416-407B-5349-9443-62A14DC2CA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25425" y="6394884"/>
            <a:ext cx="439567" cy="463116"/>
          </a:xfrm>
          <a:prstGeom prst="rect">
            <a:avLst/>
          </a:prstGeom>
        </p:spPr>
      </p:pic>
      <p:pic>
        <p:nvPicPr>
          <p:cNvPr id="2" name="Picture 1" descr="OAIS.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3589" y="1133907"/>
            <a:ext cx="9194800" cy="4724400"/>
          </a:xfrm>
          <a:prstGeom prst="rect">
            <a:avLst/>
          </a:prstGeom>
        </p:spPr>
      </p:pic>
      <p:sp>
        <p:nvSpPr>
          <p:cNvPr id="7" name="Rectangle 6"/>
          <p:cNvSpPr/>
          <p:nvPr/>
        </p:nvSpPr>
        <p:spPr>
          <a:xfrm>
            <a:off x="2039773" y="2095045"/>
            <a:ext cx="327302" cy="227836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957778" y="2474772"/>
            <a:ext cx="461665" cy="1477328"/>
          </a:xfrm>
          <a:prstGeom prst="rect">
            <a:avLst/>
          </a:prstGeom>
          <a:noFill/>
        </p:spPr>
        <p:txBody>
          <a:bodyPr vert="vert270" wrap="square" rtlCol="0">
            <a:spAutoFit/>
          </a:bodyPr>
          <a:lstStyle/>
          <a:p>
            <a:pPr algn="ctr"/>
            <a:r>
              <a:rPr lang="en-US" b="1" dirty="0"/>
              <a:t>PRE-INGEST</a:t>
            </a:r>
          </a:p>
        </p:txBody>
      </p:sp>
      <p:sp>
        <p:nvSpPr>
          <p:cNvPr id="12" name="TextBox 11"/>
          <p:cNvSpPr txBox="1"/>
          <p:nvPr/>
        </p:nvSpPr>
        <p:spPr>
          <a:xfrm>
            <a:off x="923503" y="2474772"/>
            <a:ext cx="461665" cy="1477328"/>
          </a:xfrm>
          <a:prstGeom prst="rect">
            <a:avLst/>
          </a:prstGeom>
          <a:noFill/>
        </p:spPr>
        <p:txBody>
          <a:bodyPr vert="vert270" wrap="square" rtlCol="0">
            <a:spAutoFit/>
          </a:bodyPr>
          <a:lstStyle/>
          <a:p>
            <a:pPr algn="ctr"/>
            <a:r>
              <a:rPr lang="en-US" b="1" dirty="0"/>
              <a:t>PRODUCER</a:t>
            </a:r>
          </a:p>
        </p:txBody>
      </p:sp>
      <p:cxnSp>
        <p:nvCxnSpPr>
          <p:cNvPr id="13" name="Straight Arrow Connector 12"/>
          <p:cNvCxnSpPr>
            <a:stCxn id="12" idx="3"/>
            <a:endCxn id="10" idx="1"/>
          </p:cNvCxnSpPr>
          <p:nvPr/>
        </p:nvCxnSpPr>
        <p:spPr>
          <a:xfrm>
            <a:off x="1385168" y="3213436"/>
            <a:ext cx="572610" cy="0"/>
          </a:xfrm>
          <a:prstGeom prst="straightConnector1">
            <a:avLst/>
          </a:prstGeom>
          <a:ln w="28575" cmpd="sng">
            <a:solidFill>
              <a:srgbClr val="01234C"/>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6" name="Titel 1">
            <a:extLst>
              <a:ext uri="{FF2B5EF4-FFF2-40B4-BE49-F238E27FC236}">
                <a16:creationId xmlns:a16="http://schemas.microsoft.com/office/drawing/2014/main" xmlns="" id="{81FEDE5B-BE30-4B37-8E85-9445ACC36E46}"/>
              </a:ext>
            </a:extLst>
          </p:cNvPr>
          <p:cNvSpPr>
            <a:spLocks noGrp="1"/>
          </p:cNvSpPr>
          <p:nvPr>
            <p:ph type="title"/>
          </p:nvPr>
        </p:nvSpPr>
        <p:spPr>
          <a:xfrm>
            <a:off x="240532" y="194757"/>
            <a:ext cx="7912867" cy="635240"/>
          </a:xfrm>
        </p:spPr>
        <p:txBody>
          <a:bodyPr>
            <a:normAutofit/>
          </a:bodyPr>
          <a:lstStyle/>
          <a:p>
            <a:pPr eaLnBrk="1" hangingPunct="1"/>
            <a:r>
              <a:rPr lang="nl-NL" altLang="en-US" sz="2400" b="1" dirty="0">
                <a:latin typeface="Poppins SemiBold" pitchFamily="2" charset="77"/>
                <a:cs typeface="Poppins SemiBold" pitchFamily="2" charset="77"/>
              </a:rPr>
              <a:t>OAIS in de </a:t>
            </a:r>
            <a:r>
              <a:rPr lang="nl-NL" altLang="en-US" sz="2400" b="1" dirty="0">
                <a:solidFill>
                  <a:srgbClr val="0A3DFA"/>
                </a:solidFill>
                <a:latin typeface="Poppins SemiBold" pitchFamily="2" charset="77"/>
                <a:cs typeface="Poppins SemiBold" pitchFamily="2" charset="77"/>
              </a:rPr>
              <a:t>praktijk</a:t>
            </a:r>
            <a:endParaRPr lang="en-US" altLang="en-US" sz="2400" b="1" dirty="0">
              <a:solidFill>
                <a:srgbClr val="0A3DFA"/>
              </a:solidFill>
              <a:latin typeface="Poppins SemiBold" pitchFamily="2" charset="77"/>
              <a:cs typeface="Poppins SemiBold" pitchFamily="2" charset="77"/>
            </a:endParaRPr>
          </a:p>
        </p:txBody>
      </p:sp>
      <p:cxnSp>
        <p:nvCxnSpPr>
          <p:cNvPr id="17" name="Straight Connector 16"/>
          <p:cNvCxnSpPr/>
          <p:nvPr/>
        </p:nvCxnSpPr>
        <p:spPr>
          <a:xfrm flipH="1">
            <a:off x="923503" y="1146607"/>
            <a:ext cx="109008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923503" y="1146607"/>
            <a:ext cx="0" cy="4699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923503" y="5845607"/>
            <a:ext cx="109008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5647659"/>
      </p:ext>
    </p:extLst>
  </p:cSld>
  <p:clrMapOvr>
    <a:masterClrMapping/>
  </p:clrMapOvr>
  <p:transition xmlns:p14="http://schemas.microsoft.com/office/powerpoint/2010/mai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jdelijke aanduiding voor dianummer 4">
            <a:extLst>
              <a:ext uri="{FF2B5EF4-FFF2-40B4-BE49-F238E27FC236}">
                <a16:creationId xmlns:a16="http://schemas.microsoft.com/office/drawing/2014/main" xmlns="" id="{F4BA3627-5289-492F-88B0-DED55308DAD0}"/>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199" indent="-214308">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28" indent="-171446">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20"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12"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03"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795"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686"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577"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D5710D1-918D-41A5-9E7E-9D44C0D8D85B}" type="slidenum">
              <a:rPr lang="nl-NL" altLang="nl-NL" sz="900">
                <a:solidFill>
                  <a:srgbClr val="898989"/>
                </a:solidFill>
              </a:rPr>
              <a:pPr>
                <a:lnSpc>
                  <a:spcPct val="100000"/>
                </a:lnSpc>
                <a:spcBef>
                  <a:spcPct val="0"/>
                </a:spcBef>
                <a:buFontTx/>
                <a:buNone/>
              </a:pPr>
              <a:t>11</a:t>
            </a:fld>
            <a:endParaRPr lang="nl-NL" altLang="nl-NL" sz="900" dirty="0">
              <a:solidFill>
                <a:srgbClr val="898989"/>
              </a:solidFill>
            </a:endParaRPr>
          </a:p>
        </p:txBody>
      </p:sp>
      <p:pic>
        <p:nvPicPr>
          <p:cNvPr id="9" name="Afbeelding 8">
            <a:extLst>
              <a:ext uri="{FF2B5EF4-FFF2-40B4-BE49-F238E27FC236}">
                <a16:creationId xmlns:a16="http://schemas.microsoft.com/office/drawing/2014/main" xmlns="" id="{5F522416-407B-5349-9443-62A14DC2CA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25425" y="6394884"/>
            <a:ext cx="439567" cy="463116"/>
          </a:xfrm>
          <a:prstGeom prst="rect">
            <a:avLst/>
          </a:prstGeom>
        </p:spPr>
      </p:pic>
      <p:sp>
        <p:nvSpPr>
          <p:cNvPr id="6" name="Tekstvak 1">
            <a:extLst>
              <a:ext uri="{FF2B5EF4-FFF2-40B4-BE49-F238E27FC236}">
                <a16:creationId xmlns:a16="http://schemas.microsoft.com/office/drawing/2014/main" xmlns="" id="{ECE3DD96-D91B-364A-BB66-84E7289B01AD}"/>
              </a:ext>
            </a:extLst>
          </p:cNvPr>
          <p:cNvSpPr txBox="1"/>
          <p:nvPr/>
        </p:nvSpPr>
        <p:spPr>
          <a:xfrm>
            <a:off x="327618" y="1115873"/>
            <a:ext cx="9992039" cy="4651723"/>
          </a:xfrm>
          <a:prstGeom prst="rect">
            <a:avLst/>
          </a:prstGeom>
          <a:noFill/>
        </p:spPr>
        <p:txBody>
          <a:bodyPr wrap="square" rtlCol="0">
            <a:spAutoFit/>
          </a:bodyPr>
          <a:lstStyle/>
          <a:p>
            <a:pPr marL="285750" lvl="0" indent="-285750">
              <a:buFont typeface="Arial"/>
              <a:buChar char="•"/>
            </a:pPr>
            <a:r>
              <a:rPr lang="nl-NL" sz="2400" dirty="0"/>
              <a:t>Door gebrek aan automatisering is pre-</a:t>
            </a:r>
            <a:r>
              <a:rPr lang="nl-NL" sz="2400" dirty="0" err="1"/>
              <a:t>ingest</a:t>
            </a:r>
            <a:r>
              <a:rPr lang="nl-NL" sz="2400" dirty="0"/>
              <a:t> zeer arbeidsintensief en soms zelfs onmogelijk (grote omvang)</a:t>
            </a:r>
          </a:p>
          <a:p>
            <a:pPr marL="285750" lvl="0" indent="-285750">
              <a:buFont typeface="Arial"/>
              <a:buChar char="•"/>
            </a:pPr>
            <a:r>
              <a:rPr lang="nl-NL" sz="2400" dirty="0"/>
              <a:t>Tools kunnen instellingen helpen om cruciale informatie over hun collecties te extraheren om ze veilig en duurzaam te kunnen bewaren</a:t>
            </a:r>
          </a:p>
          <a:p>
            <a:pPr marL="285750" indent="-285750">
              <a:buFont typeface="Arial"/>
              <a:buChar char="•"/>
            </a:pPr>
            <a:r>
              <a:rPr lang="nl-NL" sz="2400" dirty="0"/>
              <a:t>Gebrek aan mensenkracht en / of kennis over </a:t>
            </a:r>
            <a:r>
              <a:rPr lang="nl-NL" sz="2400" dirty="0" err="1"/>
              <a:t>tooling</a:t>
            </a:r>
            <a:r>
              <a:rPr lang="nl-NL" sz="2400" dirty="0"/>
              <a:t> kan dus invloed hebben op het duurzaam bewaren van collecties</a:t>
            </a:r>
          </a:p>
          <a:p>
            <a:pPr marL="285750" indent="-285750">
              <a:buFont typeface="Arial"/>
              <a:buChar char="•"/>
            </a:pPr>
            <a:r>
              <a:rPr lang="nl-NL" sz="2400" dirty="0"/>
              <a:t>Om goede ondersteuning te kunnen bieden moeten tools betrouwbaar zijn</a:t>
            </a:r>
          </a:p>
          <a:p>
            <a:endParaRPr lang="nl-NL" sz="2400" dirty="0"/>
          </a:p>
          <a:p>
            <a:pPr lvl="0"/>
            <a:r>
              <a:rPr lang="nl-NL" sz="2400" b="1" dirty="0" err="1">
                <a:solidFill>
                  <a:srgbClr val="0A3DFA"/>
                </a:solidFill>
              </a:rPr>
              <a:t>Preserveringstools</a:t>
            </a:r>
            <a:r>
              <a:rPr lang="nl-NL" sz="2400" b="1" dirty="0">
                <a:solidFill>
                  <a:srgbClr val="0A3DFA"/>
                </a:solidFill>
              </a:rPr>
              <a:t> zijn een belangrijk onderdeel van het automatiseren van pre-ingest en ingest processen bij de verwerking van digitale collecties. </a:t>
            </a:r>
            <a:br>
              <a:rPr lang="nl-NL" sz="2400" b="1" dirty="0">
                <a:solidFill>
                  <a:srgbClr val="0A3DFA"/>
                </a:solidFill>
              </a:rPr>
            </a:br>
            <a:endParaRPr lang="nl-NL" sz="2400" dirty="0">
              <a:solidFill>
                <a:srgbClr val="0A3DFA"/>
              </a:solidFill>
            </a:endParaRPr>
          </a:p>
          <a:p>
            <a:pPr>
              <a:lnSpc>
                <a:spcPct val="150000"/>
              </a:lnSpc>
            </a:pPr>
            <a:endParaRPr lang="nl-NL" sz="2400" dirty="0"/>
          </a:p>
        </p:txBody>
      </p:sp>
      <p:sp>
        <p:nvSpPr>
          <p:cNvPr id="7" name="Titel 1">
            <a:extLst>
              <a:ext uri="{FF2B5EF4-FFF2-40B4-BE49-F238E27FC236}">
                <a16:creationId xmlns:a16="http://schemas.microsoft.com/office/drawing/2014/main" xmlns="" id="{81FEDE5B-BE30-4B37-8E85-9445ACC36E46}"/>
              </a:ext>
            </a:extLst>
          </p:cNvPr>
          <p:cNvSpPr>
            <a:spLocks noGrp="1"/>
          </p:cNvSpPr>
          <p:nvPr>
            <p:ph type="title"/>
          </p:nvPr>
        </p:nvSpPr>
        <p:spPr>
          <a:xfrm>
            <a:off x="240532" y="194757"/>
            <a:ext cx="7912867" cy="635240"/>
          </a:xfrm>
        </p:spPr>
        <p:txBody>
          <a:bodyPr>
            <a:normAutofit/>
          </a:bodyPr>
          <a:lstStyle/>
          <a:p>
            <a:pPr eaLnBrk="1" hangingPunct="1"/>
            <a:r>
              <a:rPr lang="nl-NL" altLang="en-US" sz="2400" b="1" dirty="0">
                <a:latin typeface="Poppins SemiBold" pitchFamily="2" charset="77"/>
                <a:cs typeface="Poppins SemiBold" pitchFamily="2" charset="77"/>
              </a:rPr>
              <a:t>De rol van </a:t>
            </a:r>
            <a:r>
              <a:rPr lang="nl-NL" altLang="en-US" sz="2400" b="1" dirty="0">
                <a:solidFill>
                  <a:srgbClr val="0A3DFA"/>
                </a:solidFill>
                <a:latin typeface="Poppins SemiBold" pitchFamily="2" charset="77"/>
                <a:cs typeface="Poppins SemiBold" pitchFamily="2" charset="77"/>
              </a:rPr>
              <a:t>tools</a:t>
            </a:r>
            <a:endParaRPr lang="en-US" altLang="en-US" sz="2400" b="1" dirty="0">
              <a:solidFill>
                <a:srgbClr val="0A3DFA"/>
              </a:solidFill>
              <a:latin typeface="Poppins SemiBold" pitchFamily="2" charset="77"/>
              <a:cs typeface="Poppins SemiBold" pitchFamily="2" charset="77"/>
            </a:endParaRPr>
          </a:p>
        </p:txBody>
      </p:sp>
    </p:spTree>
    <p:extLst>
      <p:ext uri="{BB962C8B-B14F-4D97-AF65-F5344CB8AC3E}">
        <p14:creationId xmlns:p14="http://schemas.microsoft.com/office/powerpoint/2010/main" val="3006111791"/>
      </p:ext>
    </p:extLst>
  </p:cSld>
  <p:clrMapOvr>
    <a:masterClrMapping/>
  </p:clrMapOvr>
  <p:transition xmlns:p14="http://schemas.microsoft.com/office/powerpoint/2010/mai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15">
            <a:extLst>
              <a:ext uri="{FF2B5EF4-FFF2-40B4-BE49-F238E27FC236}">
                <a16:creationId xmlns:a16="http://schemas.microsoft.com/office/drawing/2014/main" xmlns="" id="{0080C9E2-99AB-4E51-8B89-094DAACBF8A5}"/>
              </a:ext>
            </a:extLst>
          </p:cNvPr>
          <p:cNvSpPr txBox="1"/>
          <p:nvPr/>
        </p:nvSpPr>
        <p:spPr>
          <a:xfrm>
            <a:off x="1714498" y="2552911"/>
            <a:ext cx="8763004" cy="1754327"/>
          </a:xfrm>
          <a:prstGeom prst="rect">
            <a:avLst/>
          </a:prstGeom>
          <a:noFill/>
        </p:spPr>
        <p:txBody>
          <a:bodyPr wrap="square" rtlCol="0">
            <a:spAutoFit/>
          </a:bodyPr>
          <a:lstStyle/>
          <a:p>
            <a:pPr algn="ctr"/>
            <a:r>
              <a:rPr lang="nl-NL" sz="5400" b="1" dirty="0">
                <a:solidFill>
                  <a:srgbClr val="0A3DFA"/>
                </a:solidFill>
                <a:latin typeface="Poppins SemiBold" pitchFamily="2" charset="77"/>
                <a:ea typeface="+mj-ea"/>
                <a:cs typeface="Poppins SemiBold" pitchFamily="2" charset="77"/>
              </a:rPr>
              <a:t>3. Voorlopige resultaten survey</a:t>
            </a:r>
          </a:p>
        </p:txBody>
      </p:sp>
      <p:sp>
        <p:nvSpPr>
          <p:cNvPr id="6" name="Tijdelijke aanduiding voor dianummer 4">
            <a:extLst>
              <a:ext uri="{FF2B5EF4-FFF2-40B4-BE49-F238E27FC236}">
                <a16:creationId xmlns:a16="http://schemas.microsoft.com/office/drawing/2014/main" xmlns="" id="{F4BA3627-5289-492F-88B0-DED55308DAD0}"/>
              </a:ext>
            </a:extLst>
          </p:cNvPr>
          <p:cNvSpPr>
            <a:spLocks noGrp="1"/>
          </p:cNvSpPr>
          <p:nvPr>
            <p:ph type="sldNum" sz="quarter" idx="11"/>
          </p:nvPr>
        </p:nvSpPr>
        <p:spPr bwMode="auto">
          <a:xfrm>
            <a:off x="4038600" y="6356350"/>
            <a:ext cx="411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199" indent="-214308">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28" indent="-171446">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20"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12"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03"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795"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686"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577"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D5710D1-918D-41A5-9E7E-9D44C0D8D85B}" type="slidenum">
              <a:rPr lang="nl-NL" altLang="nl-NL" sz="900">
                <a:solidFill>
                  <a:srgbClr val="898989"/>
                </a:solidFill>
              </a:rPr>
              <a:pPr>
                <a:lnSpc>
                  <a:spcPct val="100000"/>
                </a:lnSpc>
                <a:spcBef>
                  <a:spcPct val="0"/>
                </a:spcBef>
                <a:buFontTx/>
                <a:buNone/>
              </a:pPr>
              <a:t>12</a:t>
            </a:fld>
            <a:endParaRPr lang="nl-NL" altLang="nl-NL" sz="900">
              <a:solidFill>
                <a:srgbClr val="898989"/>
              </a:solidFill>
            </a:endParaRPr>
          </a:p>
        </p:txBody>
      </p:sp>
      <p:pic>
        <p:nvPicPr>
          <p:cNvPr id="8" name="Afbeelding 8">
            <a:extLst>
              <a:ext uri="{FF2B5EF4-FFF2-40B4-BE49-F238E27FC236}">
                <a16:creationId xmlns:a16="http://schemas.microsoft.com/office/drawing/2014/main" xmlns="" id="{5F522416-407B-5349-9443-62A14DC2CA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5425" y="6394884"/>
            <a:ext cx="439567" cy="463116"/>
          </a:xfrm>
          <a:prstGeom prst="rect">
            <a:avLst/>
          </a:prstGeom>
        </p:spPr>
      </p:pic>
    </p:spTree>
    <p:extLst>
      <p:ext uri="{BB962C8B-B14F-4D97-AF65-F5344CB8AC3E}">
        <p14:creationId xmlns:p14="http://schemas.microsoft.com/office/powerpoint/2010/main" val="3577338791"/>
      </p:ext>
    </p:extLst>
  </p:cSld>
  <p:clrMapOvr>
    <a:masterClrMapping/>
  </p:clrMapOvr>
  <p:transition xmlns:p14="http://schemas.microsoft.com/office/powerpoint/2010/mai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a:extLst>
              <a:ext uri="{FF2B5EF4-FFF2-40B4-BE49-F238E27FC236}">
                <a16:creationId xmlns:a16="http://schemas.microsoft.com/office/drawing/2014/main" xmlns="" id="{81FEDE5B-BE30-4B37-8E85-9445ACC36E46}"/>
              </a:ext>
            </a:extLst>
          </p:cNvPr>
          <p:cNvSpPr>
            <a:spLocks noGrp="1"/>
          </p:cNvSpPr>
          <p:nvPr>
            <p:ph type="title"/>
          </p:nvPr>
        </p:nvSpPr>
        <p:spPr>
          <a:xfrm>
            <a:off x="1840083" y="1191567"/>
            <a:ext cx="3929603" cy="1088458"/>
          </a:xfrm>
        </p:spPr>
        <p:txBody>
          <a:bodyPr anchor="t">
            <a:normAutofit/>
          </a:bodyPr>
          <a:lstStyle/>
          <a:p>
            <a:r>
              <a:rPr lang="nl-NL" altLang="en-US" sz="2400" b="1" dirty="0">
                <a:solidFill>
                  <a:srgbClr val="0A3DFA"/>
                </a:solidFill>
                <a:latin typeface="Poppins SemiBold" pitchFamily="2" charset="77"/>
                <a:cs typeface="Poppins SemiBold" pitchFamily="2" charset="77"/>
              </a:rPr>
              <a:t>Vragenlijst</a:t>
            </a:r>
            <a:br>
              <a:rPr lang="nl-NL" altLang="en-US" sz="2400" b="1" dirty="0">
                <a:solidFill>
                  <a:srgbClr val="0A3DFA"/>
                </a:solidFill>
                <a:latin typeface="Poppins SemiBold" pitchFamily="2" charset="77"/>
                <a:cs typeface="Poppins SemiBold" pitchFamily="2" charset="77"/>
              </a:rPr>
            </a:br>
            <a:r>
              <a:rPr lang="nl-NL" sz="2400" dirty="0">
                <a:solidFill>
                  <a:srgbClr val="0A3DFA"/>
                </a:solidFill>
              </a:rPr>
              <a:t>22</a:t>
            </a:r>
            <a:r>
              <a:rPr lang="nl-NL" sz="2400" dirty="0"/>
              <a:t>/27 respondenten survey</a:t>
            </a:r>
            <a:r>
              <a:rPr lang="en-US" sz="2400" dirty="0"/>
              <a:t/>
            </a:r>
            <a:br>
              <a:rPr lang="en-US" sz="2400" dirty="0"/>
            </a:br>
            <a:endParaRPr lang="en-US" altLang="en-US" sz="2400" b="1" dirty="0">
              <a:solidFill>
                <a:schemeClr val="accent2"/>
              </a:solidFill>
              <a:latin typeface="Poppins SemiBold" pitchFamily="2" charset="77"/>
              <a:cs typeface="Poppins SemiBold" pitchFamily="2" charset="77"/>
            </a:endParaRPr>
          </a:p>
        </p:txBody>
      </p:sp>
      <p:pic>
        <p:nvPicPr>
          <p:cNvPr id="9" name="Afbeelding 8">
            <a:extLst>
              <a:ext uri="{FF2B5EF4-FFF2-40B4-BE49-F238E27FC236}">
                <a16:creationId xmlns:a16="http://schemas.microsoft.com/office/drawing/2014/main" xmlns="" id="{5F522416-407B-5349-9443-62A14DC2CA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25425" y="6394884"/>
            <a:ext cx="439567" cy="463116"/>
          </a:xfrm>
          <a:prstGeom prst="rect">
            <a:avLst/>
          </a:prstGeom>
        </p:spPr>
      </p:pic>
      <p:sp>
        <p:nvSpPr>
          <p:cNvPr id="5" name="TextBox 4"/>
          <p:cNvSpPr txBox="1"/>
          <p:nvPr/>
        </p:nvSpPr>
        <p:spPr>
          <a:xfrm>
            <a:off x="1834048" y="2371673"/>
            <a:ext cx="3935639" cy="3416320"/>
          </a:xfrm>
          <a:prstGeom prst="rect">
            <a:avLst/>
          </a:prstGeom>
          <a:noFill/>
        </p:spPr>
        <p:txBody>
          <a:bodyPr wrap="square" rtlCol="0">
            <a:spAutoFit/>
          </a:bodyPr>
          <a:lstStyle/>
          <a:p>
            <a:pPr marL="285750" indent="-285750">
              <a:buFont typeface="Arial"/>
              <a:buChar char="•"/>
            </a:pPr>
            <a:r>
              <a:rPr lang="nl-NL" altLang="en-US" dirty="0"/>
              <a:t>type objecten in de collecties nu en binnen twee jaar</a:t>
            </a:r>
          </a:p>
          <a:p>
            <a:pPr marL="285750" indent="-285750">
              <a:buFont typeface="Arial"/>
              <a:buChar char="•"/>
            </a:pPr>
            <a:r>
              <a:rPr lang="nl-NL" altLang="en-US" dirty="0"/>
              <a:t>hoe zijn collecties aangeleverd</a:t>
            </a:r>
          </a:p>
          <a:p>
            <a:pPr marL="285750" indent="-285750">
              <a:buFont typeface="Arial"/>
              <a:buChar char="•"/>
            </a:pPr>
            <a:r>
              <a:rPr lang="nl-NL" altLang="en-US" dirty="0"/>
              <a:t>gebruik van standaarden en mate van invloed op leveringskwaliteit</a:t>
            </a:r>
          </a:p>
          <a:p>
            <a:pPr marL="285750" indent="-285750">
              <a:buFont typeface="Arial"/>
              <a:buChar char="•"/>
            </a:pPr>
            <a:r>
              <a:rPr lang="nl-NL" altLang="en-US" dirty="0"/>
              <a:t>onderscheid pre-ingest / ingest</a:t>
            </a:r>
          </a:p>
          <a:p>
            <a:pPr marL="285750" indent="-285750">
              <a:buFont typeface="Arial"/>
              <a:buChar char="•"/>
            </a:pPr>
            <a:r>
              <a:rPr lang="nl-NL" altLang="en-US" dirty="0" err="1"/>
              <a:t>workflows</a:t>
            </a:r>
            <a:r>
              <a:rPr lang="nl-NL" altLang="en-US" dirty="0"/>
              <a:t> en </a:t>
            </a:r>
            <a:r>
              <a:rPr lang="nl-NL" altLang="en-US" dirty="0" err="1"/>
              <a:t>workflowbeschrijvingen</a:t>
            </a:r>
            <a:endParaRPr lang="nl-NL" altLang="en-US" dirty="0"/>
          </a:p>
          <a:p>
            <a:pPr marL="285750" indent="-285750">
              <a:buFont typeface="Arial"/>
              <a:buChar char="•"/>
            </a:pPr>
            <a:r>
              <a:rPr lang="nl-NL" altLang="en-US" dirty="0"/>
              <a:t>ontbrekende tools</a:t>
            </a:r>
          </a:p>
          <a:p>
            <a:pPr marL="285750" indent="-285750">
              <a:buFont typeface="Arial"/>
              <a:buChar char="•"/>
            </a:pPr>
            <a:r>
              <a:rPr lang="nl-NL" altLang="en-US" dirty="0"/>
              <a:t>uitdagingen</a:t>
            </a:r>
          </a:p>
          <a:p>
            <a:pPr marL="285750" indent="-285750">
              <a:buFont typeface="Arial"/>
              <a:buChar char="•"/>
            </a:pPr>
            <a:r>
              <a:rPr lang="nl-NL" altLang="en-US" dirty="0"/>
              <a:t>samenwerking</a:t>
            </a:r>
          </a:p>
          <a:p>
            <a:endParaRPr lang="nl-NL" dirty="0"/>
          </a:p>
        </p:txBody>
      </p:sp>
      <p:sp>
        <p:nvSpPr>
          <p:cNvPr id="10" name="Titel 1">
            <a:extLst>
              <a:ext uri="{FF2B5EF4-FFF2-40B4-BE49-F238E27FC236}">
                <a16:creationId xmlns:a16="http://schemas.microsoft.com/office/drawing/2014/main" xmlns="" id="{81FEDE5B-BE30-4B37-8E85-9445ACC36E46}"/>
              </a:ext>
            </a:extLst>
          </p:cNvPr>
          <p:cNvSpPr txBox="1">
            <a:spLocks/>
          </p:cNvSpPr>
          <p:nvPr/>
        </p:nvSpPr>
        <p:spPr>
          <a:xfrm>
            <a:off x="6431874" y="1191567"/>
            <a:ext cx="3935639" cy="10884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ltLang="en-US" sz="2400" b="1" dirty="0">
                <a:solidFill>
                  <a:srgbClr val="0A3DFA"/>
                </a:solidFill>
                <a:latin typeface="Poppins SemiBold" pitchFamily="2" charset="77"/>
                <a:cs typeface="Poppins SemiBold" pitchFamily="2" charset="77"/>
              </a:rPr>
              <a:t>Matrix</a:t>
            </a:r>
          </a:p>
          <a:p>
            <a:r>
              <a:rPr lang="nl-NL" sz="2400" dirty="0">
                <a:solidFill>
                  <a:srgbClr val="0A3DFA"/>
                </a:solidFill>
              </a:rPr>
              <a:t>18</a:t>
            </a:r>
            <a:r>
              <a:rPr lang="nl-NL" sz="2400" dirty="0">
                <a:solidFill>
                  <a:srgbClr val="000000"/>
                </a:solidFill>
              </a:rPr>
              <a:t>/27 </a:t>
            </a:r>
            <a:r>
              <a:rPr lang="nl-NL" sz="2400" dirty="0"/>
              <a:t>respondenten matrix </a:t>
            </a:r>
            <a:endParaRPr lang="en-US" altLang="en-US" sz="2400" b="1" dirty="0">
              <a:solidFill>
                <a:schemeClr val="accent2"/>
              </a:solidFill>
              <a:latin typeface="Poppins SemiBold" pitchFamily="2" charset="77"/>
              <a:cs typeface="Poppins SemiBold" pitchFamily="2" charset="77"/>
            </a:endParaRPr>
          </a:p>
        </p:txBody>
      </p:sp>
      <p:sp>
        <p:nvSpPr>
          <p:cNvPr id="12" name="TextBox 11"/>
          <p:cNvSpPr txBox="1"/>
          <p:nvPr/>
        </p:nvSpPr>
        <p:spPr>
          <a:xfrm>
            <a:off x="6431875" y="2371673"/>
            <a:ext cx="3935639" cy="2308324"/>
          </a:xfrm>
          <a:prstGeom prst="rect">
            <a:avLst/>
          </a:prstGeom>
          <a:noFill/>
        </p:spPr>
        <p:txBody>
          <a:bodyPr wrap="square" rtlCol="0">
            <a:spAutoFit/>
          </a:bodyPr>
          <a:lstStyle/>
          <a:p>
            <a:pPr marL="285750" indent="-285750">
              <a:buFont typeface="Arial"/>
              <a:buChar char="•"/>
            </a:pPr>
            <a:r>
              <a:rPr lang="nl-NL" altLang="en-US" dirty="0"/>
              <a:t>welke tools gebruikt u?</a:t>
            </a:r>
          </a:p>
          <a:p>
            <a:pPr marL="285750" indent="-285750">
              <a:buFont typeface="Arial"/>
              <a:buChar char="•"/>
            </a:pPr>
            <a:r>
              <a:rPr lang="nl-NL" altLang="en-US" dirty="0"/>
              <a:t>voor welke handelingen?</a:t>
            </a:r>
          </a:p>
          <a:p>
            <a:pPr marL="285750" indent="-285750">
              <a:buFont typeface="Arial"/>
              <a:buChar char="•"/>
            </a:pPr>
            <a:r>
              <a:rPr lang="nl-NL" altLang="en-US" dirty="0"/>
              <a:t>zijn ze in productie?</a:t>
            </a:r>
          </a:p>
          <a:p>
            <a:pPr marL="285750" indent="-285750">
              <a:buFont typeface="Arial"/>
              <a:buChar char="•"/>
            </a:pPr>
            <a:r>
              <a:rPr lang="nl-NL" altLang="en-US" dirty="0"/>
              <a:t>welke tools bent u aan het testen?</a:t>
            </a:r>
          </a:p>
          <a:p>
            <a:pPr marL="285750" indent="-285750">
              <a:buFont typeface="Arial"/>
              <a:buChar char="•"/>
            </a:pPr>
            <a:r>
              <a:rPr lang="nl-NL" altLang="en-US" dirty="0"/>
              <a:t>in welke tools heb je interesse?</a:t>
            </a:r>
          </a:p>
          <a:p>
            <a:pPr marL="285750" indent="-285750">
              <a:buFont typeface="Arial"/>
              <a:buChar char="•"/>
            </a:pPr>
            <a:r>
              <a:rPr lang="nl-NL" altLang="en-US" dirty="0"/>
              <a:t>wat zijn de kosten van de tools die u gebruikt?</a:t>
            </a:r>
          </a:p>
          <a:p>
            <a:endParaRPr lang="en-US" dirty="0"/>
          </a:p>
        </p:txBody>
      </p:sp>
      <p:sp>
        <p:nvSpPr>
          <p:cNvPr id="13" name="Tijdelijke aanduiding voor dianummer 4">
            <a:extLst>
              <a:ext uri="{FF2B5EF4-FFF2-40B4-BE49-F238E27FC236}">
                <a16:creationId xmlns:a16="http://schemas.microsoft.com/office/drawing/2014/main" xmlns="" id="{F4BA3627-5289-492F-88B0-DED55308DAD0}"/>
              </a:ext>
            </a:extLst>
          </p:cNvPr>
          <p:cNvSpPr>
            <a:spLocks noGrp="1"/>
          </p:cNvSpPr>
          <p:nvPr>
            <p:ph type="sldNum" sz="quarter" idx="11"/>
          </p:nvPr>
        </p:nvSpPr>
        <p:spPr bwMode="auto">
          <a:xfrm>
            <a:off x="4038600" y="6356350"/>
            <a:ext cx="411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199" indent="-214308">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28" indent="-171446">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20"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12"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03"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795"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686"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577"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D5710D1-918D-41A5-9E7E-9D44C0D8D85B}" type="slidenum">
              <a:rPr lang="nl-NL" altLang="nl-NL" sz="900">
                <a:solidFill>
                  <a:srgbClr val="898989"/>
                </a:solidFill>
              </a:rPr>
              <a:pPr>
                <a:lnSpc>
                  <a:spcPct val="100000"/>
                </a:lnSpc>
                <a:spcBef>
                  <a:spcPct val="0"/>
                </a:spcBef>
                <a:buFontTx/>
                <a:buNone/>
              </a:pPr>
              <a:t>13</a:t>
            </a:fld>
            <a:endParaRPr lang="nl-NL" altLang="nl-NL" sz="900" dirty="0">
              <a:solidFill>
                <a:srgbClr val="898989"/>
              </a:solidFill>
            </a:endParaRPr>
          </a:p>
        </p:txBody>
      </p:sp>
      <p:sp>
        <p:nvSpPr>
          <p:cNvPr id="8" name="Titel 1">
            <a:extLst>
              <a:ext uri="{FF2B5EF4-FFF2-40B4-BE49-F238E27FC236}">
                <a16:creationId xmlns:a16="http://schemas.microsoft.com/office/drawing/2014/main" xmlns="" id="{34AE7694-BE3A-4C10-93AB-5224F9671A20}"/>
              </a:ext>
            </a:extLst>
          </p:cNvPr>
          <p:cNvSpPr txBox="1">
            <a:spLocks/>
          </p:cNvSpPr>
          <p:nvPr/>
        </p:nvSpPr>
        <p:spPr>
          <a:xfrm>
            <a:off x="240532" y="194757"/>
            <a:ext cx="7912867" cy="6352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ltLang="en-US" sz="2400" b="1" dirty="0">
                <a:latin typeface="Poppins SemiBold" pitchFamily="2" charset="77"/>
                <a:cs typeface="Poppins SemiBold" pitchFamily="2" charset="77"/>
              </a:rPr>
              <a:t>Twee </a:t>
            </a:r>
            <a:r>
              <a:rPr lang="nl-NL" altLang="en-US" sz="2400" b="1" dirty="0">
                <a:solidFill>
                  <a:srgbClr val="0A3DFA"/>
                </a:solidFill>
                <a:latin typeface="Poppins SemiBold" pitchFamily="2" charset="77"/>
                <a:cs typeface="Poppins SemiBold" pitchFamily="2" charset="77"/>
              </a:rPr>
              <a:t>uitvragen</a:t>
            </a:r>
            <a:endParaRPr lang="en-US" altLang="en-US" sz="2400" b="1" dirty="0">
              <a:solidFill>
                <a:srgbClr val="0A3DFA"/>
              </a:solidFill>
              <a:latin typeface="Poppins SemiBold" pitchFamily="2" charset="77"/>
              <a:cs typeface="Poppins SemiBold" pitchFamily="2" charset="77"/>
            </a:endParaRPr>
          </a:p>
        </p:txBody>
      </p:sp>
    </p:spTree>
    <p:extLst>
      <p:ext uri="{BB962C8B-B14F-4D97-AF65-F5344CB8AC3E}">
        <p14:creationId xmlns:p14="http://schemas.microsoft.com/office/powerpoint/2010/main" val="1651473347"/>
      </p:ext>
    </p:extLst>
  </p:cSld>
  <p:clrMapOvr>
    <a:masterClrMapping/>
  </p:clrMapOvr>
  <p:transition xmlns:p14="http://schemas.microsoft.com/office/powerpoint/2010/mai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jdelijke aanduiding voor dianummer 4">
            <a:extLst>
              <a:ext uri="{FF2B5EF4-FFF2-40B4-BE49-F238E27FC236}">
                <a16:creationId xmlns:a16="http://schemas.microsoft.com/office/drawing/2014/main" xmlns="" id="{F4BA3627-5289-492F-88B0-DED55308DAD0}"/>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199" indent="-214308">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28" indent="-171446">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20"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12"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03"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795"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686"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577"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D5710D1-918D-41A5-9E7E-9D44C0D8D85B}" type="slidenum">
              <a:rPr lang="nl-NL" altLang="nl-NL" sz="900">
                <a:solidFill>
                  <a:srgbClr val="898989"/>
                </a:solidFill>
              </a:rPr>
              <a:pPr>
                <a:lnSpc>
                  <a:spcPct val="100000"/>
                </a:lnSpc>
                <a:spcBef>
                  <a:spcPct val="0"/>
                </a:spcBef>
                <a:buFontTx/>
                <a:buNone/>
              </a:pPr>
              <a:t>14</a:t>
            </a:fld>
            <a:endParaRPr lang="nl-NL" altLang="nl-NL" sz="900" dirty="0">
              <a:solidFill>
                <a:srgbClr val="898989"/>
              </a:solidFill>
            </a:endParaRPr>
          </a:p>
        </p:txBody>
      </p:sp>
      <p:sp>
        <p:nvSpPr>
          <p:cNvPr id="14338" name="Titel 1">
            <a:extLst>
              <a:ext uri="{FF2B5EF4-FFF2-40B4-BE49-F238E27FC236}">
                <a16:creationId xmlns:a16="http://schemas.microsoft.com/office/drawing/2014/main" xmlns="" id="{81FEDE5B-BE30-4B37-8E85-9445ACC36E46}"/>
              </a:ext>
            </a:extLst>
          </p:cNvPr>
          <p:cNvSpPr>
            <a:spLocks noGrp="1"/>
          </p:cNvSpPr>
          <p:nvPr>
            <p:ph type="title"/>
          </p:nvPr>
        </p:nvSpPr>
        <p:spPr>
          <a:xfrm>
            <a:off x="240532" y="194757"/>
            <a:ext cx="7912867" cy="635240"/>
          </a:xfrm>
        </p:spPr>
        <p:txBody>
          <a:bodyPr>
            <a:normAutofit/>
          </a:bodyPr>
          <a:lstStyle/>
          <a:p>
            <a:r>
              <a:rPr lang="nl-NL" sz="2400" b="1" dirty="0">
                <a:latin typeface="Poppins SemiBold" pitchFamily="2" charset="77"/>
                <a:cs typeface="Poppins SemiBold" pitchFamily="2" charset="77"/>
              </a:rPr>
              <a:t>Objecttypen in digitale collecties </a:t>
            </a:r>
            <a:r>
              <a:rPr lang="nl-NL" sz="2400" b="1" dirty="0">
                <a:solidFill>
                  <a:srgbClr val="0A3DFA"/>
                </a:solidFill>
                <a:latin typeface="Poppins SemiBold" pitchFamily="2" charset="77"/>
                <a:cs typeface="Poppins SemiBold" pitchFamily="2" charset="77"/>
              </a:rPr>
              <a:t>nu</a:t>
            </a:r>
            <a:endParaRPr lang="en-US" sz="2400" b="1" dirty="0">
              <a:solidFill>
                <a:srgbClr val="0A3DFA"/>
              </a:solidFill>
              <a:latin typeface="Poppins SemiBold" pitchFamily="2" charset="77"/>
              <a:cs typeface="Poppins SemiBold" pitchFamily="2" charset="77"/>
            </a:endParaRPr>
          </a:p>
        </p:txBody>
      </p:sp>
      <p:pic>
        <p:nvPicPr>
          <p:cNvPr id="9" name="Afbeelding 8">
            <a:extLst>
              <a:ext uri="{FF2B5EF4-FFF2-40B4-BE49-F238E27FC236}">
                <a16:creationId xmlns:a16="http://schemas.microsoft.com/office/drawing/2014/main" xmlns="" id="{5F522416-407B-5349-9443-62A14DC2CA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25425" y="6394884"/>
            <a:ext cx="439567" cy="463116"/>
          </a:xfrm>
          <a:prstGeom prst="rect">
            <a:avLst/>
          </a:prstGeom>
        </p:spPr>
      </p:pic>
      <p:graphicFrame>
        <p:nvGraphicFramePr>
          <p:cNvPr id="8" name="Chart 7">
            <a:extLst>
              <a:ext uri="{FF2B5EF4-FFF2-40B4-BE49-F238E27FC236}">
                <a16:creationId xmlns:a16="http://schemas.microsoft.com/office/drawing/2014/main" xmlns="" id="{7A4D7228-9EEC-449C-82BA-29B8066990FD}"/>
              </a:ext>
            </a:extLst>
          </p:cNvPr>
          <p:cNvGraphicFramePr/>
          <p:nvPr>
            <p:extLst>
              <p:ext uri="{D42A27DB-BD31-4B8C-83A1-F6EECF244321}">
                <p14:modId xmlns:p14="http://schemas.microsoft.com/office/powerpoint/2010/main" val="3809742068"/>
              </p:ext>
            </p:extLst>
          </p:nvPr>
        </p:nvGraphicFramePr>
        <p:xfrm>
          <a:off x="2298699" y="1871786"/>
          <a:ext cx="7416000" cy="3331307"/>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p:cNvSpPr/>
          <p:nvPr/>
        </p:nvSpPr>
        <p:spPr>
          <a:xfrm>
            <a:off x="2298699" y="5437186"/>
            <a:ext cx="7416000" cy="646331"/>
          </a:xfrm>
          <a:prstGeom prst="rect">
            <a:avLst/>
          </a:prstGeom>
        </p:spPr>
        <p:txBody>
          <a:bodyPr wrap="square">
            <a:spAutoFit/>
          </a:bodyPr>
          <a:lstStyle/>
          <a:p>
            <a:r>
              <a:rPr lang="nl-NL" dirty="0"/>
              <a:t>De meest voorkomende typen digitale objecten zijn op dit moment: </a:t>
            </a:r>
            <a:br>
              <a:rPr lang="nl-NL" dirty="0"/>
            </a:br>
            <a:r>
              <a:rPr lang="nl-NL" b="1" dirty="0">
                <a:solidFill>
                  <a:srgbClr val="0A3DFA"/>
                </a:solidFill>
              </a:rPr>
              <a:t>images, </a:t>
            </a:r>
            <a:r>
              <a:rPr lang="nl-NL" b="1" dirty="0" err="1">
                <a:solidFill>
                  <a:srgbClr val="0A3DFA"/>
                </a:solidFill>
              </a:rPr>
              <a:t>tekstgebaseerde</a:t>
            </a:r>
            <a:r>
              <a:rPr lang="nl-NL" b="1" dirty="0">
                <a:solidFill>
                  <a:srgbClr val="0A3DFA"/>
                </a:solidFill>
              </a:rPr>
              <a:t> documenten, video en audio</a:t>
            </a:r>
            <a:r>
              <a:rPr lang="nl-NL" b="1" dirty="0"/>
              <a:t>.</a:t>
            </a:r>
            <a:endParaRPr lang="en-US" dirty="0"/>
          </a:p>
        </p:txBody>
      </p:sp>
      <p:sp>
        <p:nvSpPr>
          <p:cNvPr id="11" name="Rectangle 10"/>
          <p:cNvSpPr/>
          <p:nvPr/>
        </p:nvSpPr>
        <p:spPr>
          <a:xfrm>
            <a:off x="2298699" y="1225455"/>
            <a:ext cx="7416000" cy="646331"/>
          </a:xfrm>
          <a:prstGeom prst="rect">
            <a:avLst/>
          </a:prstGeom>
        </p:spPr>
        <p:txBody>
          <a:bodyPr wrap="square">
            <a:spAutoFit/>
          </a:bodyPr>
          <a:lstStyle/>
          <a:p>
            <a:r>
              <a:rPr lang="nl-NL" b="1" dirty="0">
                <a:solidFill>
                  <a:srgbClr val="0A3DFA"/>
                </a:solidFill>
              </a:rPr>
              <a:t>Vraag: </a:t>
            </a:r>
            <a:r>
              <a:rPr lang="nl-NL" dirty="0"/>
              <a:t>Welke digitale objecttypen bevinden zich in uw collectie?</a:t>
            </a:r>
            <a:endParaRPr lang="en-US" dirty="0"/>
          </a:p>
          <a:p>
            <a:endParaRPr lang="nl-NL" b="1" dirty="0"/>
          </a:p>
        </p:txBody>
      </p:sp>
    </p:spTree>
    <p:extLst>
      <p:ext uri="{BB962C8B-B14F-4D97-AF65-F5344CB8AC3E}">
        <p14:creationId xmlns:p14="http://schemas.microsoft.com/office/powerpoint/2010/main" val="2133416477"/>
      </p:ext>
    </p:extLst>
  </p:cSld>
  <p:clrMapOvr>
    <a:masterClrMapping/>
  </p:clrMapOvr>
  <p:transition xmlns:p14="http://schemas.microsoft.com/office/powerpoint/2010/mai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jdelijke aanduiding voor dianummer 4">
            <a:extLst>
              <a:ext uri="{FF2B5EF4-FFF2-40B4-BE49-F238E27FC236}">
                <a16:creationId xmlns:a16="http://schemas.microsoft.com/office/drawing/2014/main" xmlns="" id="{F4BA3627-5289-492F-88B0-DED55308DAD0}"/>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199" indent="-214308">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28" indent="-171446">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20"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12"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03"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795"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686"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577"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D5710D1-918D-41A5-9E7E-9D44C0D8D85B}" type="slidenum">
              <a:rPr lang="nl-NL" altLang="nl-NL" sz="900">
                <a:solidFill>
                  <a:srgbClr val="898989"/>
                </a:solidFill>
              </a:rPr>
              <a:pPr>
                <a:lnSpc>
                  <a:spcPct val="100000"/>
                </a:lnSpc>
                <a:spcBef>
                  <a:spcPct val="0"/>
                </a:spcBef>
                <a:buFontTx/>
                <a:buNone/>
              </a:pPr>
              <a:t>15</a:t>
            </a:fld>
            <a:endParaRPr lang="nl-NL" altLang="nl-NL" sz="900">
              <a:solidFill>
                <a:srgbClr val="898989"/>
              </a:solidFill>
            </a:endParaRPr>
          </a:p>
        </p:txBody>
      </p:sp>
      <p:sp>
        <p:nvSpPr>
          <p:cNvPr id="14338" name="Titel 1">
            <a:extLst>
              <a:ext uri="{FF2B5EF4-FFF2-40B4-BE49-F238E27FC236}">
                <a16:creationId xmlns:a16="http://schemas.microsoft.com/office/drawing/2014/main" xmlns="" id="{81FEDE5B-BE30-4B37-8E85-9445ACC36E46}"/>
              </a:ext>
            </a:extLst>
          </p:cNvPr>
          <p:cNvSpPr>
            <a:spLocks noGrp="1"/>
          </p:cNvSpPr>
          <p:nvPr>
            <p:ph type="title"/>
          </p:nvPr>
        </p:nvSpPr>
        <p:spPr>
          <a:xfrm>
            <a:off x="240532" y="194757"/>
            <a:ext cx="7912867" cy="635240"/>
          </a:xfrm>
        </p:spPr>
        <p:txBody>
          <a:bodyPr>
            <a:normAutofit/>
          </a:bodyPr>
          <a:lstStyle/>
          <a:p>
            <a:r>
              <a:rPr lang="nl-NL" sz="2400" b="1" dirty="0">
                <a:latin typeface="Poppins SemiBold" pitchFamily="2" charset="77"/>
                <a:cs typeface="Poppins SemiBold" pitchFamily="2" charset="77"/>
              </a:rPr>
              <a:t>Objecttypen in digitale collecties </a:t>
            </a:r>
            <a:r>
              <a:rPr lang="nl-NL" sz="2400" b="1" dirty="0">
                <a:solidFill>
                  <a:srgbClr val="0A3DFA"/>
                </a:solidFill>
                <a:latin typeface="Poppins SemiBold" pitchFamily="2" charset="77"/>
                <a:cs typeface="Poppins SemiBold" pitchFamily="2" charset="77"/>
              </a:rPr>
              <a:t>binnen 2 jaar</a:t>
            </a:r>
            <a:endParaRPr lang="en-US" sz="2400" b="1" dirty="0">
              <a:solidFill>
                <a:srgbClr val="0A3DFA"/>
              </a:solidFill>
              <a:latin typeface="Poppins SemiBold" pitchFamily="2" charset="77"/>
              <a:cs typeface="Poppins SemiBold" pitchFamily="2" charset="77"/>
            </a:endParaRPr>
          </a:p>
        </p:txBody>
      </p:sp>
      <p:pic>
        <p:nvPicPr>
          <p:cNvPr id="9" name="Afbeelding 8">
            <a:extLst>
              <a:ext uri="{FF2B5EF4-FFF2-40B4-BE49-F238E27FC236}">
                <a16:creationId xmlns:a16="http://schemas.microsoft.com/office/drawing/2014/main" xmlns="" id="{5F522416-407B-5349-9443-62A14DC2CA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25425" y="6394884"/>
            <a:ext cx="439567" cy="463116"/>
          </a:xfrm>
          <a:prstGeom prst="rect">
            <a:avLst/>
          </a:prstGeom>
        </p:spPr>
      </p:pic>
      <p:sp>
        <p:nvSpPr>
          <p:cNvPr id="5" name="Rectangle 4"/>
          <p:cNvSpPr/>
          <p:nvPr/>
        </p:nvSpPr>
        <p:spPr>
          <a:xfrm>
            <a:off x="2298699" y="5470337"/>
            <a:ext cx="7416000" cy="646331"/>
          </a:xfrm>
          <a:prstGeom prst="rect">
            <a:avLst/>
          </a:prstGeom>
        </p:spPr>
        <p:txBody>
          <a:bodyPr wrap="square">
            <a:spAutoFit/>
          </a:bodyPr>
          <a:lstStyle/>
          <a:p>
            <a:r>
              <a:rPr lang="nl-NL" dirty="0"/>
              <a:t>In de komende twee jaar gaan we meer zien in de digitale collecties van: </a:t>
            </a:r>
            <a:br>
              <a:rPr lang="nl-NL" dirty="0"/>
            </a:br>
            <a:r>
              <a:rPr lang="nl-NL" b="1" dirty="0">
                <a:solidFill>
                  <a:srgbClr val="0A3DFA"/>
                </a:solidFill>
              </a:rPr>
              <a:t>websites, video, tekst gebaseerde documenten en interactieve objecten</a:t>
            </a:r>
            <a:r>
              <a:rPr lang="nl-NL" b="1" dirty="0"/>
              <a:t>.</a:t>
            </a:r>
            <a:endParaRPr lang="en-US" dirty="0"/>
          </a:p>
        </p:txBody>
      </p:sp>
      <p:sp>
        <p:nvSpPr>
          <p:cNvPr id="13" name="Rectangle 12"/>
          <p:cNvSpPr/>
          <p:nvPr/>
        </p:nvSpPr>
        <p:spPr>
          <a:xfrm>
            <a:off x="2298699" y="1225455"/>
            <a:ext cx="7416000" cy="923330"/>
          </a:xfrm>
          <a:prstGeom prst="rect">
            <a:avLst/>
          </a:prstGeom>
        </p:spPr>
        <p:txBody>
          <a:bodyPr wrap="square">
            <a:spAutoFit/>
          </a:bodyPr>
          <a:lstStyle/>
          <a:p>
            <a:r>
              <a:rPr lang="nl-NL" b="1" dirty="0">
                <a:solidFill>
                  <a:srgbClr val="0A3DFA"/>
                </a:solidFill>
              </a:rPr>
              <a:t>Vraag:</a:t>
            </a:r>
            <a:r>
              <a:rPr lang="nl-NL" b="1" dirty="0"/>
              <a:t> </a:t>
            </a:r>
            <a:r>
              <a:rPr lang="nl-NL" dirty="0"/>
              <a:t>Welke digitale objecttypen verwacht u in de komende 2 jaar nog toe te voegen aan uw collectie ?</a:t>
            </a:r>
            <a:r>
              <a:rPr lang="en-US" dirty="0"/>
              <a:t> </a:t>
            </a:r>
          </a:p>
          <a:p>
            <a:endParaRPr lang="nl-NL" b="1" dirty="0"/>
          </a:p>
        </p:txBody>
      </p:sp>
      <p:graphicFrame>
        <p:nvGraphicFramePr>
          <p:cNvPr id="10" name="Grafiek 1">
            <a:extLst>
              <a:ext uri="{FF2B5EF4-FFF2-40B4-BE49-F238E27FC236}">
                <a16:creationId xmlns="" xmlns:xdr="http://schemas.openxmlformats.org/drawingml/2006/spreadsheetDrawing" xmlns:a16="http://schemas.microsoft.com/office/drawing/2014/main" xmlns:lc="http://schemas.openxmlformats.org/drawingml/2006/lockedCanvas" id="{4DAF1E11-999B-4045-8818-EC7ED10219E1}"/>
              </a:ext>
            </a:extLst>
          </p:cNvPr>
          <p:cNvGraphicFramePr>
            <a:graphicFrameLocks/>
          </p:cNvGraphicFramePr>
          <p:nvPr>
            <p:extLst>
              <p:ext uri="{D42A27DB-BD31-4B8C-83A1-F6EECF244321}">
                <p14:modId xmlns:p14="http://schemas.microsoft.com/office/powerpoint/2010/main" val="3681075219"/>
              </p:ext>
            </p:extLst>
          </p:nvPr>
        </p:nvGraphicFramePr>
        <p:xfrm>
          <a:off x="2298699" y="2021785"/>
          <a:ext cx="7416000" cy="32334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6200894"/>
      </p:ext>
    </p:extLst>
  </p:cSld>
  <p:clrMapOvr>
    <a:masterClrMapping/>
  </p:clrMapOvr>
  <p:transition xmlns:p14="http://schemas.microsoft.com/office/powerpoint/2010/mai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jdelijke aanduiding voor dianummer 4">
            <a:extLst>
              <a:ext uri="{FF2B5EF4-FFF2-40B4-BE49-F238E27FC236}">
                <a16:creationId xmlns:a16="http://schemas.microsoft.com/office/drawing/2014/main" xmlns="" id="{F4BA3627-5289-492F-88B0-DED55308DAD0}"/>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199" indent="-214308">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28" indent="-171446">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20"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12"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03"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795"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686"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577"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D5710D1-918D-41A5-9E7E-9D44C0D8D85B}" type="slidenum">
              <a:rPr lang="nl-NL" altLang="nl-NL" sz="900">
                <a:solidFill>
                  <a:srgbClr val="898989"/>
                </a:solidFill>
              </a:rPr>
              <a:pPr>
                <a:lnSpc>
                  <a:spcPct val="100000"/>
                </a:lnSpc>
                <a:spcBef>
                  <a:spcPct val="0"/>
                </a:spcBef>
                <a:buFontTx/>
                <a:buNone/>
              </a:pPr>
              <a:t>16</a:t>
            </a:fld>
            <a:endParaRPr lang="nl-NL" altLang="nl-NL" sz="900">
              <a:solidFill>
                <a:srgbClr val="898989"/>
              </a:solidFill>
            </a:endParaRPr>
          </a:p>
        </p:txBody>
      </p:sp>
      <p:pic>
        <p:nvPicPr>
          <p:cNvPr id="9" name="Afbeelding 8">
            <a:extLst>
              <a:ext uri="{FF2B5EF4-FFF2-40B4-BE49-F238E27FC236}">
                <a16:creationId xmlns:a16="http://schemas.microsoft.com/office/drawing/2014/main" xmlns="" id="{5F522416-407B-5349-9443-62A14DC2CA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25425" y="6394884"/>
            <a:ext cx="439567" cy="463116"/>
          </a:xfrm>
          <a:prstGeom prst="rect">
            <a:avLst/>
          </a:prstGeom>
        </p:spPr>
      </p:pic>
      <p:sp>
        <p:nvSpPr>
          <p:cNvPr id="10" name="Titel 1">
            <a:extLst>
              <a:ext uri="{FF2B5EF4-FFF2-40B4-BE49-F238E27FC236}">
                <a16:creationId xmlns:a16="http://schemas.microsoft.com/office/drawing/2014/main" xmlns="" id="{81FEDE5B-BE30-4B37-8E85-9445ACC36E46}"/>
              </a:ext>
            </a:extLst>
          </p:cNvPr>
          <p:cNvSpPr txBox="1">
            <a:spLocks/>
          </p:cNvSpPr>
          <p:nvPr/>
        </p:nvSpPr>
        <p:spPr>
          <a:xfrm>
            <a:off x="240532" y="194757"/>
            <a:ext cx="7912867" cy="6352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b="1" dirty="0">
                <a:latin typeface="Poppins SemiBold" pitchFamily="2" charset="77"/>
                <a:cs typeface="Poppins SemiBold" pitchFamily="2" charset="77"/>
              </a:rPr>
              <a:t>Onderscheid tussen </a:t>
            </a:r>
            <a:r>
              <a:rPr lang="nl-NL" sz="2400" b="1" dirty="0">
                <a:solidFill>
                  <a:srgbClr val="0A3DFA"/>
                </a:solidFill>
                <a:latin typeface="Poppins SemiBold" pitchFamily="2" charset="77"/>
                <a:cs typeface="Poppins SemiBold" pitchFamily="2" charset="77"/>
              </a:rPr>
              <a:t>pre-ingest</a:t>
            </a:r>
            <a:r>
              <a:rPr lang="nl-NL" sz="2400" b="1" dirty="0">
                <a:latin typeface="Poppins SemiBold" pitchFamily="2" charset="77"/>
                <a:cs typeface="Poppins SemiBold" pitchFamily="2" charset="77"/>
              </a:rPr>
              <a:t> en </a:t>
            </a:r>
            <a:r>
              <a:rPr lang="nl-NL" sz="2400" b="1" dirty="0">
                <a:solidFill>
                  <a:srgbClr val="0A3DFA"/>
                </a:solidFill>
                <a:latin typeface="Poppins SemiBold" pitchFamily="2" charset="77"/>
                <a:cs typeface="Poppins SemiBold" pitchFamily="2" charset="77"/>
              </a:rPr>
              <a:t>ingest</a:t>
            </a:r>
            <a:endParaRPr lang="en-US" altLang="en-US" sz="2400" b="1" dirty="0">
              <a:solidFill>
                <a:srgbClr val="0A3DFA"/>
              </a:solidFill>
              <a:latin typeface="Poppins SemiBold" pitchFamily="2" charset="77"/>
              <a:cs typeface="Poppins SemiBold" pitchFamily="2" charset="77"/>
            </a:endParaRPr>
          </a:p>
        </p:txBody>
      </p:sp>
      <p:sp>
        <p:nvSpPr>
          <p:cNvPr id="11" name="Rectangle 10"/>
          <p:cNvSpPr/>
          <p:nvPr/>
        </p:nvSpPr>
        <p:spPr>
          <a:xfrm>
            <a:off x="2279650" y="4008136"/>
            <a:ext cx="7416000" cy="2308324"/>
          </a:xfrm>
          <a:prstGeom prst="rect">
            <a:avLst/>
          </a:prstGeom>
        </p:spPr>
        <p:txBody>
          <a:bodyPr wrap="square">
            <a:spAutoFit/>
          </a:bodyPr>
          <a:lstStyle/>
          <a:p>
            <a:r>
              <a:rPr lang="nl-NL" b="1" dirty="0">
                <a:solidFill>
                  <a:srgbClr val="0A3DFA"/>
                </a:solidFill>
              </a:rPr>
              <a:t>Verschillen in grote lijnen:</a:t>
            </a:r>
          </a:p>
          <a:p>
            <a:pPr marL="342900" indent="-342900">
              <a:buFont typeface="+mj-lt"/>
              <a:buAutoNum type="arabicPeriod"/>
            </a:pPr>
            <a:r>
              <a:rPr lang="nl-NL" dirty="0"/>
              <a:t>Pre-</a:t>
            </a:r>
            <a:r>
              <a:rPr lang="nl-NL" dirty="0" err="1"/>
              <a:t>ingest</a:t>
            </a:r>
            <a:r>
              <a:rPr lang="nl-NL" dirty="0"/>
              <a:t> is het verwerken van geleverd materiaal in een test-omgeving, daarna wordt het ge-</a:t>
            </a:r>
            <a:r>
              <a:rPr lang="nl-NL" dirty="0" err="1"/>
              <a:t>ingest</a:t>
            </a:r>
            <a:r>
              <a:rPr lang="nl-NL" dirty="0"/>
              <a:t> in een productie-omgeving.</a:t>
            </a:r>
          </a:p>
          <a:p>
            <a:pPr marL="342900" indent="-342900">
              <a:buFont typeface="+mj-lt"/>
              <a:buAutoNum type="arabicPeriod"/>
            </a:pPr>
            <a:r>
              <a:rPr lang="nl-NL" dirty="0"/>
              <a:t>Pre-</a:t>
            </a:r>
            <a:r>
              <a:rPr lang="nl-NL" dirty="0" err="1"/>
              <a:t>ingest</a:t>
            </a:r>
            <a:r>
              <a:rPr lang="nl-NL" dirty="0"/>
              <a:t> leidt tot de creatie van </a:t>
            </a:r>
            <a:r>
              <a:rPr lang="nl-NL" dirty="0" err="1"/>
              <a:t>SIPs</a:t>
            </a:r>
            <a:r>
              <a:rPr lang="nl-NL" dirty="0"/>
              <a:t> en die worden ge-</a:t>
            </a:r>
            <a:r>
              <a:rPr lang="nl-NL" dirty="0" err="1"/>
              <a:t>ingest</a:t>
            </a:r>
            <a:r>
              <a:rPr lang="nl-NL" dirty="0"/>
              <a:t>.</a:t>
            </a:r>
          </a:p>
          <a:p>
            <a:pPr marL="342900" indent="-342900">
              <a:buFont typeface="+mj-lt"/>
              <a:buAutoNum type="arabicPeriod"/>
            </a:pPr>
            <a:r>
              <a:rPr lang="nl-NL" dirty="0"/>
              <a:t>Soms wordt het materiaal eerst ge-</a:t>
            </a:r>
            <a:r>
              <a:rPr lang="nl-NL" dirty="0" err="1"/>
              <a:t>ingest</a:t>
            </a:r>
            <a:r>
              <a:rPr lang="nl-NL" dirty="0"/>
              <a:t> en daarna gecontroleerd en soms andersom.</a:t>
            </a:r>
            <a:endParaRPr lang="en-US" dirty="0"/>
          </a:p>
          <a:p>
            <a:pPr marL="342900" indent="-342900">
              <a:buFont typeface="+mj-lt"/>
              <a:buAutoNum type="arabicPeriod"/>
            </a:pPr>
            <a:r>
              <a:rPr lang="nl-NL" dirty="0"/>
              <a:t>Voorbereidingen tot ingest zijn ook een onderdeel daarvan.</a:t>
            </a:r>
          </a:p>
          <a:p>
            <a:pPr marL="342900" indent="-342900">
              <a:buFont typeface="+mj-lt"/>
              <a:buAutoNum type="arabicPeriod"/>
            </a:pPr>
            <a:r>
              <a:rPr lang="nl-NL" dirty="0"/>
              <a:t>Pre-</a:t>
            </a:r>
            <a:r>
              <a:rPr lang="nl-NL" dirty="0" err="1"/>
              <a:t>ingest</a:t>
            </a:r>
            <a:r>
              <a:rPr lang="nl-NL" dirty="0"/>
              <a:t> gebeurt bij archiefvormer/leverancier, deponeren is </a:t>
            </a:r>
            <a:r>
              <a:rPr lang="nl-NL" dirty="0" err="1"/>
              <a:t>ingest</a:t>
            </a:r>
            <a:r>
              <a:rPr lang="nl-NL" dirty="0"/>
              <a:t>.</a:t>
            </a:r>
          </a:p>
        </p:txBody>
      </p:sp>
      <p:sp>
        <p:nvSpPr>
          <p:cNvPr id="12" name="Rectangle 11"/>
          <p:cNvSpPr/>
          <p:nvPr/>
        </p:nvSpPr>
        <p:spPr>
          <a:xfrm>
            <a:off x="2279650" y="1254792"/>
            <a:ext cx="7416000" cy="646331"/>
          </a:xfrm>
          <a:prstGeom prst="rect">
            <a:avLst/>
          </a:prstGeom>
        </p:spPr>
        <p:txBody>
          <a:bodyPr wrap="square">
            <a:spAutoFit/>
          </a:bodyPr>
          <a:lstStyle/>
          <a:p>
            <a:r>
              <a:rPr lang="nl-NL" b="1" dirty="0">
                <a:solidFill>
                  <a:srgbClr val="0A3DFA"/>
                </a:solidFill>
              </a:rPr>
              <a:t>Vraag: </a:t>
            </a:r>
            <a:r>
              <a:rPr lang="nl-NL" dirty="0"/>
              <a:t>Maakt u in uw organisatie onderscheid tussen pre-ingest en ingest?</a:t>
            </a:r>
            <a:r>
              <a:rPr lang="en-US" dirty="0"/>
              <a:t> </a:t>
            </a:r>
          </a:p>
          <a:p>
            <a:endParaRPr lang="nl-NL" b="1" dirty="0"/>
          </a:p>
        </p:txBody>
      </p:sp>
      <p:pic>
        <p:nvPicPr>
          <p:cNvPr id="2" name="Afbeelding 1">
            <a:extLst>
              <a:ext uri="{FF2B5EF4-FFF2-40B4-BE49-F238E27FC236}">
                <a16:creationId xmlns:a16="http://schemas.microsoft.com/office/drawing/2014/main" xmlns="" id="{0800F677-25EF-4C6D-82EA-B65D2B1E6865}"/>
              </a:ext>
            </a:extLst>
          </p:cNvPr>
          <p:cNvPicPr>
            <a:picLocks noChangeAspect="1"/>
          </p:cNvPicPr>
          <p:nvPr/>
        </p:nvPicPr>
        <p:blipFill>
          <a:blip r:embed="rId4"/>
          <a:stretch>
            <a:fillRect/>
          </a:stretch>
        </p:blipFill>
        <p:spPr>
          <a:xfrm>
            <a:off x="2279649" y="1909816"/>
            <a:ext cx="6801133" cy="1823984"/>
          </a:xfrm>
          <a:prstGeom prst="rect">
            <a:avLst/>
          </a:prstGeom>
        </p:spPr>
      </p:pic>
    </p:spTree>
    <p:extLst>
      <p:ext uri="{BB962C8B-B14F-4D97-AF65-F5344CB8AC3E}">
        <p14:creationId xmlns:p14="http://schemas.microsoft.com/office/powerpoint/2010/main" val="2036976263"/>
      </p:ext>
    </p:extLst>
  </p:cSld>
  <p:clrMapOvr>
    <a:masterClrMapping/>
  </p:clrMapOvr>
  <p:transition xmlns:p14="http://schemas.microsoft.com/office/powerpoint/2010/mai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jdelijke aanduiding voor dianummer 4">
            <a:extLst>
              <a:ext uri="{FF2B5EF4-FFF2-40B4-BE49-F238E27FC236}">
                <a16:creationId xmlns:a16="http://schemas.microsoft.com/office/drawing/2014/main" xmlns="" id="{F4BA3627-5289-492F-88B0-DED55308DAD0}"/>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199" indent="-214308">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28" indent="-171446">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20"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12"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03"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795"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686"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577"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D5710D1-918D-41A5-9E7E-9D44C0D8D85B}" type="slidenum">
              <a:rPr lang="nl-NL" altLang="nl-NL" sz="900">
                <a:solidFill>
                  <a:srgbClr val="898989"/>
                </a:solidFill>
              </a:rPr>
              <a:pPr>
                <a:lnSpc>
                  <a:spcPct val="100000"/>
                </a:lnSpc>
                <a:spcBef>
                  <a:spcPct val="0"/>
                </a:spcBef>
                <a:buFontTx/>
                <a:buNone/>
              </a:pPr>
              <a:t>17</a:t>
            </a:fld>
            <a:endParaRPr lang="nl-NL" altLang="nl-NL" sz="900">
              <a:solidFill>
                <a:srgbClr val="898989"/>
              </a:solidFill>
            </a:endParaRPr>
          </a:p>
        </p:txBody>
      </p:sp>
      <p:sp>
        <p:nvSpPr>
          <p:cNvPr id="14338" name="Titel 1">
            <a:extLst>
              <a:ext uri="{FF2B5EF4-FFF2-40B4-BE49-F238E27FC236}">
                <a16:creationId xmlns:a16="http://schemas.microsoft.com/office/drawing/2014/main" xmlns="" id="{81FEDE5B-BE30-4B37-8E85-9445ACC36E46}"/>
              </a:ext>
            </a:extLst>
          </p:cNvPr>
          <p:cNvSpPr>
            <a:spLocks noGrp="1"/>
          </p:cNvSpPr>
          <p:nvPr>
            <p:ph type="title"/>
          </p:nvPr>
        </p:nvSpPr>
        <p:spPr>
          <a:xfrm>
            <a:off x="240532" y="194757"/>
            <a:ext cx="7912867" cy="635240"/>
          </a:xfrm>
        </p:spPr>
        <p:txBody>
          <a:bodyPr>
            <a:normAutofit/>
          </a:bodyPr>
          <a:lstStyle/>
          <a:p>
            <a:pPr marL="342900" lvl="0" indent="-342900">
              <a:spcAft>
                <a:spcPts val="0"/>
              </a:spcAft>
            </a:pPr>
            <a:r>
              <a:rPr lang="nl-NL" sz="2400" b="1" dirty="0">
                <a:latin typeface="Poppins SemiBold" pitchFamily="2" charset="77"/>
                <a:cs typeface="Poppins SemiBold" pitchFamily="2" charset="77"/>
              </a:rPr>
              <a:t>Hoe zijn collecties </a:t>
            </a:r>
            <a:r>
              <a:rPr lang="nl-NL" sz="2400" b="1" dirty="0">
                <a:solidFill>
                  <a:srgbClr val="0A3DFA"/>
                </a:solidFill>
                <a:latin typeface="Poppins SemiBold" pitchFamily="2" charset="77"/>
                <a:cs typeface="Poppins SemiBold" pitchFamily="2" charset="77"/>
              </a:rPr>
              <a:t>aangeleverd</a:t>
            </a:r>
            <a:endParaRPr lang="en-US" sz="2400" b="1" dirty="0">
              <a:solidFill>
                <a:srgbClr val="0A3DFA"/>
              </a:solidFill>
              <a:latin typeface="Poppins SemiBold" pitchFamily="2" charset="77"/>
              <a:cs typeface="Poppins SemiBold" pitchFamily="2" charset="77"/>
            </a:endParaRPr>
          </a:p>
        </p:txBody>
      </p:sp>
      <p:pic>
        <p:nvPicPr>
          <p:cNvPr id="9" name="Afbeelding 8">
            <a:extLst>
              <a:ext uri="{FF2B5EF4-FFF2-40B4-BE49-F238E27FC236}">
                <a16:creationId xmlns:a16="http://schemas.microsoft.com/office/drawing/2014/main" xmlns="" id="{5F522416-407B-5349-9443-62A14DC2CA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25425" y="6394884"/>
            <a:ext cx="439567" cy="463116"/>
          </a:xfrm>
          <a:prstGeom prst="rect">
            <a:avLst/>
          </a:prstGeom>
        </p:spPr>
      </p:pic>
      <p:graphicFrame>
        <p:nvGraphicFramePr>
          <p:cNvPr id="11" name="Chart 10">
            <a:extLst>
              <a:ext uri="{FF2B5EF4-FFF2-40B4-BE49-F238E27FC236}">
                <a16:creationId xmlns:a16="http://schemas.microsoft.com/office/drawing/2014/main" xmlns="" id="{1C5FDDED-30D1-4ECC-8BFB-E96761CA1065}"/>
              </a:ext>
            </a:extLst>
          </p:cNvPr>
          <p:cNvGraphicFramePr/>
          <p:nvPr>
            <p:extLst>
              <p:ext uri="{D42A27DB-BD31-4B8C-83A1-F6EECF244321}">
                <p14:modId xmlns:p14="http://schemas.microsoft.com/office/powerpoint/2010/main" val="3307030895"/>
              </p:ext>
            </p:extLst>
          </p:nvPr>
        </p:nvGraphicFramePr>
        <p:xfrm>
          <a:off x="2289627" y="2141482"/>
          <a:ext cx="6669316" cy="237608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a:off x="2298699" y="1225455"/>
            <a:ext cx="8717644" cy="646331"/>
          </a:xfrm>
          <a:prstGeom prst="rect">
            <a:avLst/>
          </a:prstGeom>
        </p:spPr>
        <p:txBody>
          <a:bodyPr wrap="square">
            <a:spAutoFit/>
          </a:bodyPr>
          <a:lstStyle/>
          <a:p>
            <a:r>
              <a:rPr lang="nl-NL" b="1" dirty="0">
                <a:solidFill>
                  <a:srgbClr val="0A3DFA"/>
                </a:solidFill>
              </a:rPr>
              <a:t>Vraag: </a:t>
            </a:r>
            <a:r>
              <a:rPr lang="nl-NL" dirty="0"/>
              <a:t>Krijgt u digitale collecties aangeleverd door archiefvormers, makers, leveranciers?</a:t>
            </a:r>
            <a:endParaRPr lang="en-US" dirty="0"/>
          </a:p>
          <a:p>
            <a:endParaRPr lang="nl-NL" b="1" dirty="0"/>
          </a:p>
        </p:txBody>
      </p:sp>
    </p:spTree>
    <p:extLst>
      <p:ext uri="{BB962C8B-B14F-4D97-AF65-F5344CB8AC3E}">
        <p14:creationId xmlns:p14="http://schemas.microsoft.com/office/powerpoint/2010/main" val="1797169091"/>
      </p:ext>
    </p:extLst>
  </p:cSld>
  <p:clrMapOvr>
    <a:masterClrMapping/>
  </p:clrMapOvr>
  <p:transition xmlns:p14="http://schemas.microsoft.com/office/powerpoint/2010/mai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98699" y="1230146"/>
            <a:ext cx="9305472" cy="923330"/>
          </a:xfrm>
          <a:prstGeom prst="rect">
            <a:avLst/>
          </a:prstGeom>
        </p:spPr>
        <p:txBody>
          <a:bodyPr wrap="square">
            <a:spAutoFit/>
          </a:bodyPr>
          <a:lstStyle/>
          <a:p>
            <a:r>
              <a:rPr lang="nl-NL" b="1" dirty="0">
                <a:solidFill>
                  <a:srgbClr val="0A3DFA"/>
                </a:solidFill>
              </a:rPr>
              <a:t>Vraag: </a:t>
            </a:r>
            <a:r>
              <a:rPr lang="nl-NL" dirty="0"/>
              <a:t>Heeft u invloed op hoe digitale collecties worden aangeleverd door archiefvormers, makers, leveranciers?</a:t>
            </a:r>
            <a:endParaRPr lang="en-US" dirty="0"/>
          </a:p>
          <a:p>
            <a:endParaRPr lang="nl-NL" b="1" dirty="0"/>
          </a:p>
        </p:txBody>
      </p:sp>
      <p:sp>
        <p:nvSpPr>
          <p:cNvPr id="14340" name="Tijdelijke aanduiding voor dianummer 4">
            <a:extLst>
              <a:ext uri="{FF2B5EF4-FFF2-40B4-BE49-F238E27FC236}">
                <a16:creationId xmlns:a16="http://schemas.microsoft.com/office/drawing/2014/main" xmlns="" id="{F4BA3627-5289-492F-88B0-DED55308DAD0}"/>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199" indent="-214308">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28" indent="-171446">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20"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12"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03"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795"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686"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577"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D5710D1-918D-41A5-9E7E-9D44C0D8D85B}" type="slidenum">
              <a:rPr lang="nl-NL" altLang="nl-NL" sz="900">
                <a:solidFill>
                  <a:srgbClr val="898989"/>
                </a:solidFill>
              </a:rPr>
              <a:pPr>
                <a:lnSpc>
                  <a:spcPct val="100000"/>
                </a:lnSpc>
                <a:spcBef>
                  <a:spcPct val="0"/>
                </a:spcBef>
                <a:buFontTx/>
                <a:buNone/>
              </a:pPr>
              <a:t>18</a:t>
            </a:fld>
            <a:endParaRPr lang="nl-NL" altLang="nl-NL" sz="900" dirty="0">
              <a:solidFill>
                <a:srgbClr val="898989"/>
              </a:solidFill>
            </a:endParaRPr>
          </a:p>
        </p:txBody>
      </p:sp>
      <p:sp>
        <p:nvSpPr>
          <p:cNvPr id="14338" name="Titel 1">
            <a:extLst>
              <a:ext uri="{FF2B5EF4-FFF2-40B4-BE49-F238E27FC236}">
                <a16:creationId xmlns:a16="http://schemas.microsoft.com/office/drawing/2014/main" xmlns="" id="{81FEDE5B-BE30-4B37-8E85-9445ACC36E46}"/>
              </a:ext>
            </a:extLst>
          </p:cNvPr>
          <p:cNvSpPr>
            <a:spLocks noGrp="1"/>
          </p:cNvSpPr>
          <p:nvPr>
            <p:ph type="title"/>
          </p:nvPr>
        </p:nvSpPr>
        <p:spPr>
          <a:xfrm>
            <a:off x="240532" y="194757"/>
            <a:ext cx="9562191" cy="635240"/>
          </a:xfrm>
        </p:spPr>
        <p:txBody>
          <a:bodyPr>
            <a:normAutofit/>
          </a:bodyPr>
          <a:lstStyle/>
          <a:p>
            <a:pPr marL="342900" lvl="0" indent="-342900">
              <a:spcAft>
                <a:spcPts val="0"/>
              </a:spcAft>
            </a:pPr>
            <a:r>
              <a:rPr lang="nl-NL" sz="2400" b="1" dirty="0">
                <a:latin typeface="Poppins SemiBold" pitchFamily="2" charset="77"/>
                <a:cs typeface="Poppins SemiBold" pitchFamily="2" charset="77"/>
              </a:rPr>
              <a:t>Hoe zijn collecties </a:t>
            </a:r>
            <a:r>
              <a:rPr lang="nl-NL" sz="2400" b="1" dirty="0">
                <a:solidFill>
                  <a:srgbClr val="0A3DFA"/>
                </a:solidFill>
                <a:latin typeface="Poppins SemiBold" pitchFamily="2" charset="77"/>
                <a:cs typeface="Poppins SemiBold" pitchFamily="2" charset="77"/>
              </a:rPr>
              <a:t>aangeleverd</a:t>
            </a:r>
            <a:endParaRPr lang="en-US" sz="2400" b="1" dirty="0">
              <a:solidFill>
                <a:srgbClr val="0A3DFA"/>
              </a:solidFill>
              <a:latin typeface="Poppins SemiBold" pitchFamily="2" charset="77"/>
              <a:cs typeface="Poppins SemiBold" pitchFamily="2" charset="77"/>
            </a:endParaRPr>
          </a:p>
        </p:txBody>
      </p:sp>
      <p:pic>
        <p:nvPicPr>
          <p:cNvPr id="9" name="Afbeelding 8">
            <a:extLst>
              <a:ext uri="{FF2B5EF4-FFF2-40B4-BE49-F238E27FC236}">
                <a16:creationId xmlns:a16="http://schemas.microsoft.com/office/drawing/2014/main" xmlns="" id="{5F522416-407B-5349-9443-62A14DC2CA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25425" y="6394884"/>
            <a:ext cx="439567" cy="463116"/>
          </a:xfrm>
          <a:prstGeom prst="rect">
            <a:avLst/>
          </a:prstGeom>
        </p:spPr>
      </p:pic>
      <p:sp>
        <p:nvSpPr>
          <p:cNvPr id="2" name="Rectangle 1"/>
          <p:cNvSpPr/>
          <p:nvPr/>
        </p:nvSpPr>
        <p:spPr>
          <a:xfrm>
            <a:off x="363649" y="2279922"/>
            <a:ext cx="1706451" cy="461665"/>
          </a:xfrm>
          <a:prstGeom prst="rect">
            <a:avLst/>
          </a:prstGeom>
        </p:spPr>
        <p:txBody>
          <a:bodyPr wrap="square">
            <a:spAutoFit/>
          </a:bodyPr>
          <a:lstStyle/>
          <a:p>
            <a:pPr algn="r"/>
            <a:r>
              <a:rPr lang="nl-NL" sz="1200" dirty="0">
                <a:solidFill>
                  <a:schemeClr val="bg1">
                    <a:lumMod val="50000"/>
                  </a:schemeClr>
                </a:solidFill>
              </a:rPr>
              <a:t>archieven, wetenschapsinstellingen</a:t>
            </a:r>
            <a:endParaRPr lang="en-US" sz="1200" dirty="0">
              <a:solidFill>
                <a:schemeClr val="bg1">
                  <a:lumMod val="50000"/>
                </a:schemeClr>
              </a:solidFill>
            </a:endParaRPr>
          </a:p>
        </p:txBody>
      </p:sp>
      <p:sp>
        <p:nvSpPr>
          <p:cNvPr id="13" name="Rectangle 12"/>
          <p:cNvSpPr/>
          <p:nvPr/>
        </p:nvSpPr>
        <p:spPr>
          <a:xfrm>
            <a:off x="2298698" y="5032871"/>
            <a:ext cx="8902701" cy="1200329"/>
          </a:xfrm>
          <a:prstGeom prst="rect">
            <a:avLst/>
          </a:prstGeom>
        </p:spPr>
        <p:txBody>
          <a:bodyPr wrap="square">
            <a:spAutoFit/>
          </a:bodyPr>
          <a:lstStyle/>
          <a:p>
            <a:r>
              <a:rPr lang="nl-NL" dirty="0"/>
              <a:t>Instellingen die particuliere archieven verzamelen kunnen vaak geen of alleen deels eisen stellen</a:t>
            </a:r>
            <a:r>
              <a:rPr lang="en-US" dirty="0"/>
              <a:t>. </a:t>
            </a:r>
            <a:r>
              <a:rPr lang="nl-NL" b="1" dirty="0">
                <a:solidFill>
                  <a:srgbClr val="0A3DFA"/>
                </a:solidFill>
              </a:rPr>
              <a:t>Minimumeisen of voorkeursformaten </a:t>
            </a:r>
            <a:r>
              <a:rPr lang="nl-NL" dirty="0"/>
              <a:t>worden vaak gehanteerd, maar </a:t>
            </a:r>
            <a:r>
              <a:rPr lang="nl-NL" b="1" dirty="0">
                <a:solidFill>
                  <a:srgbClr val="0A3DFA"/>
                </a:solidFill>
              </a:rPr>
              <a:t>het lukt niet altijd </a:t>
            </a:r>
            <a:r>
              <a:rPr lang="nl-NL" dirty="0">
                <a:solidFill>
                  <a:srgbClr val="000000"/>
                </a:solidFill>
              </a:rPr>
              <a:t>om de collecties zo aangeleverd te krijgen</a:t>
            </a:r>
            <a:r>
              <a:rPr lang="nl-NL" dirty="0"/>
              <a:t>.</a:t>
            </a:r>
            <a:r>
              <a:rPr lang="nl-NL" dirty="0">
                <a:solidFill>
                  <a:srgbClr val="0A3DFA"/>
                </a:solidFill>
              </a:rPr>
              <a:t> </a:t>
            </a:r>
            <a:r>
              <a:rPr lang="nl-NL" dirty="0"/>
              <a:t>Hoe de collecties aangeleverd worden hangt vaak af van de </a:t>
            </a:r>
            <a:r>
              <a:rPr lang="nl-NL" b="1" dirty="0">
                <a:solidFill>
                  <a:srgbClr val="0A3DFA"/>
                </a:solidFill>
              </a:rPr>
              <a:t>makers/leveranciers en de aard van de bestanden</a:t>
            </a:r>
            <a:r>
              <a:rPr lang="nl-NL" dirty="0"/>
              <a:t>. </a:t>
            </a:r>
            <a:endParaRPr lang="nl-NL" dirty="0">
              <a:solidFill>
                <a:srgbClr val="0A3DFA"/>
              </a:solidFill>
            </a:endParaRPr>
          </a:p>
        </p:txBody>
      </p:sp>
      <p:graphicFrame>
        <p:nvGraphicFramePr>
          <p:cNvPr id="15" name="Grafiek 1">
            <a:extLst>
              <a:ext uri="{FF2B5EF4-FFF2-40B4-BE49-F238E27FC236}">
                <a16:creationId xmlns:a16="http://schemas.microsoft.com/office/drawing/2014/main" xmlns="" id="{4821DB7A-FA28-432B-A02C-D290339B9B62}"/>
              </a:ext>
            </a:extLst>
          </p:cNvPr>
          <p:cNvGraphicFramePr>
            <a:graphicFrameLocks/>
          </p:cNvGraphicFramePr>
          <p:nvPr>
            <p:extLst>
              <p:ext uri="{D42A27DB-BD31-4B8C-83A1-F6EECF244321}">
                <p14:modId xmlns:p14="http://schemas.microsoft.com/office/powerpoint/2010/main" val="1690083233"/>
              </p:ext>
            </p:extLst>
          </p:nvPr>
        </p:nvGraphicFramePr>
        <p:xfrm>
          <a:off x="2298699" y="1936750"/>
          <a:ext cx="7504024" cy="2959100"/>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p:cNvSpPr/>
          <p:nvPr/>
        </p:nvSpPr>
        <p:spPr>
          <a:xfrm>
            <a:off x="363649" y="3231221"/>
            <a:ext cx="1706451" cy="276999"/>
          </a:xfrm>
          <a:prstGeom prst="rect">
            <a:avLst/>
          </a:prstGeom>
        </p:spPr>
        <p:txBody>
          <a:bodyPr wrap="square">
            <a:spAutoFit/>
          </a:bodyPr>
          <a:lstStyle/>
          <a:p>
            <a:pPr algn="r"/>
            <a:r>
              <a:rPr lang="nl-NL" sz="1200" dirty="0">
                <a:solidFill>
                  <a:schemeClr val="bg1">
                    <a:lumMod val="50000"/>
                  </a:schemeClr>
                </a:solidFill>
              </a:rPr>
              <a:t>bibliotheken, musea</a:t>
            </a:r>
            <a:endParaRPr lang="en-US" sz="1200" dirty="0">
              <a:solidFill>
                <a:schemeClr val="bg1">
                  <a:lumMod val="50000"/>
                </a:schemeClr>
              </a:solidFill>
            </a:endParaRPr>
          </a:p>
        </p:txBody>
      </p:sp>
      <p:sp>
        <p:nvSpPr>
          <p:cNvPr id="17" name="Rectangle 16"/>
          <p:cNvSpPr/>
          <p:nvPr/>
        </p:nvSpPr>
        <p:spPr>
          <a:xfrm>
            <a:off x="363649" y="3880187"/>
            <a:ext cx="1808051" cy="1015663"/>
          </a:xfrm>
          <a:prstGeom prst="rect">
            <a:avLst/>
          </a:prstGeom>
        </p:spPr>
        <p:txBody>
          <a:bodyPr wrap="square">
            <a:spAutoFit/>
          </a:bodyPr>
          <a:lstStyle/>
          <a:p>
            <a:pPr algn="r"/>
            <a:r>
              <a:rPr lang="nl-NL" sz="1200" dirty="0">
                <a:solidFill>
                  <a:schemeClr val="bg1">
                    <a:lumMod val="50000"/>
                  </a:schemeClr>
                </a:solidFill>
              </a:rPr>
              <a:t>Musea, archieven, bibliotheken, wetenschapsinstellingen, anderen</a:t>
            </a:r>
            <a:endParaRPr lang="en-US" sz="1200" dirty="0">
              <a:solidFill>
                <a:schemeClr val="bg1">
                  <a:lumMod val="50000"/>
                </a:schemeClr>
              </a:solidFill>
            </a:endParaRPr>
          </a:p>
          <a:p>
            <a:pPr algn="r"/>
            <a:endParaRPr lang="en-US" sz="1200" dirty="0">
              <a:solidFill>
                <a:schemeClr val="bg1">
                  <a:lumMod val="50000"/>
                </a:schemeClr>
              </a:solidFill>
            </a:endParaRPr>
          </a:p>
        </p:txBody>
      </p:sp>
    </p:spTree>
    <p:extLst>
      <p:ext uri="{BB962C8B-B14F-4D97-AF65-F5344CB8AC3E}">
        <p14:creationId xmlns:p14="http://schemas.microsoft.com/office/powerpoint/2010/main" val="3623597993"/>
      </p:ext>
    </p:extLst>
  </p:cSld>
  <p:clrMapOvr>
    <a:masterClrMapping/>
  </p:clrMapOvr>
  <p:transition xmlns:p14="http://schemas.microsoft.com/office/powerpoint/2010/main" spd="slow">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98699" y="1225455"/>
            <a:ext cx="7416000" cy="646331"/>
          </a:xfrm>
          <a:prstGeom prst="rect">
            <a:avLst/>
          </a:prstGeom>
        </p:spPr>
        <p:txBody>
          <a:bodyPr wrap="square">
            <a:spAutoFit/>
          </a:bodyPr>
          <a:lstStyle/>
          <a:p>
            <a:r>
              <a:rPr lang="nl-NL" b="1" dirty="0">
                <a:solidFill>
                  <a:srgbClr val="0A3DFA"/>
                </a:solidFill>
              </a:rPr>
              <a:t>Vraag</a:t>
            </a:r>
            <a:r>
              <a:rPr lang="nl-NL" b="1" dirty="0"/>
              <a:t>: </a:t>
            </a:r>
            <a:r>
              <a:rPr lang="nl-NL" dirty="0"/>
              <a:t>Maakt u daarbij gebruik van standaarden ?</a:t>
            </a:r>
            <a:endParaRPr lang="en-US" dirty="0"/>
          </a:p>
          <a:p>
            <a:endParaRPr lang="nl-NL" b="1" dirty="0"/>
          </a:p>
        </p:txBody>
      </p:sp>
      <p:sp>
        <p:nvSpPr>
          <p:cNvPr id="14340" name="Tijdelijke aanduiding voor dianummer 4">
            <a:extLst>
              <a:ext uri="{FF2B5EF4-FFF2-40B4-BE49-F238E27FC236}">
                <a16:creationId xmlns:a16="http://schemas.microsoft.com/office/drawing/2014/main" xmlns="" id="{F4BA3627-5289-492F-88B0-DED55308DAD0}"/>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199" indent="-214308">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28" indent="-171446">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20"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12"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03"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795"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686"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577"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D5710D1-918D-41A5-9E7E-9D44C0D8D85B}" type="slidenum">
              <a:rPr lang="nl-NL" altLang="nl-NL" sz="900">
                <a:solidFill>
                  <a:srgbClr val="898989"/>
                </a:solidFill>
              </a:rPr>
              <a:pPr>
                <a:lnSpc>
                  <a:spcPct val="100000"/>
                </a:lnSpc>
                <a:spcBef>
                  <a:spcPct val="0"/>
                </a:spcBef>
                <a:buFontTx/>
                <a:buNone/>
              </a:pPr>
              <a:t>19</a:t>
            </a:fld>
            <a:endParaRPr lang="nl-NL" altLang="nl-NL" sz="900">
              <a:solidFill>
                <a:srgbClr val="898989"/>
              </a:solidFill>
            </a:endParaRPr>
          </a:p>
        </p:txBody>
      </p:sp>
      <p:sp>
        <p:nvSpPr>
          <p:cNvPr id="14338" name="Titel 1">
            <a:extLst>
              <a:ext uri="{FF2B5EF4-FFF2-40B4-BE49-F238E27FC236}">
                <a16:creationId xmlns:a16="http://schemas.microsoft.com/office/drawing/2014/main" xmlns="" id="{81FEDE5B-BE30-4B37-8E85-9445ACC36E46}"/>
              </a:ext>
            </a:extLst>
          </p:cNvPr>
          <p:cNvSpPr>
            <a:spLocks noGrp="1"/>
          </p:cNvSpPr>
          <p:nvPr>
            <p:ph type="title"/>
          </p:nvPr>
        </p:nvSpPr>
        <p:spPr>
          <a:xfrm>
            <a:off x="240532" y="194757"/>
            <a:ext cx="9562191" cy="635240"/>
          </a:xfrm>
        </p:spPr>
        <p:txBody>
          <a:bodyPr>
            <a:normAutofit/>
          </a:bodyPr>
          <a:lstStyle/>
          <a:p>
            <a:pPr marL="342900" lvl="0" indent="-342900">
              <a:spcAft>
                <a:spcPts val="0"/>
              </a:spcAft>
            </a:pPr>
            <a:r>
              <a:rPr lang="nl-NL" sz="2400" b="1" dirty="0">
                <a:latin typeface="Poppins SemiBold" pitchFamily="2" charset="77"/>
                <a:cs typeface="Poppins SemiBold" pitchFamily="2" charset="77"/>
              </a:rPr>
              <a:t>Gebruik van </a:t>
            </a:r>
            <a:r>
              <a:rPr lang="nl-NL" sz="2400" b="1" dirty="0">
                <a:solidFill>
                  <a:srgbClr val="0A3DFA"/>
                </a:solidFill>
                <a:latin typeface="Poppins SemiBold" pitchFamily="2" charset="77"/>
                <a:cs typeface="Poppins SemiBold" pitchFamily="2" charset="77"/>
              </a:rPr>
              <a:t>standaarden</a:t>
            </a:r>
            <a:endParaRPr lang="en-US" sz="2400" b="1" dirty="0">
              <a:solidFill>
                <a:srgbClr val="0A3DFA"/>
              </a:solidFill>
              <a:latin typeface="Poppins SemiBold" pitchFamily="2" charset="77"/>
              <a:cs typeface="Poppins SemiBold" pitchFamily="2" charset="77"/>
            </a:endParaRPr>
          </a:p>
        </p:txBody>
      </p:sp>
      <p:pic>
        <p:nvPicPr>
          <p:cNvPr id="9" name="Afbeelding 8">
            <a:extLst>
              <a:ext uri="{FF2B5EF4-FFF2-40B4-BE49-F238E27FC236}">
                <a16:creationId xmlns:a16="http://schemas.microsoft.com/office/drawing/2014/main" xmlns="" id="{5F522416-407B-5349-9443-62A14DC2CA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25425" y="6394884"/>
            <a:ext cx="439567" cy="463116"/>
          </a:xfrm>
          <a:prstGeom prst="rect">
            <a:avLst/>
          </a:prstGeom>
        </p:spPr>
      </p:pic>
      <p:graphicFrame>
        <p:nvGraphicFramePr>
          <p:cNvPr id="11" name="Chart 10">
            <a:extLst>
              <a:ext uri="{FF2B5EF4-FFF2-40B4-BE49-F238E27FC236}">
                <a16:creationId xmlns:a16="http://schemas.microsoft.com/office/drawing/2014/main" xmlns="" id="{FA85E2C3-1768-4BEB-8E6F-C9E3B18B1F0D}"/>
              </a:ext>
            </a:extLst>
          </p:cNvPr>
          <p:cNvGraphicFramePr/>
          <p:nvPr>
            <p:extLst>
              <p:ext uri="{D42A27DB-BD31-4B8C-83A1-F6EECF244321}">
                <p14:modId xmlns:p14="http://schemas.microsoft.com/office/powerpoint/2010/main" val="3587432685"/>
              </p:ext>
            </p:extLst>
          </p:nvPr>
        </p:nvGraphicFramePr>
        <p:xfrm>
          <a:off x="2298699" y="1871786"/>
          <a:ext cx="7416000" cy="3119314"/>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p:cNvSpPr/>
          <p:nvPr/>
        </p:nvSpPr>
        <p:spPr>
          <a:xfrm>
            <a:off x="2298699" y="5470336"/>
            <a:ext cx="7966530" cy="646331"/>
          </a:xfrm>
          <a:prstGeom prst="rect">
            <a:avLst/>
          </a:prstGeom>
        </p:spPr>
        <p:txBody>
          <a:bodyPr wrap="square">
            <a:spAutoFit/>
          </a:bodyPr>
          <a:lstStyle/>
          <a:p>
            <a:r>
              <a:rPr lang="nl-NL" dirty="0"/>
              <a:t>Veel instellingen maken gebruik van meerdere standaarden. Er wordt vaak gecombineerd tussen </a:t>
            </a:r>
            <a:r>
              <a:rPr lang="nl-NL" b="1" dirty="0">
                <a:solidFill>
                  <a:srgbClr val="0A3DFA"/>
                </a:solidFill>
              </a:rPr>
              <a:t>de archiefwet en industrie- of beroepsgroepstandaarden</a:t>
            </a:r>
            <a:r>
              <a:rPr lang="nl-NL" dirty="0"/>
              <a:t>.</a:t>
            </a:r>
          </a:p>
        </p:txBody>
      </p:sp>
    </p:spTree>
    <p:extLst>
      <p:ext uri="{BB962C8B-B14F-4D97-AF65-F5344CB8AC3E}">
        <p14:creationId xmlns:p14="http://schemas.microsoft.com/office/powerpoint/2010/main" val="3909734876"/>
      </p:ext>
    </p:extLst>
  </p:cSld>
  <p:clrMapOvr>
    <a:masterClrMapping/>
  </p:clrMapOvr>
  <p:transition xmlns:p14="http://schemas.microsoft.com/office/powerpoint/2010/mai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jdelijke aanduiding voor dianummer 4">
            <a:extLst>
              <a:ext uri="{FF2B5EF4-FFF2-40B4-BE49-F238E27FC236}">
                <a16:creationId xmlns:a16="http://schemas.microsoft.com/office/drawing/2014/main" xmlns="" id="{F4BA3627-5289-492F-88B0-DED55308DAD0}"/>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199" indent="-214308">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28" indent="-171446">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20"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12"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03"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795"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686"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577"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D5710D1-918D-41A5-9E7E-9D44C0D8D85B}" type="slidenum">
              <a:rPr lang="nl-NL" altLang="nl-NL" sz="900">
                <a:solidFill>
                  <a:srgbClr val="898989"/>
                </a:solidFill>
              </a:rPr>
              <a:pPr>
                <a:lnSpc>
                  <a:spcPct val="100000"/>
                </a:lnSpc>
                <a:spcBef>
                  <a:spcPct val="0"/>
                </a:spcBef>
                <a:buFontTx/>
                <a:buNone/>
              </a:pPr>
              <a:t>2</a:t>
            </a:fld>
            <a:endParaRPr lang="nl-NL" altLang="nl-NL" sz="900">
              <a:solidFill>
                <a:srgbClr val="898989"/>
              </a:solidFill>
            </a:endParaRPr>
          </a:p>
        </p:txBody>
      </p:sp>
      <p:sp>
        <p:nvSpPr>
          <p:cNvPr id="2" name="Tekstvak 1">
            <a:extLst>
              <a:ext uri="{FF2B5EF4-FFF2-40B4-BE49-F238E27FC236}">
                <a16:creationId xmlns:a16="http://schemas.microsoft.com/office/drawing/2014/main" xmlns="" id="{ECE3DD96-D91B-364A-BB66-84E7289B01AD}"/>
              </a:ext>
            </a:extLst>
          </p:cNvPr>
          <p:cNvSpPr txBox="1"/>
          <p:nvPr/>
        </p:nvSpPr>
        <p:spPr>
          <a:xfrm>
            <a:off x="327618" y="1115873"/>
            <a:ext cx="9992039" cy="3913059"/>
          </a:xfrm>
          <a:prstGeom prst="rect">
            <a:avLst/>
          </a:prstGeom>
          <a:noFill/>
        </p:spPr>
        <p:txBody>
          <a:bodyPr wrap="square" rtlCol="0">
            <a:spAutoFit/>
          </a:bodyPr>
          <a:lstStyle/>
          <a:p>
            <a:pPr marL="342900" indent="-342900">
              <a:lnSpc>
                <a:spcPct val="150000"/>
              </a:lnSpc>
              <a:buFont typeface="+mj-lt"/>
              <a:buAutoNum type="arabicPeriod"/>
            </a:pPr>
            <a:r>
              <a:rPr lang="nl-NL" sz="2400" dirty="0"/>
              <a:t>Doel en status onderzoek </a:t>
            </a:r>
            <a:r>
              <a:rPr lang="nl-NL" sz="2400" dirty="0" err="1"/>
              <a:t>Preserveringstools</a:t>
            </a:r>
            <a:r>
              <a:rPr lang="nl-NL" sz="2400" dirty="0"/>
              <a:t> (pre-)ingest</a:t>
            </a:r>
          </a:p>
          <a:p>
            <a:pPr marL="342900" indent="-342900">
              <a:lnSpc>
                <a:spcPct val="150000"/>
              </a:lnSpc>
              <a:buFont typeface="+mj-lt"/>
              <a:buAutoNum type="arabicPeriod"/>
            </a:pPr>
            <a:r>
              <a:rPr lang="nl-NL" sz="2400" dirty="0"/>
              <a:t>Waarom focus op tools voor pre-ingest / ingest?</a:t>
            </a:r>
          </a:p>
          <a:p>
            <a:pPr marL="342900" indent="-342900">
              <a:lnSpc>
                <a:spcPct val="150000"/>
              </a:lnSpc>
              <a:buFont typeface="+mj-lt"/>
              <a:buAutoNum type="arabicPeriod"/>
            </a:pPr>
            <a:r>
              <a:rPr lang="nl-NL" sz="2400" dirty="0"/>
              <a:t>Voorlopige resultaten Survey </a:t>
            </a:r>
          </a:p>
          <a:p>
            <a:pPr marL="342900" indent="-342900">
              <a:lnSpc>
                <a:spcPct val="150000"/>
              </a:lnSpc>
              <a:buFont typeface="+mj-lt"/>
              <a:buAutoNum type="arabicPeriod"/>
            </a:pPr>
            <a:r>
              <a:rPr lang="nl-NL" sz="2400" dirty="0"/>
              <a:t>Eerste conclusies</a:t>
            </a:r>
          </a:p>
          <a:p>
            <a:pPr marL="342900" indent="-342900">
              <a:lnSpc>
                <a:spcPct val="150000"/>
              </a:lnSpc>
              <a:buFont typeface="+mj-lt"/>
              <a:buAutoNum type="arabicPeriod"/>
            </a:pPr>
            <a:r>
              <a:rPr lang="nl-NL" sz="2400" dirty="0"/>
              <a:t>Vervolg stappen</a:t>
            </a:r>
          </a:p>
          <a:p>
            <a:pPr marL="342900" indent="-342900">
              <a:lnSpc>
                <a:spcPct val="150000"/>
              </a:lnSpc>
              <a:buFont typeface="+mj-lt"/>
              <a:buAutoNum type="arabicPeriod"/>
            </a:pPr>
            <a:endParaRPr lang="nl-NL" sz="2400" dirty="0"/>
          </a:p>
          <a:p>
            <a:pPr marL="342900" indent="-342900">
              <a:lnSpc>
                <a:spcPct val="150000"/>
              </a:lnSpc>
              <a:buFont typeface="+mj-lt"/>
              <a:buAutoNum type="arabicPeriod"/>
            </a:pPr>
            <a:endParaRPr lang="nl-NL" sz="2400" dirty="0"/>
          </a:p>
        </p:txBody>
      </p:sp>
      <p:sp>
        <p:nvSpPr>
          <p:cNvPr id="14338" name="Titel 1">
            <a:extLst>
              <a:ext uri="{FF2B5EF4-FFF2-40B4-BE49-F238E27FC236}">
                <a16:creationId xmlns:a16="http://schemas.microsoft.com/office/drawing/2014/main" xmlns="" id="{81FEDE5B-BE30-4B37-8E85-9445ACC36E46}"/>
              </a:ext>
            </a:extLst>
          </p:cNvPr>
          <p:cNvSpPr>
            <a:spLocks noGrp="1"/>
          </p:cNvSpPr>
          <p:nvPr>
            <p:ph type="title"/>
          </p:nvPr>
        </p:nvSpPr>
        <p:spPr>
          <a:xfrm>
            <a:off x="240532" y="194757"/>
            <a:ext cx="7912867" cy="635240"/>
          </a:xfrm>
        </p:spPr>
        <p:txBody>
          <a:bodyPr>
            <a:normAutofit/>
          </a:bodyPr>
          <a:lstStyle/>
          <a:p>
            <a:pPr eaLnBrk="1" hangingPunct="1"/>
            <a:r>
              <a:rPr lang="nl-NL" altLang="en-US" sz="2400" b="1" dirty="0">
                <a:latin typeface="Poppins SemiBold" pitchFamily="2" charset="77"/>
                <a:cs typeface="Poppins SemiBold" pitchFamily="2" charset="77"/>
              </a:rPr>
              <a:t>Structuur presentatie</a:t>
            </a:r>
            <a:endParaRPr lang="en-US" altLang="en-US" sz="2400" b="1" dirty="0">
              <a:solidFill>
                <a:schemeClr val="accent2"/>
              </a:solidFill>
              <a:latin typeface="Poppins SemiBold" pitchFamily="2" charset="77"/>
              <a:cs typeface="Poppins SemiBold" pitchFamily="2" charset="77"/>
            </a:endParaRPr>
          </a:p>
        </p:txBody>
      </p:sp>
      <p:pic>
        <p:nvPicPr>
          <p:cNvPr id="9" name="Afbeelding 8">
            <a:extLst>
              <a:ext uri="{FF2B5EF4-FFF2-40B4-BE49-F238E27FC236}">
                <a16:creationId xmlns:a16="http://schemas.microsoft.com/office/drawing/2014/main" xmlns="" id="{5F522416-407B-5349-9443-62A14DC2CA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25425" y="6394884"/>
            <a:ext cx="439567" cy="463116"/>
          </a:xfrm>
          <a:prstGeom prst="rect">
            <a:avLst/>
          </a:prstGeom>
        </p:spPr>
      </p:pic>
    </p:spTree>
    <p:extLst>
      <p:ext uri="{BB962C8B-B14F-4D97-AF65-F5344CB8AC3E}">
        <p14:creationId xmlns:p14="http://schemas.microsoft.com/office/powerpoint/2010/main" val="4220369720"/>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jdelijke aanduiding voor dianummer 4">
            <a:extLst>
              <a:ext uri="{FF2B5EF4-FFF2-40B4-BE49-F238E27FC236}">
                <a16:creationId xmlns:a16="http://schemas.microsoft.com/office/drawing/2014/main" xmlns="" id="{F4BA3627-5289-492F-88B0-DED55308DAD0}"/>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199" indent="-214308">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28" indent="-171446">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20"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12"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03"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795"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686"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577"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D5710D1-918D-41A5-9E7E-9D44C0D8D85B}" type="slidenum">
              <a:rPr lang="nl-NL" altLang="nl-NL" sz="900">
                <a:solidFill>
                  <a:srgbClr val="898989"/>
                </a:solidFill>
              </a:rPr>
              <a:pPr>
                <a:lnSpc>
                  <a:spcPct val="100000"/>
                </a:lnSpc>
                <a:spcBef>
                  <a:spcPct val="0"/>
                </a:spcBef>
                <a:buFontTx/>
                <a:buNone/>
              </a:pPr>
              <a:t>20</a:t>
            </a:fld>
            <a:endParaRPr lang="nl-NL" altLang="nl-NL" sz="900" dirty="0">
              <a:solidFill>
                <a:srgbClr val="898989"/>
              </a:solidFill>
            </a:endParaRPr>
          </a:p>
        </p:txBody>
      </p:sp>
      <p:sp>
        <p:nvSpPr>
          <p:cNvPr id="14338" name="Titel 1">
            <a:extLst>
              <a:ext uri="{FF2B5EF4-FFF2-40B4-BE49-F238E27FC236}">
                <a16:creationId xmlns:a16="http://schemas.microsoft.com/office/drawing/2014/main" xmlns="" id="{81FEDE5B-BE30-4B37-8E85-9445ACC36E46}"/>
              </a:ext>
            </a:extLst>
          </p:cNvPr>
          <p:cNvSpPr>
            <a:spLocks noGrp="1"/>
          </p:cNvSpPr>
          <p:nvPr>
            <p:ph type="title"/>
          </p:nvPr>
        </p:nvSpPr>
        <p:spPr>
          <a:xfrm>
            <a:off x="240532" y="194757"/>
            <a:ext cx="9562191" cy="635240"/>
          </a:xfrm>
        </p:spPr>
        <p:txBody>
          <a:bodyPr>
            <a:normAutofit/>
          </a:bodyPr>
          <a:lstStyle/>
          <a:p>
            <a:pPr marL="342900" lvl="0" indent="-342900">
              <a:spcAft>
                <a:spcPts val="0"/>
              </a:spcAft>
            </a:pPr>
            <a:r>
              <a:rPr lang="nl-NL" sz="2400" b="1" dirty="0">
                <a:latin typeface="Poppins SemiBold" pitchFamily="2" charset="77"/>
                <a:cs typeface="Poppins SemiBold" pitchFamily="2" charset="77"/>
              </a:rPr>
              <a:t>Welke tools zijn gebruikt </a:t>
            </a:r>
            <a:endParaRPr lang="en-US" sz="2400" b="1" dirty="0">
              <a:latin typeface="Poppins SemiBold" pitchFamily="2" charset="77"/>
              <a:cs typeface="Poppins SemiBold" pitchFamily="2" charset="77"/>
            </a:endParaRPr>
          </a:p>
        </p:txBody>
      </p:sp>
      <p:pic>
        <p:nvPicPr>
          <p:cNvPr id="9" name="Afbeelding 8">
            <a:extLst>
              <a:ext uri="{FF2B5EF4-FFF2-40B4-BE49-F238E27FC236}">
                <a16:creationId xmlns:a16="http://schemas.microsoft.com/office/drawing/2014/main" xmlns="" id="{5F522416-407B-5349-9443-62A14DC2CA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25425" y="6394884"/>
            <a:ext cx="439567" cy="463116"/>
          </a:xfrm>
          <a:prstGeom prst="rect">
            <a:avLst/>
          </a:prstGeom>
        </p:spPr>
      </p:pic>
      <p:sp>
        <p:nvSpPr>
          <p:cNvPr id="12" name="Rectangle 11"/>
          <p:cNvSpPr/>
          <p:nvPr/>
        </p:nvSpPr>
        <p:spPr>
          <a:xfrm>
            <a:off x="2298699" y="1225455"/>
            <a:ext cx="7416000" cy="369332"/>
          </a:xfrm>
          <a:prstGeom prst="rect">
            <a:avLst/>
          </a:prstGeom>
        </p:spPr>
        <p:txBody>
          <a:bodyPr wrap="square">
            <a:spAutoFit/>
          </a:bodyPr>
          <a:lstStyle/>
          <a:p>
            <a:r>
              <a:rPr lang="nl-NL" b="1" dirty="0"/>
              <a:t>Vraag: </a:t>
            </a:r>
            <a:r>
              <a:rPr lang="nl-NL" dirty="0"/>
              <a:t>Welke tools gebruikt u voor welke handelingen?</a:t>
            </a:r>
            <a:endParaRPr lang="en-US" dirty="0"/>
          </a:p>
        </p:txBody>
      </p:sp>
      <p:pic>
        <p:nvPicPr>
          <p:cNvPr id="3" name="Picture 2" descr="Screenshot 2019-04-14 at 15.31.5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36265"/>
            <a:ext cx="12192000" cy="5639513"/>
          </a:xfrm>
          <a:prstGeom prst="rect">
            <a:avLst/>
          </a:prstGeom>
        </p:spPr>
      </p:pic>
    </p:spTree>
    <p:extLst>
      <p:ext uri="{BB962C8B-B14F-4D97-AF65-F5344CB8AC3E}">
        <p14:creationId xmlns:p14="http://schemas.microsoft.com/office/powerpoint/2010/main" val="434885780"/>
      </p:ext>
    </p:extLst>
  </p:cSld>
  <p:clrMapOvr>
    <a:masterClrMapping/>
  </p:clrMapOvr>
  <p:transition xmlns:p14="http://schemas.microsoft.com/office/powerpoint/2010/mai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jdelijke aanduiding voor dianummer 4">
            <a:extLst>
              <a:ext uri="{FF2B5EF4-FFF2-40B4-BE49-F238E27FC236}">
                <a16:creationId xmlns:a16="http://schemas.microsoft.com/office/drawing/2014/main" xmlns="" id="{F4BA3627-5289-492F-88B0-DED55308DAD0}"/>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199" indent="-214308">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28" indent="-171446">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20"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12"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03"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795"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686"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577"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D5710D1-918D-41A5-9E7E-9D44C0D8D85B}" type="slidenum">
              <a:rPr lang="nl-NL" altLang="nl-NL" sz="900">
                <a:solidFill>
                  <a:srgbClr val="898989"/>
                </a:solidFill>
              </a:rPr>
              <a:pPr>
                <a:lnSpc>
                  <a:spcPct val="100000"/>
                </a:lnSpc>
                <a:spcBef>
                  <a:spcPct val="0"/>
                </a:spcBef>
                <a:buFontTx/>
                <a:buNone/>
              </a:pPr>
              <a:t>21</a:t>
            </a:fld>
            <a:endParaRPr lang="nl-NL" altLang="nl-NL" sz="900" dirty="0">
              <a:solidFill>
                <a:srgbClr val="898989"/>
              </a:solidFill>
            </a:endParaRPr>
          </a:p>
        </p:txBody>
      </p:sp>
      <p:sp>
        <p:nvSpPr>
          <p:cNvPr id="14338" name="Titel 1">
            <a:extLst>
              <a:ext uri="{FF2B5EF4-FFF2-40B4-BE49-F238E27FC236}">
                <a16:creationId xmlns:a16="http://schemas.microsoft.com/office/drawing/2014/main" xmlns="" id="{81FEDE5B-BE30-4B37-8E85-9445ACC36E46}"/>
              </a:ext>
            </a:extLst>
          </p:cNvPr>
          <p:cNvSpPr>
            <a:spLocks noGrp="1"/>
          </p:cNvSpPr>
          <p:nvPr>
            <p:ph type="title"/>
          </p:nvPr>
        </p:nvSpPr>
        <p:spPr>
          <a:xfrm>
            <a:off x="240532" y="194757"/>
            <a:ext cx="9562191" cy="635240"/>
          </a:xfrm>
        </p:spPr>
        <p:txBody>
          <a:bodyPr>
            <a:normAutofit/>
          </a:bodyPr>
          <a:lstStyle/>
          <a:p>
            <a:pPr marL="342900" lvl="0" indent="-342900">
              <a:spcAft>
                <a:spcPts val="0"/>
              </a:spcAft>
            </a:pPr>
            <a:r>
              <a:rPr lang="nl-NL" sz="2400" b="1" dirty="0">
                <a:latin typeface="Poppins SemiBold" pitchFamily="2" charset="77"/>
                <a:cs typeface="Poppins SemiBold" pitchFamily="2" charset="77"/>
              </a:rPr>
              <a:t>Wat kunnen we daarvan </a:t>
            </a:r>
            <a:r>
              <a:rPr lang="nl-NL" sz="2400" b="1" dirty="0">
                <a:solidFill>
                  <a:srgbClr val="0A3DFA"/>
                </a:solidFill>
                <a:latin typeface="Poppins SemiBold" pitchFamily="2" charset="77"/>
                <a:cs typeface="Poppins SemiBold" pitchFamily="2" charset="77"/>
              </a:rPr>
              <a:t>leren</a:t>
            </a:r>
            <a:r>
              <a:rPr lang="nl-NL" sz="2400" b="1" dirty="0">
                <a:latin typeface="Poppins SemiBold" pitchFamily="2" charset="77"/>
                <a:cs typeface="Poppins SemiBold" pitchFamily="2" charset="77"/>
              </a:rPr>
              <a:t>?</a:t>
            </a:r>
            <a:endParaRPr lang="en-US" sz="2400" b="1" dirty="0">
              <a:latin typeface="Poppins SemiBold" pitchFamily="2" charset="77"/>
              <a:cs typeface="Poppins SemiBold" pitchFamily="2" charset="77"/>
            </a:endParaRPr>
          </a:p>
        </p:txBody>
      </p:sp>
      <p:pic>
        <p:nvPicPr>
          <p:cNvPr id="9" name="Afbeelding 8">
            <a:extLst>
              <a:ext uri="{FF2B5EF4-FFF2-40B4-BE49-F238E27FC236}">
                <a16:creationId xmlns:a16="http://schemas.microsoft.com/office/drawing/2014/main" xmlns="" id="{5F522416-407B-5349-9443-62A14DC2CA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25425" y="6394884"/>
            <a:ext cx="439567" cy="463116"/>
          </a:xfrm>
          <a:prstGeom prst="rect">
            <a:avLst/>
          </a:prstGeom>
        </p:spPr>
      </p:pic>
      <p:sp>
        <p:nvSpPr>
          <p:cNvPr id="12" name="Rectangle 11"/>
          <p:cNvSpPr/>
          <p:nvPr/>
        </p:nvSpPr>
        <p:spPr>
          <a:xfrm>
            <a:off x="2298699" y="1225455"/>
            <a:ext cx="7416000" cy="369332"/>
          </a:xfrm>
          <a:prstGeom prst="rect">
            <a:avLst/>
          </a:prstGeom>
        </p:spPr>
        <p:txBody>
          <a:bodyPr wrap="square">
            <a:spAutoFit/>
          </a:bodyPr>
          <a:lstStyle/>
          <a:p>
            <a:r>
              <a:rPr lang="nl-NL" b="1" dirty="0"/>
              <a:t>Welke tools zijn </a:t>
            </a:r>
            <a:r>
              <a:rPr lang="nl-NL" b="1" dirty="0">
                <a:solidFill>
                  <a:srgbClr val="0A3DFA"/>
                </a:solidFill>
              </a:rPr>
              <a:t>populair</a:t>
            </a:r>
            <a:r>
              <a:rPr lang="nl-NL" b="1" dirty="0"/>
              <a:t> en waarvoor ze gebruikt worden</a:t>
            </a:r>
            <a:endParaRPr lang="en-US" dirty="0"/>
          </a:p>
        </p:txBody>
      </p:sp>
      <p:pic>
        <p:nvPicPr>
          <p:cNvPr id="2" name="Afbeelding 1">
            <a:extLst>
              <a:ext uri="{FF2B5EF4-FFF2-40B4-BE49-F238E27FC236}">
                <a16:creationId xmlns:a16="http://schemas.microsoft.com/office/drawing/2014/main" xmlns="" id="{30A1B117-7D8B-46BD-B775-0534106DAFD4}"/>
              </a:ext>
            </a:extLst>
          </p:cNvPr>
          <p:cNvPicPr>
            <a:picLocks noChangeAspect="1"/>
          </p:cNvPicPr>
          <p:nvPr/>
        </p:nvPicPr>
        <p:blipFill>
          <a:blip r:embed="rId4"/>
          <a:stretch>
            <a:fillRect/>
          </a:stretch>
        </p:blipFill>
        <p:spPr>
          <a:xfrm>
            <a:off x="0" y="2131769"/>
            <a:ext cx="12192000" cy="2594462"/>
          </a:xfrm>
          <a:prstGeom prst="rect">
            <a:avLst/>
          </a:prstGeom>
        </p:spPr>
      </p:pic>
    </p:spTree>
    <p:extLst>
      <p:ext uri="{BB962C8B-B14F-4D97-AF65-F5344CB8AC3E}">
        <p14:creationId xmlns:p14="http://schemas.microsoft.com/office/powerpoint/2010/main" val="2894496775"/>
      </p:ext>
    </p:extLst>
  </p:cSld>
  <p:clrMapOvr>
    <a:masterClrMapping/>
  </p:clrMapOvr>
  <p:transition xmlns:p14="http://schemas.microsoft.com/office/powerpoint/2010/mai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jdelijke aanduiding voor dianummer 4">
            <a:extLst>
              <a:ext uri="{FF2B5EF4-FFF2-40B4-BE49-F238E27FC236}">
                <a16:creationId xmlns:a16="http://schemas.microsoft.com/office/drawing/2014/main" xmlns="" id="{F4BA3627-5289-492F-88B0-DED55308DAD0}"/>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199" indent="-214308">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28" indent="-171446">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20"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12"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03"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795"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686"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577"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D5710D1-918D-41A5-9E7E-9D44C0D8D85B}" type="slidenum">
              <a:rPr lang="nl-NL" altLang="nl-NL" sz="900">
                <a:solidFill>
                  <a:srgbClr val="898989"/>
                </a:solidFill>
              </a:rPr>
              <a:pPr>
                <a:lnSpc>
                  <a:spcPct val="100000"/>
                </a:lnSpc>
                <a:spcBef>
                  <a:spcPct val="0"/>
                </a:spcBef>
                <a:buFontTx/>
                <a:buNone/>
              </a:pPr>
              <a:t>22</a:t>
            </a:fld>
            <a:endParaRPr lang="nl-NL" altLang="nl-NL" sz="900">
              <a:solidFill>
                <a:srgbClr val="898989"/>
              </a:solidFill>
            </a:endParaRPr>
          </a:p>
        </p:txBody>
      </p:sp>
      <p:sp>
        <p:nvSpPr>
          <p:cNvPr id="2" name="Tekstvak 1">
            <a:extLst>
              <a:ext uri="{FF2B5EF4-FFF2-40B4-BE49-F238E27FC236}">
                <a16:creationId xmlns:a16="http://schemas.microsoft.com/office/drawing/2014/main" xmlns="" id="{ECE3DD96-D91B-364A-BB66-84E7289B01AD}"/>
              </a:ext>
            </a:extLst>
          </p:cNvPr>
          <p:cNvSpPr txBox="1"/>
          <p:nvPr/>
        </p:nvSpPr>
        <p:spPr>
          <a:xfrm>
            <a:off x="327618" y="1115873"/>
            <a:ext cx="9992039" cy="2542363"/>
          </a:xfrm>
          <a:prstGeom prst="rect">
            <a:avLst/>
          </a:prstGeom>
          <a:noFill/>
        </p:spPr>
        <p:txBody>
          <a:bodyPr wrap="square" rtlCol="0">
            <a:spAutoFit/>
          </a:bodyPr>
          <a:lstStyle/>
          <a:p>
            <a:pPr>
              <a:lnSpc>
                <a:spcPct val="150000"/>
              </a:lnSpc>
            </a:pPr>
            <a:r>
              <a:rPr lang="nl-NL" dirty="0"/>
              <a:t>Tools voor het archiveren van:</a:t>
            </a:r>
          </a:p>
          <a:p>
            <a:pPr marL="285750" indent="-285750">
              <a:buFont typeface="Arial"/>
              <a:buChar char="•"/>
            </a:pPr>
            <a:r>
              <a:rPr lang="nl-NL" dirty="0"/>
              <a:t>Websites en objecten met niet-persistente links (</a:t>
            </a:r>
            <a:r>
              <a:rPr lang="nl-NL" dirty="0" err="1"/>
              <a:t>Archipol</a:t>
            </a:r>
            <a:r>
              <a:rPr lang="nl-NL" dirty="0"/>
              <a:t>)</a:t>
            </a:r>
            <a:endParaRPr lang="en-US" dirty="0"/>
          </a:p>
          <a:p>
            <a:pPr marL="285750" indent="-285750">
              <a:buFont typeface="Arial"/>
              <a:buChar char="•"/>
            </a:pPr>
            <a:r>
              <a:rPr lang="nl-NL" dirty="0"/>
              <a:t>Sociale media</a:t>
            </a:r>
            <a:endParaRPr lang="en-US" dirty="0"/>
          </a:p>
          <a:p>
            <a:pPr marL="285750" indent="-285750">
              <a:buFont typeface="Arial"/>
              <a:buChar char="•"/>
            </a:pPr>
            <a:r>
              <a:rPr lang="nl-NL" dirty="0"/>
              <a:t>Video</a:t>
            </a:r>
            <a:endParaRPr lang="en-US" dirty="0"/>
          </a:p>
          <a:p>
            <a:pPr marL="285750" indent="-285750">
              <a:buFont typeface="Arial"/>
              <a:buChar char="•"/>
            </a:pPr>
            <a:r>
              <a:rPr lang="nl-NL" dirty="0"/>
              <a:t>Microsoft Office bestanden (conversie)</a:t>
            </a:r>
            <a:endParaRPr lang="en-US" dirty="0"/>
          </a:p>
          <a:p>
            <a:pPr marL="285750" indent="-285750">
              <a:buFont typeface="Arial"/>
              <a:buChar char="•"/>
            </a:pPr>
            <a:r>
              <a:rPr lang="nl-NL" dirty="0"/>
              <a:t>Databases</a:t>
            </a:r>
            <a:endParaRPr lang="en-US" dirty="0"/>
          </a:p>
          <a:p>
            <a:pPr marL="285750" indent="-285750">
              <a:buFont typeface="Arial"/>
              <a:buChar char="•"/>
            </a:pPr>
            <a:r>
              <a:rPr lang="en-US" dirty="0"/>
              <a:t>S</a:t>
            </a:r>
            <a:r>
              <a:rPr lang="nl-NL" dirty="0" err="1"/>
              <a:t>oftware-based</a:t>
            </a:r>
            <a:r>
              <a:rPr lang="nl-NL" dirty="0"/>
              <a:t> kunstwerken</a:t>
            </a:r>
          </a:p>
          <a:p>
            <a:pPr>
              <a:lnSpc>
                <a:spcPct val="150000"/>
              </a:lnSpc>
            </a:pPr>
            <a:endParaRPr lang="nl-NL" dirty="0"/>
          </a:p>
        </p:txBody>
      </p:sp>
      <p:pic>
        <p:nvPicPr>
          <p:cNvPr id="9" name="Afbeelding 8">
            <a:extLst>
              <a:ext uri="{FF2B5EF4-FFF2-40B4-BE49-F238E27FC236}">
                <a16:creationId xmlns:a16="http://schemas.microsoft.com/office/drawing/2014/main" xmlns="" id="{5F522416-407B-5349-9443-62A14DC2CA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25425" y="6394884"/>
            <a:ext cx="439567" cy="463116"/>
          </a:xfrm>
          <a:prstGeom prst="rect">
            <a:avLst/>
          </a:prstGeom>
        </p:spPr>
      </p:pic>
      <p:sp>
        <p:nvSpPr>
          <p:cNvPr id="6" name="Titel 1">
            <a:extLst>
              <a:ext uri="{FF2B5EF4-FFF2-40B4-BE49-F238E27FC236}">
                <a16:creationId xmlns:a16="http://schemas.microsoft.com/office/drawing/2014/main" xmlns="" id="{81FEDE5B-BE30-4B37-8E85-9445ACC36E46}"/>
              </a:ext>
            </a:extLst>
          </p:cNvPr>
          <p:cNvSpPr txBox="1">
            <a:spLocks/>
          </p:cNvSpPr>
          <p:nvPr/>
        </p:nvSpPr>
        <p:spPr>
          <a:xfrm>
            <a:off x="240532" y="194757"/>
            <a:ext cx="8275151" cy="6352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r>
              <a:rPr lang="nl-NL" sz="2400" b="1" dirty="0">
                <a:latin typeface="Poppins SemiBold" pitchFamily="2" charset="77"/>
                <a:cs typeface="Poppins SemiBold" pitchFamily="2" charset="77"/>
              </a:rPr>
              <a:t>Welke tools voor </a:t>
            </a:r>
            <a:r>
              <a:rPr lang="nl-NL" sz="2400" b="1" dirty="0">
                <a:solidFill>
                  <a:srgbClr val="0A3DFA"/>
                </a:solidFill>
                <a:latin typeface="Poppins SemiBold" pitchFamily="2" charset="77"/>
                <a:cs typeface="Poppins SemiBold" pitchFamily="2" charset="77"/>
              </a:rPr>
              <a:t>specifieke content missen</a:t>
            </a:r>
            <a:r>
              <a:rPr lang="nl-NL" sz="2400" b="1" dirty="0">
                <a:latin typeface="Poppins SemiBold" pitchFamily="2" charset="77"/>
                <a:cs typeface="Poppins SemiBold" pitchFamily="2" charset="77"/>
              </a:rPr>
              <a:t> er?</a:t>
            </a:r>
            <a:endParaRPr lang="en-US" sz="2400" b="1" dirty="0">
              <a:latin typeface="Poppins SemiBold" pitchFamily="2" charset="77"/>
              <a:cs typeface="Poppins SemiBold" pitchFamily="2" charset="77"/>
            </a:endParaRPr>
          </a:p>
        </p:txBody>
      </p:sp>
    </p:spTree>
    <p:extLst>
      <p:ext uri="{BB962C8B-B14F-4D97-AF65-F5344CB8AC3E}">
        <p14:creationId xmlns:p14="http://schemas.microsoft.com/office/powerpoint/2010/main" val="295950421"/>
      </p:ext>
    </p:extLst>
  </p:cSld>
  <p:clrMapOvr>
    <a:masterClrMapping/>
  </p:clrMapOvr>
  <p:transition xmlns:p14="http://schemas.microsoft.com/office/powerpoint/2010/main" spd="slow">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jdelijke aanduiding voor dianummer 4">
            <a:extLst>
              <a:ext uri="{FF2B5EF4-FFF2-40B4-BE49-F238E27FC236}">
                <a16:creationId xmlns:a16="http://schemas.microsoft.com/office/drawing/2014/main" xmlns="" id="{F4BA3627-5289-492F-88B0-DED55308DAD0}"/>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199" indent="-214308">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28" indent="-171446">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20"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12"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03"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795"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686"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577"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D5710D1-918D-41A5-9E7E-9D44C0D8D85B}" type="slidenum">
              <a:rPr lang="nl-NL" altLang="nl-NL" sz="900">
                <a:solidFill>
                  <a:srgbClr val="898989"/>
                </a:solidFill>
              </a:rPr>
              <a:pPr>
                <a:lnSpc>
                  <a:spcPct val="100000"/>
                </a:lnSpc>
                <a:spcBef>
                  <a:spcPct val="0"/>
                </a:spcBef>
                <a:buFontTx/>
                <a:buNone/>
              </a:pPr>
              <a:t>23</a:t>
            </a:fld>
            <a:endParaRPr lang="nl-NL" altLang="nl-NL" sz="900">
              <a:solidFill>
                <a:srgbClr val="898989"/>
              </a:solidFill>
            </a:endParaRPr>
          </a:p>
        </p:txBody>
      </p:sp>
      <p:sp>
        <p:nvSpPr>
          <p:cNvPr id="2" name="Tekstvak 1">
            <a:extLst>
              <a:ext uri="{FF2B5EF4-FFF2-40B4-BE49-F238E27FC236}">
                <a16:creationId xmlns:a16="http://schemas.microsoft.com/office/drawing/2014/main" xmlns="" id="{ECE3DD96-D91B-364A-BB66-84E7289B01AD}"/>
              </a:ext>
            </a:extLst>
          </p:cNvPr>
          <p:cNvSpPr txBox="1"/>
          <p:nvPr/>
        </p:nvSpPr>
        <p:spPr>
          <a:xfrm>
            <a:off x="327618" y="1125538"/>
            <a:ext cx="9992039" cy="5609229"/>
          </a:xfrm>
          <a:prstGeom prst="rect">
            <a:avLst/>
          </a:prstGeom>
          <a:noFill/>
        </p:spPr>
        <p:txBody>
          <a:bodyPr wrap="square" rtlCol="0">
            <a:spAutoFit/>
          </a:bodyPr>
          <a:lstStyle/>
          <a:p>
            <a:pPr>
              <a:lnSpc>
                <a:spcPct val="150000"/>
              </a:lnSpc>
            </a:pPr>
            <a:r>
              <a:rPr lang="nl-NL" dirty="0"/>
              <a:t>Tools voor:</a:t>
            </a:r>
          </a:p>
          <a:p>
            <a:pPr marL="285750" indent="-285750">
              <a:buFont typeface="Arial"/>
              <a:buChar char="•"/>
            </a:pPr>
            <a:r>
              <a:rPr lang="nl-NL" dirty="0"/>
              <a:t>Het beheer, zoeken en rapportage</a:t>
            </a:r>
            <a:endParaRPr lang="en-US" dirty="0"/>
          </a:p>
          <a:p>
            <a:pPr marL="285750" indent="-285750">
              <a:buFont typeface="Arial"/>
              <a:buChar char="•"/>
            </a:pPr>
            <a:r>
              <a:rPr lang="nl-NL" dirty="0"/>
              <a:t>Redactie (suggestie waar bestanden erbij horen)</a:t>
            </a:r>
            <a:endParaRPr lang="en-US" dirty="0"/>
          </a:p>
          <a:p>
            <a:pPr marL="285750" indent="-285750">
              <a:buFont typeface="Arial"/>
              <a:buChar char="•"/>
            </a:pPr>
            <a:r>
              <a:rPr lang="nl-NL" dirty="0"/>
              <a:t>Waardering en selectie</a:t>
            </a:r>
            <a:endParaRPr lang="en-US" dirty="0"/>
          </a:p>
          <a:p>
            <a:pPr marL="285750" indent="-285750">
              <a:buFont typeface="Arial"/>
              <a:buChar char="•"/>
            </a:pPr>
            <a:r>
              <a:rPr lang="nl-NL" dirty="0"/>
              <a:t>Automatische metadata extractie</a:t>
            </a:r>
            <a:endParaRPr lang="en-US" dirty="0"/>
          </a:p>
          <a:p>
            <a:pPr marL="285750" indent="-285750">
              <a:buFont typeface="Arial"/>
              <a:buChar char="•"/>
            </a:pPr>
            <a:r>
              <a:rPr lang="nl-NL" dirty="0" err="1"/>
              <a:t>API's</a:t>
            </a:r>
            <a:r>
              <a:rPr lang="nl-NL" dirty="0"/>
              <a:t> om metadata van archieven in te lezen ontbreken (bv </a:t>
            </a:r>
            <a:r>
              <a:rPr lang="nl-NL" dirty="0" err="1"/>
              <a:t>DANSEasy</a:t>
            </a:r>
            <a:r>
              <a:rPr lang="nl-NL" dirty="0"/>
              <a:t>, DRYAD)</a:t>
            </a:r>
            <a:endParaRPr lang="en-US" dirty="0"/>
          </a:p>
          <a:p>
            <a:pPr marL="285750" indent="-285750">
              <a:buFont typeface="Arial"/>
              <a:buChar char="•"/>
            </a:pPr>
            <a:r>
              <a:rPr lang="nl-NL" dirty="0"/>
              <a:t>Bestandsidentificatie </a:t>
            </a:r>
            <a:endParaRPr lang="en-US" dirty="0"/>
          </a:p>
          <a:p>
            <a:pPr marL="285750" indent="-285750">
              <a:buFont typeface="Arial"/>
              <a:buChar char="•"/>
            </a:pPr>
            <a:r>
              <a:rPr lang="nl-NL" dirty="0"/>
              <a:t>Validatie </a:t>
            </a:r>
            <a:r>
              <a:rPr lang="nl-NL" dirty="0" err="1"/>
              <a:t>proprietaire</a:t>
            </a:r>
            <a:r>
              <a:rPr lang="nl-NL" dirty="0"/>
              <a:t> bestandsformaten</a:t>
            </a:r>
            <a:endParaRPr lang="en-US" dirty="0"/>
          </a:p>
          <a:p>
            <a:pPr marL="285750" indent="-285750">
              <a:buFont typeface="Arial"/>
              <a:buChar char="•"/>
            </a:pPr>
            <a:r>
              <a:rPr lang="nl-NL" dirty="0"/>
              <a:t>Validatie </a:t>
            </a:r>
            <a:r>
              <a:rPr lang="nl-NL" dirty="0" err="1"/>
              <a:t>xml</a:t>
            </a:r>
            <a:endParaRPr lang="en-US" dirty="0"/>
          </a:p>
          <a:p>
            <a:pPr marL="285750" indent="-285750">
              <a:buFont typeface="Arial"/>
              <a:buChar char="•"/>
            </a:pPr>
            <a:r>
              <a:rPr lang="nl-NL" dirty="0"/>
              <a:t>Validatie van e-mail incl. gerelateerde bijlagen</a:t>
            </a:r>
            <a:endParaRPr lang="en-US" dirty="0"/>
          </a:p>
          <a:p>
            <a:pPr marL="285750" indent="-285750">
              <a:buFont typeface="Arial"/>
              <a:buChar char="•"/>
            </a:pPr>
            <a:r>
              <a:rPr lang="nl-NL" dirty="0"/>
              <a:t>Controleren van de leesbaarheid/bruikbaarheid van file formaten</a:t>
            </a:r>
            <a:endParaRPr lang="en-US" dirty="0"/>
          </a:p>
          <a:p>
            <a:pPr marL="285750" indent="-285750">
              <a:buFont typeface="Arial"/>
              <a:buChar char="•"/>
            </a:pPr>
            <a:r>
              <a:rPr lang="nl-NL" dirty="0"/>
              <a:t>Visualisatie </a:t>
            </a:r>
            <a:endParaRPr lang="en-US" dirty="0"/>
          </a:p>
          <a:p>
            <a:pPr marL="285750" indent="-285750">
              <a:buFont typeface="Arial"/>
              <a:buChar char="•"/>
            </a:pPr>
            <a:r>
              <a:rPr lang="nl-NL" dirty="0" err="1"/>
              <a:t>Deduplicatie</a:t>
            </a:r>
            <a:endParaRPr lang="en-US" dirty="0"/>
          </a:p>
          <a:p>
            <a:pPr marL="285750" indent="-285750">
              <a:buFont typeface="Arial"/>
              <a:buChar char="•"/>
            </a:pPr>
            <a:r>
              <a:rPr lang="nl-NL" dirty="0"/>
              <a:t>Automatische digitale handtekening- en encryptie detectie</a:t>
            </a:r>
            <a:endParaRPr lang="en-US" dirty="0"/>
          </a:p>
          <a:p>
            <a:pPr marL="285750" indent="-285750">
              <a:buFont typeface="Arial"/>
              <a:buChar char="•"/>
            </a:pPr>
            <a:r>
              <a:rPr lang="nl-NL" dirty="0"/>
              <a:t>Zoeken op unieke beelden (bewerkt/onbewerkt, IPTC informatie etc.)</a:t>
            </a:r>
            <a:endParaRPr lang="en-US" dirty="0"/>
          </a:p>
          <a:p>
            <a:pPr marL="285750" indent="-285750">
              <a:buFont typeface="Arial"/>
              <a:buChar char="•"/>
            </a:pPr>
            <a:r>
              <a:rPr lang="nl-NL" dirty="0"/>
              <a:t>Inhoudelijke metadata verwerking (bij CMS die LOD ondersteunt)</a:t>
            </a:r>
            <a:endParaRPr lang="en-US" dirty="0"/>
          </a:p>
          <a:p>
            <a:pPr marL="285750" indent="-285750">
              <a:buFont typeface="Arial"/>
              <a:buChar char="•"/>
            </a:pPr>
            <a:r>
              <a:rPr lang="nl-NL" dirty="0"/>
              <a:t>Automatisatie van informatie verbinding en beschikbaarstelling (open access)</a:t>
            </a:r>
            <a:endParaRPr lang="en-US" dirty="0"/>
          </a:p>
          <a:p>
            <a:pPr marL="285750" indent="-285750">
              <a:buFont typeface="Arial"/>
              <a:buChar char="•"/>
            </a:pPr>
            <a:r>
              <a:rPr lang="nl-NL" dirty="0"/>
              <a:t>Uitbreiding en uitwisseling van kennis over het gebruik van tools</a:t>
            </a:r>
            <a:endParaRPr lang="en-US" dirty="0"/>
          </a:p>
          <a:p>
            <a:pPr>
              <a:lnSpc>
                <a:spcPct val="150000"/>
              </a:lnSpc>
            </a:pPr>
            <a:endParaRPr lang="nl-NL" dirty="0"/>
          </a:p>
        </p:txBody>
      </p:sp>
      <p:pic>
        <p:nvPicPr>
          <p:cNvPr id="9" name="Afbeelding 8">
            <a:extLst>
              <a:ext uri="{FF2B5EF4-FFF2-40B4-BE49-F238E27FC236}">
                <a16:creationId xmlns:a16="http://schemas.microsoft.com/office/drawing/2014/main" xmlns="" id="{5F522416-407B-5349-9443-62A14DC2CA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25425" y="6394884"/>
            <a:ext cx="439567" cy="463116"/>
          </a:xfrm>
          <a:prstGeom prst="rect">
            <a:avLst/>
          </a:prstGeom>
        </p:spPr>
      </p:pic>
      <p:sp>
        <p:nvSpPr>
          <p:cNvPr id="6" name="Titel 1">
            <a:extLst>
              <a:ext uri="{FF2B5EF4-FFF2-40B4-BE49-F238E27FC236}">
                <a16:creationId xmlns:a16="http://schemas.microsoft.com/office/drawing/2014/main" xmlns="" id="{81FEDE5B-BE30-4B37-8E85-9445ACC36E46}"/>
              </a:ext>
            </a:extLst>
          </p:cNvPr>
          <p:cNvSpPr txBox="1">
            <a:spLocks/>
          </p:cNvSpPr>
          <p:nvPr/>
        </p:nvSpPr>
        <p:spPr>
          <a:xfrm>
            <a:off x="240532" y="194757"/>
            <a:ext cx="8275151" cy="6352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r>
              <a:rPr lang="nl-NL" sz="2400" b="1" dirty="0">
                <a:latin typeface="Poppins SemiBold" pitchFamily="2" charset="77"/>
                <a:cs typeface="Poppins SemiBold" pitchFamily="2" charset="77"/>
              </a:rPr>
              <a:t>Welke tools voor </a:t>
            </a:r>
            <a:r>
              <a:rPr lang="nl-NL" sz="2400" b="1" dirty="0">
                <a:solidFill>
                  <a:srgbClr val="0A3DFA"/>
                </a:solidFill>
                <a:latin typeface="Poppins SemiBold" pitchFamily="2" charset="77"/>
                <a:cs typeface="Poppins SemiBold" pitchFamily="2" charset="77"/>
              </a:rPr>
              <a:t>specifieke functies missen </a:t>
            </a:r>
            <a:r>
              <a:rPr lang="nl-NL" sz="2400" b="1" dirty="0">
                <a:latin typeface="Poppins SemiBold" pitchFamily="2" charset="77"/>
                <a:cs typeface="Poppins SemiBold" pitchFamily="2" charset="77"/>
              </a:rPr>
              <a:t>er?</a:t>
            </a:r>
            <a:endParaRPr lang="en-US" sz="2400" b="1" dirty="0">
              <a:latin typeface="Poppins SemiBold" pitchFamily="2" charset="77"/>
              <a:cs typeface="Poppins SemiBold" pitchFamily="2" charset="77"/>
            </a:endParaRPr>
          </a:p>
        </p:txBody>
      </p:sp>
    </p:spTree>
    <p:extLst>
      <p:ext uri="{BB962C8B-B14F-4D97-AF65-F5344CB8AC3E}">
        <p14:creationId xmlns:p14="http://schemas.microsoft.com/office/powerpoint/2010/main" val="1150929744"/>
      </p:ext>
    </p:extLst>
  </p:cSld>
  <p:clrMapOvr>
    <a:masterClrMapping/>
  </p:clrMapOvr>
  <p:transition xmlns:p14="http://schemas.microsoft.com/office/powerpoint/2010/main" spd="slow">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jdelijke aanduiding voor dianummer 4">
            <a:extLst>
              <a:ext uri="{FF2B5EF4-FFF2-40B4-BE49-F238E27FC236}">
                <a16:creationId xmlns:a16="http://schemas.microsoft.com/office/drawing/2014/main" xmlns="" id="{F4BA3627-5289-492F-88B0-DED55308DAD0}"/>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199" indent="-214308">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28" indent="-171446">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20"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12"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03"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795"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686"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577"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D5710D1-918D-41A5-9E7E-9D44C0D8D85B}" type="slidenum">
              <a:rPr lang="nl-NL" altLang="nl-NL" sz="900">
                <a:solidFill>
                  <a:srgbClr val="898989"/>
                </a:solidFill>
              </a:rPr>
              <a:pPr>
                <a:lnSpc>
                  <a:spcPct val="100000"/>
                </a:lnSpc>
                <a:spcBef>
                  <a:spcPct val="0"/>
                </a:spcBef>
                <a:buFontTx/>
                <a:buNone/>
              </a:pPr>
              <a:t>24</a:t>
            </a:fld>
            <a:endParaRPr lang="nl-NL" altLang="nl-NL" sz="900">
              <a:solidFill>
                <a:srgbClr val="898989"/>
              </a:solidFill>
            </a:endParaRPr>
          </a:p>
        </p:txBody>
      </p:sp>
      <p:sp>
        <p:nvSpPr>
          <p:cNvPr id="2" name="Tekstvak 1">
            <a:extLst>
              <a:ext uri="{FF2B5EF4-FFF2-40B4-BE49-F238E27FC236}">
                <a16:creationId xmlns:a16="http://schemas.microsoft.com/office/drawing/2014/main" xmlns="" id="{ECE3DD96-D91B-364A-BB66-84E7289B01AD}"/>
              </a:ext>
            </a:extLst>
          </p:cNvPr>
          <p:cNvSpPr txBox="1"/>
          <p:nvPr/>
        </p:nvSpPr>
        <p:spPr>
          <a:xfrm>
            <a:off x="327618" y="1115873"/>
            <a:ext cx="9992039" cy="4481355"/>
          </a:xfrm>
          <a:prstGeom prst="rect">
            <a:avLst/>
          </a:prstGeom>
          <a:noFill/>
        </p:spPr>
        <p:txBody>
          <a:bodyPr wrap="square" rtlCol="0">
            <a:spAutoFit/>
          </a:bodyPr>
          <a:lstStyle/>
          <a:p>
            <a:pPr>
              <a:lnSpc>
                <a:spcPct val="150000"/>
              </a:lnSpc>
            </a:pPr>
            <a:r>
              <a:rPr lang="nl-NL" dirty="0"/>
              <a:t>Tools voor:</a:t>
            </a:r>
          </a:p>
          <a:p>
            <a:pPr marL="285750" indent="-285750">
              <a:buFont typeface="Arial"/>
              <a:buChar char="•"/>
            </a:pPr>
            <a:r>
              <a:rPr lang="nl-NL" dirty="0"/>
              <a:t>Beleid </a:t>
            </a:r>
            <a:endParaRPr lang="en-US" dirty="0"/>
          </a:p>
          <a:p>
            <a:pPr marL="285750" indent="-285750">
              <a:buFont typeface="Arial"/>
              <a:buChar char="•"/>
            </a:pPr>
            <a:r>
              <a:rPr lang="nl-NL" dirty="0"/>
              <a:t>Communicatie over de eisen </a:t>
            </a:r>
            <a:endParaRPr lang="en-US" dirty="0"/>
          </a:p>
          <a:p>
            <a:pPr marL="285750" indent="-285750">
              <a:buFont typeface="Arial"/>
              <a:buChar char="•"/>
            </a:pPr>
            <a:r>
              <a:rPr lang="nl-NL" dirty="0"/>
              <a:t>Ontwikkeling van automatisering en </a:t>
            </a:r>
            <a:r>
              <a:rPr lang="nl-NL" dirty="0" err="1"/>
              <a:t>workflows</a:t>
            </a:r>
            <a:endParaRPr lang="nl-NL" dirty="0"/>
          </a:p>
          <a:p>
            <a:pPr marL="285750" indent="-285750">
              <a:buFont typeface="Arial"/>
              <a:buChar char="•"/>
            </a:pPr>
            <a:r>
              <a:rPr lang="nl-NL" dirty="0"/>
              <a:t>Ontwikkeling van API voor geautomatiseerde deponering</a:t>
            </a:r>
            <a:endParaRPr lang="en-US" dirty="0"/>
          </a:p>
          <a:p>
            <a:pPr marL="285750" indent="-285750">
              <a:buFont typeface="Arial"/>
              <a:buChar char="•"/>
            </a:pPr>
            <a:r>
              <a:rPr lang="nl-NL" dirty="0"/>
              <a:t>Integratie met CBS </a:t>
            </a:r>
            <a:endParaRPr lang="en-US" dirty="0"/>
          </a:p>
          <a:p>
            <a:pPr marL="285750" indent="-285750">
              <a:buFont typeface="Arial"/>
              <a:buChar char="•"/>
            </a:pPr>
            <a:r>
              <a:rPr lang="nl-NL" dirty="0"/>
              <a:t>Omvang</a:t>
            </a:r>
            <a:r>
              <a:rPr lang="en-US" dirty="0"/>
              <a:t> en </a:t>
            </a:r>
            <a:r>
              <a:rPr lang="nl-NL" dirty="0"/>
              <a:t>schaal vergroting </a:t>
            </a:r>
          </a:p>
          <a:p>
            <a:pPr marL="285750" indent="-285750">
              <a:buFont typeface="Arial"/>
              <a:buChar char="•"/>
            </a:pPr>
            <a:r>
              <a:rPr lang="nl-NL" dirty="0"/>
              <a:t>Verwerken van tijdrovende collecties, snelheid per ingest</a:t>
            </a:r>
            <a:r>
              <a:rPr lang="en-US" dirty="0"/>
              <a:t> </a:t>
            </a:r>
          </a:p>
          <a:p>
            <a:pPr marL="285750" indent="-285750">
              <a:buFont typeface="Arial"/>
              <a:buChar char="•"/>
            </a:pPr>
            <a:r>
              <a:rPr lang="nl-NL" dirty="0"/>
              <a:t>Verwerken van afwijkende bestandsformaten</a:t>
            </a:r>
          </a:p>
          <a:p>
            <a:pPr marL="285750" indent="-285750">
              <a:buFont typeface="Arial"/>
              <a:buChar char="•"/>
            </a:pPr>
            <a:r>
              <a:rPr lang="nl-NL" dirty="0" err="1"/>
              <a:t>Legacy</a:t>
            </a:r>
            <a:r>
              <a:rPr lang="nl-NL" dirty="0"/>
              <a:t> data (voldoen aan de huidige metadata standaarden)</a:t>
            </a:r>
            <a:r>
              <a:rPr lang="en-US" dirty="0"/>
              <a:t> </a:t>
            </a:r>
          </a:p>
          <a:p>
            <a:pPr marL="285750" indent="-285750">
              <a:buFont typeface="Arial"/>
              <a:buChar char="•"/>
            </a:pPr>
            <a:r>
              <a:rPr lang="nl-NL" dirty="0"/>
              <a:t>Implementatie van tools en ondersteuning van IT (verschillende programmeertalen)</a:t>
            </a:r>
            <a:r>
              <a:rPr lang="en-US" dirty="0"/>
              <a:t> </a:t>
            </a:r>
            <a:r>
              <a:rPr lang="nl-NL" dirty="0"/>
              <a:t> </a:t>
            </a:r>
          </a:p>
          <a:p>
            <a:pPr marL="285750" indent="-285750">
              <a:buFont typeface="Arial"/>
              <a:buChar char="•"/>
            </a:pPr>
            <a:r>
              <a:rPr lang="nl-NL" dirty="0"/>
              <a:t>Ketenautomatisering (tussen alle softwarecomponenten van het </a:t>
            </a:r>
            <a:r>
              <a:rPr lang="nl-NL" dirty="0" err="1"/>
              <a:t>ingestproces</a:t>
            </a:r>
            <a:r>
              <a:rPr lang="nl-NL" dirty="0"/>
              <a:t>: e-depot, website, etc.)</a:t>
            </a:r>
          </a:p>
          <a:p>
            <a:pPr marL="285750" indent="-285750">
              <a:buFont typeface="Arial"/>
              <a:buChar char="•"/>
            </a:pPr>
            <a:r>
              <a:rPr lang="nl-NL" dirty="0"/>
              <a:t>Koppelvlakken</a:t>
            </a:r>
            <a:r>
              <a:rPr lang="en-US" dirty="0"/>
              <a:t> / </a:t>
            </a:r>
            <a:r>
              <a:rPr lang="nl-NL" dirty="0"/>
              <a:t>gemak van gebruik</a:t>
            </a:r>
            <a:endParaRPr lang="en-US" dirty="0"/>
          </a:p>
          <a:p>
            <a:pPr marL="285750" indent="-285750">
              <a:buFont typeface="Arial"/>
              <a:buChar char="•"/>
            </a:pPr>
            <a:r>
              <a:rPr lang="nl-NL" dirty="0" err="1"/>
              <a:t>Quality</a:t>
            </a:r>
            <a:r>
              <a:rPr lang="nl-NL" dirty="0"/>
              <a:t> Control</a:t>
            </a:r>
            <a:endParaRPr lang="en-US" dirty="0"/>
          </a:p>
          <a:p>
            <a:pPr>
              <a:lnSpc>
                <a:spcPct val="150000"/>
              </a:lnSpc>
            </a:pPr>
            <a:endParaRPr lang="nl-NL" dirty="0"/>
          </a:p>
        </p:txBody>
      </p:sp>
      <p:pic>
        <p:nvPicPr>
          <p:cNvPr id="9" name="Afbeelding 8">
            <a:extLst>
              <a:ext uri="{FF2B5EF4-FFF2-40B4-BE49-F238E27FC236}">
                <a16:creationId xmlns:a16="http://schemas.microsoft.com/office/drawing/2014/main" xmlns="" id="{5F522416-407B-5349-9443-62A14DC2CA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25425" y="6394884"/>
            <a:ext cx="439567" cy="463116"/>
          </a:xfrm>
          <a:prstGeom prst="rect">
            <a:avLst/>
          </a:prstGeom>
        </p:spPr>
      </p:pic>
      <p:sp>
        <p:nvSpPr>
          <p:cNvPr id="6" name="Titel 1">
            <a:extLst>
              <a:ext uri="{FF2B5EF4-FFF2-40B4-BE49-F238E27FC236}">
                <a16:creationId xmlns:a16="http://schemas.microsoft.com/office/drawing/2014/main" xmlns="" id="{81FEDE5B-BE30-4B37-8E85-9445ACC36E46}"/>
              </a:ext>
            </a:extLst>
          </p:cNvPr>
          <p:cNvSpPr txBox="1">
            <a:spLocks/>
          </p:cNvSpPr>
          <p:nvPr/>
        </p:nvSpPr>
        <p:spPr>
          <a:xfrm>
            <a:off x="240532" y="194757"/>
            <a:ext cx="8275151" cy="6352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r>
              <a:rPr lang="nl-NL" sz="2400" b="1" dirty="0">
                <a:latin typeface="Poppins SemiBold" pitchFamily="2" charset="77"/>
                <a:cs typeface="Poppins SemiBold" pitchFamily="2" charset="77"/>
              </a:rPr>
              <a:t>Wat zijn de grootste </a:t>
            </a:r>
            <a:r>
              <a:rPr lang="nl-NL" sz="2400" b="1" dirty="0">
                <a:solidFill>
                  <a:srgbClr val="0A3DFA"/>
                </a:solidFill>
                <a:latin typeface="Poppins SemiBold" pitchFamily="2" charset="77"/>
                <a:cs typeface="Poppins SemiBold" pitchFamily="2" charset="77"/>
              </a:rPr>
              <a:t>uitdagingen</a:t>
            </a:r>
            <a:r>
              <a:rPr lang="nl-NL" sz="2400" b="1" dirty="0">
                <a:latin typeface="Poppins SemiBold" pitchFamily="2" charset="77"/>
                <a:cs typeface="Poppins SemiBold" pitchFamily="2" charset="77"/>
              </a:rPr>
              <a:t>?</a:t>
            </a:r>
            <a:endParaRPr lang="en-US" sz="2400" b="1" dirty="0">
              <a:latin typeface="Poppins SemiBold" pitchFamily="2" charset="77"/>
              <a:cs typeface="Poppins SemiBold" pitchFamily="2" charset="77"/>
            </a:endParaRPr>
          </a:p>
        </p:txBody>
      </p:sp>
    </p:spTree>
    <p:extLst>
      <p:ext uri="{BB962C8B-B14F-4D97-AF65-F5344CB8AC3E}">
        <p14:creationId xmlns:p14="http://schemas.microsoft.com/office/powerpoint/2010/main" val="3644003305"/>
      </p:ext>
    </p:extLst>
  </p:cSld>
  <p:clrMapOvr>
    <a:masterClrMapping/>
  </p:clrMapOvr>
  <p:transition xmlns:p14="http://schemas.microsoft.com/office/powerpoint/2010/main" spd="slow">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98699" y="1225455"/>
            <a:ext cx="7416000" cy="646331"/>
          </a:xfrm>
          <a:prstGeom prst="rect">
            <a:avLst/>
          </a:prstGeom>
        </p:spPr>
        <p:txBody>
          <a:bodyPr wrap="square">
            <a:spAutoFit/>
          </a:bodyPr>
          <a:lstStyle/>
          <a:p>
            <a:pPr lvl="0"/>
            <a:r>
              <a:rPr lang="nl-NL" b="1" dirty="0">
                <a:solidFill>
                  <a:srgbClr val="0A3DFA"/>
                </a:solidFill>
              </a:rPr>
              <a:t>Vraag: </a:t>
            </a:r>
            <a:r>
              <a:rPr lang="nl-NL" dirty="0"/>
              <a:t>Waar zit voor uw organisatie een behoefte voor samenwerking?</a:t>
            </a:r>
            <a:endParaRPr lang="en-US" dirty="0"/>
          </a:p>
          <a:p>
            <a:endParaRPr lang="nl-NL" b="1" dirty="0"/>
          </a:p>
        </p:txBody>
      </p:sp>
      <p:sp>
        <p:nvSpPr>
          <p:cNvPr id="14340" name="Tijdelijke aanduiding voor dianummer 4">
            <a:extLst>
              <a:ext uri="{FF2B5EF4-FFF2-40B4-BE49-F238E27FC236}">
                <a16:creationId xmlns:a16="http://schemas.microsoft.com/office/drawing/2014/main" xmlns="" id="{F4BA3627-5289-492F-88B0-DED55308DAD0}"/>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199" indent="-214308">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28" indent="-171446">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20"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12"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03"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795"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686"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577"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D5710D1-918D-41A5-9E7E-9D44C0D8D85B}" type="slidenum">
              <a:rPr lang="nl-NL" altLang="nl-NL" sz="900">
                <a:solidFill>
                  <a:srgbClr val="898989"/>
                </a:solidFill>
              </a:rPr>
              <a:pPr>
                <a:lnSpc>
                  <a:spcPct val="100000"/>
                </a:lnSpc>
                <a:spcBef>
                  <a:spcPct val="0"/>
                </a:spcBef>
                <a:buFontTx/>
                <a:buNone/>
              </a:pPr>
              <a:t>25</a:t>
            </a:fld>
            <a:endParaRPr lang="nl-NL" altLang="nl-NL" sz="900">
              <a:solidFill>
                <a:srgbClr val="898989"/>
              </a:solidFill>
            </a:endParaRPr>
          </a:p>
        </p:txBody>
      </p:sp>
      <p:sp>
        <p:nvSpPr>
          <p:cNvPr id="14338" name="Titel 1">
            <a:extLst>
              <a:ext uri="{FF2B5EF4-FFF2-40B4-BE49-F238E27FC236}">
                <a16:creationId xmlns:a16="http://schemas.microsoft.com/office/drawing/2014/main" xmlns="" id="{81FEDE5B-BE30-4B37-8E85-9445ACC36E46}"/>
              </a:ext>
            </a:extLst>
          </p:cNvPr>
          <p:cNvSpPr>
            <a:spLocks noGrp="1"/>
          </p:cNvSpPr>
          <p:nvPr>
            <p:ph type="title"/>
          </p:nvPr>
        </p:nvSpPr>
        <p:spPr>
          <a:xfrm>
            <a:off x="240532" y="194757"/>
            <a:ext cx="9562191" cy="635240"/>
          </a:xfrm>
        </p:spPr>
        <p:txBody>
          <a:bodyPr>
            <a:normAutofit/>
          </a:bodyPr>
          <a:lstStyle/>
          <a:p>
            <a:pPr marL="342900" lvl="0" indent="-342900">
              <a:spcAft>
                <a:spcPts val="0"/>
              </a:spcAft>
            </a:pPr>
            <a:r>
              <a:rPr lang="nl-NL" sz="2400" b="1" dirty="0">
                <a:latin typeface="Poppins SemiBold" pitchFamily="2" charset="77"/>
                <a:cs typeface="Poppins SemiBold" pitchFamily="2" charset="77"/>
              </a:rPr>
              <a:t>Behoefte aan </a:t>
            </a:r>
            <a:r>
              <a:rPr lang="nl-NL" sz="2400" b="1" dirty="0">
                <a:solidFill>
                  <a:srgbClr val="0A3DFA"/>
                </a:solidFill>
                <a:latin typeface="Poppins SemiBold" pitchFamily="2" charset="77"/>
                <a:cs typeface="Poppins SemiBold" pitchFamily="2" charset="77"/>
              </a:rPr>
              <a:t>samenwerking</a:t>
            </a:r>
            <a:endParaRPr lang="en-US" sz="2400" b="1" dirty="0">
              <a:solidFill>
                <a:srgbClr val="0A3DFA"/>
              </a:solidFill>
              <a:latin typeface="Poppins SemiBold" pitchFamily="2" charset="77"/>
              <a:cs typeface="Poppins SemiBold" pitchFamily="2" charset="77"/>
            </a:endParaRPr>
          </a:p>
        </p:txBody>
      </p:sp>
      <p:pic>
        <p:nvPicPr>
          <p:cNvPr id="9" name="Afbeelding 8">
            <a:extLst>
              <a:ext uri="{FF2B5EF4-FFF2-40B4-BE49-F238E27FC236}">
                <a16:creationId xmlns:a16="http://schemas.microsoft.com/office/drawing/2014/main" xmlns="" id="{5F522416-407B-5349-9443-62A14DC2CA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25425" y="6394884"/>
            <a:ext cx="439567" cy="463116"/>
          </a:xfrm>
          <a:prstGeom prst="rect">
            <a:avLst/>
          </a:prstGeom>
        </p:spPr>
      </p:pic>
      <p:graphicFrame>
        <p:nvGraphicFramePr>
          <p:cNvPr id="8" name="Chart 7">
            <a:extLst>
              <a:ext uri="{FF2B5EF4-FFF2-40B4-BE49-F238E27FC236}">
                <a16:creationId xmlns:a16="http://schemas.microsoft.com/office/drawing/2014/main" xmlns="" id="{B6EAC2C1-8205-4E93-896F-5E62F872AB01}"/>
              </a:ext>
            </a:extLst>
          </p:cNvPr>
          <p:cNvGraphicFramePr/>
          <p:nvPr>
            <p:extLst>
              <p:ext uri="{D42A27DB-BD31-4B8C-83A1-F6EECF244321}">
                <p14:modId xmlns:p14="http://schemas.microsoft.com/office/powerpoint/2010/main" val="804926252"/>
              </p:ext>
            </p:extLst>
          </p:nvPr>
        </p:nvGraphicFramePr>
        <p:xfrm>
          <a:off x="2298699" y="1871786"/>
          <a:ext cx="7416000" cy="2852614"/>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p:cNvSpPr/>
          <p:nvPr/>
        </p:nvSpPr>
        <p:spPr>
          <a:xfrm>
            <a:off x="2298699" y="5147171"/>
            <a:ext cx="7416000" cy="369332"/>
          </a:xfrm>
          <a:prstGeom prst="rect">
            <a:avLst/>
          </a:prstGeom>
        </p:spPr>
        <p:txBody>
          <a:bodyPr wrap="square">
            <a:spAutoFit/>
          </a:bodyPr>
          <a:lstStyle/>
          <a:p>
            <a:r>
              <a:rPr lang="nl-NL" dirty="0"/>
              <a:t>Praktijk voorbeelden zijn twee keer zo veel benoemd!</a:t>
            </a:r>
            <a:endParaRPr lang="en-US" dirty="0"/>
          </a:p>
        </p:txBody>
      </p:sp>
    </p:spTree>
    <p:extLst>
      <p:ext uri="{BB962C8B-B14F-4D97-AF65-F5344CB8AC3E}">
        <p14:creationId xmlns:p14="http://schemas.microsoft.com/office/powerpoint/2010/main" val="1198315613"/>
      </p:ext>
    </p:extLst>
  </p:cSld>
  <p:clrMapOvr>
    <a:masterClrMapping/>
  </p:clrMapOvr>
  <p:transition xmlns:p14="http://schemas.microsoft.com/office/powerpoint/2010/main" spd="slow">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15">
            <a:extLst>
              <a:ext uri="{FF2B5EF4-FFF2-40B4-BE49-F238E27FC236}">
                <a16:creationId xmlns:a16="http://schemas.microsoft.com/office/drawing/2014/main" xmlns="" id="{0080C9E2-99AB-4E51-8B89-094DAACBF8A5}"/>
              </a:ext>
            </a:extLst>
          </p:cNvPr>
          <p:cNvSpPr txBox="1"/>
          <p:nvPr/>
        </p:nvSpPr>
        <p:spPr>
          <a:xfrm>
            <a:off x="1714498" y="2794211"/>
            <a:ext cx="8763004" cy="923330"/>
          </a:xfrm>
          <a:prstGeom prst="rect">
            <a:avLst/>
          </a:prstGeom>
          <a:noFill/>
        </p:spPr>
        <p:txBody>
          <a:bodyPr wrap="square" rtlCol="0">
            <a:spAutoFit/>
          </a:bodyPr>
          <a:lstStyle/>
          <a:p>
            <a:pPr algn="ctr"/>
            <a:r>
              <a:rPr lang="nl-NL" sz="5400" b="1" dirty="0">
                <a:solidFill>
                  <a:srgbClr val="0A3DFA"/>
                </a:solidFill>
                <a:latin typeface="Poppins SemiBold" pitchFamily="2" charset="77"/>
                <a:ea typeface="+mj-ea"/>
                <a:cs typeface="Poppins SemiBold" pitchFamily="2" charset="77"/>
              </a:rPr>
              <a:t>4. Eerste conclusies</a:t>
            </a:r>
          </a:p>
        </p:txBody>
      </p:sp>
      <p:pic>
        <p:nvPicPr>
          <p:cNvPr id="6" name="Afbeelding 8">
            <a:extLst>
              <a:ext uri="{FF2B5EF4-FFF2-40B4-BE49-F238E27FC236}">
                <a16:creationId xmlns:a16="http://schemas.microsoft.com/office/drawing/2014/main" xmlns="" id="{5F522416-407B-5349-9443-62A14DC2CA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5425" y="6394884"/>
            <a:ext cx="439567" cy="463116"/>
          </a:xfrm>
          <a:prstGeom prst="rect">
            <a:avLst/>
          </a:prstGeom>
        </p:spPr>
      </p:pic>
      <p:sp>
        <p:nvSpPr>
          <p:cNvPr id="8" name="Tijdelijke aanduiding voor dianummer 4">
            <a:extLst>
              <a:ext uri="{FF2B5EF4-FFF2-40B4-BE49-F238E27FC236}">
                <a16:creationId xmlns:a16="http://schemas.microsoft.com/office/drawing/2014/main" xmlns="" id="{F4BA3627-5289-492F-88B0-DED55308DAD0}"/>
              </a:ext>
            </a:extLst>
          </p:cNvPr>
          <p:cNvSpPr>
            <a:spLocks noGrp="1"/>
          </p:cNvSpPr>
          <p:nvPr>
            <p:ph type="sldNum" sz="quarter" idx="11"/>
          </p:nvPr>
        </p:nvSpPr>
        <p:spPr bwMode="auto">
          <a:xfrm>
            <a:off x="4038600" y="6356350"/>
            <a:ext cx="411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199" indent="-214308">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28" indent="-171446">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20"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12"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03"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795"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686"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577"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D5710D1-918D-41A5-9E7E-9D44C0D8D85B}" type="slidenum">
              <a:rPr lang="nl-NL" altLang="nl-NL" sz="900">
                <a:solidFill>
                  <a:srgbClr val="898989"/>
                </a:solidFill>
              </a:rPr>
              <a:pPr>
                <a:lnSpc>
                  <a:spcPct val="100000"/>
                </a:lnSpc>
                <a:spcBef>
                  <a:spcPct val="0"/>
                </a:spcBef>
                <a:buFontTx/>
                <a:buNone/>
              </a:pPr>
              <a:t>26</a:t>
            </a:fld>
            <a:endParaRPr lang="nl-NL" altLang="nl-NL" sz="900">
              <a:solidFill>
                <a:srgbClr val="898989"/>
              </a:solidFill>
            </a:endParaRPr>
          </a:p>
        </p:txBody>
      </p:sp>
    </p:spTree>
    <p:extLst>
      <p:ext uri="{BB962C8B-B14F-4D97-AF65-F5344CB8AC3E}">
        <p14:creationId xmlns:p14="http://schemas.microsoft.com/office/powerpoint/2010/main" val="2193640458"/>
      </p:ext>
    </p:extLst>
  </p:cSld>
  <p:clrMapOvr>
    <a:masterClrMapping/>
  </p:clrMapOvr>
  <p:transition xmlns:p14="http://schemas.microsoft.com/office/powerpoint/2010/main" spd="slow">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jdelijke aanduiding voor dianummer 4">
            <a:extLst>
              <a:ext uri="{FF2B5EF4-FFF2-40B4-BE49-F238E27FC236}">
                <a16:creationId xmlns:a16="http://schemas.microsoft.com/office/drawing/2014/main" xmlns="" id="{F4BA3627-5289-492F-88B0-DED55308DAD0}"/>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199" indent="-214308">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28" indent="-171446">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20"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12"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03"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795"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686"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577"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D5710D1-918D-41A5-9E7E-9D44C0D8D85B}" type="slidenum">
              <a:rPr lang="nl-NL" altLang="nl-NL" sz="900">
                <a:solidFill>
                  <a:srgbClr val="898989"/>
                </a:solidFill>
              </a:rPr>
              <a:pPr>
                <a:lnSpc>
                  <a:spcPct val="100000"/>
                </a:lnSpc>
                <a:spcBef>
                  <a:spcPct val="0"/>
                </a:spcBef>
                <a:buFontTx/>
                <a:buNone/>
              </a:pPr>
              <a:t>27</a:t>
            </a:fld>
            <a:endParaRPr lang="nl-NL" altLang="nl-NL" sz="900">
              <a:solidFill>
                <a:srgbClr val="898989"/>
              </a:solidFill>
            </a:endParaRPr>
          </a:p>
        </p:txBody>
      </p:sp>
      <p:sp>
        <p:nvSpPr>
          <p:cNvPr id="2" name="Tekstvak 1">
            <a:extLst>
              <a:ext uri="{FF2B5EF4-FFF2-40B4-BE49-F238E27FC236}">
                <a16:creationId xmlns:a16="http://schemas.microsoft.com/office/drawing/2014/main" xmlns="" id="{ECE3DD96-D91B-364A-BB66-84E7289B01AD}"/>
              </a:ext>
            </a:extLst>
          </p:cNvPr>
          <p:cNvSpPr txBox="1"/>
          <p:nvPr/>
        </p:nvSpPr>
        <p:spPr>
          <a:xfrm>
            <a:off x="327618" y="1115873"/>
            <a:ext cx="9992039" cy="3728393"/>
          </a:xfrm>
          <a:prstGeom prst="rect">
            <a:avLst/>
          </a:prstGeom>
          <a:noFill/>
        </p:spPr>
        <p:txBody>
          <a:bodyPr wrap="square" rtlCol="0">
            <a:spAutoFit/>
          </a:bodyPr>
          <a:lstStyle/>
          <a:p>
            <a:r>
              <a:rPr lang="nl-NL" sz="2400" dirty="0"/>
              <a:t>Automatisering (tools) is van belang voor zowel grote als kleine instellingen, maar hun drempels zijn natuurlijk helemaal anders. Ook de instellingen en collecties zijn heel verschillend.</a:t>
            </a:r>
          </a:p>
          <a:p>
            <a:r>
              <a:rPr lang="nl-NL" sz="2400" dirty="0"/>
              <a:t>Om domein overstijgend tools te kunnen gebruiken moeten wij eerst de verschillen goed kunnen begrijpen.</a:t>
            </a:r>
          </a:p>
          <a:p>
            <a:endParaRPr lang="nl-NL" sz="2400" dirty="0"/>
          </a:p>
          <a:p>
            <a:r>
              <a:rPr lang="nl-NL" sz="2400" dirty="0"/>
              <a:t>Het </a:t>
            </a:r>
            <a:r>
              <a:rPr lang="nl-NL" sz="2400" dirty="0" smtClean="0"/>
              <a:t>blijkt </a:t>
            </a:r>
            <a:r>
              <a:rPr lang="nl-NL" sz="2400" dirty="0"/>
              <a:t>dat er heel veel instellingen zijn die elkaar kunnen helpen.</a:t>
            </a:r>
          </a:p>
          <a:p>
            <a:pPr>
              <a:lnSpc>
                <a:spcPct val="150000"/>
              </a:lnSpc>
            </a:pPr>
            <a:endParaRPr lang="nl-NL" sz="2400" dirty="0"/>
          </a:p>
          <a:p>
            <a:pPr>
              <a:lnSpc>
                <a:spcPct val="150000"/>
              </a:lnSpc>
            </a:pPr>
            <a:endParaRPr lang="nl-NL" sz="2400" dirty="0"/>
          </a:p>
        </p:txBody>
      </p:sp>
      <p:pic>
        <p:nvPicPr>
          <p:cNvPr id="9" name="Afbeelding 8">
            <a:extLst>
              <a:ext uri="{FF2B5EF4-FFF2-40B4-BE49-F238E27FC236}">
                <a16:creationId xmlns:a16="http://schemas.microsoft.com/office/drawing/2014/main" xmlns="" id="{5F522416-407B-5349-9443-62A14DC2CA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25425" y="6394884"/>
            <a:ext cx="439567" cy="463116"/>
          </a:xfrm>
          <a:prstGeom prst="rect">
            <a:avLst/>
          </a:prstGeom>
        </p:spPr>
      </p:pic>
      <p:sp>
        <p:nvSpPr>
          <p:cNvPr id="6" name="Titel 1">
            <a:extLst>
              <a:ext uri="{FF2B5EF4-FFF2-40B4-BE49-F238E27FC236}">
                <a16:creationId xmlns:a16="http://schemas.microsoft.com/office/drawing/2014/main" xmlns="" id="{81FEDE5B-BE30-4B37-8E85-9445ACC36E46}"/>
              </a:ext>
            </a:extLst>
          </p:cNvPr>
          <p:cNvSpPr txBox="1">
            <a:spLocks/>
          </p:cNvSpPr>
          <p:nvPr/>
        </p:nvSpPr>
        <p:spPr>
          <a:xfrm>
            <a:off x="240532" y="194757"/>
            <a:ext cx="8275151" cy="6352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r>
              <a:rPr lang="nl-NL" sz="2400" b="1" dirty="0">
                <a:solidFill>
                  <a:srgbClr val="0A3DFA"/>
                </a:solidFill>
                <a:latin typeface="Poppins SemiBold" pitchFamily="2" charset="77"/>
                <a:cs typeface="Poppins SemiBold" pitchFamily="2" charset="77"/>
              </a:rPr>
              <a:t>Observaties</a:t>
            </a:r>
            <a:endParaRPr lang="en-US" sz="2400" b="1" dirty="0">
              <a:solidFill>
                <a:srgbClr val="0A3DFA"/>
              </a:solidFill>
              <a:latin typeface="Poppins SemiBold" pitchFamily="2" charset="77"/>
              <a:cs typeface="Poppins SemiBold" pitchFamily="2" charset="77"/>
            </a:endParaRPr>
          </a:p>
        </p:txBody>
      </p:sp>
    </p:spTree>
    <p:extLst>
      <p:ext uri="{BB962C8B-B14F-4D97-AF65-F5344CB8AC3E}">
        <p14:creationId xmlns:p14="http://schemas.microsoft.com/office/powerpoint/2010/main" val="1480393390"/>
      </p:ext>
    </p:extLst>
  </p:cSld>
  <p:clrMapOvr>
    <a:masterClrMapping/>
  </p:clrMapOvr>
  <p:transition xmlns:p14="http://schemas.microsoft.com/office/powerpoint/2010/main" spd="slow">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15">
            <a:extLst>
              <a:ext uri="{FF2B5EF4-FFF2-40B4-BE49-F238E27FC236}">
                <a16:creationId xmlns:a16="http://schemas.microsoft.com/office/drawing/2014/main" xmlns="" id="{0080C9E2-99AB-4E51-8B89-094DAACBF8A5}"/>
              </a:ext>
            </a:extLst>
          </p:cNvPr>
          <p:cNvSpPr txBox="1"/>
          <p:nvPr/>
        </p:nvSpPr>
        <p:spPr>
          <a:xfrm>
            <a:off x="1714498" y="3001960"/>
            <a:ext cx="8763004" cy="854080"/>
          </a:xfrm>
          <a:prstGeom prst="rect">
            <a:avLst/>
          </a:prstGeom>
          <a:noFill/>
        </p:spPr>
        <p:txBody>
          <a:bodyPr wrap="square" rtlCol="0">
            <a:spAutoFit/>
          </a:bodyPr>
          <a:lstStyle/>
          <a:p>
            <a:pPr marL="342900" indent="-342900" algn="ctr">
              <a:lnSpc>
                <a:spcPct val="90000"/>
              </a:lnSpc>
              <a:spcBef>
                <a:spcPct val="0"/>
              </a:spcBef>
            </a:pPr>
            <a:r>
              <a:rPr lang="nl-NL" sz="5400" b="1" dirty="0">
                <a:solidFill>
                  <a:srgbClr val="0A3DFA"/>
                </a:solidFill>
                <a:latin typeface="Poppins SemiBold" pitchFamily="2" charset="77"/>
                <a:ea typeface="+mj-ea"/>
                <a:cs typeface="Poppins SemiBold" pitchFamily="2" charset="77"/>
              </a:rPr>
              <a:t>5. Vervolg stappen</a:t>
            </a:r>
          </a:p>
        </p:txBody>
      </p:sp>
      <p:pic>
        <p:nvPicPr>
          <p:cNvPr id="6" name="Afbeelding 8">
            <a:extLst>
              <a:ext uri="{FF2B5EF4-FFF2-40B4-BE49-F238E27FC236}">
                <a16:creationId xmlns:a16="http://schemas.microsoft.com/office/drawing/2014/main" xmlns="" id="{5F522416-407B-5349-9443-62A14DC2CA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25425" y="6394884"/>
            <a:ext cx="439567" cy="463116"/>
          </a:xfrm>
          <a:prstGeom prst="rect">
            <a:avLst/>
          </a:prstGeom>
        </p:spPr>
      </p:pic>
      <p:sp>
        <p:nvSpPr>
          <p:cNvPr id="8" name="Tijdelijke aanduiding voor dianummer 4">
            <a:extLst>
              <a:ext uri="{FF2B5EF4-FFF2-40B4-BE49-F238E27FC236}">
                <a16:creationId xmlns:a16="http://schemas.microsoft.com/office/drawing/2014/main" xmlns="" id="{F4BA3627-5289-492F-88B0-DED55308DAD0}"/>
              </a:ext>
            </a:extLst>
          </p:cNvPr>
          <p:cNvSpPr>
            <a:spLocks noGrp="1"/>
          </p:cNvSpPr>
          <p:nvPr>
            <p:ph type="sldNum" sz="quarter" idx="11"/>
          </p:nvPr>
        </p:nvSpPr>
        <p:spPr bwMode="auto">
          <a:xfrm>
            <a:off x="4038600" y="6356350"/>
            <a:ext cx="411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199" indent="-214308">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28" indent="-171446">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20"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12"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03"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795"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686"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577"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D5710D1-918D-41A5-9E7E-9D44C0D8D85B}" type="slidenum">
              <a:rPr lang="nl-NL" altLang="nl-NL" sz="900">
                <a:solidFill>
                  <a:srgbClr val="898989"/>
                </a:solidFill>
              </a:rPr>
              <a:pPr>
                <a:lnSpc>
                  <a:spcPct val="100000"/>
                </a:lnSpc>
                <a:spcBef>
                  <a:spcPct val="0"/>
                </a:spcBef>
                <a:buFontTx/>
                <a:buNone/>
              </a:pPr>
              <a:t>28</a:t>
            </a:fld>
            <a:endParaRPr lang="nl-NL" altLang="nl-NL" sz="900">
              <a:solidFill>
                <a:srgbClr val="898989"/>
              </a:solidFill>
            </a:endParaRPr>
          </a:p>
        </p:txBody>
      </p:sp>
    </p:spTree>
    <p:extLst>
      <p:ext uri="{BB962C8B-B14F-4D97-AF65-F5344CB8AC3E}">
        <p14:creationId xmlns:p14="http://schemas.microsoft.com/office/powerpoint/2010/main" val="523577842"/>
      </p:ext>
    </p:extLst>
  </p:cSld>
  <p:clrMapOvr>
    <a:masterClrMapping/>
  </p:clrMapOvr>
  <p:transition xmlns:p14="http://schemas.microsoft.com/office/powerpoint/2010/main" spd="slow">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jdelijke aanduiding voor dianummer 4">
            <a:extLst>
              <a:ext uri="{FF2B5EF4-FFF2-40B4-BE49-F238E27FC236}">
                <a16:creationId xmlns:a16="http://schemas.microsoft.com/office/drawing/2014/main" xmlns="" id="{F4BA3627-5289-492F-88B0-DED55308DAD0}"/>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199" indent="-214308">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28" indent="-171446">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20"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12"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03"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795"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686"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577"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D5710D1-918D-41A5-9E7E-9D44C0D8D85B}" type="slidenum">
              <a:rPr lang="nl-NL" altLang="nl-NL" sz="900">
                <a:solidFill>
                  <a:srgbClr val="898989"/>
                </a:solidFill>
              </a:rPr>
              <a:pPr>
                <a:lnSpc>
                  <a:spcPct val="100000"/>
                </a:lnSpc>
                <a:spcBef>
                  <a:spcPct val="0"/>
                </a:spcBef>
                <a:buFontTx/>
                <a:buNone/>
              </a:pPr>
              <a:t>29</a:t>
            </a:fld>
            <a:endParaRPr lang="nl-NL" altLang="nl-NL" sz="900">
              <a:solidFill>
                <a:srgbClr val="898989"/>
              </a:solidFill>
            </a:endParaRPr>
          </a:p>
        </p:txBody>
      </p:sp>
      <p:sp>
        <p:nvSpPr>
          <p:cNvPr id="2" name="Tekstvak 1">
            <a:extLst>
              <a:ext uri="{FF2B5EF4-FFF2-40B4-BE49-F238E27FC236}">
                <a16:creationId xmlns:a16="http://schemas.microsoft.com/office/drawing/2014/main" xmlns="" id="{ECE3DD96-D91B-364A-BB66-84E7289B01AD}"/>
              </a:ext>
            </a:extLst>
          </p:cNvPr>
          <p:cNvSpPr txBox="1"/>
          <p:nvPr/>
        </p:nvSpPr>
        <p:spPr>
          <a:xfrm>
            <a:off x="327618" y="1115873"/>
            <a:ext cx="9992039" cy="3543727"/>
          </a:xfrm>
          <a:prstGeom prst="rect">
            <a:avLst/>
          </a:prstGeom>
          <a:noFill/>
        </p:spPr>
        <p:txBody>
          <a:bodyPr wrap="square" rtlCol="0">
            <a:spAutoFit/>
          </a:bodyPr>
          <a:lstStyle/>
          <a:p>
            <a:pPr marL="285750" indent="-285750">
              <a:buFont typeface="Arial"/>
              <a:buChar char="•"/>
            </a:pPr>
            <a:r>
              <a:rPr lang="nl-NL" sz="2400" dirty="0"/>
              <a:t>Verdere uitwerking van de resultaten, dit zijn maar de eerste impressies</a:t>
            </a:r>
          </a:p>
          <a:p>
            <a:pPr marL="285750" indent="-285750">
              <a:buFont typeface="Arial"/>
              <a:buChar char="•"/>
            </a:pPr>
            <a:r>
              <a:rPr lang="nl-NL" sz="2400" dirty="0"/>
              <a:t>Inventarisatie van tools en de volwassenheid daarvan </a:t>
            </a:r>
          </a:p>
          <a:p>
            <a:pPr marL="285750" indent="-285750">
              <a:buFont typeface="Arial"/>
              <a:buChar char="•"/>
            </a:pPr>
            <a:r>
              <a:rPr lang="nl-NL" sz="2400" dirty="0"/>
              <a:t>Analyse van de behoeftes van de instellingen </a:t>
            </a:r>
          </a:p>
          <a:p>
            <a:pPr marL="285750" indent="-285750">
              <a:buFont typeface="Arial"/>
              <a:buChar char="•"/>
            </a:pPr>
            <a:r>
              <a:rPr lang="nl-NL" sz="2400" dirty="0"/>
              <a:t>Identificatie van de witte vlekken</a:t>
            </a:r>
          </a:p>
          <a:p>
            <a:pPr marL="285750" indent="-285750">
              <a:buFont typeface="Arial"/>
              <a:buChar char="•"/>
            </a:pPr>
            <a:r>
              <a:rPr lang="nl-NL" sz="2400" dirty="0"/>
              <a:t>Het ontwikkelen van het plan van aanpak voor het vervolg en </a:t>
            </a:r>
            <a:r>
              <a:rPr lang="nl-NL" sz="2400" dirty="0" err="1"/>
              <a:t>Roadmaps</a:t>
            </a:r>
            <a:endParaRPr lang="nl-NL" sz="2400" dirty="0"/>
          </a:p>
          <a:p>
            <a:pPr>
              <a:lnSpc>
                <a:spcPct val="150000"/>
              </a:lnSpc>
            </a:pPr>
            <a:endParaRPr lang="nl-NL" sz="2400" dirty="0"/>
          </a:p>
          <a:p>
            <a:pPr>
              <a:lnSpc>
                <a:spcPct val="150000"/>
              </a:lnSpc>
            </a:pPr>
            <a:endParaRPr lang="nl-NL" sz="2400" dirty="0"/>
          </a:p>
          <a:p>
            <a:pPr>
              <a:lnSpc>
                <a:spcPct val="150000"/>
              </a:lnSpc>
            </a:pPr>
            <a:endParaRPr lang="nl-NL" sz="2400" dirty="0"/>
          </a:p>
        </p:txBody>
      </p:sp>
      <p:pic>
        <p:nvPicPr>
          <p:cNvPr id="9" name="Afbeelding 8">
            <a:extLst>
              <a:ext uri="{FF2B5EF4-FFF2-40B4-BE49-F238E27FC236}">
                <a16:creationId xmlns:a16="http://schemas.microsoft.com/office/drawing/2014/main" xmlns="" id="{5F522416-407B-5349-9443-62A14DC2CA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25425" y="6394884"/>
            <a:ext cx="439567" cy="463116"/>
          </a:xfrm>
          <a:prstGeom prst="rect">
            <a:avLst/>
          </a:prstGeom>
        </p:spPr>
      </p:pic>
      <p:sp>
        <p:nvSpPr>
          <p:cNvPr id="6" name="Titel 1">
            <a:extLst>
              <a:ext uri="{FF2B5EF4-FFF2-40B4-BE49-F238E27FC236}">
                <a16:creationId xmlns:a16="http://schemas.microsoft.com/office/drawing/2014/main" xmlns="" id="{81FEDE5B-BE30-4B37-8E85-9445ACC36E46}"/>
              </a:ext>
            </a:extLst>
          </p:cNvPr>
          <p:cNvSpPr txBox="1">
            <a:spLocks/>
          </p:cNvSpPr>
          <p:nvPr/>
        </p:nvSpPr>
        <p:spPr>
          <a:xfrm>
            <a:off x="240532" y="194757"/>
            <a:ext cx="8275151" cy="6352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r>
              <a:rPr lang="nl-NL" sz="2400" b="1" dirty="0">
                <a:latin typeface="Poppins SemiBold" pitchFamily="2" charset="77"/>
                <a:cs typeface="Poppins SemiBold" pitchFamily="2" charset="77"/>
              </a:rPr>
              <a:t>Wat zijn de </a:t>
            </a:r>
            <a:r>
              <a:rPr lang="nl-NL" sz="2400" b="1" dirty="0">
                <a:solidFill>
                  <a:srgbClr val="0A3DFA"/>
                </a:solidFill>
                <a:latin typeface="Poppins SemiBold" pitchFamily="2" charset="77"/>
                <a:cs typeface="Poppins SemiBold" pitchFamily="2" charset="77"/>
              </a:rPr>
              <a:t>next steps</a:t>
            </a:r>
            <a:r>
              <a:rPr lang="nl-NL" sz="2400" b="1" dirty="0">
                <a:latin typeface="Poppins SemiBold" pitchFamily="2" charset="77"/>
                <a:cs typeface="Poppins SemiBold" pitchFamily="2" charset="77"/>
              </a:rPr>
              <a:t>?</a:t>
            </a:r>
            <a:endParaRPr lang="en-US" sz="2400" b="1" dirty="0">
              <a:latin typeface="Poppins SemiBold" pitchFamily="2" charset="77"/>
              <a:cs typeface="Poppins SemiBold" pitchFamily="2" charset="77"/>
            </a:endParaRPr>
          </a:p>
        </p:txBody>
      </p:sp>
    </p:spTree>
    <p:extLst>
      <p:ext uri="{BB962C8B-B14F-4D97-AF65-F5344CB8AC3E}">
        <p14:creationId xmlns:p14="http://schemas.microsoft.com/office/powerpoint/2010/main" val="992763254"/>
      </p:ext>
    </p:extLst>
  </p:cSld>
  <p:clrMapOvr>
    <a:masterClrMapping/>
  </p:clrMapOvr>
  <p:transition xmlns:p14="http://schemas.microsoft.com/office/powerpoint/2010/mai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15">
            <a:extLst>
              <a:ext uri="{FF2B5EF4-FFF2-40B4-BE49-F238E27FC236}">
                <a16:creationId xmlns:a16="http://schemas.microsoft.com/office/drawing/2014/main" xmlns="" id="{0080C9E2-99AB-4E51-8B89-094DAACBF8A5}"/>
              </a:ext>
            </a:extLst>
          </p:cNvPr>
          <p:cNvSpPr txBox="1"/>
          <p:nvPr/>
        </p:nvSpPr>
        <p:spPr>
          <a:xfrm>
            <a:off x="1714498" y="2551837"/>
            <a:ext cx="8763004" cy="1754327"/>
          </a:xfrm>
          <a:prstGeom prst="rect">
            <a:avLst/>
          </a:prstGeom>
          <a:noFill/>
        </p:spPr>
        <p:txBody>
          <a:bodyPr wrap="square" rtlCol="0">
            <a:spAutoFit/>
          </a:bodyPr>
          <a:lstStyle/>
          <a:p>
            <a:pPr algn="ctr"/>
            <a:r>
              <a:rPr lang="nl-NL" sz="5400" b="1" dirty="0">
                <a:solidFill>
                  <a:srgbClr val="0A3DFA"/>
                </a:solidFill>
                <a:latin typeface="Poppins SemiBold" pitchFamily="2" charset="77"/>
                <a:ea typeface="+mj-ea"/>
                <a:cs typeface="Poppins SemiBold" pitchFamily="2" charset="77"/>
              </a:rPr>
              <a:t>1. Doel en status onderzoek</a:t>
            </a:r>
          </a:p>
        </p:txBody>
      </p:sp>
      <p:sp>
        <p:nvSpPr>
          <p:cNvPr id="8" name="Tijdelijke aanduiding voor dianummer 4">
            <a:extLst>
              <a:ext uri="{FF2B5EF4-FFF2-40B4-BE49-F238E27FC236}">
                <a16:creationId xmlns:a16="http://schemas.microsoft.com/office/drawing/2014/main" xmlns="" id="{F4BA3627-5289-492F-88B0-DED55308DAD0}"/>
              </a:ext>
            </a:extLst>
          </p:cNvPr>
          <p:cNvSpPr>
            <a:spLocks noGrp="1"/>
          </p:cNvSpPr>
          <p:nvPr>
            <p:ph type="sldNum" sz="quarter" idx="11"/>
          </p:nvPr>
        </p:nvSpPr>
        <p:spPr bwMode="auto">
          <a:xfrm>
            <a:off x="4038600" y="6356350"/>
            <a:ext cx="411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199" indent="-214308">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28" indent="-171446">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20"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12"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03"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795"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686"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577"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D5710D1-918D-41A5-9E7E-9D44C0D8D85B}" type="slidenum">
              <a:rPr lang="nl-NL" altLang="nl-NL" sz="900">
                <a:solidFill>
                  <a:srgbClr val="898989"/>
                </a:solidFill>
              </a:rPr>
              <a:pPr>
                <a:lnSpc>
                  <a:spcPct val="100000"/>
                </a:lnSpc>
                <a:spcBef>
                  <a:spcPct val="0"/>
                </a:spcBef>
                <a:buFontTx/>
                <a:buNone/>
              </a:pPr>
              <a:t>3</a:t>
            </a:fld>
            <a:endParaRPr lang="nl-NL" altLang="nl-NL" sz="900">
              <a:solidFill>
                <a:srgbClr val="898989"/>
              </a:solidFill>
            </a:endParaRPr>
          </a:p>
        </p:txBody>
      </p:sp>
      <p:pic>
        <p:nvPicPr>
          <p:cNvPr id="10" name="Afbeelding 8">
            <a:extLst>
              <a:ext uri="{FF2B5EF4-FFF2-40B4-BE49-F238E27FC236}">
                <a16:creationId xmlns:a16="http://schemas.microsoft.com/office/drawing/2014/main" xmlns="" id="{5F522416-407B-5349-9443-62A14DC2CA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25425" y="6394884"/>
            <a:ext cx="439567" cy="463116"/>
          </a:xfrm>
          <a:prstGeom prst="rect">
            <a:avLst/>
          </a:prstGeom>
        </p:spPr>
      </p:pic>
    </p:spTree>
    <p:extLst>
      <p:ext uri="{BB962C8B-B14F-4D97-AF65-F5344CB8AC3E}">
        <p14:creationId xmlns:p14="http://schemas.microsoft.com/office/powerpoint/2010/main" val="2984820314"/>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12">
            <a:extLst>
              <a:ext uri="{FF2B5EF4-FFF2-40B4-BE49-F238E27FC236}">
                <a16:creationId xmlns:a16="http://schemas.microsoft.com/office/drawing/2014/main" xmlns="" id="{1F0A5CA7-E0FE-4E47-AD80-7BC040754251}"/>
              </a:ext>
            </a:extLst>
          </p:cNvPr>
          <p:cNvSpPr/>
          <p:nvPr/>
        </p:nvSpPr>
        <p:spPr>
          <a:xfrm flipH="1" flipV="1">
            <a:off x="4962330" y="0"/>
            <a:ext cx="1916374" cy="9336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3" name="Afbeelding 12" descr="Afbeelding met object&#10;&#10;Beschrijving is gegenereerd met hoge betrouwbaarheid">
            <a:extLst>
              <a:ext uri="{FF2B5EF4-FFF2-40B4-BE49-F238E27FC236}">
                <a16:creationId xmlns:a16="http://schemas.microsoft.com/office/drawing/2014/main" xmlns="" id="{6B7367E7-DE07-402A-B705-0AA7AFD1026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08" y="12329"/>
            <a:ext cx="12186584" cy="6858000"/>
          </a:xfrm>
          <a:prstGeom prst="rect">
            <a:avLst/>
          </a:prstGeom>
        </p:spPr>
      </p:pic>
      <p:sp>
        <p:nvSpPr>
          <p:cNvPr id="16" name="Tekstvak 15">
            <a:extLst>
              <a:ext uri="{FF2B5EF4-FFF2-40B4-BE49-F238E27FC236}">
                <a16:creationId xmlns:a16="http://schemas.microsoft.com/office/drawing/2014/main" xmlns="" id="{0080C9E2-99AB-4E51-8B89-094DAACBF8A5}"/>
              </a:ext>
            </a:extLst>
          </p:cNvPr>
          <p:cNvSpPr txBox="1"/>
          <p:nvPr/>
        </p:nvSpPr>
        <p:spPr>
          <a:xfrm>
            <a:off x="1539015" y="1634788"/>
            <a:ext cx="8763004" cy="923330"/>
          </a:xfrm>
          <a:prstGeom prst="rect">
            <a:avLst/>
          </a:prstGeom>
          <a:noFill/>
        </p:spPr>
        <p:txBody>
          <a:bodyPr wrap="square" rtlCol="0">
            <a:spAutoFit/>
          </a:bodyPr>
          <a:lstStyle/>
          <a:p>
            <a:r>
              <a:rPr lang="nl-NL" sz="5400" b="1" dirty="0">
                <a:latin typeface="Poppins SemiBold" pitchFamily="2" charset="77"/>
                <a:ea typeface="+mj-ea"/>
                <a:cs typeface="Poppins SemiBold" pitchFamily="2" charset="77"/>
              </a:rPr>
              <a:t>Bedankt!</a:t>
            </a:r>
          </a:p>
        </p:txBody>
      </p:sp>
      <p:sp>
        <p:nvSpPr>
          <p:cNvPr id="17" name="Tekstvak 16">
            <a:extLst>
              <a:ext uri="{FF2B5EF4-FFF2-40B4-BE49-F238E27FC236}">
                <a16:creationId xmlns:a16="http://schemas.microsoft.com/office/drawing/2014/main" xmlns="" id="{D6D6780D-99AA-4B20-AE9F-39FD195C4796}"/>
              </a:ext>
            </a:extLst>
          </p:cNvPr>
          <p:cNvSpPr txBox="1"/>
          <p:nvPr/>
        </p:nvSpPr>
        <p:spPr>
          <a:xfrm>
            <a:off x="1539015" y="2570447"/>
            <a:ext cx="8086725" cy="1384995"/>
          </a:xfrm>
          <a:prstGeom prst="rect">
            <a:avLst/>
          </a:prstGeom>
          <a:noFill/>
        </p:spPr>
        <p:txBody>
          <a:bodyPr wrap="square" rtlCol="0">
            <a:spAutoFit/>
          </a:bodyPr>
          <a:lstStyle/>
          <a:p>
            <a:endParaRPr lang="nl-NL" sz="2800" dirty="0">
              <a:latin typeface="Poppins SemiBold" panose="00000700000000000000" pitchFamily="50" charset="0"/>
              <a:cs typeface="Poppins SemiBold" panose="00000700000000000000" pitchFamily="50" charset="0"/>
            </a:endParaRPr>
          </a:p>
          <a:p>
            <a:r>
              <a:rPr lang="nl-NL" sz="2800" dirty="0">
                <a:latin typeface="Poppins SemiBold" panose="00000700000000000000" pitchFamily="50" charset="0"/>
                <a:cs typeface="Poppins SemiBold" panose="00000700000000000000" pitchFamily="50" charset="0"/>
              </a:rPr>
              <a:t>Ania Molenda</a:t>
            </a:r>
          </a:p>
          <a:p>
            <a:r>
              <a:rPr lang="nl-NL" sz="2800" dirty="0" err="1">
                <a:latin typeface="Poppins SemiBold" panose="00000700000000000000" pitchFamily="50" charset="0"/>
                <a:cs typeface="Poppins SemiBold" panose="00000700000000000000" pitchFamily="50" charset="0"/>
              </a:rPr>
              <a:t>molenda.ania@gmail.com</a:t>
            </a:r>
            <a:endParaRPr lang="nl-NL" sz="2800" dirty="0">
              <a:latin typeface="Poppins SemiBold" panose="00000700000000000000" pitchFamily="50" charset="0"/>
              <a:cs typeface="Poppins SemiBold" panose="00000700000000000000" pitchFamily="50" charset="0"/>
            </a:endParaRPr>
          </a:p>
        </p:txBody>
      </p:sp>
    </p:spTree>
    <p:extLst>
      <p:ext uri="{BB962C8B-B14F-4D97-AF65-F5344CB8AC3E}">
        <p14:creationId xmlns:p14="http://schemas.microsoft.com/office/powerpoint/2010/main" val="1712076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jdelijke aanduiding voor dianummer 4">
            <a:extLst>
              <a:ext uri="{FF2B5EF4-FFF2-40B4-BE49-F238E27FC236}">
                <a16:creationId xmlns:a16="http://schemas.microsoft.com/office/drawing/2014/main" xmlns="" id="{F4BA3627-5289-492F-88B0-DED55308DAD0}"/>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199" indent="-214308">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28" indent="-171446">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20"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12"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03"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795"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686"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577"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D5710D1-918D-41A5-9E7E-9D44C0D8D85B}" type="slidenum">
              <a:rPr lang="nl-NL" altLang="nl-NL" sz="900">
                <a:solidFill>
                  <a:srgbClr val="898989"/>
                </a:solidFill>
              </a:rPr>
              <a:pPr>
                <a:lnSpc>
                  <a:spcPct val="100000"/>
                </a:lnSpc>
                <a:spcBef>
                  <a:spcPct val="0"/>
                </a:spcBef>
                <a:buFontTx/>
                <a:buNone/>
              </a:pPr>
              <a:t>4</a:t>
            </a:fld>
            <a:endParaRPr lang="nl-NL" altLang="nl-NL" sz="900" dirty="0">
              <a:solidFill>
                <a:srgbClr val="898989"/>
              </a:solidFill>
            </a:endParaRPr>
          </a:p>
        </p:txBody>
      </p:sp>
      <p:sp>
        <p:nvSpPr>
          <p:cNvPr id="2" name="Tekstvak 1">
            <a:extLst>
              <a:ext uri="{FF2B5EF4-FFF2-40B4-BE49-F238E27FC236}">
                <a16:creationId xmlns:a16="http://schemas.microsoft.com/office/drawing/2014/main" xmlns="" id="{ECE3DD96-D91B-364A-BB66-84E7289B01AD}"/>
              </a:ext>
            </a:extLst>
          </p:cNvPr>
          <p:cNvSpPr txBox="1"/>
          <p:nvPr/>
        </p:nvSpPr>
        <p:spPr>
          <a:xfrm>
            <a:off x="327618" y="1115873"/>
            <a:ext cx="9992039" cy="2562240"/>
          </a:xfrm>
          <a:prstGeom prst="rect">
            <a:avLst/>
          </a:prstGeom>
          <a:noFill/>
        </p:spPr>
        <p:txBody>
          <a:bodyPr wrap="square" rtlCol="0">
            <a:spAutoFit/>
          </a:bodyPr>
          <a:lstStyle/>
          <a:p>
            <a:pPr marL="285750" indent="-285750">
              <a:lnSpc>
                <a:spcPct val="150000"/>
              </a:lnSpc>
              <a:buFont typeface="Arial"/>
              <a:buChar char="•"/>
            </a:pPr>
            <a:r>
              <a:rPr lang="nl-NL" dirty="0"/>
              <a:t>Meer zicht krijgen op het gebruik van digitale tools voor (pre-)ingest voor verschillende typen digitale collecties in Nederland</a:t>
            </a:r>
          </a:p>
          <a:p>
            <a:pPr marL="285750" indent="-285750">
              <a:lnSpc>
                <a:spcPct val="150000"/>
              </a:lnSpc>
              <a:buFont typeface="Arial"/>
              <a:buChar char="•"/>
            </a:pPr>
            <a:r>
              <a:rPr lang="nl-NL" dirty="0"/>
              <a:t>Het bevorderen van het gebruik van duurzame tools met goed beheer, en waar mogelijk ook de doorontwikkeling stimuleren van tools</a:t>
            </a:r>
          </a:p>
          <a:p>
            <a:pPr marL="285750" lvl="0" indent="-285750">
              <a:lnSpc>
                <a:spcPct val="150000"/>
              </a:lnSpc>
              <a:buFont typeface="Arial"/>
              <a:buChar char="•"/>
            </a:pPr>
            <a:r>
              <a:rPr lang="nl-NL" dirty="0"/>
              <a:t>kennisuitwisseling tussen instellingen</a:t>
            </a:r>
          </a:p>
          <a:p>
            <a:pPr>
              <a:lnSpc>
                <a:spcPct val="150000"/>
              </a:lnSpc>
            </a:pPr>
            <a:endParaRPr lang="nl-NL" dirty="0"/>
          </a:p>
        </p:txBody>
      </p:sp>
      <p:sp>
        <p:nvSpPr>
          <p:cNvPr id="14338" name="Titel 1">
            <a:extLst>
              <a:ext uri="{FF2B5EF4-FFF2-40B4-BE49-F238E27FC236}">
                <a16:creationId xmlns:a16="http://schemas.microsoft.com/office/drawing/2014/main" xmlns="" id="{81FEDE5B-BE30-4B37-8E85-9445ACC36E46}"/>
              </a:ext>
            </a:extLst>
          </p:cNvPr>
          <p:cNvSpPr>
            <a:spLocks noGrp="1"/>
          </p:cNvSpPr>
          <p:nvPr>
            <p:ph type="title"/>
          </p:nvPr>
        </p:nvSpPr>
        <p:spPr>
          <a:xfrm>
            <a:off x="240532" y="194757"/>
            <a:ext cx="7912867" cy="635240"/>
          </a:xfrm>
        </p:spPr>
        <p:txBody>
          <a:bodyPr>
            <a:normAutofit/>
          </a:bodyPr>
          <a:lstStyle/>
          <a:p>
            <a:pPr eaLnBrk="1" hangingPunct="1"/>
            <a:r>
              <a:rPr lang="nl-NL" altLang="en-US" sz="2400" b="1" dirty="0">
                <a:solidFill>
                  <a:srgbClr val="0A3DFA"/>
                </a:solidFill>
                <a:latin typeface="Poppins SemiBold" pitchFamily="2" charset="77"/>
                <a:cs typeface="Poppins SemiBold" pitchFamily="2" charset="77"/>
              </a:rPr>
              <a:t>Doel</a:t>
            </a:r>
            <a:r>
              <a:rPr lang="nl-NL" altLang="en-US" sz="2400" b="1" dirty="0">
                <a:latin typeface="Poppins SemiBold" pitchFamily="2" charset="77"/>
                <a:cs typeface="Poppins SemiBold" pitchFamily="2" charset="77"/>
              </a:rPr>
              <a:t> van het onderzoek</a:t>
            </a:r>
            <a:endParaRPr lang="en-US" altLang="en-US" sz="2400" b="1" dirty="0">
              <a:solidFill>
                <a:schemeClr val="accent2"/>
              </a:solidFill>
              <a:latin typeface="Poppins SemiBold" pitchFamily="2" charset="77"/>
              <a:cs typeface="Poppins SemiBold" pitchFamily="2" charset="77"/>
            </a:endParaRPr>
          </a:p>
        </p:txBody>
      </p:sp>
      <p:pic>
        <p:nvPicPr>
          <p:cNvPr id="9" name="Afbeelding 8">
            <a:extLst>
              <a:ext uri="{FF2B5EF4-FFF2-40B4-BE49-F238E27FC236}">
                <a16:creationId xmlns:a16="http://schemas.microsoft.com/office/drawing/2014/main" xmlns="" id="{5F522416-407B-5349-9443-62A14DC2CA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25425" y="6394884"/>
            <a:ext cx="439567" cy="463116"/>
          </a:xfrm>
          <a:prstGeom prst="rect">
            <a:avLst/>
          </a:prstGeom>
        </p:spPr>
      </p:pic>
      <p:sp>
        <p:nvSpPr>
          <p:cNvPr id="6" name="Titel 1">
            <a:extLst>
              <a:ext uri="{FF2B5EF4-FFF2-40B4-BE49-F238E27FC236}">
                <a16:creationId xmlns:a16="http://schemas.microsoft.com/office/drawing/2014/main" xmlns="" id="{81FEDE5B-BE30-4B37-8E85-9445ACC36E46}"/>
              </a:ext>
            </a:extLst>
          </p:cNvPr>
          <p:cNvSpPr txBox="1">
            <a:spLocks/>
          </p:cNvSpPr>
          <p:nvPr/>
        </p:nvSpPr>
        <p:spPr>
          <a:xfrm>
            <a:off x="240532" y="3507547"/>
            <a:ext cx="7912867" cy="6352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ltLang="en-US" sz="2400" b="1" dirty="0">
                <a:latin typeface="Poppins SemiBold" pitchFamily="2" charset="77"/>
                <a:cs typeface="Poppins SemiBold" pitchFamily="2" charset="77"/>
              </a:rPr>
              <a:t>Wat betekent dat in de </a:t>
            </a:r>
            <a:r>
              <a:rPr lang="nl-NL" altLang="en-US" sz="2400" b="1" dirty="0">
                <a:solidFill>
                  <a:srgbClr val="0A3DFA"/>
                </a:solidFill>
                <a:latin typeface="Poppins SemiBold" pitchFamily="2" charset="77"/>
                <a:cs typeface="Poppins SemiBold" pitchFamily="2" charset="77"/>
              </a:rPr>
              <a:t>praktijk</a:t>
            </a:r>
            <a:r>
              <a:rPr lang="nl-NL" altLang="en-US" sz="2400" b="1" dirty="0">
                <a:latin typeface="Poppins SemiBold" pitchFamily="2" charset="77"/>
                <a:cs typeface="Poppins SemiBold" pitchFamily="2" charset="77"/>
              </a:rPr>
              <a:t>?</a:t>
            </a:r>
            <a:endParaRPr lang="en-US" altLang="en-US" sz="2400" b="1" dirty="0">
              <a:latin typeface="Poppins SemiBold" pitchFamily="2" charset="77"/>
              <a:cs typeface="Poppins SemiBold" pitchFamily="2" charset="77"/>
            </a:endParaRPr>
          </a:p>
        </p:txBody>
      </p:sp>
      <p:sp>
        <p:nvSpPr>
          <p:cNvPr id="3" name="Rectangle 2"/>
          <p:cNvSpPr/>
          <p:nvPr/>
        </p:nvSpPr>
        <p:spPr>
          <a:xfrm>
            <a:off x="327617" y="4209608"/>
            <a:ext cx="9992039" cy="1731243"/>
          </a:xfrm>
          <a:prstGeom prst="rect">
            <a:avLst/>
          </a:prstGeom>
        </p:spPr>
        <p:txBody>
          <a:bodyPr wrap="square">
            <a:spAutoFit/>
          </a:bodyPr>
          <a:lstStyle/>
          <a:p>
            <a:pPr lvl="0">
              <a:lnSpc>
                <a:spcPct val="150000"/>
              </a:lnSpc>
            </a:pPr>
            <a:r>
              <a:rPr lang="nl-NL" dirty="0"/>
              <a:t>In het project onderzoek ik welke tools in Nederland worden gebruikt, wat ze kunnen en waarvoor ze gebruikt zijn – voor welk functie of materiaal type, en wat de mate van volwassenheid van de tool is. Zijn de tools dus voldoende doorontwikkeld en goed beheerd? Zijn er ook functies waarvoor er nog geen tools zijn? Of zijn er misschien tools die elders daarvoor gebruikt zijn, maar nog niet in Nederland?</a:t>
            </a:r>
          </a:p>
        </p:txBody>
      </p:sp>
    </p:spTree>
    <p:extLst>
      <p:ext uri="{BB962C8B-B14F-4D97-AF65-F5344CB8AC3E}">
        <p14:creationId xmlns:p14="http://schemas.microsoft.com/office/powerpoint/2010/main" val="3414194005"/>
      </p:ext>
    </p:extLst>
  </p:cSld>
  <p:clrMapOvr>
    <a:masterClrMapping/>
  </p:clrMapOvr>
  <p:transition xmlns:p14="http://schemas.microsoft.com/office/powerpoint/2010/mai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jdelijke aanduiding voor dianummer 4">
            <a:extLst>
              <a:ext uri="{FF2B5EF4-FFF2-40B4-BE49-F238E27FC236}">
                <a16:creationId xmlns:a16="http://schemas.microsoft.com/office/drawing/2014/main" xmlns="" id="{F4BA3627-5289-492F-88B0-DED55308DAD0}"/>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199" indent="-214308">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28" indent="-171446">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20"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12"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03"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795"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686"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577"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D5710D1-918D-41A5-9E7E-9D44C0D8D85B}" type="slidenum">
              <a:rPr lang="nl-NL" altLang="nl-NL" sz="900" smtClean="0">
                <a:solidFill>
                  <a:srgbClr val="898989"/>
                </a:solidFill>
              </a:rPr>
              <a:pPr>
                <a:lnSpc>
                  <a:spcPct val="100000"/>
                </a:lnSpc>
                <a:spcBef>
                  <a:spcPct val="0"/>
                </a:spcBef>
                <a:buFontTx/>
                <a:buNone/>
              </a:pPr>
              <a:t>5</a:t>
            </a:fld>
            <a:endParaRPr lang="nl-NL" altLang="nl-NL" sz="900" dirty="0">
              <a:solidFill>
                <a:srgbClr val="898989"/>
              </a:solidFill>
            </a:endParaRPr>
          </a:p>
        </p:txBody>
      </p:sp>
      <p:sp>
        <p:nvSpPr>
          <p:cNvPr id="2" name="Tekstvak 1">
            <a:extLst>
              <a:ext uri="{FF2B5EF4-FFF2-40B4-BE49-F238E27FC236}">
                <a16:creationId xmlns:a16="http://schemas.microsoft.com/office/drawing/2014/main" xmlns="" id="{ECE3DD96-D91B-364A-BB66-84E7289B01AD}"/>
              </a:ext>
            </a:extLst>
          </p:cNvPr>
          <p:cNvSpPr txBox="1"/>
          <p:nvPr/>
        </p:nvSpPr>
        <p:spPr>
          <a:xfrm>
            <a:off x="327618" y="1115873"/>
            <a:ext cx="9992039" cy="5262979"/>
          </a:xfrm>
          <a:prstGeom prst="rect">
            <a:avLst/>
          </a:prstGeom>
          <a:noFill/>
        </p:spPr>
        <p:txBody>
          <a:bodyPr wrap="square" rtlCol="0">
            <a:spAutoFit/>
          </a:bodyPr>
          <a:lstStyle/>
          <a:p>
            <a:r>
              <a:rPr lang="nl-NL" sz="2400" b="1" dirty="0">
                <a:solidFill>
                  <a:srgbClr val="0A3DFA"/>
                </a:solidFill>
              </a:rPr>
              <a:t>FASE 1 (2018 -2019)</a:t>
            </a:r>
            <a:br>
              <a:rPr lang="nl-NL" sz="2400" b="1" dirty="0">
                <a:solidFill>
                  <a:srgbClr val="0A3DFA"/>
                </a:solidFill>
              </a:rPr>
            </a:br>
            <a:endParaRPr lang="nl-NL" sz="2400" b="1" dirty="0">
              <a:solidFill>
                <a:srgbClr val="0A3DFA"/>
              </a:solidFill>
            </a:endParaRPr>
          </a:p>
          <a:p>
            <a:r>
              <a:rPr lang="nl-NL" sz="2400" dirty="0">
                <a:solidFill>
                  <a:srgbClr val="0A3DFA"/>
                </a:solidFill>
              </a:rPr>
              <a:t>Vooronderzoek</a:t>
            </a:r>
            <a:br>
              <a:rPr lang="nl-NL" sz="2400" dirty="0">
                <a:solidFill>
                  <a:srgbClr val="0A3DFA"/>
                </a:solidFill>
              </a:rPr>
            </a:br>
            <a:r>
              <a:rPr lang="nl-NL" sz="2400" dirty="0">
                <a:solidFill>
                  <a:srgbClr val="0A3DFA"/>
                </a:solidFill>
              </a:rPr>
              <a:t>Enquête instellingen met digitale voorzieningen </a:t>
            </a:r>
            <a:br>
              <a:rPr lang="nl-NL" sz="2400" dirty="0">
                <a:solidFill>
                  <a:srgbClr val="0A3DFA"/>
                </a:solidFill>
              </a:rPr>
            </a:br>
            <a:r>
              <a:rPr lang="nl-NL" sz="2400" dirty="0">
                <a:solidFill>
                  <a:srgbClr val="0A3DFA"/>
                </a:solidFill>
              </a:rPr>
              <a:t>Analyse van de resultaten </a:t>
            </a:r>
          </a:p>
          <a:p>
            <a:r>
              <a:rPr lang="nl-NL" sz="2400" dirty="0">
                <a:solidFill>
                  <a:srgbClr val="0A3DFA"/>
                </a:solidFill>
              </a:rPr>
              <a:t>Inventarisatie van tools</a:t>
            </a:r>
          </a:p>
          <a:p>
            <a:r>
              <a:rPr lang="nl-NL" sz="2400" dirty="0"/>
              <a:t>Aanvullen landkaart digitale voorzieningen</a:t>
            </a:r>
          </a:p>
          <a:p>
            <a:r>
              <a:rPr lang="nl-NL" sz="2400" dirty="0"/>
              <a:t>Rapport</a:t>
            </a:r>
          </a:p>
          <a:p>
            <a:r>
              <a:rPr lang="nl-NL" sz="2400" dirty="0"/>
              <a:t>Plan van aanpak en </a:t>
            </a:r>
            <a:r>
              <a:rPr lang="nl-NL" sz="2400" dirty="0" err="1"/>
              <a:t>Roadmap</a:t>
            </a:r>
            <a:r>
              <a:rPr lang="nl-NL" sz="2400" dirty="0"/>
              <a:t> voor het </a:t>
            </a:r>
            <a:r>
              <a:rPr lang="nl-NL" sz="2400" dirty="0" err="1"/>
              <a:t>doorontwikkelen</a:t>
            </a:r>
            <a:r>
              <a:rPr lang="nl-NL" sz="2400" dirty="0"/>
              <a:t> van tools</a:t>
            </a:r>
          </a:p>
          <a:p>
            <a:endParaRPr lang="nl-NL" sz="2400" dirty="0">
              <a:solidFill>
                <a:schemeClr val="bg1">
                  <a:lumMod val="65000"/>
                </a:schemeClr>
              </a:solidFill>
            </a:endParaRPr>
          </a:p>
          <a:p>
            <a:r>
              <a:rPr lang="nl-NL" sz="2400" b="1" dirty="0">
                <a:solidFill>
                  <a:srgbClr val="0A3DFA"/>
                </a:solidFill>
              </a:rPr>
              <a:t>FASE 2 (2020)</a:t>
            </a:r>
            <a:br>
              <a:rPr lang="nl-NL" sz="2400" b="1" dirty="0">
                <a:solidFill>
                  <a:srgbClr val="0A3DFA"/>
                </a:solidFill>
              </a:rPr>
            </a:br>
            <a:r>
              <a:rPr lang="nl-NL" sz="2400" dirty="0"/>
              <a:t/>
            </a:r>
            <a:br>
              <a:rPr lang="nl-NL" sz="2400" dirty="0"/>
            </a:br>
            <a:r>
              <a:rPr lang="nl-NL" sz="2400" dirty="0" err="1"/>
              <a:t>Doorontwikkelen</a:t>
            </a:r>
            <a:r>
              <a:rPr lang="nl-NL" sz="2400" dirty="0"/>
              <a:t> van 2 tools met leveranciers </a:t>
            </a:r>
          </a:p>
          <a:p>
            <a:r>
              <a:rPr lang="nl-NL" sz="2400" dirty="0"/>
              <a:t>Input kennisdeling / deskundigheidsbevordering</a:t>
            </a:r>
          </a:p>
        </p:txBody>
      </p:sp>
      <p:sp>
        <p:nvSpPr>
          <p:cNvPr id="14338" name="Titel 1">
            <a:extLst>
              <a:ext uri="{FF2B5EF4-FFF2-40B4-BE49-F238E27FC236}">
                <a16:creationId xmlns:a16="http://schemas.microsoft.com/office/drawing/2014/main" xmlns="" id="{81FEDE5B-BE30-4B37-8E85-9445ACC36E46}"/>
              </a:ext>
            </a:extLst>
          </p:cNvPr>
          <p:cNvSpPr>
            <a:spLocks noGrp="1"/>
          </p:cNvSpPr>
          <p:nvPr>
            <p:ph type="title"/>
          </p:nvPr>
        </p:nvSpPr>
        <p:spPr>
          <a:xfrm>
            <a:off x="240532" y="194757"/>
            <a:ext cx="7912867" cy="635240"/>
          </a:xfrm>
        </p:spPr>
        <p:txBody>
          <a:bodyPr>
            <a:normAutofit/>
          </a:bodyPr>
          <a:lstStyle/>
          <a:p>
            <a:pPr eaLnBrk="1" hangingPunct="1"/>
            <a:r>
              <a:rPr lang="nl-NL" altLang="en-US" sz="2400" b="1" dirty="0">
                <a:solidFill>
                  <a:srgbClr val="0A3DFA"/>
                </a:solidFill>
                <a:latin typeface="Poppins SemiBold" pitchFamily="2" charset="77"/>
                <a:cs typeface="Poppins SemiBold" pitchFamily="2" charset="77"/>
              </a:rPr>
              <a:t>Status</a:t>
            </a:r>
            <a:r>
              <a:rPr lang="nl-NL" altLang="en-US" sz="2400" b="1" dirty="0">
                <a:latin typeface="Poppins SemiBold" pitchFamily="2" charset="77"/>
                <a:cs typeface="Poppins SemiBold" pitchFamily="2" charset="77"/>
              </a:rPr>
              <a:t> van het onderzoek</a:t>
            </a:r>
            <a:endParaRPr lang="en-US" altLang="en-US" sz="2400" b="1" dirty="0">
              <a:solidFill>
                <a:schemeClr val="accent2"/>
              </a:solidFill>
              <a:latin typeface="Poppins SemiBold" pitchFamily="2" charset="77"/>
              <a:cs typeface="Poppins SemiBold" pitchFamily="2" charset="77"/>
            </a:endParaRPr>
          </a:p>
        </p:txBody>
      </p:sp>
      <p:pic>
        <p:nvPicPr>
          <p:cNvPr id="9" name="Afbeelding 8">
            <a:extLst>
              <a:ext uri="{FF2B5EF4-FFF2-40B4-BE49-F238E27FC236}">
                <a16:creationId xmlns:a16="http://schemas.microsoft.com/office/drawing/2014/main" xmlns="" id="{5F522416-407B-5349-9443-62A14DC2CA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25425" y="6394884"/>
            <a:ext cx="439567" cy="463116"/>
          </a:xfrm>
          <a:prstGeom prst="rect">
            <a:avLst/>
          </a:prstGeom>
        </p:spPr>
      </p:pic>
    </p:spTree>
    <p:extLst>
      <p:ext uri="{BB962C8B-B14F-4D97-AF65-F5344CB8AC3E}">
        <p14:creationId xmlns:p14="http://schemas.microsoft.com/office/powerpoint/2010/main" val="4170417747"/>
      </p:ext>
    </p:extLst>
  </p:cSld>
  <p:clrMapOvr>
    <a:masterClrMapping/>
  </p:clrMapOvr>
  <p:transition xmlns:p14="http://schemas.microsoft.com/office/powerpoint/2010/mai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15">
            <a:extLst>
              <a:ext uri="{FF2B5EF4-FFF2-40B4-BE49-F238E27FC236}">
                <a16:creationId xmlns:a16="http://schemas.microsoft.com/office/drawing/2014/main" xmlns="" id="{0080C9E2-99AB-4E51-8B89-094DAACBF8A5}"/>
              </a:ext>
            </a:extLst>
          </p:cNvPr>
          <p:cNvSpPr txBox="1"/>
          <p:nvPr/>
        </p:nvSpPr>
        <p:spPr>
          <a:xfrm>
            <a:off x="1714498" y="2551837"/>
            <a:ext cx="8763004" cy="1754327"/>
          </a:xfrm>
          <a:prstGeom prst="rect">
            <a:avLst/>
          </a:prstGeom>
          <a:noFill/>
        </p:spPr>
        <p:txBody>
          <a:bodyPr wrap="square" rtlCol="0">
            <a:spAutoFit/>
          </a:bodyPr>
          <a:lstStyle/>
          <a:p>
            <a:pPr algn="ctr"/>
            <a:r>
              <a:rPr lang="nl-NL" sz="5400" b="1" dirty="0">
                <a:solidFill>
                  <a:srgbClr val="0A3DFA"/>
                </a:solidFill>
                <a:latin typeface="Poppins SemiBold" pitchFamily="2" charset="77"/>
                <a:ea typeface="+mj-ea"/>
                <a:cs typeface="Poppins SemiBold" pitchFamily="2" charset="77"/>
              </a:rPr>
              <a:t>2. Waarom tools voor </a:t>
            </a:r>
            <a:br>
              <a:rPr lang="nl-NL" sz="5400" b="1" dirty="0">
                <a:solidFill>
                  <a:srgbClr val="0A3DFA"/>
                </a:solidFill>
                <a:latin typeface="Poppins SemiBold" pitchFamily="2" charset="77"/>
                <a:ea typeface="+mj-ea"/>
                <a:cs typeface="Poppins SemiBold" pitchFamily="2" charset="77"/>
              </a:rPr>
            </a:br>
            <a:r>
              <a:rPr lang="nl-NL" sz="5400" b="1" dirty="0">
                <a:solidFill>
                  <a:srgbClr val="0A3DFA"/>
                </a:solidFill>
                <a:latin typeface="Poppins SemiBold" pitchFamily="2" charset="77"/>
                <a:ea typeface="+mj-ea"/>
                <a:cs typeface="Poppins SemiBold" pitchFamily="2" charset="77"/>
              </a:rPr>
              <a:t>pre-ingest / ingest?</a:t>
            </a:r>
          </a:p>
        </p:txBody>
      </p:sp>
      <p:sp>
        <p:nvSpPr>
          <p:cNvPr id="6" name="Tijdelijke aanduiding voor dianummer 4">
            <a:extLst>
              <a:ext uri="{FF2B5EF4-FFF2-40B4-BE49-F238E27FC236}">
                <a16:creationId xmlns:a16="http://schemas.microsoft.com/office/drawing/2014/main" xmlns="" id="{F4BA3627-5289-492F-88B0-DED55308DAD0}"/>
              </a:ext>
            </a:extLst>
          </p:cNvPr>
          <p:cNvSpPr>
            <a:spLocks noGrp="1"/>
          </p:cNvSpPr>
          <p:nvPr>
            <p:ph type="sldNum" sz="quarter" idx="11"/>
          </p:nvPr>
        </p:nvSpPr>
        <p:spPr bwMode="auto">
          <a:xfrm>
            <a:off x="4038600" y="6356350"/>
            <a:ext cx="411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199" indent="-214308">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28" indent="-171446">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20"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12"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03"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795"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686"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577"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D5710D1-918D-41A5-9E7E-9D44C0D8D85B}" type="slidenum">
              <a:rPr lang="nl-NL" altLang="nl-NL" sz="900">
                <a:solidFill>
                  <a:srgbClr val="898989"/>
                </a:solidFill>
              </a:rPr>
              <a:pPr>
                <a:lnSpc>
                  <a:spcPct val="100000"/>
                </a:lnSpc>
                <a:spcBef>
                  <a:spcPct val="0"/>
                </a:spcBef>
                <a:buFontTx/>
                <a:buNone/>
              </a:pPr>
              <a:t>6</a:t>
            </a:fld>
            <a:endParaRPr lang="nl-NL" altLang="nl-NL" sz="900">
              <a:solidFill>
                <a:srgbClr val="898989"/>
              </a:solidFill>
            </a:endParaRPr>
          </a:p>
        </p:txBody>
      </p:sp>
    </p:spTree>
    <p:extLst>
      <p:ext uri="{BB962C8B-B14F-4D97-AF65-F5344CB8AC3E}">
        <p14:creationId xmlns:p14="http://schemas.microsoft.com/office/powerpoint/2010/main" val="2843716656"/>
      </p:ext>
    </p:extLst>
  </p:cSld>
  <p:clrMapOvr>
    <a:masterClrMapping/>
  </p:clrMapOvr>
  <p:transition xmlns:p14="http://schemas.microsoft.com/office/powerpoint/2010/mai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jdelijke aanduiding voor dianummer 4">
            <a:extLst>
              <a:ext uri="{FF2B5EF4-FFF2-40B4-BE49-F238E27FC236}">
                <a16:creationId xmlns:a16="http://schemas.microsoft.com/office/drawing/2014/main" xmlns="" id="{F4BA3627-5289-492F-88B0-DED55308DAD0}"/>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199" indent="-214308">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28" indent="-171446">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20"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12"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03"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795"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686"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577"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D5710D1-918D-41A5-9E7E-9D44C0D8D85B}" type="slidenum">
              <a:rPr lang="nl-NL" altLang="nl-NL" sz="900">
                <a:solidFill>
                  <a:srgbClr val="898989"/>
                </a:solidFill>
              </a:rPr>
              <a:pPr>
                <a:lnSpc>
                  <a:spcPct val="100000"/>
                </a:lnSpc>
                <a:spcBef>
                  <a:spcPct val="0"/>
                </a:spcBef>
                <a:buFontTx/>
                <a:buNone/>
              </a:pPr>
              <a:t>7</a:t>
            </a:fld>
            <a:endParaRPr lang="nl-NL" altLang="nl-NL" sz="900">
              <a:solidFill>
                <a:srgbClr val="898989"/>
              </a:solidFill>
            </a:endParaRPr>
          </a:p>
        </p:txBody>
      </p:sp>
      <p:pic>
        <p:nvPicPr>
          <p:cNvPr id="9" name="Afbeelding 8">
            <a:extLst>
              <a:ext uri="{FF2B5EF4-FFF2-40B4-BE49-F238E27FC236}">
                <a16:creationId xmlns:a16="http://schemas.microsoft.com/office/drawing/2014/main" xmlns="" id="{5F522416-407B-5349-9443-62A14DC2CA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25425" y="6394884"/>
            <a:ext cx="439567" cy="463116"/>
          </a:xfrm>
          <a:prstGeom prst="rect">
            <a:avLst/>
          </a:prstGeom>
        </p:spPr>
      </p:pic>
      <p:sp>
        <p:nvSpPr>
          <p:cNvPr id="6" name="Titel 1">
            <a:extLst>
              <a:ext uri="{FF2B5EF4-FFF2-40B4-BE49-F238E27FC236}">
                <a16:creationId xmlns:a16="http://schemas.microsoft.com/office/drawing/2014/main" xmlns="" id="{81FEDE5B-BE30-4B37-8E85-9445ACC36E46}"/>
              </a:ext>
            </a:extLst>
          </p:cNvPr>
          <p:cNvSpPr>
            <a:spLocks noGrp="1"/>
          </p:cNvSpPr>
          <p:nvPr>
            <p:ph type="title"/>
          </p:nvPr>
        </p:nvSpPr>
        <p:spPr>
          <a:xfrm>
            <a:off x="240532" y="194757"/>
            <a:ext cx="7912867" cy="635240"/>
          </a:xfrm>
        </p:spPr>
        <p:txBody>
          <a:bodyPr>
            <a:normAutofit/>
          </a:bodyPr>
          <a:lstStyle/>
          <a:p>
            <a:pPr eaLnBrk="1" hangingPunct="1"/>
            <a:r>
              <a:rPr lang="nl-NL" altLang="en-US" sz="2400" b="1" dirty="0">
                <a:latin typeface="Poppins SemiBold" pitchFamily="2" charset="77"/>
                <a:cs typeface="Poppins SemiBold" pitchFamily="2" charset="77"/>
              </a:rPr>
              <a:t>Hoe staat het met pre-ingest en ingest?</a:t>
            </a:r>
            <a:endParaRPr lang="en-US" altLang="en-US" sz="2400" b="1" dirty="0">
              <a:solidFill>
                <a:schemeClr val="accent2"/>
              </a:solidFill>
              <a:latin typeface="Poppins SemiBold" pitchFamily="2" charset="77"/>
              <a:cs typeface="Poppins SemiBold" pitchFamily="2" charset="77"/>
            </a:endParaRPr>
          </a:p>
        </p:txBody>
      </p:sp>
      <p:sp>
        <p:nvSpPr>
          <p:cNvPr id="7" name="Tekstvak 1">
            <a:extLst>
              <a:ext uri="{FF2B5EF4-FFF2-40B4-BE49-F238E27FC236}">
                <a16:creationId xmlns:a16="http://schemas.microsoft.com/office/drawing/2014/main" xmlns="" id="{ECE3DD96-D91B-364A-BB66-84E7289B01AD}"/>
              </a:ext>
            </a:extLst>
          </p:cNvPr>
          <p:cNvSpPr txBox="1"/>
          <p:nvPr/>
        </p:nvSpPr>
        <p:spPr>
          <a:xfrm>
            <a:off x="327618" y="1115873"/>
            <a:ext cx="10458570" cy="1938992"/>
          </a:xfrm>
          <a:prstGeom prst="rect">
            <a:avLst/>
          </a:prstGeom>
          <a:noFill/>
        </p:spPr>
        <p:txBody>
          <a:bodyPr wrap="square" rtlCol="0">
            <a:spAutoFit/>
          </a:bodyPr>
          <a:lstStyle/>
          <a:p>
            <a:pPr marL="285750" lvl="0" indent="-285750">
              <a:buFont typeface="Arial"/>
              <a:buChar char="•"/>
            </a:pPr>
            <a:r>
              <a:rPr lang="nl-NL" sz="2400" dirty="0"/>
              <a:t>Pre-ingest en ingest stap zijn vaak geen onderdeel van een ‘end-</a:t>
            </a:r>
            <a:r>
              <a:rPr lang="nl-NL" sz="2400" dirty="0" err="1"/>
              <a:t>to</a:t>
            </a:r>
            <a:r>
              <a:rPr lang="nl-NL" sz="2400" dirty="0"/>
              <a:t>-end solution’</a:t>
            </a:r>
          </a:p>
          <a:p>
            <a:pPr marL="285750" lvl="0" indent="-285750">
              <a:buFont typeface="Arial"/>
              <a:buChar char="•"/>
            </a:pPr>
            <a:r>
              <a:rPr lang="nl-NL" sz="2400" dirty="0"/>
              <a:t>Wat pre-ingest en ingest betekenen kan per instelling verschillen</a:t>
            </a:r>
          </a:p>
          <a:p>
            <a:pPr marL="285750" lvl="0" indent="-285750">
              <a:buFont typeface="Arial"/>
              <a:buChar char="•"/>
            </a:pPr>
            <a:r>
              <a:rPr lang="nl-NL" sz="2400" dirty="0"/>
              <a:t>Het kan ook afhankelijk zijn van de soort van digitale collectie of materiaal. </a:t>
            </a:r>
            <a:br>
              <a:rPr lang="nl-NL" sz="2400" dirty="0"/>
            </a:br>
            <a:endParaRPr lang="nl-NL" sz="2400" dirty="0"/>
          </a:p>
          <a:p>
            <a:pPr lvl="0"/>
            <a:r>
              <a:rPr lang="nl-NL" sz="2400" b="1" dirty="0">
                <a:solidFill>
                  <a:srgbClr val="0A3DFA"/>
                </a:solidFill>
              </a:rPr>
              <a:t>Verschillende domeinen kijken er wat anders naar. </a:t>
            </a:r>
          </a:p>
        </p:txBody>
      </p:sp>
    </p:spTree>
    <p:extLst>
      <p:ext uri="{BB962C8B-B14F-4D97-AF65-F5344CB8AC3E}">
        <p14:creationId xmlns:p14="http://schemas.microsoft.com/office/powerpoint/2010/main" val="3285997286"/>
      </p:ext>
    </p:extLst>
  </p:cSld>
  <p:clrMapOvr>
    <a:masterClrMapping/>
  </p:clrMapOvr>
  <p:transition xmlns:p14="http://schemas.microsoft.com/office/powerpoint/2010/mai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jdelijke aanduiding voor dianummer 4">
            <a:extLst>
              <a:ext uri="{FF2B5EF4-FFF2-40B4-BE49-F238E27FC236}">
                <a16:creationId xmlns:a16="http://schemas.microsoft.com/office/drawing/2014/main" xmlns="" id="{F4BA3627-5289-492F-88B0-DED55308DAD0}"/>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199" indent="-214308">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28" indent="-171446">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20"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12"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03"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795"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686"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577"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D5710D1-918D-41A5-9E7E-9D44C0D8D85B}" type="slidenum">
              <a:rPr lang="nl-NL" altLang="nl-NL" sz="900">
                <a:solidFill>
                  <a:srgbClr val="898989"/>
                </a:solidFill>
              </a:rPr>
              <a:pPr>
                <a:lnSpc>
                  <a:spcPct val="100000"/>
                </a:lnSpc>
                <a:spcBef>
                  <a:spcPct val="0"/>
                </a:spcBef>
                <a:buFontTx/>
                <a:buNone/>
              </a:pPr>
              <a:t>8</a:t>
            </a:fld>
            <a:endParaRPr lang="nl-NL" altLang="nl-NL" sz="900">
              <a:solidFill>
                <a:srgbClr val="898989"/>
              </a:solidFill>
            </a:endParaRPr>
          </a:p>
        </p:txBody>
      </p:sp>
      <p:pic>
        <p:nvPicPr>
          <p:cNvPr id="9" name="Afbeelding 8">
            <a:extLst>
              <a:ext uri="{FF2B5EF4-FFF2-40B4-BE49-F238E27FC236}">
                <a16:creationId xmlns:a16="http://schemas.microsoft.com/office/drawing/2014/main" xmlns="" id="{5F522416-407B-5349-9443-62A14DC2CA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25425" y="6394884"/>
            <a:ext cx="439567" cy="463116"/>
          </a:xfrm>
          <a:prstGeom prst="rect">
            <a:avLst/>
          </a:prstGeom>
        </p:spPr>
      </p:pic>
      <p:pic>
        <p:nvPicPr>
          <p:cNvPr id="2" name="Picture 1" descr="OAIS.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5589" y="1133907"/>
            <a:ext cx="9194800" cy="4724400"/>
          </a:xfrm>
          <a:prstGeom prst="rect">
            <a:avLst/>
          </a:prstGeom>
        </p:spPr>
      </p:pic>
      <p:sp>
        <p:nvSpPr>
          <p:cNvPr id="6" name="Titel 1">
            <a:extLst>
              <a:ext uri="{FF2B5EF4-FFF2-40B4-BE49-F238E27FC236}">
                <a16:creationId xmlns:a16="http://schemas.microsoft.com/office/drawing/2014/main" xmlns="" id="{81FEDE5B-BE30-4B37-8E85-9445ACC36E46}"/>
              </a:ext>
            </a:extLst>
          </p:cNvPr>
          <p:cNvSpPr>
            <a:spLocks noGrp="1"/>
          </p:cNvSpPr>
          <p:nvPr>
            <p:ph type="title"/>
          </p:nvPr>
        </p:nvSpPr>
        <p:spPr>
          <a:xfrm>
            <a:off x="240532" y="194757"/>
            <a:ext cx="7912867" cy="635240"/>
          </a:xfrm>
        </p:spPr>
        <p:txBody>
          <a:bodyPr>
            <a:normAutofit/>
          </a:bodyPr>
          <a:lstStyle/>
          <a:p>
            <a:pPr eaLnBrk="1" hangingPunct="1"/>
            <a:r>
              <a:rPr lang="nl-NL" altLang="en-US" sz="2400" b="1" dirty="0">
                <a:latin typeface="Poppins SemiBold" pitchFamily="2" charset="77"/>
                <a:cs typeface="Poppins SemiBold" pitchFamily="2" charset="77"/>
              </a:rPr>
              <a:t>OAIS, de </a:t>
            </a:r>
            <a:r>
              <a:rPr lang="nl-NL" altLang="en-US" sz="2400" b="1" dirty="0">
                <a:solidFill>
                  <a:srgbClr val="0A3DFA"/>
                </a:solidFill>
                <a:latin typeface="Poppins SemiBold" pitchFamily="2" charset="77"/>
                <a:cs typeface="Poppins SemiBold" pitchFamily="2" charset="77"/>
              </a:rPr>
              <a:t>theorie</a:t>
            </a:r>
            <a:endParaRPr lang="en-US" altLang="en-US" sz="2400" b="1" dirty="0">
              <a:solidFill>
                <a:srgbClr val="0A3DFA"/>
              </a:solidFill>
              <a:latin typeface="Poppins SemiBold" pitchFamily="2" charset="77"/>
              <a:cs typeface="Poppins SemiBold" pitchFamily="2" charset="77"/>
            </a:endParaRPr>
          </a:p>
        </p:txBody>
      </p:sp>
    </p:spTree>
    <p:extLst>
      <p:ext uri="{BB962C8B-B14F-4D97-AF65-F5344CB8AC3E}">
        <p14:creationId xmlns:p14="http://schemas.microsoft.com/office/powerpoint/2010/main" val="3094146186"/>
      </p:ext>
    </p:extLst>
  </p:cSld>
  <p:clrMapOvr>
    <a:masterClrMapping/>
  </p:clrMapOvr>
  <p:transition xmlns:p14="http://schemas.microsoft.com/office/powerpoint/2010/mai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
            <a:extLst>
              <a:ext uri="{FF2B5EF4-FFF2-40B4-BE49-F238E27FC236}">
                <a16:creationId xmlns:a16="http://schemas.microsoft.com/office/drawing/2014/main" xmlns="" id="{ECE3DD96-D91B-364A-BB66-84E7289B01AD}"/>
              </a:ext>
            </a:extLst>
          </p:cNvPr>
          <p:cNvSpPr txBox="1"/>
          <p:nvPr/>
        </p:nvSpPr>
        <p:spPr>
          <a:xfrm>
            <a:off x="327618" y="1115873"/>
            <a:ext cx="9992039" cy="3416320"/>
          </a:xfrm>
          <a:prstGeom prst="rect">
            <a:avLst/>
          </a:prstGeom>
          <a:noFill/>
        </p:spPr>
        <p:txBody>
          <a:bodyPr wrap="square" rtlCol="0">
            <a:spAutoFit/>
          </a:bodyPr>
          <a:lstStyle/>
          <a:p>
            <a:pPr marL="285750" indent="-285750">
              <a:buFont typeface="Arial"/>
              <a:buChar char="•"/>
            </a:pPr>
            <a:r>
              <a:rPr lang="nl-NL" sz="2400" dirty="0"/>
              <a:t>Instellingen krijgen heel veel verschillende soorten digitale objecttypen binnen</a:t>
            </a:r>
          </a:p>
          <a:p>
            <a:pPr marL="285750" lvl="0" indent="-285750">
              <a:buFont typeface="Arial"/>
              <a:buChar char="•"/>
            </a:pPr>
            <a:r>
              <a:rPr lang="nl-NL" sz="2400" dirty="0"/>
              <a:t>Voor veel instellingen is het materiaal dat binnenkomt niet gestandaardiseerd </a:t>
            </a:r>
          </a:p>
          <a:p>
            <a:pPr marL="285750" lvl="0" indent="-285750">
              <a:buFont typeface="Arial"/>
              <a:buChar char="•"/>
            </a:pPr>
            <a:r>
              <a:rPr lang="nl-NL" sz="2400" dirty="0"/>
              <a:t>Instellingen gebruiken dus verschillende tools om het materiaal zelf te standaardiseren / normaliseren en daarna te </a:t>
            </a:r>
            <a:r>
              <a:rPr lang="nl-NL" sz="2400" dirty="0" err="1"/>
              <a:t>ingesten</a:t>
            </a:r>
            <a:endParaRPr lang="nl-NL" sz="2400" dirty="0"/>
          </a:p>
          <a:p>
            <a:endParaRPr lang="nl-NL" sz="2400" dirty="0"/>
          </a:p>
          <a:p>
            <a:pPr lvl="0"/>
            <a:r>
              <a:rPr lang="nl-NL" sz="2400" b="1" dirty="0">
                <a:solidFill>
                  <a:srgbClr val="0A3DFA"/>
                </a:solidFill>
              </a:rPr>
              <a:t>Pre-ingest wordt dus in praktijk steeds vaker een onderdeel van de </a:t>
            </a:r>
            <a:r>
              <a:rPr lang="nl-NL" sz="2400" b="1" dirty="0" err="1">
                <a:solidFill>
                  <a:srgbClr val="0A3DFA"/>
                </a:solidFill>
              </a:rPr>
              <a:t>workflows</a:t>
            </a:r>
            <a:r>
              <a:rPr lang="nl-NL" sz="2400" b="1" dirty="0">
                <a:solidFill>
                  <a:srgbClr val="0A3DFA"/>
                </a:solidFill>
              </a:rPr>
              <a:t>, maar het is geen officieel onderdeel van OAIS.</a:t>
            </a:r>
          </a:p>
        </p:txBody>
      </p:sp>
      <p:sp>
        <p:nvSpPr>
          <p:cNvPr id="14340" name="Tijdelijke aanduiding voor dianummer 4">
            <a:extLst>
              <a:ext uri="{FF2B5EF4-FFF2-40B4-BE49-F238E27FC236}">
                <a16:creationId xmlns:a16="http://schemas.microsoft.com/office/drawing/2014/main" xmlns="" id="{F4BA3627-5289-492F-88B0-DED55308DAD0}"/>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199" indent="-214308">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28" indent="-171446">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20"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4pPr>
            <a:lvl5pPr marL="1543012" indent="-171446">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5pPr>
            <a:lvl6pPr marL="1885903"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6pPr>
            <a:lvl7pPr marL="2228795"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7pPr>
            <a:lvl8pPr marL="2571686"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8pPr>
            <a:lvl9pPr marL="2914577" indent="-171446" eaLnBrk="0" fontAlgn="base" hangingPunct="0">
              <a:lnSpc>
                <a:spcPct val="90000"/>
              </a:lnSpc>
              <a:spcBef>
                <a:spcPts val="375"/>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D5710D1-918D-41A5-9E7E-9D44C0D8D85B}" type="slidenum">
              <a:rPr lang="nl-NL" altLang="nl-NL" sz="900">
                <a:solidFill>
                  <a:srgbClr val="898989"/>
                </a:solidFill>
              </a:rPr>
              <a:pPr>
                <a:lnSpc>
                  <a:spcPct val="100000"/>
                </a:lnSpc>
                <a:spcBef>
                  <a:spcPct val="0"/>
                </a:spcBef>
                <a:buFontTx/>
                <a:buNone/>
              </a:pPr>
              <a:t>9</a:t>
            </a:fld>
            <a:endParaRPr lang="nl-NL" altLang="nl-NL" sz="900" dirty="0">
              <a:solidFill>
                <a:srgbClr val="898989"/>
              </a:solidFill>
            </a:endParaRPr>
          </a:p>
        </p:txBody>
      </p:sp>
      <p:pic>
        <p:nvPicPr>
          <p:cNvPr id="9" name="Afbeelding 8">
            <a:extLst>
              <a:ext uri="{FF2B5EF4-FFF2-40B4-BE49-F238E27FC236}">
                <a16:creationId xmlns:a16="http://schemas.microsoft.com/office/drawing/2014/main" xmlns="" id="{5F522416-407B-5349-9443-62A14DC2CA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25425" y="6394884"/>
            <a:ext cx="439567" cy="463116"/>
          </a:xfrm>
          <a:prstGeom prst="rect">
            <a:avLst/>
          </a:prstGeom>
        </p:spPr>
      </p:pic>
      <p:sp>
        <p:nvSpPr>
          <p:cNvPr id="10" name="Titel 1">
            <a:extLst>
              <a:ext uri="{FF2B5EF4-FFF2-40B4-BE49-F238E27FC236}">
                <a16:creationId xmlns:a16="http://schemas.microsoft.com/office/drawing/2014/main" xmlns="" id="{81FEDE5B-BE30-4B37-8E85-9445ACC36E46}"/>
              </a:ext>
            </a:extLst>
          </p:cNvPr>
          <p:cNvSpPr>
            <a:spLocks noGrp="1"/>
          </p:cNvSpPr>
          <p:nvPr>
            <p:ph type="title"/>
          </p:nvPr>
        </p:nvSpPr>
        <p:spPr>
          <a:xfrm>
            <a:off x="240532" y="194757"/>
            <a:ext cx="7912867" cy="635240"/>
          </a:xfrm>
        </p:spPr>
        <p:txBody>
          <a:bodyPr>
            <a:normAutofit/>
          </a:bodyPr>
          <a:lstStyle/>
          <a:p>
            <a:pPr eaLnBrk="1" hangingPunct="1"/>
            <a:r>
              <a:rPr lang="nl-NL" altLang="en-US" sz="2400" b="1" dirty="0">
                <a:latin typeface="Poppins SemiBold" pitchFamily="2" charset="77"/>
                <a:cs typeface="Poppins SemiBold" pitchFamily="2" charset="77"/>
              </a:rPr>
              <a:t>Maar in de </a:t>
            </a:r>
            <a:r>
              <a:rPr lang="nl-NL" altLang="en-US" sz="2400" b="1" dirty="0">
                <a:solidFill>
                  <a:srgbClr val="0A3DFA"/>
                </a:solidFill>
                <a:latin typeface="Poppins SemiBold" pitchFamily="2" charset="77"/>
                <a:cs typeface="Poppins SemiBold" pitchFamily="2" charset="77"/>
              </a:rPr>
              <a:t>praktijk</a:t>
            </a:r>
            <a:r>
              <a:rPr lang="mr-IN" altLang="en-US" sz="2400" b="1" dirty="0">
                <a:latin typeface="Poppins SemiBold" pitchFamily="2" charset="77"/>
                <a:cs typeface="Poppins SemiBold" pitchFamily="2" charset="77"/>
              </a:rPr>
              <a:t>…</a:t>
            </a:r>
            <a:endParaRPr lang="en-US" altLang="en-US" sz="2400" b="1" dirty="0">
              <a:solidFill>
                <a:schemeClr val="accent2"/>
              </a:solidFill>
              <a:latin typeface="Poppins SemiBold" pitchFamily="2" charset="77"/>
              <a:cs typeface="Poppins SemiBold" pitchFamily="2" charset="77"/>
            </a:endParaRPr>
          </a:p>
        </p:txBody>
      </p:sp>
    </p:spTree>
    <p:extLst>
      <p:ext uri="{BB962C8B-B14F-4D97-AF65-F5344CB8AC3E}">
        <p14:creationId xmlns:p14="http://schemas.microsoft.com/office/powerpoint/2010/main" val="4015394017"/>
      </p:ext>
    </p:extLst>
  </p:cSld>
  <p:clrMapOvr>
    <a:masterClrMapping/>
  </p:clrMapOvr>
  <p:transition xmlns:p14="http://schemas.microsoft.com/office/powerpoint/2010/main" spd="slow">
    <p:pull/>
  </p:transition>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79AC081F1EA545875FD8DCD9B709FA" ma:contentTypeVersion="18" ma:contentTypeDescription="Create a new document." ma:contentTypeScope="" ma:versionID="13c0a23065d9a49ac9a814ac843676c1">
  <xsd:schema xmlns:xsd="http://www.w3.org/2001/XMLSchema" xmlns:xs="http://www.w3.org/2001/XMLSchema" xmlns:p="http://schemas.microsoft.com/office/2006/metadata/properties" xmlns:ns2="0941c815-8673-45d9-bee9-a1453d13a96d" xmlns:ns3="da01d95d-9a53-4690-91f2-3ea4d21374f2" targetNamespace="http://schemas.microsoft.com/office/2006/metadata/properties" ma:root="true" ma:fieldsID="ffed2328b44d3216ab2e4b28d8992e7a" ns2:_="" ns3:_="">
    <xsd:import namespace="0941c815-8673-45d9-bee9-a1453d13a96d"/>
    <xsd:import namespace="da01d95d-9a53-4690-91f2-3ea4d21374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1c815-8673-45d9-bee9-a1453d13a9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02c36e3-81a3-4f8c-bfa2-ac1adf0ae0c5}" ma:internalName="TaxCatchAll" ma:showField="CatchAllData" ma:web="0941c815-8673-45d9-bee9-a1453d13a9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01d95d-9a53-4690-91f2-3ea4d21374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eaa658-fae8-49cd-a23d-c95849ea1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18CBB2-952E-46EF-A22A-F6C6682310B5}"/>
</file>

<file path=customXml/itemProps2.xml><?xml version="1.0" encoding="utf-8"?>
<ds:datastoreItem xmlns:ds="http://schemas.openxmlformats.org/officeDocument/2006/customXml" ds:itemID="{852600D6-1695-4813-8EF5-193E40061097}"/>
</file>

<file path=docProps/app.xml><?xml version="1.0" encoding="utf-8"?>
<Properties xmlns="http://schemas.openxmlformats.org/officeDocument/2006/extended-properties" xmlns:vt="http://schemas.openxmlformats.org/officeDocument/2006/docPropsVTypes">
  <Template/>
  <TotalTime>35380</TotalTime>
  <Words>3193</Words>
  <Application>Microsoft Macintosh PowerPoint</Application>
  <PresentationFormat>Custom</PresentationFormat>
  <Paragraphs>278</Paragraphs>
  <Slides>30</Slides>
  <Notes>25</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Kantoorthema</vt:lpstr>
      <vt:lpstr>PowerPoint Presentation</vt:lpstr>
      <vt:lpstr>Structuur presentatie</vt:lpstr>
      <vt:lpstr>PowerPoint Presentation</vt:lpstr>
      <vt:lpstr>Doel van het onderzoek</vt:lpstr>
      <vt:lpstr>Status van het onderzoek</vt:lpstr>
      <vt:lpstr>PowerPoint Presentation</vt:lpstr>
      <vt:lpstr>Hoe staat het met pre-ingest en ingest?</vt:lpstr>
      <vt:lpstr>OAIS, de theorie</vt:lpstr>
      <vt:lpstr>Maar in de praktijk…</vt:lpstr>
      <vt:lpstr>OAIS in de praktijk</vt:lpstr>
      <vt:lpstr>De rol van tools</vt:lpstr>
      <vt:lpstr>PowerPoint Presentation</vt:lpstr>
      <vt:lpstr>Vragenlijst 22/27 respondenten survey </vt:lpstr>
      <vt:lpstr>Objecttypen in digitale collecties nu</vt:lpstr>
      <vt:lpstr>Objecttypen in digitale collecties binnen 2 jaar</vt:lpstr>
      <vt:lpstr>PowerPoint Presentation</vt:lpstr>
      <vt:lpstr>Hoe zijn collecties aangeleverd</vt:lpstr>
      <vt:lpstr>Hoe zijn collecties aangeleverd</vt:lpstr>
      <vt:lpstr>Gebruik van standaarden</vt:lpstr>
      <vt:lpstr>Welke tools zijn gebruikt </vt:lpstr>
      <vt:lpstr>Wat kunnen we daarvan leren?</vt:lpstr>
      <vt:lpstr>PowerPoint Presentation</vt:lpstr>
      <vt:lpstr>PowerPoint Presentation</vt:lpstr>
      <vt:lpstr>PowerPoint Presentation</vt:lpstr>
      <vt:lpstr>Behoefte aan samenwerking</vt:lpstr>
      <vt:lpstr>PowerPoint Presentation</vt:lpstr>
      <vt:lpstr>PowerPoint Presentation</vt:lpstr>
      <vt:lpstr>PowerPoint Presentation</vt:lpstr>
      <vt:lpstr>PowerPoint Presentation</vt:lpstr>
      <vt:lpstr>PowerPoint Presentation</vt:lpstr>
    </vt:vector>
  </TitlesOfParts>
  <Company>Nederlands Instituut voor Beeld en Geluid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Carolien van Zuilekom</dc:creator>
  <cp:lastModifiedBy>Ania Molenda</cp:lastModifiedBy>
  <cp:revision>471</cp:revision>
  <dcterms:created xsi:type="dcterms:W3CDTF">2018-04-11T13:40:32Z</dcterms:created>
  <dcterms:modified xsi:type="dcterms:W3CDTF">2019-04-15T07:02:49Z</dcterms:modified>
</cp:coreProperties>
</file>