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60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7" r:id="rId15"/>
    <p:sldId id="276" r:id="rId16"/>
    <p:sldId id="275" r:id="rId17"/>
    <p:sldId id="274" r:id="rId18"/>
    <p:sldId id="273" r:id="rId19"/>
    <p:sldId id="272" r:id="rId20"/>
    <p:sldId id="259" r:id="rId2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1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183769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Verdana"/>
      </a:defRPr>
    </a:lvl1pPr>
    <a:lvl2pPr indent="228600" latinLnBrk="0">
      <a:defRPr sz="1200">
        <a:latin typeface="+mj-lt"/>
        <a:ea typeface="+mj-ea"/>
        <a:cs typeface="+mj-cs"/>
        <a:sym typeface="Verdana"/>
      </a:defRPr>
    </a:lvl2pPr>
    <a:lvl3pPr indent="457200" latinLnBrk="0">
      <a:defRPr sz="1200">
        <a:latin typeface="+mj-lt"/>
        <a:ea typeface="+mj-ea"/>
        <a:cs typeface="+mj-cs"/>
        <a:sym typeface="Verdana"/>
      </a:defRPr>
    </a:lvl3pPr>
    <a:lvl4pPr indent="685800" latinLnBrk="0">
      <a:defRPr sz="1200">
        <a:latin typeface="+mj-lt"/>
        <a:ea typeface="+mj-ea"/>
        <a:cs typeface="+mj-cs"/>
        <a:sym typeface="Verdana"/>
      </a:defRPr>
    </a:lvl4pPr>
    <a:lvl5pPr indent="914400" latinLnBrk="0">
      <a:defRPr sz="1200">
        <a:latin typeface="+mj-lt"/>
        <a:ea typeface="+mj-ea"/>
        <a:cs typeface="+mj-cs"/>
        <a:sym typeface="Verdana"/>
      </a:defRPr>
    </a:lvl5pPr>
    <a:lvl6pPr indent="1143000" latinLnBrk="0">
      <a:defRPr sz="1200">
        <a:latin typeface="+mj-lt"/>
        <a:ea typeface="+mj-ea"/>
        <a:cs typeface="+mj-cs"/>
        <a:sym typeface="Verdana"/>
      </a:defRPr>
    </a:lvl6pPr>
    <a:lvl7pPr indent="1371600" latinLnBrk="0">
      <a:defRPr sz="1200">
        <a:latin typeface="+mj-lt"/>
        <a:ea typeface="+mj-ea"/>
        <a:cs typeface="+mj-cs"/>
        <a:sym typeface="Verdana"/>
      </a:defRPr>
    </a:lvl7pPr>
    <a:lvl8pPr indent="1600200" latinLnBrk="0">
      <a:defRPr sz="1200">
        <a:latin typeface="+mj-lt"/>
        <a:ea typeface="+mj-ea"/>
        <a:cs typeface="+mj-cs"/>
        <a:sym typeface="Verdana"/>
      </a:defRPr>
    </a:lvl8pPr>
    <a:lvl9pPr indent="1828800" latinLnBrk="0">
      <a:defRPr sz="1200">
        <a:latin typeface="+mj-lt"/>
        <a:ea typeface="+mj-ea"/>
        <a:cs typeface="+mj-cs"/>
        <a:sym typeface="Verdan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kst"/>
          <p:cNvSpPr txBox="1">
            <a:spLocks noGrp="1"/>
          </p:cNvSpPr>
          <p:nvPr>
            <p:ph type="title"/>
          </p:nvPr>
        </p:nvSpPr>
        <p:spPr>
          <a:xfrm>
            <a:off x="259883" y="2537790"/>
            <a:ext cx="7603960" cy="111981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Titeltekst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259882" y="3657598"/>
            <a:ext cx="7603960" cy="58309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1800"/>
            </a:lvl1pPr>
            <a:lvl2pPr marL="0" indent="457200" algn="r">
              <a:buSzTx/>
              <a:buFontTx/>
              <a:buNone/>
              <a:defRPr sz="1800"/>
            </a:lvl2pPr>
            <a:lvl3pPr marL="0" indent="914400" algn="r">
              <a:buSzTx/>
              <a:buFontTx/>
              <a:buNone/>
              <a:defRPr sz="1800"/>
            </a:lvl3pPr>
            <a:lvl4pPr marL="0" indent="1371600" algn="r">
              <a:buSzTx/>
              <a:buFontTx/>
              <a:buNone/>
              <a:defRPr sz="1800"/>
            </a:lvl4pPr>
            <a:lvl5pPr marL="0" indent="1828800" algn="r">
              <a:buSzTx/>
              <a:buFontTx/>
              <a:buNone/>
              <a:defRPr sz="18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Tijdelijke aanduiding voor tekst 16"/>
          <p:cNvSpPr>
            <a:spLocks noGrp="1"/>
          </p:cNvSpPr>
          <p:nvPr>
            <p:ph type="body" sz="quarter" idx="13"/>
          </p:nvPr>
        </p:nvSpPr>
        <p:spPr>
          <a:xfrm>
            <a:off x="4446587" y="5168899"/>
            <a:ext cx="3417888" cy="264493"/>
          </a:xfrm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14" name="Tijdelijke aanduiding voor tekst 16"/>
          <p:cNvSpPr>
            <a:spLocks noGrp="1"/>
          </p:cNvSpPr>
          <p:nvPr>
            <p:ph type="body" sz="quarter" idx="14"/>
          </p:nvPr>
        </p:nvSpPr>
        <p:spPr>
          <a:xfrm>
            <a:off x="4446587" y="5460651"/>
            <a:ext cx="3417888" cy="264492"/>
          </a:xfrm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15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tekst"/>
          <p:cNvSpPr txBox="1">
            <a:spLocks noGrp="1"/>
          </p:cNvSpPr>
          <p:nvPr>
            <p:ph type="title"/>
          </p:nvPr>
        </p:nvSpPr>
        <p:spPr>
          <a:xfrm>
            <a:off x="2087216" y="636104"/>
            <a:ext cx="9266584" cy="410818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4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2" name="Titeltekst"/>
          <p:cNvSpPr txBox="1">
            <a:spLocks noGrp="1"/>
          </p:cNvSpPr>
          <p:nvPr>
            <p:ph type="title"/>
          </p:nvPr>
        </p:nvSpPr>
        <p:spPr>
          <a:xfrm>
            <a:off x="2087216" y="636104"/>
            <a:ext cx="9266584" cy="410818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otdia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Titeltekst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11055885" y="6397942"/>
            <a:ext cx="297916" cy="2819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/>
  <p:txStyles>
    <p:title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11887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1676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25908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3048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3505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3962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.ouwerkerk2@amsterdam.n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el 1"/>
          <p:cNvSpPr txBox="1">
            <a:spLocks noGrp="1"/>
          </p:cNvSpPr>
          <p:nvPr>
            <p:ph type="ctrTitle"/>
          </p:nvPr>
        </p:nvSpPr>
        <p:spPr>
          <a:xfrm>
            <a:off x="259883" y="2537790"/>
            <a:ext cx="7603960" cy="1119810"/>
          </a:xfrm>
          <a:prstGeom prst="rect">
            <a:avLst/>
          </a:prstGeom>
        </p:spPr>
        <p:txBody>
          <a:bodyPr/>
          <a:lstStyle/>
          <a:p>
            <a:r>
              <a:rPr lang="nl-NL" dirty="0" err="1" smtClean="0"/>
              <a:t>Breakoutsessie</a:t>
            </a:r>
            <a:r>
              <a:rPr lang="nl-NL" dirty="0" smtClean="0"/>
              <a:t> </a:t>
            </a:r>
            <a:r>
              <a:rPr lang="nl-NL" dirty="0" err="1" smtClean="0"/>
              <a:t>Archiving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Design</a:t>
            </a:r>
            <a:endParaRPr dirty="0"/>
          </a:p>
        </p:txBody>
      </p:sp>
      <p:sp>
        <p:nvSpPr>
          <p:cNvPr id="65" name="Ondertitel 2"/>
          <p:cNvSpPr txBox="1">
            <a:spLocks noGrp="1"/>
          </p:cNvSpPr>
          <p:nvPr>
            <p:ph type="subTitle" sz="quarter" idx="1"/>
          </p:nvPr>
        </p:nvSpPr>
        <p:spPr>
          <a:xfrm>
            <a:off x="259882" y="3657598"/>
            <a:ext cx="7603960" cy="583098"/>
          </a:xfrm>
          <a:prstGeom prst="rect">
            <a:avLst/>
          </a:prstGeom>
        </p:spPr>
        <p:txBody>
          <a:bodyPr/>
          <a:lstStyle/>
          <a:p>
            <a:r>
              <a:rPr lang="nl-NL" dirty="0" smtClean="0"/>
              <a:t>Verdiepingskeuzemenu</a:t>
            </a:r>
            <a:endParaRPr dirty="0"/>
          </a:p>
        </p:txBody>
      </p:sp>
      <p:sp>
        <p:nvSpPr>
          <p:cNvPr id="66" name="Tijdelijke aanduiding voor tekst 3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67" name="Tijdelijke aanduiding voor tekst 4"/>
          <p:cNvSpPr>
            <a:spLocks noGrp="1"/>
          </p:cNvSpPr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Samenhang data en documenten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Data en documenten vormen samen een dossier en moeten dus in onderlinge samenhang kunnen worden:</a:t>
            </a:r>
          </a:p>
          <a:p>
            <a:r>
              <a:rPr lang="nl-NL" dirty="0" smtClean="0"/>
              <a:t>Geraadpleegd</a:t>
            </a:r>
          </a:p>
          <a:p>
            <a:r>
              <a:rPr lang="nl-NL" dirty="0" smtClean="0"/>
              <a:t>Bewaard</a:t>
            </a:r>
          </a:p>
          <a:p>
            <a:r>
              <a:rPr lang="nl-NL" dirty="0" smtClean="0"/>
              <a:t>Vernietigd</a:t>
            </a:r>
          </a:p>
          <a:p>
            <a:r>
              <a:rPr lang="nl-NL" dirty="0" smtClean="0"/>
              <a:t>Geëxporteerd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29059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Implicaties common </a:t>
            </a:r>
            <a:r>
              <a:rPr lang="nl-NL" b="1" dirty="0" err="1" smtClean="0"/>
              <a:t>ground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00986"/>
            <a:ext cx="9217024" cy="4464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78142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err="1" smtClean="0"/>
              <a:t>Logging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Doelen van </a:t>
            </a:r>
            <a:r>
              <a:rPr lang="nl-NL" dirty="0" err="1" smtClean="0"/>
              <a:t>logging</a:t>
            </a:r>
            <a:endParaRPr lang="nl-NL" dirty="0" smtClean="0"/>
          </a:p>
          <a:p>
            <a:r>
              <a:rPr lang="nl-NL" dirty="0" smtClean="0"/>
              <a:t>Technische werking (performance)</a:t>
            </a:r>
          </a:p>
          <a:p>
            <a:r>
              <a:rPr lang="nl-NL" dirty="0" smtClean="0"/>
              <a:t>Monitoring gebruik</a:t>
            </a:r>
          </a:p>
          <a:p>
            <a:r>
              <a:rPr lang="nl-NL" dirty="0" smtClean="0"/>
              <a:t>Controle over gebruikershandelingen</a:t>
            </a:r>
          </a:p>
          <a:p>
            <a:r>
              <a:rPr lang="nl-NL" dirty="0" smtClean="0"/>
              <a:t>Authenticiteit van informatie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153941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Programma van eisen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Enkele do’s</a:t>
            </a:r>
          </a:p>
          <a:p>
            <a:r>
              <a:rPr lang="nl-NL" dirty="0" smtClean="0"/>
              <a:t>Formuleer op maat</a:t>
            </a:r>
          </a:p>
          <a:p>
            <a:r>
              <a:rPr lang="nl-NL" dirty="0" smtClean="0"/>
              <a:t>Borg integraliteit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Enkele </a:t>
            </a:r>
            <a:r>
              <a:rPr lang="nl-NL" dirty="0" err="1" smtClean="0"/>
              <a:t>don’ts</a:t>
            </a:r>
            <a:endParaRPr lang="nl-NL" dirty="0" smtClean="0"/>
          </a:p>
          <a:p>
            <a:r>
              <a:rPr lang="nl-NL" dirty="0" smtClean="0"/>
              <a:t>Het perfecte systeem eisen</a:t>
            </a:r>
          </a:p>
          <a:p>
            <a:r>
              <a:rPr lang="nl-NL" dirty="0" smtClean="0"/>
              <a:t>Niet de wens, maar de oplossing beschrijven</a:t>
            </a:r>
          </a:p>
          <a:p>
            <a:r>
              <a:rPr lang="nl-NL" dirty="0" smtClean="0"/>
              <a:t>“Voldoen aan NEN 2082”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680582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Opslag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Vormen van opslag</a:t>
            </a:r>
          </a:p>
          <a:p>
            <a:r>
              <a:rPr lang="nl-NL" dirty="0" smtClean="0"/>
              <a:t>DMS</a:t>
            </a:r>
          </a:p>
          <a:p>
            <a:r>
              <a:rPr lang="nl-NL" dirty="0" smtClean="0"/>
              <a:t>Fileshare</a:t>
            </a:r>
          </a:p>
          <a:p>
            <a:r>
              <a:rPr lang="nl-NL" dirty="0" smtClean="0"/>
              <a:t>E-depot</a:t>
            </a:r>
          </a:p>
          <a:p>
            <a:r>
              <a:rPr lang="nl-NL" dirty="0" smtClean="0"/>
              <a:t>Geïntegreerde oplossing</a:t>
            </a:r>
          </a:p>
        </p:txBody>
      </p:sp>
    </p:spTree>
    <p:extLst>
      <p:ext uri="{BB962C8B-B14F-4D97-AF65-F5344CB8AC3E}">
        <p14:creationId xmlns:p14="http://schemas.microsoft.com/office/powerpoint/2010/main" val="209802442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Metadata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Enkele ontwerpvragen over metadata</a:t>
            </a:r>
          </a:p>
          <a:p>
            <a:r>
              <a:rPr lang="nl-NL" dirty="0" smtClean="0"/>
              <a:t>Wat is minimaal nodig voor beheer?</a:t>
            </a:r>
          </a:p>
          <a:p>
            <a:r>
              <a:rPr lang="nl-NL" dirty="0" smtClean="0"/>
              <a:t>Hoe kun je metadatering maximaal automatiseren</a:t>
            </a:r>
          </a:p>
          <a:p>
            <a:r>
              <a:rPr lang="nl-NL" dirty="0" smtClean="0"/>
              <a:t>Welk informatiemodel hanteer je?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259586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Exit-strategie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Informatie gaat langer mee dan een applicatie</a:t>
            </a:r>
          </a:p>
          <a:p>
            <a:r>
              <a:rPr lang="nl-NL" dirty="0" smtClean="0"/>
              <a:t>GIBIT </a:t>
            </a:r>
          </a:p>
          <a:p>
            <a:r>
              <a:rPr lang="nl-NL" dirty="0" smtClean="0"/>
              <a:t>Eigenaarschap </a:t>
            </a:r>
          </a:p>
          <a:p>
            <a:r>
              <a:rPr lang="nl-NL" dirty="0" smtClean="0"/>
              <a:t>Exportfunctie</a:t>
            </a:r>
          </a:p>
          <a:p>
            <a:r>
              <a:rPr lang="nl-NL" dirty="0" smtClean="0"/>
              <a:t>Uitwisselbaarheid (informatiemodel)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977689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err="1" smtClean="0"/>
              <a:t>Inbeheername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Van ontwerp naar uitvoering</a:t>
            </a:r>
          </a:p>
          <a:p>
            <a:r>
              <a:rPr lang="nl-NL" dirty="0" smtClean="0"/>
              <a:t>Informeer uitvoerende rollen vroegtijdig</a:t>
            </a:r>
          </a:p>
          <a:p>
            <a:r>
              <a:rPr lang="nl-NL" dirty="0" smtClean="0"/>
              <a:t>Zorg voor heldere documentatie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3831944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Datawarehouses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Enkele ontwerpvragen:</a:t>
            </a:r>
          </a:p>
          <a:p>
            <a:r>
              <a:rPr lang="nl-NL" dirty="0" smtClean="0"/>
              <a:t>Wie zijn (potentiële) afnemers?</a:t>
            </a:r>
          </a:p>
          <a:p>
            <a:r>
              <a:rPr lang="nl-NL" dirty="0" smtClean="0"/>
              <a:t>Waar richt je de archivering in?</a:t>
            </a:r>
          </a:p>
          <a:p>
            <a:r>
              <a:rPr lang="nl-NL" dirty="0" smtClean="0"/>
              <a:t>Hoe krijgen we zicht op de kwaliteit van </a:t>
            </a:r>
            <a:r>
              <a:rPr lang="nl-NL" dirty="0" err="1" smtClean="0"/>
              <a:t>gegegevens</a:t>
            </a:r>
            <a:r>
              <a:rPr lang="nl-NL" dirty="0" smtClean="0"/>
              <a:t>?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4" y="3861048"/>
            <a:ext cx="7659583" cy="2332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883237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err="1" smtClean="0"/>
              <a:t>Back-ups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Back-upprotocol</a:t>
            </a:r>
          </a:p>
          <a:p>
            <a:r>
              <a:rPr lang="nl-NL" dirty="0" smtClean="0"/>
              <a:t>Bewaartermijn </a:t>
            </a:r>
            <a:r>
              <a:rPr lang="nl-NL" dirty="0" err="1" smtClean="0"/>
              <a:t>back-ups</a:t>
            </a:r>
            <a:endParaRPr lang="nl-NL" dirty="0" smtClean="0"/>
          </a:p>
          <a:p>
            <a:r>
              <a:rPr lang="nl-NL" dirty="0" smtClean="0"/>
              <a:t>Procedure terugzetten back-up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813439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Even voorstellen…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Rens Ouwerkerk</a:t>
            </a:r>
          </a:p>
          <a:p>
            <a:pPr lvl="1"/>
            <a:r>
              <a:rPr lang="nl-NL" dirty="0" smtClean="0"/>
              <a:t>Senior Adviseur Informatiebeheer</a:t>
            </a:r>
          </a:p>
          <a:p>
            <a:pPr lvl="1"/>
            <a:r>
              <a:rPr lang="nl-NL" dirty="0" smtClean="0"/>
              <a:t>Gemeente Amsterdam</a:t>
            </a:r>
          </a:p>
          <a:p>
            <a:pPr lvl="1"/>
            <a:r>
              <a:rPr lang="nl-NL" dirty="0" smtClean="0"/>
              <a:t>Aanjager KIA-kennisplatform Informatiehuishouding Overheden</a:t>
            </a:r>
          </a:p>
          <a:p>
            <a:pPr lvl="1"/>
            <a:endParaRPr lang="nl-NL" dirty="0"/>
          </a:p>
          <a:p>
            <a:r>
              <a:rPr lang="nl-NL" dirty="0" smtClean="0"/>
              <a:t>E-mail: </a:t>
            </a:r>
            <a:r>
              <a:rPr lang="nl-NL" dirty="0" smtClean="0">
                <a:hlinkClick r:id="rId2"/>
              </a:rPr>
              <a:t>r.ouwerkerk2@amsterdam.nl</a:t>
            </a:r>
            <a:endParaRPr lang="nl-NL" dirty="0" smtClean="0"/>
          </a:p>
          <a:p>
            <a:r>
              <a:rPr lang="nl-NL" dirty="0" smtClean="0"/>
              <a:t>Telefoon: 06 1095 9006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387062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el 1"/>
          <p:cNvSpPr txBox="1">
            <a:spLocks noGrp="1"/>
          </p:cNvSpPr>
          <p:nvPr>
            <p:ph type="title"/>
          </p:nvPr>
        </p:nvSpPr>
        <p:spPr>
          <a:xfrm>
            <a:off x="2087215" y="636104"/>
            <a:ext cx="9266585" cy="410819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r>
              <a:rPr b="1" dirty="0" err="1"/>
              <a:t>Onderwerpen</a:t>
            </a:r>
            <a:endParaRPr b="1" dirty="0"/>
          </a:p>
        </p:txBody>
      </p:sp>
      <p:sp>
        <p:nvSpPr>
          <p:cNvPr id="3" name="Rechthoek 2"/>
          <p:cNvSpPr/>
          <p:nvPr/>
        </p:nvSpPr>
        <p:spPr>
          <a:xfrm>
            <a:off x="479376" y="1556792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84057" y="2708920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84057" y="3861048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479376" y="5013176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3359696" y="1568354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3359696" y="2720482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3359696" y="3872610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3359696" y="5024738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6240016" y="1568354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6240016" y="2720482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240016" y="3872610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6240016" y="5024738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495549" y="1568354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Vernietiging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88738" y="2760457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Openbaarheid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359696" y="1631072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nl-NL" dirty="0" smtClean="0"/>
              <a:t>Algoritmes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6240016" y="1624429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Migratie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3364377" y="2783200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Gegevensuitwisseling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6240015" y="2770130"/>
            <a:ext cx="265961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Samenhang</a:t>
            </a:r>
            <a:r>
              <a:rPr kumimoji="0" lang="nl-NL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 data en documenten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488738" y="3923766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Logging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3380773" y="3969931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Programma van eisen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6232645" y="3941442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Opslag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14007" y="5169486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Exit-strategie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3392690" y="5140164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Inbeheername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8" name="Tekstvak 27"/>
          <p:cNvSpPr txBox="1"/>
          <p:nvPr/>
        </p:nvSpPr>
        <p:spPr>
          <a:xfrm>
            <a:off x="6244697" y="5139465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Datawarehouses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9120336" y="1568354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9120336" y="2720482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1" name="Rechthoek 30"/>
          <p:cNvSpPr/>
          <p:nvPr/>
        </p:nvSpPr>
        <p:spPr>
          <a:xfrm>
            <a:off x="9120336" y="3861048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2" name="Rechthoek 31"/>
          <p:cNvSpPr/>
          <p:nvPr/>
        </p:nvSpPr>
        <p:spPr>
          <a:xfrm>
            <a:off x="9120336" y="5024738"/>
            <a:ext cx="2664296" cy="864096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9122676" y="1632745"/>
            <a:ext cx="265961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Samenhang AVG en Archiefwet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9122676" y="2817803"/>
            <a:ext cx="265961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Implicaties Common </a:t>
            </a:r>
            <a:r>
              <a:rPr kumimoji="0" lang="nl-NL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Ground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9125017" y="3961796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Metadata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9146738" y="5145721"/>
            <a:ext cx="265961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nl-NL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Verdana"/>
              </a:rPr>
              <a:t>Back-ups</a:t>
            </a:r>
            <a:endParaRPr kumimoji="0" lang="nl-NL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Verdana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Vernietiging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Functionaliteit</a:t>
            </a:r>
          </a:p>
          <a:p>
            <a:r>
              <a:rPr lang="nl-NL" dirty="0" smtClean="0"/>
              <a:t>Metadata </a:t>
            </a:r>
          </a:p>
          <a:p>
            <a:r>
              <a:rPr lang="nl-NL" dirty="0" smtClean="0"/>
              <a:t>Minimumvariant (via achterkant: script op database)</a:t>
            </a:r>
          </a:p>
          <a:p>
            <a:r>
              <a:rPr lang="nl-NL" dirty="0" smtClean="0"/>
              <a:t>Maximumvariant (UI met RM-functionaliteit)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Proces</a:t>
            </a:r>
          </a:p>
          <a:p>
            <a:r>
              <a:rPr lang="nl-NL" dirty="0" smtClean="0"/>
              <a:t>Handmatig</a:t>
            </a:r>
          </a:p>
          <a:p>
            <a:r>
              <a:rPr lang="nl-NL" dirty="0" smtClean="0"/>
              <a:t>Semi-geautomatiseerd</a:t>
            </a:r>
          </a:p>
          <a:p>
            <a:r>
              <a:rPr lang="nl-NL" dirty="0" smtClean="0"/>
              <a:t>Geautomatiseerd</a:t>
            </a:r>
          </a:p>
        </p:txBody>
      </p:sp>
    </p:spTree>
    <p:extLst>
      <p:ext uri="{BB962C8B-B14F-4D97-AF65-F5344CB8AC3E}">
        <p14:creationId xmlns:p14="http://schemas.microsoft.com/office/powerpoint/2010/main" val="930280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Ontwerp van duurzaam toegankelijke algoritmes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  <a:buSzTx/>
              <a:buNone/>
            </a:pPr>
            <a:r>
              <a:rPr lang="nl-NL" dirty="0" smtClean="0"/>
              <a:t>Vier </a:t>
            </a:r>
            <a:r>
              <a:rPr lang="nl-NL" dirty="0"/>
              <a:t>componenten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Tx/>
            </a:pPr>
            <a:r>
              <a:rPr lang="nl-NL" dirty="0" smtClean="0"/>
              <a:t>Input</a:t>
            </a:r>
            <a:endParaRPr lang="nl-NL" dirty="0"/>
          </a:p>
          <a:p>
            <a:pPr hangingPunct="0">
              <a:lnSpc>
                <a:spcPct val="100000"/>
              </a:lnSpc>
              <a:spcBef>
                <a:spcPts val="0"/>
              </a:spcBef>
              <a:buSzTx/>
            </a:pPr>
            <a:r>
              <a:rPr lang="nl-NL" dirty="0" smtClean="0"/>
              <a:t>Output</a:t>
            </a:r>
            <a:endParaRPr lang="nl-NL" dirty="0"/>
          </a:p>
          <a:p>
            <a:pPr hangingPunct="0">
              <a:lnSpc>
                <a:spcPct val="100000"/>
              </a:lnSpc>
              <a:spcBef>
                <a:spcPts val="0"/>
              </a:spcBef>
              <a:buSzTx/>
            </a:pPr>
            <a:r>
              <a:rPr lang="nl-NL" dirty="0" smtClean="0"/>
              <a:t>Techniek </a:t>
            </a:r>
            <a:r>
              <a:rPr lang="nl-NL" dirty="0"/>
              <a:t>(incl. datamodel)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Tx/>
            </a:pPr>
            <a:r>
              <a:rPr lang="nl-NL" dirty="0" smtClean="0"/>
              <a:t>Documentatie</a:t>
            </a:r>
            <a:endParaRPr lang="nl-NL" dirty="0"/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SzTx/>
              <a:buNone/>
            </a:pPr>
            <a:endParaRPr lang="nl-NL" dirty="0"/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SzTx/>
              <a:buNone/>
            </a:pPr>
            <a:r>
              <a:rPr lang="nl-NL" dirty="0"/>
              <a:t>Impactprofielen</a:t>
            </a:r>
          </a:p>
          <a:p>
            <a:r>
              <a:rPr lang="nl-NL" dirty="0" smtClean="0"/>
              <a:t>Individuele </a:t>
            </a:r>
            <a:r>
              <a:rPr lang="nl-NL" dirty="0"/>
              <a:t>beslisvorming</a:t>
            </a:r>
          </a:p>
          <a:p>
            <a:r>
              <a:rPr lang="nl-NL" dirty="0" smtClean="0"/>
              <a:t>Niet-individuele </a:t>
            </a:r>
            <a:r>
              <a:rPr lang="nl-NL" dirty="0"/>
              <a:t>beslisvorming met externe werking</a:t>
            </a:r>
          </a:p>
          <a:p>
            <a:r>
              <a:rPr lang="nl-NL" dirty="0" smtClean="0"/>
              <a:t>Intern </a:t>
            </a:r>
            <a:r>
              <a:rPr lang="nl-NL" dirty="0"/>
              <a:t>gericht	</a:t>
            </a:r>
          </a:p>
          <a:p>
            <a:r>
              <a:rPr lang="nl-NL" dirty="0" smtClean="0"/>
              <a:t>Potentieel </a:t>
            </a:r>
            <a:r>
              <a:rPr lang="nl-NL" dirty="0"/>
              <a:t>cultureel erfgoed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227078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Migratie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Migratiestrategie opstellen</a:t>
            </a:r>
            <a:endParaRPr lang="nl-NL" dirty="0"/>
          </a:p>
          <a:p>
            <a:r>
              <a:rPr lang="nl-NL" dirty="0" smtClean="0"/>
              <a:t>Wel veiligstellen</a:t>
            </a:r>
          </a:p>
          <a:p>
            <a:r>
              <a:rPr lang="nl-NL" dirty="0" smtClean="0"/>
              <a:t>Niet veiligstellen</a:t>
            </a:r>
          </a:p>
          <a:p>
            <a:r>
              <a:rPr lang="nl-NL" dirty="0" smtClean="0"/>
              <a:t>Deels veiligstellen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Oplossingsrichtingen</a:t>
            </a:r>
          </a:p>
          <a:p>
            <a:r>
              <a:rPr lang="nl-NL" dirty="0" smtClean="0"/>
              <a:t>Migreren</a:t>
            </a:r>
            <a:endParaRPr lang="nl-NL" dirty="0"/>
          </a:p>
          <a:p>
            <a:r>
              <a:rPr lang="nl-NL" dirty="0" smtClean="0"/>
              <a:t>Oude applicatie laten draaien</a:t>
            </a:r>
          </a:p>
          <a:p>
            <a:r>
              <a:rPr lang="nl-NL" dirty="0" smtClean="0"/>
              <a:t>Anders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279833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Samenhang AVG en Archiefwet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dirty="0" smtClean="0"/>
              <a:t>“De </a:t>
            </a:r>
            <a:r>
              <a:rPr lang="nl-NL" i="1" dirty="0"/>
              <a:t>Archiefwet vormt het kader voor de keuze om gegevens wel of niet te bewaren, de AVG vormt het kader voor de keuze of persoonsgegevens wel of niet beschikbaar worden gesteld</a:t>
            </a:r>
            <a:r>
              <a:rPr lang="nl-NL" i="1" dirty="0" smtClean="0"/>
              <a:t>.”</a:t>
            </a:r>
            <a:endParaRPr lang="nl-NL" i="1" dirty="0"/>
          </a:p>
          <a:p>
            <a:endParaRPr lang="nl-NL" dirty="0" smtClean="0"/>
          </a:p>
          <a:p>
            <a:r>
              <a:rPr lang="nl-NL" dirty="0" smtClean="0"/>
              <a:t>Archiefwet is </a:t>
            </a:r>
            <a:r>
              <a:rPr lang="nl-NL" u="sng" dirty="0" smtClean="0"/>
              <a:t>voor overheden</a:t>
            </a:r>
            <a:r>
              <a:rPr lang="nl-NL" dirty="0" smtClean="0"/>
              <a:t> complementair aan AVG</a:t>
            </a:r>
          </a:p>
          <a:p>
            <a:r>
              <a:rPr lang="nl-NL" dirty="0" smtClean="0"/>
              <a:t>Selectielijst aanscherpen</a:t>
            </a:r>
          </a:p>
          <a:p>
            <a:r>
              <a:rPr lang="nl-NL" dirty="0" smtClean="0"/>
              <a:t>Samenwerking met </a:t>
            </a:r>
            <a:r>
              <a:rPr lang="nl-NL" dirty="0" err="1" smtClean="0"/>
              <a:t>privacyspecialisten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0586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Openbaarheid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Vormen van openbaarheid</a:t>
            </a:r>
          </a:p>
          <a:p>
            <a:r>
              <a:rPr lang="nl-NL" dirty="0" smtClean="0"/>
              <a:t>Actief (WOO)</a:t>
            </a:r>
          </a:p>
          <a:p>
            <a:r>
              <a:rPr lang="nl-NL" dirty="0" smtClean="0"/>
              <a:t>Passief (WOB)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Maatregelen</a:t>
            </a:r>
          </a:p>
          <a:p>
            <a:r>
              <a:rPr lang="nl-NL" dirty="0" smtClean="0"/>
              <a:t>Metadatering (zoeken)</a:t>
            </a:r>
          </a:p>
          <a:p>
            <a:r>
              <a:rPr lang="nl-NL" dirty="0" smtClean="0"/>
              <a:t>WCAG (toegankelijkheid)</a:t>
            </a:r>
          </a:p>
          <a:p>
            <a:r>
              <a:rPr lang="nl-NL" dirty="0" smtClean="0"/>
              <a:t>Classificatie (openbaar, geheim)</a:t>
            </a:r>
          </a:p>
          <a:p>
            <a:r>
              <a:rPr lang="nl-NL" dirty="0" smtClean="0"/>
              <a:t>Publicatie (waar? </a:t>
            </a:r>
            <a:r>
              <a:rPr lang="nl-NL" dirty="0"/>
              <a:t>h</a:t>
            </a:r>
            <a:r>
              <a:rPr lang="nl-NL" dirty="0" smtClean="0"/>
              <a:t>oe?)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57881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Gegevensuitwisseling</a:t>
            </a:r>
            <a:endParaRPr lang="nl-NL" b="1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Vormen van gegevensuitwisseling</a:t>
            </a:r>
          </a:p>
          <a:p>
            <a:r>
              <a:rPr lang="nl-NL" dirty="0" smtClean="0"/>
              <a:t>Koppelingen</a:t>
            </a:r>
          </a:p>
          <a:p>
            <a:r>
              <a:rPr lang="nl-NL" dirty="0" smtClean="0"/>
              <a:t>BI-toepassingen</a:t>
            </a:r>
          </a:p>
          <a:p>
            <a:r>
              <a:rPr lang="nl-NL" dirty="0" smtClean="0"/>
              <a:t>Enterprise search</a:t>
            </a:r>
            <a:endParaRPr lang="nl-NL" dirty="0"/>
          </a:p>
          <a:p>
            <a:r>
              <a:rPr lang="nl-NL" dirty="0" smtClean="0"/>
              <a:t>Kunstmatige intelligentie</a:t>
            </a:r>
          </a:p>
          <a:p>
            <a:r>
              <a:rPr lang="nl-NL" dirty="0" smtClean="0"/>
              <a:t>Migreren naar één systeem</a:t>
            </a:r>
          </a:p>
          <a:p>
            <a:r>
              <a:rPr lang="nl-NL" dirty="0" smtClean="0"/>
              <a:t>Ontsluiten via maatwerkschil</a:t>
            </a:r>
          </a:p>
        </p:txBody>
      </p:sp>
    </p:spTree>
    <p:extLst>
      <p:ext uri="{BB962C8B-B14F-4D97-AF65-F5344CB8AC3E}">
        <p14:creationId xmlns:p14="http://schemas.microsoft.com/office/powerpoint/2010/main" val="26353537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hema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hema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05B944-DF5E-413E-89AD-0229AC333530}"/>
</file>

<file path=customXml/itemProps2.xml><?xml version="1.0" encoding="utf-8"?>
<ds:datastoreItem xmlns:ds="http://schemas.openxmlformats.org/officeDocument/2006/customXml" ds:itemID="{88D907CB-F169-44E1-940A-47F6A5A9EBF9}"/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387</Words>
  <Application>Microsoft Office PowerPoint</Application>
  <PresentationFormat>Aangepast</PresentationFormat>
  <Paragraphs>135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Office-thema</vt:lpstr>
      <vt:lpstr>Breakoutsessie Archiving by Design</vt:lpstr>
      <vt:lpstr>Even voorstellen…</vt:lpstr>
      <vt:lpstr>Onderwerpen</vt:lpstr>
      <vt:lpstr>Vernietiging</vt:lpstr>
      <vt:lpstr>Ontwerp van duurzaam toegankelijke algoritmes</vt:lpstr>
      <vt:lpstr>Migratie</vt:lpstr>
      <vt:lpstr>Samenhang AVG en Archiefwet</vt:lpstr>
      <vt:lpstr>Openbaarheid</vt:lpstr>
      <vt:lpstr>Gegevensuitwisseling</vt:lpstr>
      <vt:lpstr>Samenhang data en documenten</vt:lpstr>
      <vt:lpstr>Implicaties common ground</vt:lpstr>
      <vt:lpstr>Logging</vt:lpstr>
      <vt:lpstr>Programma van eisen</vt:lpstr>
      <vt:lpstr>Opslag</vt:lpstr>
      <vt:lpstr>Metadata</vt:lpstr>
      <vt:lpstr>Exit-strategie</vt:lpstr>
      <vt:lpstr>Inbeheername</vt:lpstr>
      <vt:lpstr>Datawarehouses</vt:lpstr>
      <vt:lpstr>Back-ups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Ouwerkerk, Rens</dc:creator>
  <cp:lastModifiedBy>Ouwerkerk, Rens</cp:lastModifiedBy>
  <cp:revision>36</cp:revision>
  <dcterms:modified xsi:type="dcterms:W3CDTF">2019-10-01T06:04:32Z</dcterms:modified>
</cp:coreProperties>
</file>