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60" r:id="rId3"/>
    <p:sldId id="261" r:id="rId4"/>
    <p:sldId id="262" r:id="rId5"/>
    <p:sldId id="269" r:id="rId6"/>
    <p:sldId id="263" r:id="rId7"/>
    <p:sldId id="264" r:id="rId8"/>
    <p:sldId id="265" r:id="rId9"/>
    <p:sldId id="259" r:id="rId10"/>
    <p:sldId id="270" r:id="rId11"/>
    <p:sldId id="267" r:id="rId12"/>
    <p:sldId id="271" r:id="rId13"/>
    <p:sldId id="273" r:id="rId14"/>
    <p:sldId id="276" r:id="rId15"/>
    <p:sldId id="277" r:id="rId16"/>
    <p:sldId id="274" r:id="rId17"/>
    <p:sldId id="275" r:id="rId18"/>
    <p:sldId id="286" r:id="rId19"/>
    <p:sldId id="280" r:id="rId20"/>
    <p:sldId id="283" r:id="rId21"/>
    <p:sldId id="281" r:id="rId22"/>
    <p:sldId id="287" r:id="rId23"/>
    <p:sldId id="288" r:id="rId24"/>
    <p:sldId id="292" r:id="rId25"/>
    <p:sldId id="285" r:id="rId26"/>
    <p:sldId id="291" r:id="rId27"/>
    <p:sldId id="290" r:id="rId28"/>
    <p:sldId id="279" r:id="rId29"/>
    <p:sldId id="278" r:id="rId30"/>
    <p:sldId id="282" r:id="rId31"/>
    <p:sldId id="289"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722"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8099801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Verdana"/>
      </a:defRPr>
    </a:lvl1pPr>
    <a:lvl2pPr indent="228600" latinLnBrk="0">
      <a:defRPr sz="1200">
        <a:latin typeface="+mj-lt"/>
        <a:ea typeface="+mj-ea"/>
        <a:cs typeface="+mj-cs"/>
        <a:sym typeface="Verdana"/>
      </a:defRPr>
    </a:lvl2pPr>
    <a:lvl3pPr indent="457200" latinLnBrk="0">
      <a:defRPr sz="1200">
        <a:latin typeface="+mj-lt"/>
        <a:ea typeface="+mj-ea"/>
        <a:cs typeface="+mj-cs"/>
        <a:sym typeface="Verdana"/>
      </a:defRPr>
    </a:lvl3pPr>
    <a:lvl4pPr indent="685800" latinLnBrk="0">
      <a:defRPr sz="1200">
        <a:latin typeface="+mj-lt"/>
        <a:ea typeface="+mj-ea"/>
        <a:cs typeface="+mj-cs"/>
        <a:sym typeface="Verdana"/>
      </a:defRPr>
    </a:lvl4pPr>
    <a:lvl5pPr indent="914400" latinLnBrk="0">
      <a:defRPr sz="1200">
        <a:latin typeface="+mj-lt"/>
        <a:ea typeface="+mj-ea"/>
        <a:cs typeface="+mj-cs"/>
        <a:sym typeface="Verdana"/>
      </a:defRPr>
    </a:lvl5pPr>
    <a:lvl6pPr indent="1143000" latinLnBrk="0">
      <a:defRPr sz="1200">
        <a:latin typeface="+mj-lt"/>
        <a:ea typeface="+mj-ea"/>
        <a:cs typeface="+mj-cs"/>
        <a:sym typeface="Verdana"/>
      </a:defRPr>
    </a:lvl6pPr>
    <a:lvl7pPr indent="1371600" latinLnBrk="0">
      <a:defRPr sz="1200">
        <a:latin typeface="+mj-lt"/>
        <a:ea typeface="+mj-ea"/>
        <a:cs typeface="+mj-cs"/>
        <a:sym typeface="Verdana"/>
      </a:defRPr>
    </a:lvl7pPr>
    <a:lvl8pPr indent="1600200" latinLnBrk="0">
      <a:defRPr sz="1200">
        <a:latin typeface="+mj-lt"/>
        <a:ea typeface="+mj-ea"/>
        <a:cs typeface="+mj-cs"/>
        <a:sym typeface="Verdana"/>
      </a:defRPr>
    </a:lvl8pPr>
    <a:lvl9pPr indent="1828800" latinLnBrk="0">
      <a:defRPr sz="1200">
        <a:latin typeface="+mj-lt"/>
        <a:ea typeface="+mj-ea"/>
        <a:cs typeface="+mj-cs"/>
        <a:sym typeface="Verdan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smtClean="0"/>
              <a:t>Februari 2001, informele bijeenkomst. Waarom</a:t>
            </a:r>
            <a:r>
              <a:rPr lang="nl-NL" baseline="0" dirty="0" smtClean="0"/>
              <a:t> lukken onze projecten wel?</a:t>
            </a:r>
            <a:endParaRPr lang="nl-NL" dirty="0"/>
          </a:p>
        </p:txBody>
      </p:sp>
    </p:spTree>
    <p:extLst>
      <p:ext uri="{BB962C8B-B14F-4D97-AF65-F5344CB8AC3E}">
        <p14:creationId xmlns:p14="http://schemas.microsoft.com/office/powerpoint/2010/main" val="78123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kst"/>
          <p:cNvSpPr txBox="1">
            <a:spLocks noGrp="1"/>
          </p:cNvSpPr>
          <p:nvPr>
            <p:ph type="title"/>
          </p:nvPr>
        </p:nvSpPr>
        <p:spPr>
          <a:xfrm>
            <a:off x="259883" y="2537790"/>
            <a:ext cx="7603960" cy="1119810"/>
          </a:xfrm>
          <a:prstGeom prst="rect">
            <a:avLst/>
          </a:prstGeom>
        </p:spPr>
        <p:txBody>
          <a:bodyPr anchor="b"/>
          <a:lstStyle>
            <a:lvl1pPr>
              <a:defRPr sz="3200"/>
            </a:lvl1pPr>
          </a:lstStyle>
          <a:p>
            <a:r>
              <a:t>Titeltekst</a:t>
            </a:r>
          </a:p>
        </p:txBody>
      </p:sp>
      <p:sp>
        <p:nvSpPr>
          <p:cNvPr id="12" name="Hoofdtekst - niveau één…"/>
          <p:cNvSpPr txBox="1">
            <a:spLocks noGrp="1"/>
          </p:cNvSpPr>
          <p:nvPr>
            <p:ph type="body" sz="quarter" idx="1"/>
          </p:nvPr>
        </p:nvSpPr>
        <p:spPr>
          <a:xfrm>
            <a:off x="259882" y="3657598"/>
            <a:ext cx="7603960" cy="583098"/>
          </a:xfrm>
          <a:prstGeom prst="rect">
            <a:avLst/>
          </a:prstGeom>
        </p:spPr>
        <p:txBody>
          <a:bodyPr/>
          <a:lstStyle>
            <a:lvl1pPr marL="0" indent="0" algn="r">
              <a:buSzTx/>
              <a:buFontTx/>
              <a:buNone/>
              <a:defRPr sz="1800"/>
            </a:lvl1pPr>
            <a:lvl2pPr marL="0" indent="457200" algn="r">
              <a:buSzTx/>
              <a:buFontTx/>
              <a:buNone/>
              <a:defRPr sz="1800"/>
            </a:lvl2pPr>
            <a:lvl3pPr marL="0" indent="914400" algn="r">
              <a:buSzTx/>
              <a:buFontTx/>
              <a:buNone/>
              <a:defRPr sz="1800"/>
            </a:lvl3pPr>
            <a:lvl4pPr marL="0" indent="1371600" algn="r">
              <a:buSzTx/>
              <a:buFontTx/>
              <a:buNone/>
              <a:defRPr sz="1800"/>
            </a:lvl4pPr>
            <a:lvl5pPr marL="0" indent="1828800" algn="r">
              <a:buSzTx/>
              <a:buFontTx/>
              <a:buNone/>
              <a:defRPr sz="1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Tijdelijke aanduiding voor tekst 16"/>
          <p:cNvSpPr>
            <a:spLocks noGrp="1"/>
          </p:cNvSpPr>
          <p:nvPr>
            <p:ph type="body" sz="quarter" idx="13"/>
          </p:nvPr>
        </p:nvSpPr>
        <p:spPr>
          <a:xfrm>
            <a:off x="4446587" y="5168899"/>
            <a:ext cx="3417888" cy="264493"/>
          </a:xfrm>
          <a:prstGeom prst="rect">
            <a:avLst/>
          </a:prstGeom>
        </p:spPr>
        <p:txBody>
          <a:bodyPr/>
          <a:lstStyle/>
          <a:p>
            <a:pPr marL="0" indent="0" algn="r">
              <a:buSzTx/>
              <a:buFontTx/>
              <a:buNone/>
              <a:defRPr sz="1200">
                <a:solidFill>
                  <a:srgbClr val="808080"/>
                </a:solidFill>
              </a:defRPr>
            </a:pPr>
            <a:endParaRPr/>
          </a:p>
        </p:txBody>
      </p:sp>
      <p:sp>
        <p:nvSpPr>
          <p:cNvPr id="14" name="Tijdelijke aanduiding voor tekst 16"/>
          <p:cNvSpPr>
            <a:spLocks noGrp="1"/>
          </p:cNvSpPr>
          <p:nvPr>
            <p:ph type="body" sz="quarter" idx="14"/>
          </p:nvPr>
        </p:nvSpPr>
        <p:spPr>
          <a:xfrm>
            <a:off x="4446587" y="5460651"/>
            <a:ext cx="3417888" cy="264492"/>
          </a:xfrm>
          <a:prstGeom prst="rect">
            <a:avLst/>
          </a:prstGeom>
        </p:spPr>
        <p:txBody>
          <a:bodyPr/>
          <a:lstStyle/>
          <a:p>
            <a:pPr marL="0" indent="0" algn="r">
              <a:buSzTx/>
              <a:buFontTx/>
              <a:buNone/>
              <a:defRPr sz="1200">
                <a:solidFill>
                  <a:srgbClr val="808080"/>
                </a:solidFill>
              </a:defRPr>
            </a:pPr>
            <a:endParaRPr/>
          </a:p>
        </p:txBody>
      </p:sp>
      <p:sp>
        <p:nvSpPr>
          <p:cNvPr id="1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23" name="Hoofdtekst - niveau één…"/>
          <p:cNvSpPr txBox="1">
            <a:spLocks noGrp="1"/>
          </p:cNvSpPr>
          <p:nvPr>
            <p:ph type="body" idx="1"/>
          </p:nvPr>
        </p:nvSpPr>
        <p:spPr>
          <a:xfrm>
            <a:off x="838200" y="1825625"/>
            <a:ext cx="10515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ee objecten">
    <p:spTree>
      <p:nvGrpSpPr>
        <p:cNvPr id="1" name=""/>
        <p:cNvGrpSpPr/>
        <p:nvPr/>
      </p:nvGrpSpPr>
      <p:grpSpPr>
        <a:xfrm>
          <a:off x="0" y="0"/>
          <a:ext cx="0" cy="0"/>
          <a:chOff x="0" y="0"/>
          <a:chExt cx="0" cy="0"/>
        </a:xfrm>
      </p:grpSpPr>
      <p:sp>
        <p:nvSpPr>
          <p:cNvPr id="31"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4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lot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55885" y="6397942"/>
            <a:ext cx="297916"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gilemanifesto.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directduidelijk.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rello.com/b/oN6OhcJg/kia-werkgroep-archiving-by-desig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txBox="1">
            <a:spLocks noGrp="1"/>
          </p:cNvSpPr>
          <p:nvPr>
            <p:ph type="ctrTitle"/>
          </p:nvPr>
        </p:nvSpPr>
        <p:spPr>
          <a:xfrm>
            <a:off x="259883" y="2537790"/>
            <a:ext cx="7603960" cy="1119810"/>
          </a:xfrm>
          <a:prstGeom prst="rect">
            <a:avLst/>
          </a:prstGeom>
        </p:spPr>
        <p:txBody>
          <a:bodyPr/>
          <a:lstStyle/>
          <a:p>
            <a:r>
              <a:rPr lang="nl-NL" dirty="0" smtClean="0"/>
              <a:t>Startbijeenkomst KIA-scrumteam </a:t>
            </a:r>
            <a:r>
              <a:rPr lang="nl-NL" dirty="0" err="1" smtClean="0"/>
              <a:t>Archiving</a:t>
            </a:r>
            <a:r>
              <a:rPr lang="nl-NL" dirty="0" smtClean="0"/>
              <a:t> </a:t>
            </a:r>
            <a:r>
              <a:rPr lang="nl-NL" dirty="0" err="1" smtClean="0"/>
              <a:t>by</a:t>
            </a:r>
            <a:r>
              <a:rPr lang="nl-NL" dirty="0" smtClean="0"/>
              <a:t> design</a:t>
            </a:r>
            <a:endParaRPr dirty="0"/>
          </a:p>
        </p:txBody>
      </p:sp>
      <p:sp>
        <p:nvSpPr>
          <p:cNvPr id="65" name="Ondertitel 2"/>
          <p:cNvSpPr txBox="1">
            <a:spLocks noGrp="1"/>
          </p:cNvSpPr>
          <p:nvPr>
            <p:ph type="subTitle" sz="quarter" idx="1"/>
          </p:nvPr>
        </p:nvSpPr>
        <p:spPr>
          <a:xfrm>
            <a:off x="259882" y="3657598"/>
            <a:ext cx="7603960" cy="583098"/>
          </a:xfrm>
          <a:prstGeom prst="rect">
            <a:avLst/>
          </a:prstGeom>
        </p:spPr>
        <p:txBody>
          <a:bodyPr/>
          <a:lstStyle/>
          <a:p>
            <a:r>
              <a:rPr lang="nl-NL" dirty="0" smtClean="0"/>
              <a:t>27 november 2019</a:t>
            </a:r>
            <a:endParaRPr dirty="0"/>
          </a:p>
        </p:txBody>
      </p:sp>
      <p:sp>
        <p:nvSpPr>
          <p:cNvPr id="66" name="Tijdelijke aanduiding voor tekst 3"/>
          <p:cNvSpPr>
            <a:spLocks noGrp="1"/>
          </p:cNvSpPr>
          <p:nvPr>
            <p:ph type="body" idx="13"/>
          </p:nvPr>
        </p:nvSpPr>
        <p:spPr>
          <a:prstGeom prst="rect">
            <a:avLst/>
          </a:prstGeom>
        </p:spPr>
        <p:txBody>
          <a:bodyPr/>
          <a:lstStyle/>
          <a:p>
            <a:pPr marL="0" indent="0" algn="r">
              <a:buSzTx/>
              <a:buFontTx/>
              <a:buNone/>
              <a:defRPr sz="1200">
                <a:solidFill>
                  <a:srgbClr val="808080"/>
                </a:solidFill>
              </a:defRPr>
            </a:pPr>
            <a:endParaRPr/>
          </a:p>
        </p:txBody>
      </p:sp>
      <p:sp>
        <p:nvSpPr>
          <p:cNvPr id="67" name="Tijdelijke aanduiding voor tekst 4"/>
          <p:cNvSpPr>
            <a:spLocks noGrp="1"/>
          </p:cNvSpPr>
          <p:nvPr>
            <p:ph type="body" idx="14"/>
          </p:nvPr>
        </p:nvSpPr>
        <p:spPr>
          <a:prstGeom prst="rect">
            <a:avLst/>
          </a:prstGeom>
        </p:spPr>
        <p:txBody>
          <a:bodyPr/>
          <a:lstStyle/>
          <a:p>
            <a:pPr marL="0" indent="0" algn="r">
              <a:buSzTx/>
              <a:buFontTx/>
              <a:buNone/>
              <a:defRPr sz="1200">
                <a:solidFill>
                  <a:srgbClr val="808080"/>
                </a:solidFill>
              </a:defRPr>
            </a:pPr>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normAutofit/>
          </a:bodyPr>
          <a:lstStyle/>
          <a:p>
            <a:pPr marL="0" indent="0">
              <a:buNone/>
            </a:pPr>
            <a:endParaRPr lang="nl-NL" sz="3600" dirty="0" smtClean="0"/>
          </a:p>
          <a:p>
            <a:pPr marL="0" indent="0">
              <a:buNone/>
            </a:pPr>
            <a:endParaRPr lang="nl-NL" sz="3600" dirty="0"/>
          </a:p>
          <a:p>
            <a:pPr marL="0" indent="0">
              <a:buNone/>
            </a:pPr>
            <a:r>
              <a:rPr lang="nl-NL" sz="3600" dirty="0" smtClean="0">
                <a:solidFill>
                  <a:srgbClr val="002060"/>
                </a:solidFill>
              </a:rPr>
              <a:t>	Introductie Onderwerp</a:t>
            </a:r>
            <a:endParaRPr lang="nl-NL" sz="1800" dirty="0" smtClean="0">
              <a:solidFill>
                <a:srgbClr val="002060"/>
              </a:solidFill>
            </a:endParaRPr>
          </a:p>
          <a:p>
            <a:pPr marL="0" indent="0">
              <a:buNone/>
            </a:pPr>
            <a:r>
              <a:rPr lang="nl-NL" sz="1200" dirty="0" smtClean="0"/>
              <a:t>		Erik Saaman</a:t>
            </a:r>
            <a:endParaRPr sz="1200" dirty="0"/>
          </a:p>
        </p:txBody>
      </p:sp>
    </p:spTree>
    <p:extLst>
      <p:ext uri="{BB962C8B-B14F-4D97-AF65-F5344CB8AC3E}">
        <p14:creationId xmlns:p14="http://schemas.microsoft.com/office/powerpoint/2010/main" val="5200369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r>
              <a:rPr lang="nl-NL" sz="3600" dirty="0"/>
              <a:t>‘Bij het (her)ontwerpen van werkprocessen en daarbij gebruikte informatiesystemen worden ook de maatregelen bepaald én geïmplementeerd waardoor </a:t>
            </a:r>
            <a:r>
              <a:rPr lang="nl-NL" sz="3600" dirty="0" smtClean="0"/>
              <a:t>de </a:t>
            </a:r>
            <a:r>
              <a:rPr lang="nl-NL" sz="3600" dirty="0"/>
              <a:t>binnen processen ontvangen en gemaakte informatie duurzaam toegankelijk is en blijft.’</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‘Archivering </a:t>
            </a:r>
            <a:r>
              <a:rPr lang="nl-NL" sz="4400" dirty="0" err="1" smtClean="0">
                <a:solidFill>
                  <a:srgbClr val="002060"/>
                </a:solidFill>
              </a:rPr>
              <a:t>by</a:t>
            </a:r>
            <a:r>
              <a:rPr lang="nl-NL" sz="4400" dirty="0" smtClean="0">
                <a:solidFill>
                  <a:srgbClr val="002060"/>
                </a:solidFill>
              </a:rPr>
              <a:t> design’</a:t>
            </a:r>
            <a:endParaRPr lang="nl-NL" sz="4400" dirty="0">
              <a:solidFill>
                <a:srgbClr val="002060"/>
              </a:solidFill>
            </a:endParaRPr>
          </a:p>
        </p:txBody>
      </p:sp>
    </p:spTree>
    <p:extLst>
      <p:ext uri="{BB962C8B-B14F-4D97-AF65-F5344CB8AC3E}">
        <p14:creationId xmlns:p14="http://schemas.microsoft.com/office/powerpoint/2010/main" val="27767637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800" dirty="0"/>
              <a:t>Vindbaar</a:t>
            </a:r>
          </a:p>
          <a:p>
            <a:r>
              <a:rPr lang="nl-NL" sz="2800" dirty="0"/>
              <a:t>Beschikbaar</a:t>
            </a:r>
          </a:p>
          <a:p>
            <a:r>
              <a:rPr lang="nl-NL" sz="2800" dirty="0"/>
              <a:t>Leesbaar</a:t>
            </a:r>
          </a:p>
          <a:p>
            <a:r>
              <a:rPr lang="nl-NL" sz="2800" dirty="0" err="1"/>
              <a:t>Interpreteerbaar</a:t>
            </a:r>
            <a:endParaRPr lang="nl-NL" sz="2800" dirty="0"/>
          </a:p>
          <a:p>
            <a:r>
              <a:rPr lang="nl-NL" sz="2800" dirty="0"/>
              <a:t>Betrouwbaar</a:t>
            </a:r>
          </a:p>
          <a:p>
            <a:r>
              <a:rPr lang="nl-NL" sz="2800" dirty="0"/>
              <a:t>Bestand tegen veranderingen, voor zolang als nodig</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Duurzaam toegankelijk</a:t>
            </a:r>
            <a:endParaRPr lang="nl-NL" sz="4400" dirty="0">
              <a:solidFill>
                <a:srgbClr val="002060"/>
              </a:solidFill>
            </a:endParaRPr>
          </a:p>
        </p:txBody>
      </p:sp>
    </p:spTree>
    <p:extLst>
      <p:ext uri="{BB962C8B-B14F-4D97-AF65-F5344CB8AC3E}">
        <p14:creationId xmlns:p14="http://schemas.microsoft.com/office/powerpoint/2010/main" val="409061879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800" dirty="0"/>
              <a:t>Inkoop </a:t>
            </a:r>
          </a:p>
          <a:p>
            <a:r>
              <a:rPr lang="nl-NL" sz="2800" dirty="0"/>
              <a:t>Nieuwbouw</a:t>
            </a:r>
          </a:p>
          <a:p>
            <a:r>
              <a:rPr lang="nl-NL" sz="2800" dirty="0"/>
              <a:t>Aanpassen</a:t>
            </a:r>
          </a:p>
          <a:p>
            <a:r>
              <a:rPr lang="nl-NL" sz="2800" dirty="0"/>
              <a:t>Migratie</a:t>
            </a:r>
          </a:p>
          <a:p>
            <a:r>
              <a:rPr lang="nl-NL" sz="2800" dirty="0"/>
              <a:t>Beëindigen</a:t>
            </a:r>
          </a:p>
          <a:p>
            <a:endParaRPr lang="nl-NL" sz="28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Wanneer ‘archivering </a:t>
            </a:r>
            <a:r>
              <a:rPr lang="nl-NL" sz="4400" dirty="0" err="1" smtClean="0">
                <a:solidFill>
                  <a:srgbClr val="002060"/>
                </a:solidFill>
              </a:rPr>
              <a:t>by</a:t>
            </a:r>
            <a:r>
              <a:rPr lang="nl-NL" sz="4400" dirty="0" smtClean="0">
                <a:solidFill>
                  <a:srgbClr val="002060"/>
                </a:solidFill>
              </a:rPr>
              <a:t> design’</a:t>
            </a:r>
            <a:endParaRPr lang="nl-NL" sz="4400" dirty="0">
              <a:solidFill>
                <a:srgbClr val="002060"/>
              </a:solidFill>
            </a:endParaRPr>
          </a:p>
        </p:txBody>
      </p:sp>
    </p:spTree>
    <p:extLst>
      <p:ext uri="{BB962C8B-B14F-4D97-AF65-F5344CB8AC3E}">
        <p14:creationId xmlns:p14="http://schemas.microsoft.com/office/powerpoint/2010/main" val="294005514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3200" dirty="0"/>
              <a:t>Ontwerpen van een archiefsysteem </a:t>
            </a:r>
            <a:br>
              <a:rPr lang="nl-NL" sz="3200" dirty="0"/>
            </a:br>
            <a:r>
              <a:rPr lang="nl-NL" sz="3200" dirty="0"/>
              <a:t>(= informatiesysteem bedoeld voor archivering)</a:t>
            </a:r>
          </a:p>
          <a:p>
            <a:r>
              <a:rPr lang="nl-NL" sz="3200" dirty="0"/>
              <a:t>Vooraf een blauwdruk opleggen</a:t>
            </a:r>
          </a:p>
          <a:p>
            <a:r>
              <a:rPr lang="nl-NL" sz="3200" dirty="0"/>
              <a:t>Toetsen van een informatiesysteem aan een checklist</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Wat is </a:t>
            </a:r>
            <a:r>
              <a:rPr lang="nl-NL" sz="4400" dirty="0" smtClean="0">
                <a:solidFill>
                  <a:srgbClr val="002060"/>
                </a:solidFill>
              </a:rPr>
              <a:t>‘archivering </a:t>
            </a:r>
            <a:r>
              <a:rPr lang="nl-NL" sz="4400" dirty="0" err="1">
                <a:solidFill>
                  <a:srgbClr val="002060"/>
                </a:solidFill>
              </a:rPr>
              <a:t>by</a:t>
            </a:r>
            <a:r>
              <a:rPr lang="nl-NL" sz="4400" dirty="0">
                <a:solidFill>
                  <a:srgbClr val="002060"/>
                </a:solidFill>
              </a:rPr>
              <a:t> </a:t>
            </a:r>
            <a:r>
              <a:rPr lang="nl-NL" sz="4400" dirty="0" smtClean="0">
                <a:solidFill>
                  <a:srgbClr val="002060"/>
                </a:solidFill>
              </a:rPr>
              <a:t>design’ </a:t>
            </a:r>
            <a:r>
              <a:rPr lang="nl-NL" sz="4400" i="1" dirty="0">
                <a:solidFill>
                  <a:srgbClr val="002060"/>
                </a:solidFill>
              </a:rPr>
              <a:t>niet</a:t>
            </a:r>
            <a:endParaRPr lang="nl-NL" sz="4400" dirty="0">
              <a:solidFill>
                <a:srgbClr val="002060"/>
              </a:solidFill>
            </a:endParaRPr>
          </a:p>
        </p:txBody>
      </p:sp>
    </p:spTree>
    <p:extLst>
      <p:ext uri="{BB962C8B-B14F-4D97-AF65-F5344CB8AC3E}">
        <p14:creationId xmlns:p14="http://schemas.microsoft.com/office/powerpoint/2010/main" val="5895039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3200" dirty="0"/>
              <a:t>Archiveren op het moment van creatie van informatie</a:t>
            </a:r>
          </a:p>
          <a:p>
            <a:r>
              <a:rPr lang="nl-NL" sz="3200" dirty="0"/>
              <a:t>Automatisch archiveren (voor zover mogelijk)</a:t>
            </a:r>
          </a:p>
          <a:p>
            <a:r>
              <a:rPr lang="nl-NL" sz="3200" dirty="0"/>
              <a:t>Archivering in het werksysteem (voor zover mogelijk)</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fontScale="92500" lnSpcReduction="10000"/>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Wat </a:t>
            </a:r>
            <a:r>
              <a:rPr lang="nl-NL" sz="4400" dirty="0" smtClean="0">
                <a:solidFill>
                  <a:srgbClr val="002060"/>
                </a:solidFill>
              </a:rPr>
              <a:t>is het ook </a:t>
            </a:r>
            <a:r>
              <a:rPr lang="nl-NL" sz="4400" i="1" dirty="0" smtClean="0">
                <a:solidFill>
                  <a:srgbClr val="002060"/>
                </a:solidFill>
              </a:rPr>
              <a:t>niet</a:t>
            </a:r>
            <a:r>
              <a:rPr lang="nl-NL" sz="4400" dirty="0" smtClean="0">
                <a:solidFill>
                  <a:srgbClr val="002060"/>
                </a:solidFill>
              </a:rPr>
              <a:t>, maar volgt er wel uit</a:t>
            </a:r>
            <a:endParaRPr lang="nl-NL" sz="4400" dirty="0">
              <a:solidFill>
                <a:srgbClr val="002060"/>
              </a:solidFill>
            </a:endParaRPr>
          </a:p>
        </p:txBody>
      </p:sp>
    </p:spTree>
    <p:extLst>
      <p:ext uri="{BB962C8B-B14F-4D97-AF65-F5344CB8AC3E}">
        <p14:creationId xmlns:p14="http://schemas.microsoft.com/office/powerpoint/2010/main" val="37207531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Er moet een verandercontext zijn (meestal een project)</a:t>
            </a:r>
          </a:p>
          <a:p>
            <a:r>
              <a:rPr lang="nl-NL" sz="2000" dirty="0"/>
              <a:t>Doelgericht: informatie duurzaam toegankelijk voor toekomstig gebruik</a:t>
            </a:r>
          </a:p>
          <a:p>
            <a:r>
              <a:rPr lang="nl-NL" sz="2000" dirty="0"/>
              <a:t>Gebruikers centraal:</a:t>
            </a:r>
          </a:p>
          <a:p>
            <a:pPr lvl="1"/>
            <a:r>
              <a:rPr lang="nl-NL" sz="2000" dirty="0"/>
              <a:t>Maker: heeft er zo min mogelijk last van bij uitvoeren van zijn taken</a:t>
            </a:r>
          </a:p>
          <a:p>
            <a:pPr lvl="1"/>
            <a:r>
              <a:rPr lang="nl-NL" sz="2000" dirty="0"/>
              <a:t>Raadpleger: kan gemakkelijk gebruik maken van de informatie die hij nodig heeft</a:t>
            </a:r>
          </a:p>
          <a:p>
            <a:r>
              <a:rPr lang="nl-NL" sz="2000" dirty="0"/>
              <a:t>Integraal onderdeel van ontwerpproces. </a:t>
            </a:r>
          </a:p>
          <a:p>
            <a:r>
              <a:rPr lang="nl-NL" sz="2000" dirty="0"/>
              <a:t>Uitgaande van wereld van de werkprocessen en de informatiesystemen</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Do’s </a:t>
            </a:r>
            <a:r>
              <a:rPr lang="nl-NL" sz="4400" dirty="0" smtClean="0">
                <a:solidFill>
                  <a:srgbClr val="002060"/>
                </a:solidFill>
              </a:rPr>
              <a:t>‘archivering </a:t>
            </a:r>
            <a:r>
              <a:rPr lang="nl-NL" sz="4400" dirty="0" err="1">
                <a:solidFill>
                  <a:srgbClr val="002060"/>
                </a:solidFill>
              </a:rPr>
              <a:t>by</a:t>
            </a:r>
            <a:r>
              <a:rPr lang="nl-NL" sz="4400" dirty="0">
                <a:solidFill>
                  <a:srgbClr val="002060"/>
                </a:solidFill>
              </a:rPr>
              <a:t> </a:t>
            </a:r>
            <a:r>
              <a:rPr lang="nl-NL" sz="4400" dirty="0" smtClean="0">
                <a:solidFill>
                  <a:srgbClr val="002060"/>
                </a:solidFill>
              </a:rPr>
              <a:t>design’</a:t>
            </a:r>
            <a:endParaRPr lang="nl-NL" sz="4400" dirty="0">
              <a:solidFill>
                <a:srgbClr val="002060"/>
              </a:solidFill>
            </a:endParaRPr>
          </a:p>
        </p:txBody>
      </p:sp>
    </p:spTree>
    <p:extLst>
      <p:ext uri="{BB962C8B-B14F-4D97-AF65-F5344CB8AC3E}">
        <p14:creationId xmlns:p14="http://schemas.microsoft.com/office/powerpoint/2010/main" val="290053724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3200" dirty="0"/>
              <a:t>Je als inspecteur gedragen</a:t>
            </a:r>
          </a:p>
          <a:p>
            <a:r>
              <a:rPr lang="nl-NL" sz="3200" dirty="0"/>
              <a:t>Vanuit de oplossing redeneren</a:t>
            </a:r>
          </a:p>
          <a:p>
            <a:r>
              <a:rPr lang="nl-NL" sz="3200" dirty="0"/>
              <a:t>Geen water bij de wijn doen</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err="1" smtClean="0">
                <a:solidFill>
                  <a:srgbClr val="002060"/>
                </a:solidFill>
              </a:rPr>
              <a:t>Dont’s</a:t>
            </a:r>
            <a:r>
              <a:rPr lang="nl-NL" sz="4400" dirty="0" smtClean="0">
                <a:solidFill>
                  <a:srgbClr val="002060"/>
                </a:solidFill>
              </a:rPr>
              <a:t> ‘archivering </a:t>
            </a:r>
            <a:r>
              <a:rPr lang="nl-NL" sz="4400" dirty="0" err="1">
                <a:solidFill>
                  <a:srgbClr val="002060"/>
                </a:solidFill>
              </a:rPr>
              <a:t>by</a:t>
            </a:r>
            <a:r>
              <a:rPr lang="nl-NL" sz="4400" dirty="0">
                <a:solidFill>
                  <a:srgbClr val="002060"/>
                </a:solidFill>
              </a:rPr>
              <a:t> </a:t>
            </a:r>
            <a:r>
              <a:rPr lang="nl-NL" sz="4400" dirty="0" smtClean="0">
                <a:solidFill>
                  <a:srgbClr val="002060"/>
                </a:solidFill>
              </a:rPr>
              <a:t>design’</a:t>
            </a:r>
            <a:endParaRPr lang="nl-NL" sz="4400" dirty="0">
              <a:solidFill>
                <a:srgbClr val="002060"/>
              </a:solidFill>
            </a:endParaRPr>
          </a:p>
        </p:txBody>
      </p:sp>
    </p:spTree>
    <p:extLst>
      <p:ext uri="{BB962C8B-B14F-4D97-AF65-F5344CB8AC3E}">
        <p14:creationId xmlns:p14="http://schemas.microsoft.com/office/powerpoint/2010/main" val="46945508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003" y="1340768"/>
            <a:ext cx="5683349" cy="2952389"/>
          </a:xfrm>
          <a:prstGeom prst="rect">
            <a:avLst/>
          </a:prstGeom>
        </p:spPr>
      </p:pic>
    </p:spTree>
    <p:extLst>
      <p:ext uri="{BB962C8B-B14F-4D97-AF65-F5344CB8AC3E}">
        <p14:creationId xmlns:p14="http://schemas.microsoft.com/office/powerpoint/2010/main" val="168766502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normAutofit/>
          </a:bodyPr>
          <a:lstStyle/>
          <a:p>
            <a:pPr marL="0" indent="0">
              <a:buNone/>
            </a:pPr>
            <a:endParaRPr lang="nl-NL" sz="3600" dirty="0" smtClean="0"/>
          </a:p>
          <a:p>
            <a:pPr marL="0" indent="0">
              <a:buNone/>
            </a:pPr>
            <a:endParaRPr lang="nl-NL" sz="3600" dirty="0"/>
          </a:p>
          <a:p>
            <a:pPr marL="0" indent="0">
              <a:buNone/>
            </a:pPr>
            <a:r>
              <a:rPr lang="nl-NL" sz="3600" dirty="0" smtClean="0">
                <a:solidFill>
                  <a:srgbClr val="002060"/>
                </a:solidFill>
              </a:rPr>
              <a:t>	Methodiek</a:t>
            </a:r>
            <a:endParaRPr lang="nl-NL" sz="1800" dirty="0" smtClean="0">
              <a:solidFill>
                <a:srgbClr val="002060"/>
              </a:solidFill>
            </a:endParaRPr>
          </a:p>
          <a:p>
            <a:pPr marL="0" indent="0">
              <a:buNone/>
            </a:pPr>
            <a:r>
              <a:rPr lang="nl-NL" sz="1200" dirty="0" smtClean="0"/>
              <a:t>		Gerard Koster</a:t>
            </a:r>
            <a:endParaRPr sz="1200" dirty="0"/>
          </a:p>
        </p:txBody>
      </p:sp>
    </p:spTree>
    <p:extLst>
      <p:ext uri="{BB962C8B-B14F-4D97-AF65-F5344CB8AC3E}">
        <p14:creationId xmlns:p14="http://schemas.microsoft.com/office/powerpoint/2010/main" val="19736075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smtClean="0"/>
              <a:t>Voorstelrondje</a:t>
            </a:r>
          </a:p>
          <a:p>
            <a:r>
              <a:rPr lang="nl-NL" dirty="0" smtClean="0"/>
              <a:t>In- en aanleiding 		- Rens</a:t>
            </a:r>
          </a:p>
          <a:p>
            <a:r>
              <a:rPr lang="nl-NL" dirty="0" smtClean="0"/>
              <a:t>Introductie onderwerp 	- Erik</a:t>
            </a:r>
          </a:p>
          <a:p>
            <a:r>
              <a:rPr lang="nl-NL" dirty="0" smtClean="0"/>
              <a:t>Uitleg methodiek door 	- Gerard</a:t>
            </a:r>
          </a:p>
          <a:p>
            <a:r>
              <a:rPr lang="nl-NL" dirty="0" smtClean="0"/>
              <a:t>Aan de slag</a:t>
            </a:r>
            <a:endParaRPr dirty="0"/>
          </a:p>
        </p:txBody>
      </p:sp>
    </p:spTree>
    <p:extLst>
      <p:ext uri="{BB962C8B-B14F-4D97-AF65-F5344CB8AC3E}">
        <p14:creationId xmlns:p14="http://schemas.microsoft.com/office/powerpoint/2010/main" val="49089577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smtClean="0"/>
              <a:t>Agile is denkwijze Scrum is methodiek.</a:t>
            </a:r>
          </a:p>
          <a:p>
            <a:r>
              <a:rPr lang="nl-NL" sz="2000" dirty="0" smtClean="0"/>
              <a:t>Niet nieuw, bestaat al sinds jaren 80 (scrum uit 1986).</a:t>
            </a:r>
          </a:p>
          <a:p>
            <a:r>
              <a:rPr lang="nl-NL" sz="2000" dirty="0" smtClean="0"/>
              <a:t>Diverse andere technieken;</a:t>
            </a:r>
          </a:p>
          <a:p>
            <a:r>
              <a:rPr lang="nl-NL" sz="2000" dirty="0" smtClean="0"/>
              <a:t>Kanban</a:t>
            </a:r>
            <a:endParaRPr lang="nl-NL" sz="2000" dirty="0"/>
          </a:p>
          <a:p>
            <a:r>
              <a:rPr lang="nl-NL" sz="2000" dirty="0" smtClean="0"/>
              <a:t>Extreme </a:t>
            </a:r>
            <a:r>
              <a:rPr lang="nl-NL" sz="2000" dirty="0" err="1" smtClean="0"/>
              <a:t>programming</a:t>
            </a:r>
            <a:endParaRPr lang="nl-NL" sz="2000" dirty="0"/>
          </a:p>
          <a:p>
            <a:r>
              <a:rPr lang="nl-NL" sz="2000" dirty="0" smtClean="0"/>
              <a:t>Agile </a:t>
            </a:r>
            <a:r>
              <a:rPr lang="nl-NL" sz="2000" dirty="0" err="1"/>
              <a:t>Modeling</a:t>
            </a:r>
            <a:endParaRPr lang="nl-NL" sz="2000" dirty="0"/>
          </a:p>
          <a:p>
            <a:r>
              <a:rPr lang="nl-NL" sz="2000" dirty="0" err="1"/>
              <a:t>Adaptive</a:t>
            </a:r>
            <a:r>
              <a:rPr lang="nl-NL" sz="2000" dirty="0"/>
              <a:t> Software Development (ASD)</a:t>
            </a:r>
          </a:p>
          <a:p>
            <a:r>
              <a:rPr lang="nl-NL" sz="2000" dirty="0"/>
              <a:t>Feature </a:t>
            </a:r>
            <a:r>
              <a:rPr lang="nl-NL" sz="2000" dirty="0" err="1"/>
              <a:t>Driven</a:t>
            </a:r>
            <a:r>
              <a:rPr lang="nl-NL" sz="2000" dirty="0"/>
              <a:t> Development (FDD)</a:t>
            </a:r>
          </a:p>
          <a:p>
            <a:r>
              <a:rPr lang="nl-NL" sz="2000" dirty="0" err="1"/>
              <a:t>Lean</a:t>
            </a:r>
            <a:r>
              <a:rPr lang="nl-NL" sz="2000" dirty="0"/>
              <a:t> software development</a:t>
            </a:r>
            <a:endParaRPr lang="nl-NL" sz="2000" dirty="0" smtClean="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Agile en scrum</a:t>
            </a:r>
            <a:endParaRPr lang="nl-NL" sz="4400" dirty="0">
              <a:solidFill>
                <a:srgbClr val="002060"/>
              </a:solidFill>
            </a:endParaRPr>
          </a:p>
        </p:txBody>
      </p:sp>
    </p:spTree>
    <p:extLst>
      <p:ext uri="{BB962C8B-B14F-4D97-AF65-F5344CB8AC3E}">
        <p14:creationId xmlns:p14="http://schemas.microsoft.com/office/powerpoint/2010/main" val="121100922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b="1" dirty="0">
                <a:solidFill>
                  <a:srgbClr val="002060"/>
                </a:solidFill>
              </a:rPr>
              <a:t>Mensen en hun onderlinge samenwerking</a:t>
            </a:r>
            <a:r>
              <a:rPr lang="nl-NL" sz="2000" dirty="0">
                <a:solidFill>
                  <a:srgbClr val="002060"/>
                </a:solidFill>
              </a:rPr>
              <a:t> </a:t>
            </a:r>
            <a:r>
              <a:rPr lang="nl-NL" sz="2000" dirty="0"/>
              <a:t>boven </a:t>
            </a:r>
            <a:r>
              <a:rPr lang="nl-NL" sz="2000" i="1" dirty="0"/>
              <a:t>processen en </a:t>
            </a:r>
            <a:r>
              <a:rPr lang="nl-NL" sz="2000" i="1" dirty="0" smtClean="0"/>
              <a:t>hulpmiddelen.</a:t>
            </a:r>
            <a:r>
              <a:rPr lang="nl-NL" sz="2000" i="1" dirty="0"/>
              <a:t> </a:t>
            </a:r>
            <a:endParaRPr lang="nl-NL" sz="2000" dirty="0"/>
          </a:p>
          <a:p>
            <a:r>
              <a:rPr lang="nl-NL" sz="2000" b="1" dirty="0">
                <a:solidFill>
                  <a:srgbClr val="002060"/>
                </a:solidFill>
              </a:rPr>
              <a:t>Werkende software</a:t>
            </a:r>
            <a:r>
              <a:rPr lang="nl-NL" sz="2000" dirty="0">
                <a:solidFill>
                  <a:srgbClr val="002060"/>
                </a:solidFill>
              </a:rPr>
              <a:t> </a:t>
            </a:r>
            <a:r>
              <a:rPr lang="nl-NL" sz="2000" dirty="0"/>
              <a:t>boven </a:t>
            </a:r>
            <a:r>
              <a:rPr lang="nl-NL" sz="2000" i="1" dirty="0"/>
              <a:t>allesomvattende </a:t>
            </a:r>
            <a:r>
              <a:rPr lang="nl-NL" sz="2000" i="1" dirty="0" smtClean="0"/>
              <a:t>documentatie.</a:t>
            </a:r>
            <a:r>
              <a:rPr lang="nl-NL" sz="2000" i="1" dirty="0"/>
              <a:t> </a:t>
            </a:r>
            <a:endParaRPr lang="nl-NL" sz="2000" dirty="0"/>
          </a:p>
          <a:p>
            <a:r>
              <a:rPr lang="nl-NL" sz="2000" b="1" dirty="0">
                <a:solidFill>
                  <a:srgbClr val="002060"/>
                </a:solidFill>
              </a:rPr>
              <a:t>Samenwerking met de klant</a:t>
            </a:r>
            <a:r>
              <a:rPr lang="nl-NL" sz="2000" dirty="0">
                <a:solidFill>
                  <a:srgbClr val="002060"/>
                </a:solidFill>
              </a:rPr>
              <a:t> </a:t>
            </a:r>
            <a:r>
              <a:rPr lang="nl-NL" sz="2000" dirty="0"/>
              <a:t>boven </a:t>
            </a:r>
            <a:r>
              <a:rPr lang="nl-NL" sz="2000" i="1" dirty="0" smtClean="0"/>
              <a:t>contractonderhandelingen.</a:t>
            </a:r>
            <a:endParaRPr lang="nl-NL" sz="2000" dirty="0"/>
          </a:p>
          <a:p>
            <a:r>
              <a:rPr lang="nl-NL" sz="2000" b="1" dirty="0">
                <a:solidFill>
                  <a:srgbClr val="002060"/>
                </a:solidFill>
              </a:rPr>
              <a:t>Inspelen op verandering</a:t>
            </a:r>
            <a:r>
              <a:rPr lang="nl-NL" sz="2000" dirty="0">
                <a:solidFill>
                  <a:srgbClr val="002060"/>
                </a:solidFill>
              </a:rPr>
              <a:t> </a:t>
            </a:r>
            <a:r>
              <a:rPr lang="nl-NL" sz="2000" dirty="0"/>
              <a:t>boven </a:t>
            </a:r>
            <a:r>
              <a:rPr lang="nl-NL" sz="2000" i="1" dirty="0"/>
              <a:t>het volgen van een </a:t>
            </a:r>
            <a:r>
              <a:rPr lang="nl-NL" sz="2000" i="1" dirty="0" smtClean="0"/>
              <a:t>plan.</a:t>
            </a:r>
          </a:p>
          <a:p>
            <a:endParaRPr lang="nl-NL" sz="2000" i="1" dirty="0"/>
          </a:p>
          <a:p>
            <a:pPr marL="0" indent="0">
              <a:buNone/>
            </a:pPr>
            <a:r>
              <a:rPr lang="nl-NL" sz="2000" dirty="0">
                <a:hlinkClick r:id="rId3"/>
              </a:rPr>
              <a:t>https://agilemanifesto.org</a:t>
            </a:r>
            <a:r>
              <a:rPr lang="nl-NL" sz="2000" dirty="0" smtClean="0">
                <a:hlinkClick r:id="rId3"/>
              </a:rPr>
              <a:t>/</a:t>
            </a:r>
            <a:endParaRPr lang="nl-NL" sz="2000" dirty="0" smtClean="0"/>
          </a:p>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Agile Manifesto</a:t>
            </a:r>
            <a:endParaRPr lang="nl-NL" sz="4400" dirty="0">
              <a:solidFill>
                <a:srgbClr val="002060"/>
              </a:solidFill>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165" y="4581128"/>
            <a:ext cx="3343230" cy="1872208"/>
          </a:xfrm>
          <a:prstGeom prst="rect">
            <a:avLst/>
          </a:prstGeom>
        </p:spPr>
      </p:pic>
    </p:spTree>
    <p:extLst>
      <p:ext uri="{BB962C8B-B14F-4D97-AF65-F5344CB8AC3E}">
        <p14:creationId xmlns:p14="http://schemas.microsoft.com/office/powerpoint/2010/main" val="304541350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1556792"/>
            <a:ext cx="10515600" cy="4620170"/>
          </a:xfrm>
        </p:spPr>
        <p:txBody>
          <a:bodyPr>
            <a:noAutofit/>
          </a:bodyPr>
          <a:lstStyle/>
          <a:p>
            <a:r>
              <a:rPr lang="nl-NL" sz="1400" dirty="0"/>
              <a:t>Onze hoogste prioriteit is het </a:t>
            </a:r>
            <a:r>
              <a:rPr lang="nl-NL" sz="1400" b="1" dirty="0"/>
              <a:t>tevredenstellen van de klant</a:t>
            </a:r>
            <a:r>
              <a:rPr lang="nl-NL" sz="1400" dirty="0"/>
              <a:t>  door het vroeg en voortdurend opleveren van waardevolle software.</a:t>
            </a:r>
          </a:p>
          <a:p>
            <a:r>
              <a:rPr lang="nl-NL" sz="1400" dirty="0"/>
              <a:t>We </a:t>
            </a:r>
            <a:r>
              <a:rPr lang="nl-NL" sz="1400" b="1" dirty="0"/>
              <a:t>verwelkomen veranderende </a:t>
            </a:r>
            <a:r>
              <a:rPr lang="nl-NL" sz="1400" b="1" dirty="0" err="1"/>
              <a:t>requirements</a:t>
            </a:r>
            <a:r>
              <a:rPr lang="nl-NL" sz="1400" dirty="0"/>
              <a:t> (eisen), zelfs laat in het ontwikkelproces. Agile processen benutten verandering tot concurrentievoordeel van de klant.</a:t>
            </a:r>
          </a:p>
          <a:p>
            <a:r>
              <a:rPr lang="nl-NL" sz="1400" b="1" dirty="0"/>
              <a:t>Lever regelmatig werkende software</a:t>
            </a:r>
            <a:r>
              <a:rPr lang="nl-NL" sz="1400" dirty="0"/>
              <a:t> op. Liefst iedere paar weken, minimaal iedere paar maanden.</a:t>
            </a:r>
          </a:p>
          <a:p>
            <a:r>
              <a:rPr lang="nl-NL" sz="1400" dirty="0"/>
              <a:t>Mensen uit de business en ontwikkelaars moeten </a:t>
            </a:r>
            <a:r>
              <a:rPr lang="nl-NL" sz="1400" b="1" dirty="0"/>
              <a:t>dagelijks samenwerken</a:t>
            </a:r>
            <a:r>
              <a:rPr lang="nl-NL" sz="1400" dirty="0"/>
              <a:t>  gedurende het gehele project.</a:t>
            </a:r>
          </a:p>
          <a:p>
            <a:r>
              <a:rPr lang="nl-NL" sz="1400" dirty="0"/>
              <a:t>Bouw projecten rond </a:t>
            </a:r>
            <a:r>
              <a:rPr lang="nl-NL" sz="1400" b="1" dirty="0"/>
              <a:t>gemotiveerde individuen</a:t>
            </a:r>
            <a:r>
              <a:rPr lang="nl-NL" sz="1400" dirty="0"/>
              <a:t>. Geef hen de omgeving en ondersteuning die ze nodig hebben en vertrouw erop dat ze de klus klaren.</a:t>
            </a:r>
          </a:p>
          <a:p>
            <a:r>
              <a:rPr lang="nl-NL" sz="1400" dirty="0"/>
              <a:t>De meest efficiënte en effectieve manier om informatie te delen in en met een ontwikkelteam is door </a:t>
            </a:r>
            <a:r>
              <a:rPr lang="nl-NL" sz="1400" b="1" dirty="0"/>
              <a:t>met elkaar </a:t>
            </a:r>
            <a:r>
              <a:rPr lang="nl-NL" sz="1400" dirty="0"/>
              <a:t>te</a:t>
            </a:r>
            <a:r>
              <a:rPr lang="nl-NL" sz="1400" b="1" dirty="0"/>
              <a:t> praten</a:t>
            </a:r>
            <a:r>
              <a:rPr lang="nl-NL" sz="1400" dirty="0"/>
              <a:t>.</a:t>
            </a:r>
          </a:p>
          <a:p>
            <a:r>
              <a:rPr lang="nl-NL" sz="1400" b="1" dirty="0"/>
              <a:t>Werkende software</a:t>
            </a:r>
            <a:r>
              <a:rPr lang="nl-NL" sz="1400" dirty="0"/>
              <a:t> is de belangrijkste maat voor voortgang.</a:t>
            </a:r>
          </a:p>
          <a:p>
            <a:r>
              <a:rPr lang="nl-NL" sz="1400" dirty="0"/>
              <a:t>Agile processen bevorderen </a:t>
            </a:r>
            <a:r>
              <a:rPr lang="nl-NL" sz="1400" b="1" dirty="0"/>
              <a:t>constante ontwikkelsnelheid</a:t>
            </a:r>
            <a:r>
              <a:rPr lang="nl-NL" sz="1400" dirty="0"/>
              <a:t>. De opdrachtgevers, ontwikkelaars en gebruikers moeten een constant tempo eeuwig kunnen volhouden.</a:t>
            </a:r>
          </a:p>
          <a:p>
            <a:r>
              <a:rPr lang="nl-NL" sz="1400" dirty="0"/>
              <a:t>Voortdurende aandacht voor een </a:t>
            </a:r>
            <a:r>
              <a:rPr lang="nl-NL" sz="1400" b="1" dirty="0"/>
              <a:t>hoge technische kwaliteit</a:t>
            </a:r>
            <a:r>
              <a:rPr lang="nl-NL" sz="1400" dirty="0"/>
              <a:t> en voor een </a:t>
            </a:r>
            <a:r>
              <a:rPr lang="nl-NL" sz="1400" b="1" dirty="0"/>
              <a:t>goed ontwerp</a:t>
            </a:r>
            <a:r>
              <a:rPr lang="nl-NL" sz="1400" dirty="0"/>
              <a:t> versterken agile werken</a:t>
            </a:r>
          </a:p>
          <a:p>
            <a:r>
              <a:rPr lang="nl-NL" sz="1400" b="1" dirty="0"/>
              <a:t>Eenvoud</a:t>
            </a:r>
            <a:r>
              <a:rPr lang="nl-NL" sz="1400" dirty="0"/>
              <a:t>, de kunst van het maximaliseren van het werk dat niet gedaan wordt, is essentieel.</a:t>
            </a:r>
          </a:p>
          <a:p>
            <a:r>
              <a:rPr lang="nl-NL" sz="1400" dirty="0"/>
              <a:t>De beste architecturen, eisen en ontwerpen komen voort uit </a:t>
            </a:r>
            <a:r>
              <a:rPr lang="nl-NL" sz="1400" b="1" dirty="0"/>
              <a:t>zelfsturende teams</a:t>
            </a:r>
            <a:r>
              <a:rPr lang="nl-NL" sz="1400" dirty="0"/>
              <a:t>.</a:t>
            </a:r>
          </a:p>
          <a:p>
            <a:r>
              <a:rPr lang="nl-NL" sz="1400" dirty="0"/>
              <a:t>Het team </a:t>
            </a:r>
            <a:r>
              <a:rPr lang="nl-NL" sz="1400" b="1" dirty="0"/>
              <a:t>onderzoekt op vaste tijden hoe het effectiever kan worden</a:t>
            </a:r>
            <a:r>
              <a:rPr lang="nl-NL" sz="1400" dirty="0"/>
              <a:t> en past vervolgens zijn gedrag daarop aan.</a:t>
            </a:r>
          </a:p>
          <a:p>
            <a:endParaRPr lang="nl-NL" sz="14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endParaRPr lang="nl-NL" sz="4400" dirty="0">
              <a:solidFill>
                <a:srgbClr val="002060"/>
              </a:solidFill>
            </a:endParaRPr>
          </a:p>
        </p:txBody>
      </p:sp>
    </p:spTree>
    <p:extLst>
      <p:ext uri="{BB962C8B-B14F-4D97-AF65-F5344CB8AC3E}">
        <p14:creationId xmlns:p14="http://schemas.microsoft.com/office/powerpoint/2010/main" val="78442627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smtClean="0"/>
          </a:p>
        </p:txBody>
      </p:sp>
      <p:sp>
        <p:nvSpPr>
          <p:cNvPr id="7" name="Tijdelijke aanduiding voor tekst 6"/>
          <p:cNvSpPr>
            <a:spLocks noGrp="1"/>
          </p:cNvSpPr>
          <p:nvPr>
            <p:ph type="body" idx="1"/>
          </p:nvPr>
        </p:nvSpPr>
        <p:spPr/>
        <p:txBody>
          <a:bodyPr>
            <a:normAutofit/>
          </a:bodyPr>
          <a:lstStyle/>
          <a:p>
            <a:pPr marL="0" indent="0">
              <a:buNone/>
            </a:pPr>
            <a:r>
              <a:rPr lang="nl-NL" sz="4400" dirty="0" smtClean="0">
                <a:solidFill>
                  <a:srgbClr val="002060"/>
                </a:solidFill>
              </a:rPr>
              <a:t>Scrum</a:t>
            </a:r>
            <a:endParaRPr lang="nl-NL" sz="4400" dirty="0"/>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2492896"/>
            <a:ext cx="7677321" cy="4176464"/>
          </a:xfrm>
          <a:prstGeom prst="rect">
            <a:avLst/>
          </a:prstGeom>
        </p:spPr>
      </p:pic>
    </p:spTree>
    <p:extLst>
      <p:ext uri="{BB962C8B-B14F-4D97-AF65-F5344CB8AC3E}">
        <p14:creationId xmlns:p14="http://schemas.microsoft.com/office/powerpoint/2010/main" val="305118840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smtClean="0"/>
          </a:p>
        </p:txBody>
      </p:sp>
      <p:pic>
        <p:nvPicPr>
          <p:cNvPr id="6" name="Tijdelijke aanduiding voor inhoud 6"/>
          <p:cNvPicPr>
            <a:picLocks noGrp="1" noChangeAspect="1"/>
          </p:cNvPicPr>
          <p:nvPr>
            <p:ph idx="1"/>
          </p:nvPr>
        </p:nvPicPr>
        <p:blipFill rotWithShape="1">
          <a:blip r:embed="rId2">
            <a:extLst>
              <a:ext uri="{28A0092B-C50C-407E-A947-70E740481C1C}">
                <a14:useLocalDpi xmlns:a14="http://schemas.microsoft.com/office/drawing/2010/main" val="0"/>
              </a:ext>
            </a:extLst>
          </a:blip>
          <a:srcRect t="11686"/>
          <a:stretch/>
        </p:blipFill>
        <p:spPr>
          <a:xfrm>
            <a:off x="1199455" y="1103784"/>
            <a:ext cx="9549595" cy="6285655"/>
          </a:xfrm>
        </p:spPr>
      </p:pic>
      <p:sp>
        <p:nvSpPr>
          <p:cNvPr id="7" name="Tijdelijke aanduiding voor tekst 6"/>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489797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Thema’s, </a:t>
            </a:r>
            <a:r>
              <a:rPr lang="nl-NL" sz="4400" dirty="0" err="1" smtClean="0">
                <a:solidFill>
                  <a:srgbClr val="002060"/>
                </a:solidFill>
              </a:rPr>
              <a:t>Epic’s</a:t>
            </a:r>
            <a:r>
              <a:rPr lang="nl-NL" sz="4400" dirty="0" smtClean="0">
                <a:solidFill>
                  <a:srgbClr val="002060"/>
                </a:solidFill>
              </a:rPr>
              <a:t> en </a:t>
            </a:r>
            <a:r>
              <a:rPr lang="nl-NL" sz="4400" dirty="0" err="1" smtClean="0">
                <a:solidFill>
                  <a:srgbClr val="002060"/>
                </a:solidFill>
              </a:rPr>
              <a:t>Userstories</a:t>
            </a:r>
            <a:endParaRPr lang="nl-NL" sz="4400" dirty="0">
              <a:solidFill>
                <a:srgbClr val="002060"/>
              </a:solidFill>
            </a:endParaRPr>
          </a:p>
        </p:txBody>
      </p:sp>
      <p:pic>
        <p:nvPicPr>
          <p:cNvPr id="5" name="Tijdelijke aanduiding voor inhoud 6"/>
          <p:cNvPicPr>
            <a:picLocks noGrp="1" noChangeAspect="1"/>
          </p:cNvPicPr>
          <p:nvPr/>
        </p:nvPicPr>
        <p:blipFill rotWithShape="1">
          <a:blip r:embed="rId2">
            <a:extLst>
              <a:ext uri="{28A0092B-C50C-407E-A947-70E740481C1C}">
                <a14:useLocalDpi xmlns:a14="http://schemas.microsoft.com/office/drawing/2010/main" val="0"/>
              </a:ext>
            </a:extLst>
          </a:blip>
          <a:srcRect t="13472" b="5836"/>
          <a:stretch/>
        </p:blipFill>
        <p:spPr bwMode="gray">
          <a:xfrm>
            <a:off x="2927648" y="2588628"/>
            <a:ext cx="6120680" cy="3670616"/>
          </a:xfrm>
          <a:prstGeom prst="rect">
            <a:avLst/>
          </a:prstGeom>
        </p:spPr>
      </p:pic>
    </p:spTree>
    <p:extLst>
      <p:ext uri="{BB962C8B-B14F-4D97-AF65-F5344CB8AC3E}">
        <p14:creationId xmlns:p14="http://schemas.microsoft.com/office/powerpoint/2010/main" val="154641665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endParaRPr lang="nl-NL" sz="4400" dirty="0">
              <a:solidFill>
                <a:srgbClr val="002060"/>
              </a:solidFill>
            </a:endParaRPr>
          </a:p>
        </p:txBody>
      </p:sp>
      <p:pic>
        <p:nvPicPr>
          <p:cNvPr id="6" name="Tijdelijke aanduiding voor inhoud 6"/>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gray">
          <a:xfrm>
            <a:off x="1631504" y="1343072"/>
            <a:ext cx="8496944" cy="5190916"/>
          </a:xfrm>
          <a:prstGeom prst="rect">
            <a:avLst/>
          </a:prstGeom>
        </p:spPr>
      </p:pic>
    </p:spTree>
    <p:extLst>
      <p:ext uri="{BB962C8B-B14F-4D97-AF65-F5344CB8AC3E}">
        <p14:creationId xmlns:p14="http://schemas.microsoft.com/office/powerpoint/2010/main" val="166307118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Methodiek’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smtClean="0"/>
              <a:t>‘Scrum in a </a:t>
            </a:r>
            <a:r>
              <a:rPr lang="nl-NL" sz="2000" dirty="0" err="1" smtClean="0"/>
              <a:t>day</a:t>
            </a:r>
            <a:r>
              <a:rPr lang="nl-NL" sz="2000" dirty="0" smtClean="0"/>
              <a:t>’.</a:t>
            </a:r>
          </a:p>
          <a:p>
            <a:r>
              <a:rPr lang="nl-NL" sz="2000" dirty="0" smtClean="0"/>
              <a:t>Sprintplanning, sprint, review en retro op 1 dag.</a:t>
            </a:r>
          </a:p>
          <a:p>
            <a:r>
              <a:rPr lang="nl-NL" sz="2000" dirty="0" smtClean="0"/>
              <a:t>Bruikbare producten opleveren maar ‘</a:t>
            </a:r>
            <a:r>
              <a:rPr lang="nl-NL" sz="2000" dirty="0" err="1" smtClean="0"/>
              <a:t>timeboxed</a:t>
            </a:r>
            <a:r>
              <a:rPr lang="nl-NL" sz="2000" dirty="0" smtClean="0"/>
              <a:t>’.</a:t>
            </a:r>
          </a:p>
          <a:p>
            <a:r>
              <a:rPr lang="nl-NL" sz="2000" dirty="0" smtClean="0"/>
              <a:t>Gebruiken </a:t>
            </a:r>
            <a:r>
              <a:rPr lang="nl-NL" sz="2000" dirty="0" err="1" smtClean="0"/>
              <a:t>Trello</a:t>
            </a:r>
            <a:r>
              <a:rPr lang="nl-NL" sz="2000" dirty="0" smtClean="0"/>
              <a:t> ter ondersteuning.</a:t>
            </a: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Methode KIA werkgroep</a:t>
            </a:r>
            <a:endParaRPr lang="nl-NL" sz="4400" dirty="0">
              <a:solidFill>
                <a:srgbClr val="002060"/>
              </a:solidFill>
            </a:endParaRPr>
          </a:p>
        </p:txBody>
      </p:sp>
    </p:spTree>
    <p:extLst>
      <p:ext uri="{BB962C8B-B14F-4D97-AF65-F5344CB8AC3E}">
        <p14:creationId xmlns:p14="http://schemas.microsoft.com/office/powerpoint/2010/main" val="136462356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Procesmatig: hoe pas je archivering </a:t>
            </a:r>
            <a:r>
              <a:rPr lang="nl-NL" sz="2000" dirty="0" err="1"/>
              <a:t>by</a:t>
            </a:r>
            <a:r>
              <a:rPr lang="nl-NL" sz="2000" dirty="0"/>
              <a:t> design toe. </a:t>
            </a:r>
            <a:r>
              <a:rPr lang="nl-NL" sz="2000" dirty="0" smtClean="0"/>
              <a:t>Bijvoorbeeld:</a:t>
            </a:r>
            <a:endParaRPr lang="nl-NL" sz="2000" dirty="0"/>
          </a:p>
          <a:p>
            <a:pPr lvl="1"/>
            <a:r>
              <a:rPr lang="nl-NL" sz="2000" dirty="0"/>
              <a:t>Voorbeelden van toepassing archivering </a:t>
            </a:r>
            <a:r>
              <a:rPr lang="nl-NL" sz="2000" dirty="0" err="1"/>
              <a:t>by</a:t>
            </a:r>
            <a:r>
              <a:rPr lang="nl-NL" sz="2000" dirty="0"/>
              <a:t> design</a:t>
            </a:r>
          </a:p>
          <a:p>
            <a:pPr lvl="1"/>
            <a:r>
              <a:rPr lang="nl-NL" sz="2000" dirty="0"/>
              <a:t>Stappen en actoren in ontwerpproces</a:t>
            </a:r>
          </a:p>
          <a:p>
            <a:pPr lvl="1"/>
            <a:r>
              <a:rPr lang="nl-NL" sz="2000" dirty="0"/>
              <a:t>Welke informatie over werkprocessen en informatiesystemen heb ik nodig</a:t>
            </a:r>
          </a:p>
          <a:p>
            <a:pPr lvl="1"/>
            <a:r>
              <a:rPr lang="nl-NL" sz="2000" dirty="0"/>
              <a:t>Hoe bepaal ik </a:t>
            </a:r>
            <a:r>
              <a:rPr lang="nl-NL" sz="2000" dirty="0" err="1"/>
              <a:t>requirements</a:t>
            </a:r>
            <a:endParaRPr lang="nl-NL" sz="2000" dirty="0"/>
          </a:p>
          <a:p>
            <a:r>
              <a:rPr lang="nl-NL" sz="2000" dirty="0"/>
              <a:t>Inhoudelijk: (mogelijke</a:t>
            </a:r>
            <a:r>
              <a:rPr lang="nl-NL" sz="2000"/>
              <a:t>) </a:t>
            </a:r>
            <a:r>
              <a:rPr lang="nl-NL" sz="2000" smtClean="0"/>
              <a:t>maatregelen. </a:t>
            </a:r>
            <a:r>
              <a:rPr lang="nl-NL" sz="2000" dirty="0"/>
              <a:t>Bijvoorbeeld:</a:t>
            </a:r>
          </a:p>
          <a:p>
            <a:pPr lvl="1"/>
            <a:r>
              <a:rPr lang="nl-NL" sz="2000" dirty="0"/>
              <a:t>Vernietigen</a:t>
            </a:r>
          </a:p>
          <a:p>
            <a:pPr lvl="1"/>
            <a:r>
              <a:rPr lang="nl-NL" sz="2000" dirty="0"/>
              <a:t>Waar bewaren</a:t>
            </a:r>
          </a:p>
          <a:p>
            <a:pPr lvl="1"/>
            <a:r>
              <a:rPr lang="nl-NL" sz="2000" dirty="0"/>
              <a:t>Metagegevens</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Productbacklog</a:t>
            </a:r>
            <a:endParaRPr lang="nl-NL" sz="4400" dirty="0">
              <a:solidFill>
                <a:srgbClr val="002060"/>
              </a:solidFill>
            </a:endParaRPr>
          </a:p>
        </p:txBody>
      </p:sp>
    </p:spTree>
    <p:extLst>
      <p:ext uri="{BB962C8B-B14F-4D97-AF65-F5344CB8AC3E}">
        <p14:creationId xmlns:p14="http://schemas.microsoft.com/office/powerpoint/2010/main" val="331511354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Bijsluiter voor gebruik.</a:t>
            </a:r>
          </a:p>
          <a:p>
            <a:r>
              <a:rPr lang="nl-NL" sz="2000" dirty="0"/>
              <a:t>Duidelijke en eenvoudige taal (zie </a:t>
            </a:r>
            <a:r>
              <a:rPr lang="nl-NL" sz="2000" dirty="0">
                <a:hlinkClick r:id="rId2"/>
              </a:rPr>
              <a:t>directduidelijk.nl</a:t>
            </a:r>
            <a:r>
              <a:rPr lang="nl-NL" sz="2000" dirty="0"/>
              <a:t>).</a:t>
            </a:r>
          </a:p>
          <a:p>
            <a:r>
              <a:rPr lang="nl-NL" sz="2000" dirty="0"/>
              <a:t>Samenhangend met eerder opgeleverde producten.</a:t>
            </a:r>
          </a:p>
          <a:p>
            <a:r>
              <a:rPr lang="nl-NL" sz="2000" dirty="0"/>
              <a:t>Afgestemd met product </a:t>
            </a:r>
            <a:r>
              <a:rPr lang="nl-NL" sz="2000" dirty="0" err="1"/>
              <a:t>owner</a:t>
            </a:r>
            <a:r>
              <a:rPr lang="nl-NL" sz="2000" dirty="0"/>
              <a:t>.</a:t>
            </a:r>
          </a:p>
          <a:p>
            <a:r>
              <a:rPr lang="nl-NL" sz="2000" dirty="0"/>
              <a:t>Review door potentiële gebruikers (niet bij concept).</a:t>
            </a:r>
          </a:p>
          <a:p>
            <a:r>
              <a:rPr lang="nl-NL" sz="2000" dirty="0"/>
              <a:t>Gepubliceerd op KIA. Inclusief communicatie daarover.</a:t>
            </a:r>
          </a:p>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a:solidFill>
                  <a:srgbClr val="002060"/>
                </a:solidFill>
              </a:rPr>
              <a:t>Definition of </a:t>
            </a:r>
            <a:r>
              <a:rPr lang="nl-NL" sz="4400" dirty="0" err="1" smtClean="0">
                <a:solidFill>
                  <a:srgbClr val="002060"/>
                </a:solidFill>
              </a:rPr>
              <a:t>done</a:t>
            </a:r>
            <a:endParaRPr lang="nl-NL" sz="4400" dirty="0">
              <a:solidFill>
                <a:srgbClr val="002060"/>
              </a:solidFill>
            </a:endParaRPr>
          </a:p>
        </p:txBody>
      </p:sp>
    </p:spTree>
    <p:extLst>
      <p:ext uri="{BB962C8B-B14F-4D97-AF65-F5344CB8AC3E}">
        <p14:creationId xmlns:p14="http://schemas.microsoft.com/office/powerpoint/2010/main" val="9154680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Voorstelrondje</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56" y="1412776"/>
            <a:ext cx="5208984" cy="4614480"/>
          </a:xfrm>
          <a:prstGeom prst="rect">
            <a:avLst/>
          </a:prstGeom>
        </p:spPr>
      </p:pic>
    </p:spTree>
    <p:extLst>
      <p:ext uri="{BB962C8B-B14F-4D97-AF65-F5344CB8AC3E}">
        <p14:creationId xmlns:p14="http://schemas.microsoft.com/office/powerpoint/2010/main" val="203182590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sz="2000" dirty="0"/>
              <a:t>Waarom is het gemaakt?</a:t>
            </a:r>
          </a:p>
          <a:p>
            <a:r>
              <a:rPr lang="nl-NL" sz="2000" dirty="0"/>
              <a:t>Wat is het?</a:t>
            </a:r>
          </a:p>
          <a:p>
            <a:r>
              <a:rPr lang="nl-NL" sz="2000" dirty="0"/>
              <a:t>Voor wie is het bedoeld?</a:t>
            </a:r>
          </a:p>
          <a:p>
            <a:r>
              <a:rPr lang="nl-NL" sz="2000" dirty="0"/>
              <a:t>Waar is het op van toepassing?</a:t>
            </a:r>
          </a:p>
          <a:p>
            <a:r>
              <a:rPr lang="nl-NL" sz="2000" dirty="0"/>
              <a:t>Wanneer en hoe pas ik het toe? </a:t>
            </a:r>
          </a:p>
          <a:p>
            <a:r>
              <a:rPr lang="nl-NL" sz="2000" dirty="0"/>
              <a:t>Door wie en hoe is het gemaakt?</a:t>
            </a:r>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smtClean="0">
                <a:solidFill>
                  <a:srgbClr val="002060"/>
                </a:solidFill>
              </a:rPr>
              <a:t>Bijsluiter voor gebruik</a:t>
            </a:r>
            <a:endParaRPr lang="nl-NL" sz="4400" dirty="0">
              <a:solidFill>
                <a:srgbClr val="002060"/>
              </a:solidFill>
            </a:endParaRPr>
          </a:p>
        </p:txBody>
      </p:sp>
    </p:spTree>
    <p:extLst>
      <p:ext uri="{BB962C8B-B14F-4D97-AF65-F5344CB8AC3E}">
        <p14:creationId xmlns:p14="http://schemas.microsoft.com/office/powerpoint/2010/main" val="64586589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r>
              <a:rPr lang="nl-NL" sz="2000" dirty="0">
                <a:hlinkClick r:id="rId2"/>
              </a:rPr>
              <a:t>https://</a:t>
            </a:r>
            <a:r>
              <a:rPr lang="nl-NL" sz="2000" dirty="0" smtClean="0">
                <a:hlinkClick r:id="rId2"/>
              </a:rPr>
              <a:t>trello.com/b/oN6OhcJg/kia-werkgroep-archiving-by-design</a:t>
            </a:r>
            <a:endParaRPr lang="nl-NL" sz="2000" dirty="0" smtClean="0"/>
          </a:p>
          <a:p>
            <a:pPr marL="0" indent="0">
              <a:buNone/>
            </a:pPr>
            <a:endParaRPr lang="nl-NL" sz="2000" dirty="0"/>
          </a:p>
        </p:txBody>
      </p:sp>
      <p:sp>
        <p:nvSpPr>
          <p:cNvPr id="4" name="Title 3">
            <a:extLst>
              <a:ext uri="{FF2B5EF4-FFF2-40B4-BE49-F238E27FC236}">
                <a16:creationId xmlns="" xmlns:a16="http://schemas.microsoft.com/office/drawing/2014/main"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4400" dirty="0" err="1" smtClean="0">
                <a:solidFill>
                  <a:srgbClr val="002060"/>
                </a:solidFill>
              </a:rPr>
              <a:t>Trello</a:t>
            </a:r>
            <a:endParaRPr lang="nl-NL" sz="4400" dirty="0">
              <a:solidFill>
                <a:srgbClr val="002060"/>
              </a:solidFill>
            </a:endParaRPr>
          </a:p>
        </p:txBody>
      </p:sp>
    </p:spTree>
    <p:extLst>
      <p:ext uri="{BB962C8B-B14F-4D97-AF65-F5344CB8AC3E}">
        <p14:creationId xmlns:p14="http://schemas.microsoft.com/office/powerpoint/2010/main" val="181085499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Voorstelrondje</a:t>
            </a:r>
            <a:endParaRPr dirty="0"/>
          </a:p>
        </p:txBody>
      </p:sp>
      <p:sp>
        <p:nvSpPr>
          <p:cNvPr id="70" name="Tijdelijke aanduiding voor inhoud 2"/>
          <p:cNvSpPr txBox="1">
            <a:spLocks noGrp="1"/>
          </p:cNvSpPr>
          <p:nvPr>
            <p:ph type="body" idx="1"/>
          </p:nvPr>
        </p:nvSpPr>
        <p:spPr>
          <a:xfrm>
            <a:off x="838200" y="1825625"/>
            <a:ext cx="6049888" cy="4351338"/>
          </a:xfrm>
          <a:prstGeom prst="rect">
            <a:avLst/>
          </a:prstGeom>
        </p:spPr>
        <p:txBody>
          <a:bodyPr/>
          <a:lstStyle/>
          <a:p>
            <a:r>
              <a:rPr lang="nl-NL" dirty="0" smtClean="0"/>
              <a:t>Rens Ouwerkerk</a:t>
            </a:r>
          </a:p>
          <a:p>
            <a:pPr lvl="1"/>
            <a:r>
              <a:rPr lang="nl-NL" dirty="0" smtClean="0"/>
              <a:t>Senior adviseur informatiebeheer </a:t>
            </a:r>
          </a:p>
          <a:p>
            <a:pPr lvl="1"/>
            <a:r>
              <a:rPr lang="nl-NL" dirty="0" smtClean="0"/>
              <a:t>Gemeente Amsterdam</a:t>
            </a:r>
          </a:p>
          <a:p>
            <a:pPr lvl="1"/>
            <a:r>
              <a:rPr lang="nl-NL" dirty="0" smtClean="0"/>
              <a:t>Aanjager kennisplatform Informatiehuishouding Overheden</a:t>
            </a:r>
          </a:p>
          <a:p>
            <a:pPr lvl="1"/>
            <a:endParaRP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244625"/>
            <a:ext cx="3908425"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40791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normAutofit/>
          </a:bodyPr>
          <a:lstStyle/>
          <a:p>
            <a:pPr marL="0" indent="0">
              <a:buNone/>
            </a:pPr>
            <a:endParaRPr lang="nl-NL" sz="3600" dirty="0" smtClean="0"/>
          </a:p>
          <a:p>
            <a:pPr marL="0" indent="0">
              <a:buNone/>
            </a:pPr>
            <a:endParaRPr lang="nl-NL" sz="3600" dirty="0"/>
          </a:p>
          <a:p>
            <a:pPr marL="0" indent="0">
              <a:buNone/>
            </a:pPr>
            <a:r>
              <a:rPr lang="nl-NL" sz="3600" dirty="0" smtClean="0">
                <a:solidFill>
                  <a:srgbClr val="002060"/>
                </a:solidFill>
              </a:rPr>
              <a:t>	In- en aanleiding</a:t>
            </a:r>
            <a:endParaRPr lang="nl-NL" sz="1800" dirty="0" smtClean="0">
              <a:solidFill>
                <a:srgbClr val="002060"/>
              </a:solidFill>
            </a:endParaRPr>
          </a:p>
          <a:p>
            <a:pPr marL="0" indent="0">
              <a:buNone/>
            </a:pPr>
            <a:r>
              <a:rPr lang="nl-NL" sz="1200" dirty="0" smtClean="0"/>
              <a:t>		Rens Ouwerkerk</a:t>
            </a:r>
            <a:endParaRPr sz="1200" dirty="0"/>
          </a:p>
        </p:txBody>
      </p:sp>
    </p:spTree>
    <p:extLst>
      <p:ext uri="{BB962C8B-B14F-4D97-AF65-F5344CB8AC3E}">
        <p14:creationId xmlns:p14="http://schemas.microsoft.com/office/powerpoint/2010/main" val="324193086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Over KIA-Kennisplatform Informatiehuishouding Overheden</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a:t>Doelstelling</a:t>
            </a:r>
          </a:p>
          <a:p>
            <a:pPr lvl="1"/>
            <a:r>
              <a:rPr lang="nl-NL" dirty="0"/>
              <a:t>Overheden op het vlak van </a:t>
            </a:r>
            <a:r>
              <a:rPr lang="nl-NL" dirty="0" err="1"/>
              <a:t>archiving</a:t>
            </a:r>
            <a:r>
              <a:rPr lang="nl-NL" dirty="0"/>
              <a:t> </a:t>
            </a:r>
            <a:r>
              <a:rPr lang="nl-NL" dirty="0" err="1"/>
              <a:t>by</a:t>
            </a:r>
            <a:r>
              <a:rPr lang="nl-NL" dirty="0"/>
              <a:t> design zelfredzamer maken. </a:t>
            </a:r>
          </a:p>
          <a:p>
            <a:r>
              <a:rPr lang="nl-NL" dirty="0"/>
              <a:t>Visie</a:t>
            </a:r>
          </a:p>
          <a:p>
            <a:pPr lvl="1"/>
            <a:r>
              <a:rPr lang="nl-NL" dirty="0"/>
              <a:t>Voor </a:t>
            </a:r>
            <a:r>
              <a:rPr lang="nl-NL" dirty="0" err="1"/>
              <a:t>archiving</a:t>
            </a:r>
            <a:r>
              <a:rPr lang="nl-NL" dirty="0"/>
              <a:t> </a:t>
            </a:r>
            <a:r>
              <a:rPr lang="nl-NL" dirty="0" err="1"/>
              <a:t>by</a:t>
            </a:r>
            <a:r>
              <a:rPr lang="nl-NL" dirty="0"/>
              <a:t> design moet je kennis en expertise ontwikkelen op de plek waar die kennis en expertise het best tot z’n recht komt, en dat is bij de overheidsinstellingen zelf. Daar zit namelijk de kennis van de processen en systemen.</a:t>
            </a:r>
          </a:p>
          <a:p>
            <a:r>
              <a:rPr lang="nl-NL" dirty="0"/>
              <a:t>Aanpak</a:t>
            </a:r>
          </a:p>
          <a:p>
            <a:pPr lvl="1"/>
            <a:r>
              <a:rPr lang="nl-NL" dirty="0"/>
              <a:t>Offline ontmoeten en online delen.</a:t>
            </a:r>
          </a:p>
          <a:p>
            <a:endParaRPr dirty="0"/>
          </a:p>
        </p:txBody>
      </p:sp>
    </p:spTree>
    <p:extLst>
      <p:ext uri="{BB962C8B-B14F-4D97-AF65-F5344CB8AC3E}">
        <p14:creationId xmlns:p14="http://schemas.microsoft.com/office/powerpoint/2010/main" val="176369122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Over KIA-Kennisplatform Informatiehuishouding Overheden</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smtClean="0"/>
              <a:t>Greep uit de activiteiten </a:t>
            </a:r>
            <a:r>
              <a:rPr lang="nl-NL" dirty="0"/>
              <a:t>2019</a:t>
            </a:r>
          </a:p>
          <a:p>
            <a:pPr lvl="1"/>
            <a:r>
              <a:rPr lang="nl-NL" dirty="0"/>
              <a:t>Start werkgroep </a:t>
            </a:r>
            <a:r>
              <a:rPr lang="nl-NL" dirty="0" smtClean="0"/>
              <a:t>‘duurzaam </a:t>
            </a:r>
            <a:r>
              <a:rPr lang="nl-NL" dirty="0"/>
              <a:t>toegankelijke </a:t>
            </a:r>
            <a:r>
              <a:rPr lang="nl-NL" dirty="0" smtClean="0"/>
              <a:t>algoritmes’</a:t>
            </a:r>
            <a:endParaRPr lang="nl-NL" dirty="0"/>
          </a:p>
          <a:p>
            <a:pPr lvl="1"/>
            <a:r>
              <a:rPr lang="nl-NL" dirty="0" smtClean="0"/>
              <a:t>Diverse </a:t>
            </a:r>
            <a:r>
              <a:rPr lang="nl-NL" dirty="0"/>
              <a:t>presentaties/workshops </a:t>
            </a:r>
            <a:r>
              <a:rPr lang="nl-NL" dirty="0" smtClean="0"/>
              <a:t>(o.a. Zwolle</a:t>
            </a:r>
            <a:r>
              <a:rPr lang="nl-NL" dirty="0"/>
              <a:t>, Den Haag, Amsterdam</a:t>
            </a:r>
            <a:r>
              <a:rPr lang="nl-NL" dirty="0" smtClean="0"/>
              <a:t>, Leeuwarden, Aruba)</a:t>
            </a:r>
            <a:endParaRPr lang="nl-NL" dirty="0"/>
          </a:p>
          <a:p>
            <a:pPr lvl="1"/>
            <a:r>
              <a:rPr lang="nl-NL" dirty="0"/>
              <a:t>Initiatief eerste KIA-</a:t>
            </a:r>
            <a:r>
              <a:rPr lang="nl-NL" dirty="0" err="1"/>
              <a:t>thematiendaagse</a:t>
            </a:r>
            <a:r>
              <a:rPr lang="nl-NL" dirty="0"/>
              <a:t> (vernietiging</a:t>
            </a:r>
            <a:r>
              <a:rPr lang="nl-NL" dirty="0" smtClean="0"/>
              <a:t>)</a:t>
            </a:r>
          </a:p>
          <a:p>
            <a:pPr lvl="1"/>
            <a:r>
              <a:rPr lang="nl-NL" dirty="0" smtClean="0"/>
              <a:t>VNG-leveranciersbijeenkomsten vernietigingsfunctionaliteit</a:t>
            </a:r>
            <a:endParaRPr lang="nl-NL" dirty="0"/>
          </a:p>
          <a:p>
            <a:pPr marL="457200" lvl="1" indent="0">
              <a:buNone/>
            </a:pPr>
            <a:endParaRPr lang="nl-NL" dirty="0"/>
          </a:p>
          <a:p>
            <a:pPr lvl="1"/>
            <a:r>
              <a:rPr lang="nl-NL" dirty="0" smtClean="0"/>
              <a:t>Start scrumteam ‘</a:t>
            </a:r>
            <a:r>
              <a:rPr lang="nl-NL" dirty="0" err="1" smtClean="0"/>
              <a:t>Archiving</a:t>
            </a:r>
            <a:r>
              <a:rPr lang="nl-NL" dirty="0" smtClean="0"/>
              <a:t> </a:t>
            </a:r>
            <a:r>
              <a:rPr lang="nl-NL" dirty="0" err="1" smtClean="0"/>
              <a:t>by</a:t>
            </a:r>
            <a:r>
              <a:rPr lang="nl-NL" dirty="0" smtClean="0"/>
              <a:t> design’</a:t>
            </a:r>
            <a:endParaRPr lang="nl-NL" dirty="0"/>
          </a:p>
          <a:p>
            <a:endParaRPr dirty="0"/>
          </a:p>
        </p:txBody>
      </p:sp>
    </p:spTree>
    <p:extLst>
      <p:ext uri="{BB962C8B-B14F-4D97-AF65-F5344CB8AC3E}">
        <p14:creationId xmlns:p14="http://schemas.microsoft.com/office/powerpoint/2010/main" val="348716698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Scrumteam </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p:txBody>
          <a:bodyPr/>
          <a:lstStyle/>
          <a:p>
            <a:r>
              <a:rPr lang="nl-NL" dirty="0" smtClean="0"/>
              <a:t>Waarom dit initiatief?</a:t>
            </a:r>
          </a:p>
          <a:p>
            <a:pPr lvl="1"/>
            <a:r>
              <a:rPr lang="nl-NL" dirty="0" smtClean="0"/>
              <a:t>Landelijk weinig ‘best </a:t>
            </a:r>
            <a:r>
              <a:rPr lang="nl-NL" dirty="0" err="1" smtClean="0"/>
              <a:t>practice</a:t>
            </a:r>
            <a:r>
              <a:rPr lang="nl-NL" dirty="0" smtClean="0"/>
              <a:t>’ voorbeelden bekend</a:t>
            </a:r>
          </a:p>
          <a:p>
            <a:pPr lvl="1"/>
            <a:r>
              <a:rPr lang="nl-NL" dirty="0" smtClean="0"/>
              <a:t>Landelijk weinig instrumenten beschikbaar</a:t>
            </a:r>
          </a:p>
          <a:p>
            <a:pPr lvl="1"/>
            <a:r>
              <a:rPr lang="nl-NL" dirty="0" smtClean="0"/>
              <a:t>Landelijk weinig kennisdeling</a:t>
            </a:r>
          </a:p>
          <a:p>
            <a:pPr lvl="1"/>
            <a:r>
              <a:rPr lang="nl-NL" dirty="0" smtClean="0"/>
              <a:t>Geen enkel opleidingsaanbod</a:t>
            </a:r>
          </a:p>
          <a:p>
            <a:endParaRPr lang="nl-NL" dirty="0" smtClean="0"/>
          </a:p>
          <a:p>
            <a:r>
              <a:rPr lang="nl-NL" dirty="0" smtClean="0"/>
              <a:t>Tegelijkertijd</a:t>
            </a:r>
          </a:p>
          <a:p>
            <a:pPr lvl="1"/>
            <a:r>
              <a:rPr lang="nl-NL" dirty="0" smtClean="0"/>
              <a:t>Landelijk veel aandacht voor het onderwerp</a:t>
            </a:r>
          </a:p>
          <a:p>
            <a:pPr lvl="1"/>
            <a:r>
              <a:rPr lang="nl-NL" dirty="0" smtClean="0"/>
              <a:t>Landelijk veel vraag naar presentaties/workshops</a:t>
            </a:r>
          </a:p>
        </p:txBody>
      </p:sp>
    </p:spTree>
    <p:extLst>
      <p:ext uri="{BB962C8B-B14F-4D97-AF65-F5344CB8AC3E}">
        <p14:creationId xmlns:p14="http://schemas.microsoft.com/office/powerpoint/2010/main" val="45701073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003" y="1340768"/>
            <a:ext cx="5683349" cy="2952389"/>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80D8F-229F-4708-93F0-AFEF5672EAE0}"/>
</file>

<file path=customXml/itemProps2.xml><?xml version="1.0" encoding="utf-8"?>
<ds:datastoreItem xmlns:ds="http://schemas.openxmlformats.org/officeDocument/2006/customXml" ds:itemID="{1D913F02-FF3C-4DED-87B3-5AA9237364ED}"/>
</file>

<file path=docProps/app.xml><?xml version="1.0" encoding="utf-8"?>
<Properties xmlns="http://schemas.openxmlformats.org/officeDocument/2006/extended-properties" xmlns:vt="http://schemas.openxmlformats.org/officeDocument/2006/docPropsVTypes">
  <TotalTime>596</TotalTime>
  <Words>730</Words>
  <Application>Microsoft Office PowerPoint</Application>
  <PresentationFormat>Aangepast</PresentationFormat>
  <Paragraphs>171</Paragraphs>
  <Slides>31</Slides>
  <Notes>1</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Office-thema</vt:lpstr>
      <vt:lpstr>Startbijeenkomst KIA-scrumteam Archiving by design</vt:lpstr>
      <vt:lpstr>Programma</vt:lpstr>
      <vt:lpstr>Voorstelrondje</vt:lpstr>
      <vt:lpstr>Voorstelrondje</vt:lpstr>
      <vt:lpstr>Programma</vt:lpstr>
      <vt:lpstr>Over KIA-Kennisplatform Informatiehuishouding Overheden</vt:lpstr>
      <vt:lpstr>Over KIA-Kennisplatform Informatiehuishouding Overheden</vt:lpstr>
      <vt:lpstr>Scrumteam Archiving by Design</vt:lpstr>
      <vt:lpstr>PowerPoint-presentatie</vt:lpstr>
      <vt:lpstr>Programma</vt:lpstr>
      <vt:lpstr>‘Archiving by Design’</vt:lpstr>
      <vt:lpstr>‘Archiving by Design’</vt:lpstr>
      <vt:lpstr>‘Archiving by Design’</vt:lpstr>
      <vt:lpstr>‘Archiving by Design’</vt:lpstr>
      <vt:lpstr>‘Archiving by Design’</vt:lpstr>
      <vt:lpstr>‘Archiving by Design’</vt:lpstr>
      <vt:lpstr>‘Archiving by Design’</vt:lpstr>
      <vt:lpstr>PowerPoint-presentatie</vt:lpstr>
      <vt:lpstr>Programma</vt:lpstr>
      <vt:lpstr>Methodiek</vt:lpstr>
      <vt:lpstr>Methodiek</vt:lpstr>
      <vt:lpstr>Methodiek</vt:lpstr>
      <vt:lpstr>Methodiek</vt:lpstr>
      <vt:lpstr>Methodiek</vt:lpstr>
      <vt:lpstr>Methodiek’</vt:lpstr>
      <vt:lpstr>Methodiek’</vt:lpstr>
      <vt:lpstr>Methodiek’</vt:lpstr>
      <vt:lpstr>‘Archiving by Design’</vt:lpstr>
      <vt:lpstr>‘Archiving by Design’</vt:lpstr>
      <vt:lpstr>‘Archiving by Design’</vt:lpstr>
      <vt:lpstr>‘Archiving by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Ouwerkerk, Rens</dc:creator>
  <cp:lastModifiedBy>Ouwerkerk, Rens</cp:lastModifiedBy>
  <cp:revision>40</cp:revision>
  <dcterms:modified xsi:type="dcterms:W3CDTF">2020-01-06T07:45:22Z</dcterms:modified>
</cp:coreProperties>
</file>