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56" r:id="rId5"/>
    <p:sldId id="271" r:id="rId6"/>
    <p:sldId id="274" r:id="rId7"/>
    <p:sldId id="272" r:id="rId8"/>
    <p:sldId id="273" r:id="rId9"/>
    <p:sldId id="276" r:id="rId10"/>
    <p:sldId id="280" r:id="rId11"/>
    <p:sldId id="281" r:id="rId12"/>
    <p:sldId id="282" r:id="rId13"/>
    <p:sldId id="283" r:id="rId14"/>
    <p:sldId id="284" r:id="rId15"/>
    <p:sldId id="277" r:id="rId16"/>
    <p:sldId id="278" r:id="rId17"/>
    <p:sldId id="279" r:id="rId18"/>
    <p:sldId id="285" r:id="rId19"/>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5BB1"/>
    <a:srgbClr val="F25151"/>
    <a:srgbClr val="1F1262"/>
    <a:srgbClr val="111E67"/>
    <a:srgbClr val="4B329E"/>
    <a:srgbClr val="0F2133"/>
    <a:srgbClr val="DEF4FF"/>
    <a:srgbClr val="F0FAFF"/>
    <a:srgbClr val="F7F5FF"/>
    <a:srgbClr val="5868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64D26D-E5E9-4105-9542-947BA9C0337A}" v="3996" dt="2023-10-18T07:16:05.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94660"/>
  </p:normalViewPr>
  <p:slideViewPr>
    <p:cSldViewPr snapToGrid="0">
      <p:cViewPr varScale="1">
        <p:scale>
          <a:sx n="78" d="100"/>
          <a:sy n="78" d="100"/>
        </p:scale>
        <p:origin x="126" y="8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33343-D4C3-4E80-906B-FCE0FA41AC41}"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nl-NL"/>
        </a:p>
      </dgm:t>
    </dgm:pt>
    <dgm:pt modelId="{E7B0BD96-B115-4B20-AFCF-B9CF28A48F41}">
      <dgm:prSet phldrT="[Tekst]"/>
      <dgm:spPr/>
      <dgm:t>
        <a:bodyPr/>
        <a:lstStyle/>
        <a:p>
          <a:r>
            <a:rPr lang="nl-NL" b="1" dirty="0"/>
            <a:t>7 eisen Meerjarenplan VNG</a:t>
          </a:r>
        </a:p>
      </dgm:t>
    </dgm:pt>
    <dgm:pt modelId="{03DAD3F9-1193-474D-8DF1-4FE766337BF1}" type="parTrans" cxnId="{DAABA603-0068-4BB0-A8C0-59CE657A05EE}">
      <dgm:prSet/>
      <dgm:spPr/>
      <dgm:t>
        <a:bodyPr/>
        <a:lstStyle/>
        <a:p>
          <a:endParaRPr lang="nl-NL"/>
        </a:p>
      </dgm:t>
    </dgm:pt>
    <dgm:pt modelId="{D6EBC3C1-9CEC-411A-83EF-EB41F22CEE37}" type="sibTrans" cxnId="{DAABA603-0068-4BB0-A8C0-59CE657A05EE}">
      <dgm:prSet/>
      <dgm:spPr/>
      <dgm:t>
        <a:bodyPr/>
        <a:lstStyle/>
        <a:p>
          <a:endParaRPr lang="nl-NL"/>
        </a:p>
      </dgm:t>
    </dgm:pt>
    <dgm:pt modelId="{65FEBE18-01F9-401E-94D0-F332B4C0F9B5}">
      <dgm:prSet phldrT="[Tekst]"/>
      <dgm:spPr>
        <a:solidFill>
          <a:schemeClr val="bg2">
            <a:lumMod val="25000"/>
          </a:schemeClr>
        </a:solidFill>
      </dgm:spPr>
      <dgm:t>
        <a:bodyPr/>
        <a:lstStyle/>
        <a:p>
          <a:r>
            <a:rPr lang="nl-NL" dirty="0"/>
            <a:t>4 KPI’s</a:t>
          </a:r>
        </a:p>
      </dgm:t>
    </dgm:pt>
    <dgm:pt modelId="{68BD0DB5-4AA2-4BC8-8703-4DE822AE4177}" type="parTrans" cxnId="{FC8F1782-0BDD-4062-B80D-E5B2B8B31061}">
      <dgm:prSet/>
      <dgm:spPr/>
      <dgm:t>
        <a:bodyPr/>
        <a:lstStyle/>
        <a:p>
          <a:endParaRPr lang="nl-NL"/>
        </a:p>
      </dgm:t>
    </dgm:pt>
    <dgm:pt modelId="{C7460262-FFCA-40C3-9E6E-0F7EDAE3EBD1}" type="sibTrans" cxnId="{FC8F1782-0BDD-4062-B80D-E5B2B8B31061}">
      <dgm:prSet/>
      <dgm:spPr/>
      <dgm:t>
        <a:bodyPr/>
        <a:lstStyle/>
        <a:p>
          <a:endParaRPr lang="nl-NL"/>
        </a:p>
      </dgm:t>
    </dgm:pt>
    <dgm:pt modelId="{0F4F8D46-81B7-4BFD-ACE3-0760C85EAA4A}">
      <dgm:prSet phldrT="[Tekst]"/>
      <dgm:spPr/>
      <dgm:t>
        <a:bodyPr/>
        <a:lstStyle/>
        <a:p>
          <a:r>
            <a:rPr lang="nl-NL" dirty="0"/>
            <a:t>Relatie KPI-lijst</a:t>
          </a:r>
        </a:p>
      </dgm:t>
    </dgm:pt>
    <dgm:pt modelId="{8D414239-6469-4850-9567-A01EC29FF1D1}" type="parTrans" cxnId="{7AE68F33-08C3-4DB3-A435-1B2404030935}">
      <dgm:prSet/>
      <dgm:spPr/>
      <dgm:t>
        <a:bodyPr/>
        <a:lstStyle/>
        <a:p>
          <a:endParaRPr lang="nl-NL"/>
        </a:p>
      </dgm:t>
    </dgm:pt>
    <dgm:pt modelId="{C13CED8C-F214-4073-8D8F-B06E4EC2B98A}" type="sibTrans" cxnId="{7AE68F33-08C3-4DB3-A435-1B2404030935}">
      <dgm:prSet/>
      <dgm:spPr/>
      <dgm:t>
        <a:bodyPr/>
        <a:lstStyle/>
        <a:p>
          <a:endParaRPr lang="nl-NL"/>
        </a:p>
      </dgm:t>
    </dgm:pt>
    <dgm:pt modelId="{B5532589-41C9-4A53-9D79-9C6FDF61498C}">
      <dgm:prSet phldrT="[Tekst]"/>
      <dgm:spPr/>
      <dgm:t>
        <a:bodyPr/>
        <a:lstStyle/>
        <a:p>
          <a:r>
            <a:rPr lang="nl-NL" dirty="0"/>
            <a:t>Verdiepende vragen</a:t>
          </a:r>
        </a:p>
      </dgm:t>
    </dgm:pt>
    <dgm:pt modelId="{3A933995-9F56-497A-9894-54622933E6AC}" type="parTrans" cxnId="{97B19131-CFF2-4786-AD85-D55B26E622A7}">
      <dgm:prSet/>
      <dgm:spPr/>
      <dgm:t>
        <a:bodyPr/>
        <a:lstStyle/>
        <a:p>
          <a:endParaRPr lang="nl-NL"/>
        </a:p>
      </dgm:t>
    </dgm:pt>
    <dgm:pt modelId="{A243D881-DB9F-4C40-AE5C-F03FA3A71F46}" type="sibTrans" cxnId="{97B19131-CFF2-4786-AD85-D55B26E622A7}">
      <dgm:prSet/>
      <dgm:spPr/>
      <dgm:t>
        <a:bodyPr/>
        <a:lstStyle/>
        <a:p>
          <a:endParaRPr lang="nl-NL"/>
        </a:p>
      </dgm:t>
    </dgm:pt>
    <dgm:pt modelId="{E3E98EE5-7BBD-49C2-98FB-81365E059B30}">
      <dgm:prSet phldrT="[Tekst]"/>
      <dgm:spPr/>
      <dgm:t>
        <a:bodyPr/>
        <a:lstStyle/>
        <a:p>
          <a:r>
            <a:rPr lang="nl-NL" dirty="0"/>
            <a:t>Toetsingsnorm per eis</a:t>
          </a:r>
        </a:p>
      </dgm:t>
    </dgm:pt>
    <dgm:pt modelId="{9F0F8F42-8B5A-4171-B5C5-182C8304CD58}" type="parTrans" cxnId="{EFFF4B44-4D5B-4F0C-B365-682987DD17FB}">
      <dgm:prSet/>
      <dgm:spPr/>
      <dgm:t>
        <a:bodyPr/>
        <a:lstStyle/>
        <a:p>
          <a:endParaRPr lang="nl-NL"/>
        </a:p>
      </dgm:t>
    </dgm:pt>
    <dgm:pt modelId="{F5DF100D-655A-4B23-AE38-A433580D5F2B}" type="sibTrans" cxnId="{EFFF4B44-4D5B-4F0C-B365-682987DD17FB}">
      <dgm:prSet/>
      <dgm:spPr/>
      <dgm:t>
        <a:bodyPr/>
        <a:lstStyle/>
        <a:p>
          <a:endParaRPr lang="nl-NL"/>
        </a:p>
      </dgm:t>
    </dgm:pt>
    <dgm:pt modelId="{03C1EEFE-9486-4730-8FA8-9B7363F08B02}">
      <dgm:prSet phldrT="[Tekst]"/>
      <dgm:spPr>
        <a:solidFill>
          <a:schemeClr val="accent2">
            <a:lumMod val="75000"/>
          </a:schemeClr>
        </a:solidFill>
      </dgm:spPr>
      <dgm:t>
        <a:bodyPr/>
        <a:lstStyle/>
        <a:p>
          <a:r>
            <a:rPr lang="nl-NL" dirty="0"/>
            <a:t>Relatie Kwaliteitsmodel</a:t>
          </a:r>
        </a:p>
      </dgm:t>
    </dgm:pt>
    <dgm:pt modelId="{94B42EF4-C697-4029-9828-A4C96ADC8057}" type="parTrans" cxnId="{7C4A3948-7CCA-4885-AA68-B38F72B139F9}">
      <dgm:prSet/>
      <dgm:spPr/>
      <dgm:t>
        <a:bodyPr/>
        <a:lstStyle/>
        <a:p>
          <a:endParaRPr lang="nl-NL"/>
        </a:p>
      </dgm:t>
    </dgm:pt>
    <dgm:pt modelId="{9A4FE6FE-67F7-44B7-A366-9E1D426B426C}" type="sibTrans" cxnId="{7C4A3948-7CCA-4885-AA68-B38F72B139F9}">
      <dgm:prSet/>
      <dgm:spPr/>
      <dgm:t>
        <a:bodyPr/>
        <a:lstStyle/>
        <a:p>
          <a:endParaRPr lang="nl-NL"/>
        </a:p>
      </dgm:t>
    </dgm:pt>
    <dgm:pt modelId="{97AC0A38-4D52-4F65-9914-3EDD6B77A346}">
      <dgm:prSet phldrT="[Tekst]"/>
      <dgm:spPr/>
      <dgm:t>
        <a:bodyPr/>
        <a:lstStyle/>
        <a:p>
          <a:r>
            <a:rPr lang="nl-NL" dirty="0"/>
            <a:t>Toetsingsvorm</a:t>
          </a:r>
        </a:p>
      </dgm:t>
    </dgm:pt>
    <dgm:pt modelId="{0E2B663D-9B0C-4531-9D7A-038A4EFF6C08}" type="parTrans" cxnId="{5743B1E8-AC08-41A2-A652-5F4FEC4A018D}">
      <dgm:prSet/>
      <dgm:spPr/>
      <dgm:t>
        <a:bodyPr/>
        <a:lstStyle/>
        <a:p>
          <a:endParaRPr lang="nl-NL"/>
        </a:p>
      </dgm:t>
    </dgm:pt>
    <dgm:pt modelId="{C16A6896-2018-4689-9E0C-BB004730ECA2}" type="sibTrans" cxnId="{5743B1E8-AC08-41A2-A652-5F4FEC4A018D}">
      <dgm:prSet/>
      <dgm:spPr/>
      <dgm:t>
        <a:bodyPr/>
        <a:lstStyle/>
        <a:p>
          <a:endParaRPr lang="nl-NL"/>
        </a:p>
      </dgm:t>
    </dgm:pt>
    <dgm:pt modelId="{3E497E8D-71F4-456E-96E8-4B8202E285EA}">
      <dgm:prSet phldrT="[Tekst]"/>
      <dgm:spPr>
        <a:solidFill>
          <a:srgbClr val="7030A0"/>
        </a:solidFill>
      </dgm:spPr>
      <dgm:t>
        <a:bodyPr/>
        <a:lstStyle/>
        <a:p>
          <a:r>
            <a:rPr lang="nl-NL" dirty="0"/>
            <a:t>Toetsingsrelatie</a:t>
          </a:r>
        </a:p>
      </dgm:t>
    </dgm:pt>
    <dgm:pt modelId="{80AA7624-04D3-4911-AE85-B2404D6305E7}" type="parTrans" cxnId="{83DE5669-10B5-49E5-9CFD-51B756DD9649}">
      <dgm:prSet/>
      <dgm:spPr/>
      <dgm:t>
        <a:bodyPr/>
        <a:lstStyle/>
        <a:p>
          <a:endParaRPr lang="nl-NL"/>
        </a:p>
      </dgm:t>
    </dgm:pt>
    <dgm:pt modelId="{3DAF479C-2E4B-43A1-9863-BED0C58EDAA1}" type="sibTrans" cxnId="{83DE5669-10B5-49E5-9CFD-51B756DD9649}">
      <dgm:prSet/>
      <dgm:spPr/>
      <dgm:t>
        <a:bodyPr/>
        <a:lstStyle/>
        <a:p>
          <a:endParaRPr lang="nl-NL"/>
        </a:p>
      </dgm:t>
    </dgm:pt>
    <dgm:pt modelId="{96146848-F28C-4B7E-9CD6-EF4D304102C7}" type="pres">
      <dgm:prSet presAssocID="{5BE33343-D4C3-4E80-906B-FCE0FA41AC41}" presName="Name0" presStyleCnt="0">
        <dgm:presLayoutVars>
          <dgm:chMax val="1"/>
          <dgm:chPref val="1"/>
          <dgm:dir/>
          <dgm:animOne val="branch"/>
          <dgm:animLvl val="lvl"/>
        </dgm:presLayoutVars>
      </dgm:prSet>
      <dgm:spPr/>
    </dgm:pt>
    <dgm:pt modelId="{F44C5B56-468F-40A5-9B44-C60BE1292FE5}" type="pres">
      <dgm:prSet presAssocID="{E7B0BD96-B115-4B20-AFCF-B9CF28A48F41}" presName="singleCycle" presStyleCnt="0"/>
      <dgm:spPr/>
    </dgm:pt>
    <dgm:pt modelId="{5D921BB0-71B6-4048-AD49-5E9404637CEF}" type="pres">
      <dgm:prSet presAssocID="{E7B0BD96-B115-4B20-AFCF-B9CF28A48F41}" presName="singleCenter" presStyleLbl="node1" presStyleIdx="0" presStyleCnt="8" custScaleX="172872">
        <dgm:presLayoutVars>
          <dgm:chMax val="7"/>
          <dgm:chPref val="7"/>
        </dgm:presLayoutVars>
      </dgm:prSet>
      <dgm:spPr/>
    </dgm:pt>
    <dgm:pt modelId="{4AAD377A-FB05-4F32-86FD-B7E968575786}" type="pres">
      <dgm:prSet presAssocID="{68BD0DB5-4AA2-4BC8-8703-4DE822AE4177}" presName="Name56" presStyleLbl="parChTrans1D2" presStyleIdx="0" presStyleCnt="7"/>
      <dgm:spPr/>
    </dgm:pt>
    <dgm:pt modelId="{FDE60A93-95E1-483E-BEEB-17172E375C8E}" type="pres">
      <dgm:prSet presAssocID="{65FEBE18-01F9-401E-94D0-F332B4C0F9B5}" presName="text0" presStyleLbl="node1" presStyleIdx="1" presStyleCnt="8" custScaleX="139750" custScaleY="66480" custRadScaleRad="49568" custRadScaleInc="-4302">
        <dgm:presLayoutVars>
          <dgm:bulletEnabled val="1"/>
        </dgm:presLayoutVars>
      </dgm:prSet>
      <dgm:spPr/>
    </dgm:pt>
    <dgm:pt modelId="{DE0E0C48-A909-4641-ACE4-FB8BEB37C758}" type="pres">
      <dgm:prSet presAssocID="{8D414239-6469-4850-9567-A01EC29FF1D1}" presName="Name56" presStyleLbl="parChTrans1D2" presStyleIdx="1" presStyleCnt="7"/>
      <dgm:spPr/>
    </dgm:pt>
    <dgm:pt modelId="{51050591-E2B2-4CC3-9880-45F06A1E5817}" type="pres">
      <dgm:prSet presAssocID="{0F4F8D46-81B7-4BFD-ACE3-0760C85EAA4A}" presName="text0" presStyleLbl="node1" presStyleIdx="2" presStyleCnt="8" custScaleX="246420" custScaleY="58683" custRadScaleRad="162800" custRadScaleInc="135114">
        <dgm:presLayoutVars>
          <dgm:bulletEnabled val="1"/>
        </dgm:presLayoutVars>
      </dgm:prSet>
      <dgm:spPr/>
    </dgm:pt>
    <dgm:pt modelId="{7F6B7AE2-5D86-4AB5-A275-F64144EE6C55}" type="pres">
      <dgm:prSet presAssocID="{3A933995-9F56-497A-9894-54622933E6AC}" presName="Name56" presStyleLbl="parChTrans1D2" presStyleIdx="2" presStyleCnt="7"/>
      <dgm:spPr/>
    </dgm:pt>
    <dgm:pt modelId="{BAF82A99-C5F3-4356-BB44-69122FA2B5BC}" type="pres">
      <dgm:prSet presAssocID="{B5532589-41C9-4A53-9D79-9C6FDF61498C}" presName="text0" presStyleLbl="node1" presStyleIdx="3" presStyleCnt="8" custScaleX="356632" custScaleY="63276" custRadScaleRad="172023" custRadScaleInc="54825">
        <dgm:presLayoutVars>
          <dgm:bulletEnabled val="1"/>
        </dgm:presLayoutVars>
      </dgm:prSet>
      <dgm:spPr/>
    </dgm:pt>
    <dgm:pt modelId="{203FE5CA-2C44-40AF-9533-7C791EFB273B}" type="pres">
      <dgm:prSet presAssocID="{9F0F8F42-8B5A-4171-B5C5-182C8304CD58}" presName="Name56" presStyleLbl="parChTrans1D2" presStyleIdx="3" presStyleCnt="7"/>
      <dgm:spPr/>
    </dgm:pt>
    <dgm:pt modelId="{AC73C502-2793-4996-BF76-AAE4B28B6AF7}" type="pres">
      <dgm:prSet presAssocID="{E3E98EE5-7BBD-49C2-98FB-81365E059B30}" presName="text0" presStyleLbl="node1" presStyleIdx="4" presStyleCnt="8" custScaleX="382000" custScaleY="62193" custRadScaleRad="141914" custRadScaleInc="326701">
        <dgm:presLayoutVars>
          <dgm:bulletEnabled val="1"/>
        </dgm:presLayoutVars>
      </dgm:prSet>
      <dgm:spPr/>
    </dgm:pt>
    <dgm:pt modelId="{26626712-343E-4C0E-93A3-51BCA730C66A}" type="pres">
      <dgm:prSet presAssocID="{94B42EF4-C697-4029-9828-A4C96ADC8057}" presName="Name56" presStyleLbl="parChTrans1D2" presStyleIdx="4" presStyleCnt="7"/>
      <dgm:spPr/>
    </dgm:pt>
    <dgm:pt modelId="{4AD60A2F-1DB5-45BF-8556-1E0F4C1B0899}" type="pres">
      <dgm:prSet presAssocID="{03C1EEFE-9486-4730-8FA8-9B7363F08B02}" presName="text0" presStyleLbl="node1" presStyleIdx="5" presStyleCnt="8" custScaleX="348048" custScaleY="62279" custRadScaleRad="172858" custRadScaleInc="-581168">
        <dgm:presLayoutVars>
          <dgm:bulletEnabled val="1"/>
        </dgm:presLayoutVars>
      </dgm:prSet>
      <dgm:spPr/>
    </dgm:pt>
    <dgm:pt modelId="{F8DD51B1-5FF2-4EEA-B29B-0934F45F71DC}" type="pres">
      <dgm:prSet presAssocID="{0E2B663D-9B0C-4531-9D7A-038A4EFF6C08}" presName="Name56" presStyleLbl="parChTrans1D2" presStyleIdx="5" presStyleCnt="7"/>
      <dgm:spPr/>
    </dgm:pt>
    <dgm:pt modelId="{17EB428A-E440-471A-B36B-AC45753299E5}" type="pres">
      <dgm:prSet presAssocID="{97AC0A38-4D52-4F65-9914-3EDD6B77A346}" presName="text0" presStyleLbl="node1" presStyleIdx="6" presStyleCnt="8" custScaleX="249665" custScaleY="61940" custRadScaleRad="150813" custRadScaleInc="64887">
        <dgm:presLayoutVars>
          <dgm:bulletEnabled val="1"/>
        </dgm:presLayoutVars>
      </dgm:prSet>
      <dgm:spPr/>
    </dgm:pt>
    <dgm:pt modelId="{18968C05-5CA4-4E24-96A3-1BA04392F972}" type="pres">
      <dgm:prSet presAssocID="{80AA7624-04D3-4911-AE85-B2404D6305E7}" presName="Name56" presStyleLbl="parChTrans1D2" presStyleIdx="6" presStyleCnt="7"/>
      <dgm:spPr/>
    </dgm:pt>
    <dgm:pt modelId="{EC9CA61A-A241-491F-8415-464AEA337420}" type="pres">
      <dgm:prSet presAssocID="{3E497E8D-71F4-456E-96E8-4B8202E285EA}" presName="text0" presStyleLbl="node1" presStyleIdx="7" presStyleCnt="8" custScaleX="287810" custScaleY="66228" custRadScaleRad="147820" custRadScaleInc="2676">
        <dgm:presLayoutVars>
          <dgm:bulletEnabled val="1"/>
        </dgm:presLayoutVars>
      </dgm:prSet>
      <dgm:spPr/>
    </dgm:pt>
  </dgm:ptLst>
  <dgm:cxnLst>
    <dgm:cxn modelId="{6C244A00-A4CC-4BED-95EB-246EE59C44FE}" type="presOf" srcId="{E3E98EE5-7BBD-49C2-98FB-81365E059B30}" destId="{AC73C502-2793-4996-BF76-AAE4B28B6AF7}" srcOrd="0" destOrd="0" presId="urn:microsoft.com/office/officeart/2008/layout/RadialCluster"/>
    <dgm:cxn modelId="{DAABA603-0068-4BB0-A8C0-59CE657A05EE}" srcId="{5BE33343-D4C3-4E80-906B-FCE0FA41AC41}" destId="{E7B0BD96-B115-4B20-AFCF-B9CF28A48F41}" srcOrd="0" destOrd="0" parTransId="{03DAD3F9-1193-474D-8DF1-4FE766337BF1}" sibTransId="{D6EBC3C1-9CEC-411A-83EF-EB41F22CEE37}"/>
    <dgm:cxn modelId="{DE6B9904-355E-41F4-8A85-02D98A044801}" type="presOf" srcId="{68BD0DB5-4AA2-4BC8-8703-4DE822AE4177}" destId="{4AAD377A-FB05-4F32-86FD-B7E968575786}" srcOrd="0" destOrd="0" presId="urn:microsoft.com/office/officeart/2008/layout/RadialCluster"/>
    <dgm:cxn modelId="{8343AD14-9081-4B9C-A5E4-3F2C8898DF56}" type="presOf" srcId="{0F4F8D46-81B7-4BFD-ACE3-0760C85EAA4A}" destId="{51050591-E2B2-4CC3-9880-45F06A1E5817}" srcOrd="0" destOrd="0" presId="urn:microsoft.com/office/officeart/2008/layout/RadialCluster"/>
    <dgm:cxn modelId="{915A2818-9DB7-4DB3-960D-55638CDB6690}" type="presOf" srcId="{94B42EF4-C697-4029-9828-A4C96ADC8057}" destId="{26626712-343E-4C0E-93A3-51BCA730C66A}" srcOrd="0" destOrd="0" presId="urn:microsoft.com/office/officeart/2008/layout/RadialCluster"/>
    <dgm:cxn modelId="{16B8871F-95C9-451C-A667-B101EC370468}" type="presOf" srcId="{80AA7624-04D3-4911-AE85-B2404D6305E7}" destId="{18968C05-5CA4-4E24-96A3-1BA04392F972}" srcOrd="0" destOrd="0" presId="urn:microsoft.com/office/officeart/2008/layout/RadialCluster"/>
    <dgm:cxn modelId="{4577F729-C737-4D00-86C1-018935E46F04}" type="presOf" srcId="{97AC0A38-4D52-4F65-9914-3EDD6B77A346}" destId="{17EB428A-E440-471A-B36B-AC45753299E5}" srcOrd="0" destOrd="0" presId="urn:microsoft.com/office/officeart/2008/layout/RadialCluster"/>
    <dgm:cxn modelId="{97B19131-CFF2-4786-AD85-D55B26E622A7}" srcId="{E7B0BD96-B115-4B20-AFCF-B9CF28A48F41}" destId="{B5532589-41C9-4A53-9D79-9C6FDF61498C}" srcOrd="2" destOrd="0" parTransId="{3A933995-9F56-497A-9894-54622933E6AC}" sibTransId="{A243D881-DB9F-4C40-AE5C-F03FA3A71F46}"/>
    <dgm:cxn modelId="{7AE68F33-08C3-4DB3-A435-1B2404030935}" srcId="{E7B0BD96-B115-4B20-AFCF-B9CF28A48F41}" destId="{0F4F8D46-81B7-4BFD-ACE3-0760C85EAA4A}" srcOrd="1" destOrd="0" parTransId="{8D414239-6469-4850-9567-A01EC29FF1D1}" sibTransId="{C13CED8C-F214-4073-8D8F-B06E4EC2B98A}"/>
    <dgm:cxn modelId="{80FA2143-863C-44A1-AACE-5E353311AAD6}" type="presOf" srcId="{03C1EEFE-9486-4730-8FA8-9B7363F08B02}" destId="{4AD60A2F-1DB5-45BF-8556-1E0F4C1B0899}" srcOrd="0" destOrd="0" presId="urn:microsoft.com/office/officeart/2008/layout/RadialCluster"/>
    <dgm:cxn modelId="{EFFF4B44-4D5B-4F0C-B365-682987DD17FB}" srcId="{E7B0BD96-B115-4B20-AFCF-B9CF28A48F41}" destId="{E3E98EE5-7BBD-49C2-98FB-81365E059B30}" srcOrd="3" destOrd="0" parTransId="{9F0F8F42-8B5A-4171-B5C5-182C8304CD58}" sibTransId="{F5DF100D-655A-4B23-AE38-A433580D5F2B}"/>
    <dgm:cxn modelId="{7C4A3948-7CCA-4885-AA68-B38F72B139F9}" srcId="{E7B0BD96-B115-4B20-AFCF-B9CF28A48F41}" destId="{03C1EEFE-9486-4730-8FA8-9B7363F08B02}" srcOrd="4" destOrd="0" parTransId="{94B42EF4-C697-4029-9828-A4C96ADC8057}" sibTransId="{9A4FE6FE-67F7-44B7-A366-9E1D426B426C}"/>
    <dgm:cxn modelId="{83DE5669-10B5-49E5-9CFD-51B756DD9649}" srcId="{E7B0BD96-B115-4B20-AFCF-B9CF28A48F41}" destId="{3E497E8D-71F4-456E-96E8-4B8202E285EA}" srcOrd="6" destOrd="0" parTransId="{80AA7624-04D3-4911-AE85-B2404D6305E7}" sibTransId="{3DAF479C-2E4B-43A1-9863-BED0C58EDAA1}"/>
    <dgm:cxn modelId="{E636816F-373D-409D-9F15-EF656B31172F}" type="presOf" srcId="{3A933995-9F56-497A-9894-54622933E6AC}" destId="{7F6B7AE2-5D86-4AB5-A275-F64144EE6C55}" srcOrd="0" destOrd="0" presId="urn:microsoft.com/office/officeart/2008/layout/RadialCluster"/>
    <dgm:cxn modelId="{204B937A-75F3-4BC9-B0B9-F6D6F56A5D2F}" type="presOf" srcId="{8D414239-6469-4850-9567-A01EC29FF1D1}" destId="{DE0E0C48-A909-4641-ACE4-FB8BEB37C758}" srcOrd="0" destOrd="0" presId="urn:microsoft.com/office/officeart/2008/layout/RadialCluster"/>
    <dgm:cxn modelId="{FC8F1782-0BDD-4062-B80D-E5B2B8B31061}" srcId="{E7B0BD96-B115-4B20-AFCF-B9CF28A48F41}" destId="{65FEBE18-01F9-401E-94D0-F332B4C0F9B5}" srcOrd="0" destOrd="0" parTransId="{68BD0DB5-4AA2-4BC8-8703-4DE822AE4177}" sibTransId="{C7460262-FFCA-40C3-9E6E-0F7EDAE3EBD1}"/>
    <dgm:cxn modelId="{C31FF28E-940C-44E2-AA38-4CE2A587149F}" type="presOf" srcId="{3E497E8D-71F4-456E-96E8-4B8202E285EA}" destId="{EC9CA61A-A241-491F-8415-464AEA337420}" srcOrd="0" destOrd="0" presId="urn:microsoft.com/office/officeart/2008/layout/RadialCluster"/>
    <dgm:cxn modelId="{DB8F769A-65D4-4BA3-99B3-0BBEDC51C36F}" type="presOf" srcId="{5BE33343-D4C3-4E80-906B-FCE0FA41AC41}" destId="{96146848-F28C-4B7E-9CD6-EF4D304102C7}" srcOrd="0" destOrd="0" presId="urn:microsoft.com/office/officeart/2008/layout/RadialCluster"/>
    <dgm:cxn modelId="{B26574D6-7893-47EE-9760-B9A5EC18439C}" type="presOf" srcId="{B5532589-41C9-4A53-9D79-9C6FDF61498C}" destId="{BAF82A99-C5F3-4356-BB44-69122FA2B5BC}" srcOrd="0" destOrd="0" presId="urn:microsoft.com/office/officeart/2008/layout/RadialCluster"/>
    <dgm:cxn modelId="{179B91DD-28D8-4CFA-A848-1EC70DA7DADC}" type="presOf" srcId="{9F0F8F42-8B5A-4171-B5C5-182C8304CD58}" destId="{203FE5CA-2C44-40AF-9533-7C791EFB273B}" srcOrd="0" destOrd="0" presId="urn:microsoft.com/office/officeart/2008/layout/RadialCluster"/>
    <dgm:cxn modelId="{5743B1E8-AC08-41A2-A652-5F4FEC4A018D}" srcId="{E7B0BD96-B115-4B20-AFCF-B9CF28A48F41}" destId="{97AC0A38-4D52-4F65-9914-3EDD6B77A346}" srcOrd="5" destOrd="0" parTransId="{0E2B663D-9B0C-4531-9D7A-038A4EFF6C08}" sibTransId="{C16A6896-2018-4689-9E0C-BB004730ECA2}"/>
    <dgm:cxn modelId="{974F29EA-CDD7-4E00-A078-4532E272E687}" type="presOf" srcId="{0E2B663D-9B0C-4531-9D7A-038A4EFF6C08}" destId="{F8DD51B1-5FF2-4EEA-B29B-0934F45F71DC}" srcOrd="0" destOrd="0" presId="urn:microsoft.com/office/officeart/2008/layout/RadialCluster"/>
    <dgm:cxn modelId="{8F3F84EF-9091-4AAE-B2D2-5080FD1BF1DA}" type="presOf" srcId="{E7B0BD96-B115-4B20-AFCF-B9CF28A48F41}" destId="{5D921BB0-71B6-4048-AD49-5E9404637CEF}" srcOrd="0" destOrd="0" presId="urn:microsoft.com/office/officeart/2008/layout/RadialCluster"/>
    <dgm:cxn modelId="{7A6B36FA-504D-4100-A79E-998961BEEF60}" type="presOf" srcId="{65FEBE18-01F9-401E-94D0-F332B4C0F9B5}" destId="{FDE60A93-95E1-483E-BEEB-17172E375C8E}" srcOrd="0" destOrd="0" presId="urn:microsoft.com/office/officeart/2008/layout/RadialCluster"/>
    <dgm:cxn modelId="{AF8D4E09-3632-4CD3-A3F9-758876ACE023}" type="presParOf" srcId="{96146848-F28C-4B7E-9CD6-EF4D304102C7}" destId="{F44C5B56-468F-40A5-9B44-C60BE1292FE5}" srcOrd="0" destOrd="0" presId="urn:microsoft.com/office/officeart/2008/layout/RadialCluster"/>
    <dgm:cxn modelId="{FED9384C-DF8A-4171-AA5F-0412BA483EDF}" type="presParOf" srcId="{F44C5B56-468F-40A5-9B44-C60BE1292FE5}" destId="{5D921BB0-71B6-4048-AD49-5E9404637CEF}" srcOrd="0" destOrd="0" presId="urn:microsoft.com/office/officeart/2008/layout/RadialCluster"/>
    <dgm:cxn modelId="{93860A69-91A5-47DC-9DA9-FEF93BF3939D}" type="presParOf" srcId="{F44C5B56-468F-40A5-9B44-C60BE1292FE5}" destId="{4AAD377A-FB05-4F32-86FD-B7E968575786}" srcOrd="1" destOrd="0" presId="urn:microsoft.com/office/officeart/2008/layout/RadialCluster"/>
    <dgm:cxn modelId="{062913BE-51C8-4E34-99C9-0AA6AF0A41FB}" type="presParOf" srcId="{F44C5B56-468F-40A5-9B44-C60BE1292FE5}" destId="{FDE60A93-95E1-483E-BEEB-17172E375C8E}" srcOrd="2" destOrd="0" presId="urn:microsoft.com/office/officeart/2008/layout/RadialCluster"/>
    <dgm:cxn modelId="{8EDF9B27-5A92-4BDE-9F89-46915B4A0438}" type="presParOf" srcId="{F44C5B56-468F-40A5-9B44-C60BE1292FE5}" destId="{DE0E0C48-A909-4641-ACE4-FB8BEB37C758}" srcOrd="3" destOrd="0" presId="urn:microsoft.com/office/officeart/2008/layout/RadialCluster"/>
    <dgm:cxn modelId="{701F5079-B65C-4CDA-B183-D6DCF6A43444}" type="presParOf" srcId="{F44C5B56-468F-40A5-9B44-C60BE1292FE5}" destId="{51050591-E2B2-4CC3-9880-45F06A1E5817}" srcOrd="4" destOrd="0" presId="urn:microsoft.com/office/officeart/2008/layout/RadialCluster"/>
    <dgm:cxn modelId="{39D12419-C642-4144-B0FD-5CA2932870EA}" type="presParOf" srcId="{F44C5B56-468F-40A5-9B44-C60BE1292FE5}" destId="{7F6B7AE2-5D86-4AB5-A275-F64144EE6C55}" srcOrd="5" destOrd="0" presId="urn:microsoft.com/office/officeart/2008/layout/RadialCluster"/>
    <dgm:cxn modelId="{8DAC2FAD-FCEB-4F4B-BE0E-FD5C6AEF1A97}" type="presParOf" srcId="{F44C5B56-468F-40A5-9B44-C60BE1292FE5}" destId="{BAF82A99-C5F3-4356-BB44-69122FA2B5BC}" srcOrd="6" destOrd="0" presId="urn:microsoft.com/office/officeart/2008/layout/RadialCluster"/>
    <dgm:cxn modelId="{00685478-41B3-4513-A838-1E4FE38CB1A4}" type="presParOf" srcId="{F44C5B56-468F-40A5-9B44-C60BE1292FE5}" destId="{203FE5CA-2C44-40AF-9533-7C791EFB273B}" srcOrd="7" destOrd="0" presId="urn:microsoft.com/office/officeart/2008/layout/RadialCluster"/>
    <dgm:cxn modelId="{CC88380A-76EC-42E5-9600-2E7101BC81E1}" type="presParOf" srcId="{F44C5B56-468F-40A5-9B44-C60BE1292FE5}" destId="{AC73C502-2793-4996-BF76-AAE4B28B6AF7}" srcOrd="8" destOrd="0" presId="urn:microsoft.com/office/officeart/2008/layout/RadialCluster"/>
    <dgm:cxn modelId="{BEBC2C71-2E5A-4D00-8647-4D9ED28ABD6F}" type="presParOf" srcId="{F44C5B56-468F-40A5-9B44-C60BE1292FE5}" destId="{26626712-343E-4C0E-93A3-51BCA730C66A}" srcOrd="9" destOrd="0" presId="urn:microsoft.com/office/officeart/2008/layout/RadialCluster"/>
    <dgm:cxn modelId="{4C1AA5B3-2D46-4EAB-8D5E-8A51F748E98B}" type="presParOf" srcId="{F44C5B56-468F-40A5-9B44-C60BE1292FE5}" destId="{4AD60A2F-1DB5-45BF-8556-1E0F4C1B0899}" srcOrd="10" destOrd="0" presId="urn:microsoft.com/office/officeart/2008/layout/RadialCluster"/>
    <dgm:cxn modelId="{4F330289-A535-445F-B66E-1BD80979F2DC}" type="presParOf" srcId="{F44C5B56-468F-40A5-9B44-C60BE1292FE5}" destId="{F8DD51B1-5FF2-4EEA-B29B-0934F45F71DC}" srcOrd="11" destOrd="0" presId="urn:microsoft.com/office/officeart/2008/layout/RadialCluster"/>
    <dgm:cxn modelId="{3CE9055E-3B89-4357-8EAB-E9F935649EEF}" type="presParOf" srcId="{F44C5B56-468F-40A5-9B44-C60BE1292FE5}" destId="{17EB428A-E440-471A-B36B-AC45753299E5}" srcOrd="12" destOrd="0" presId="urn:microsoft.com/office/officeart/2008/layout/RadialCluster"/>
    <dgm:cxn modelId="{CB63032B-BFF8-4313-90FF-E3548E436ED3}" type="presParOf" srcId="{F44C5B56-468F-40A5-9B44-C60BE1292FE5}" destId="{18968C05-5CA4-4E24-96A3-1BA04392F972}" srcOrd="13" destOrd="0" presId="urn:microsoft.com/office/officeart/2008/layout/RadialCluster"/>
    <dgm:cxn modelId="{90EA4094-37AA-46A5-B081-E55955F2D641}" type="presParOf" srcId="{F44C5B56-468F-40A5-9B44-C60BE1292FE5}" destId="{EC9CA61A-A241-491F-8415-464AEA337420}"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1BB0-71B6-4048-AD49-5E9404637CEF}">
      <dsp:nvSpPr>
        <dsp:cNvPr id="0" name=""/>
        <dsp:cNvSpPr/>
      </dsp:nvSpPr>
      <dsp:spPr>
        <a:xfrm>
          <a:off x="3637017" y="2146100"/>
          <a:ext cx="2988759" cy="17288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nl-NL" sz="3300" b="1" kern="1200" dirty="0"/>
            <a:t>7 eisen Meerjarenplan VNG</a:t>
          </a:r>
        </a:p>
      </dsp:txBody>
      <dsp:txXfrm>
        <a:off x="3721414" y="2230497"/>
        <a:ext cx="2819965" cy="1560091"/>
      </dsp:txXfrm>
    </dsp:sp>
    <dsp:sp modelId="{4AAD377A-FB05-4F32-86FD-B7E968575786}">
      <dsp:nvSpPr>
        <dsp:cNvPr id="0" name=""/>
        <dsp:cNvSpPr/>
      </dsp:nvSpPr>
      <dsp:spPr>
        <a:xfrm rot="5333626">
          <a:off x="5075740" y="2185824"/>
          <a:ext cx="79463" cy="0"/>
        </a:xfrm>
        <a:custGeom>
          <a:avLst/>
          <a:gdLst/>
          <a:ahLst/>
          <a:cxnLst/>
          <a:rect l="0" t="0" r="0" b="0"/>
          <a:pathLst>
            <a:path>
              <a:moveTo>
                <a:pt x="0" y="0"/>
              </a:moveTo>
              <a:lnTo>
                <a:pt x="7946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E60A93-95E1-483E-BEEB-17172E375C8E}">
      <dsp:nvSpPr>
        <dsp:cNvPr id="0" name=""/>
        <dsp:cNvSpPr/>
      </dsp:nvSpPr>
      <dsp:spPr>
        <a:xfrm>
          <a:off x="4299404" y="1455475"/>
          <a:ext cx="1618799" cy="770073"/>
        </a:xfrm>
        <a:prstGeom prst="roundRect">
          <a:avLst/>
        </a:prstGeom>
        <a:solidFill>
          <a:schemeClr val="bg2">
            <a:lumMod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nl-NL" sz="3500" kern="1200" dirty="0"/>
            <a:t>4 KPI’s</a:t>
          </a:r>
        </a:p>
      </dsp:txBody>
      <dsp:txXfrm>
        <a:off x="4336996" y="1493067"/>
        <a:ext cx="1543615" cy="694889"/>
      </dsp:txXfrm>
    </dsp:sp>
    <dsp:sp modelId="{DE0E0C48-A909-4641-ACE4-FB8BEB37C758}">
      <dsp:nvSpPr>
        <dsp:cNvPr id="0" name=""/>
        <dsp:cNvSpPr/>
      </dsp:nvSpPr>
      <dsp:spPr>
        <a:xfrm rot="21370330">
          <a:off x="6624756" y="2880001"/>
          <a:ext cx="915421" cy="0"/>
        </a:xfrm>
        <a:custGeom>
          <a:avLst/>
          <a:gdLst/>
          <a:ahLst/>
          <a:cxnLst/>
          <a:rect l="0" t="0" r="0" b="0"/>
          <a:pathLst>
            <a:path>
              <a:moveTo>
                <a:pt x="0" y="0"/>
              </a:moveTo>
              <a:lnTo>
                <a:pt x="91542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50591-E2B2-4CC3-9880-45F06A1E5817}">
      <dsp:nvSpPr>
        <dsp:cNvPr id="0" name=""/>
        <dsp:cNvSpPr/>
      </dsp:nvSpPr>
      <dsp:spPr>
        <a:xfrm>
          <a:off x="7539156" y="2414075"/>
          <a:ext cx="2854414" cy="6797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nl-NL" sz="3200" kern="1200" dirty="0"/>
            <a:t>Relatie KPI-lijst</a:t>
          </a:r>
        </a:p>
      </dsp:txBody>
      <dsp:txXfrm>
        <a:off x="7572339" y="2447258"/>
        <a:ext cx="2788048" cy="613390"/>
      </dsp:txXfrm>
    </dsp:sp>
    <dsp:sp modelId="{7F6B7AE2-5D86-4AB5-A275-F64144EE6C55}">
      <dsp:nvSpPr>
        <dsp:cNvPr id="0" name=""/>
        <dsp:cNvSpPr/>
      </dsp:nvSpPr>
      <dsp:spPr>
        <a:xfrm rot="1617300">
          <a:off x="6540155" y="4127748"/>
          <a:ext cx="1576287" cy="0"/>
        </a:xfrm>
        <a:custGeom>
          <a:avLst/>
          <a:gdLst/>
          <a:ahLst/>
          <a:cxnLst/>
          <a:rect l="0" t="0" r="0" b="0"/>
          <a:pathLst>
            <a:path>
              <a:moveTo>
                <a:pt x="0" y="0"/>
              </a:moveTo>
              <a:lnTo>
                <a:pt x="157628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F82A99-C5F3-4356-BB44-69122FA2B5BC}">
      <dsp:nvSpPr>
        <dsp:cNvPr id="0" name=""/>
        <dsp:cNvSpPr/>
      </dsp:nvSpPr>
      <dsp:spPr>
        <a:xfrm>
          <a:off x="6685947" y="4485006"/>
          <a:ext cx="4131059" cy="7329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nl-NL" sz="3400" kern="1200" dirty="0"/>
            <a:t>Verdiepende vragen</a:t>
          </a:r>
        </a:p>
      </dsp:txBody>
      <dsp:txXfrm>
        <a:off x="6721727" y="4520786"/>
        <a:ext cx="4059499" cy="661399"/>
      </dsp:txXfrm>
    </dsp:sp>
    <dsp:sp modelId="{203FE5CA-2C44-40AF-9533-7C791EFB273B}">
      <dsp:nvSpPr>
        <dsp:cNvPr id="0" name=""/>
        <dsp:cNvSpPr/>
      </dsp:nvSpPr>
      <dsp:spPr>
        <a:xfrm rot="8897673">
          <a:off x="2787942" y="4143078"/>
          <a:ext cx="1020229" cy="0"/>
        </a:xfrm>
        <a:custGeom>
          <a:avLst/>
          <a:gdLst/>
          <a:ahLst/>
          <a:cxnLst/>
          <a:rect l="0" t="0" r="0" b="0"/>
          <a:pathLst>
            <a:path>
              <a:moveTo>
                <a:pt x="0" y="0"/>
              </a:moveTo>
              <a:lnTo>
                <a:pt x="102022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73C502-2793-4996-BF76-AAE4B28B6AF7}">
      <dsp:nvSpPr>
        <dsp:cNvPr id="0" name=""/>
        <dsp:cNvSpPr/>
      </dsp:nvSpPr>
      <dsp:spPr>
        <a:xfrm>
          <a:off x="68515" y="4411170"/>
          <a:ext cx="4424910" cy="7204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nl-NL" sz="3400" kern="1200" dirty="0"/>
            <a:t>Toetsingsnorm per eis</a:t>
          </a:r>
        </a:p>
      </dsp:txBody>
      <dsp:txXfrm>
        <a:off x="103683" y="4446338"/>
        <a:ext cx="4354574" cy="650078"/>
      </dsp:txXfrm>
    </dsp:sp>
    <dsp:sp modelId="{26626712-343E-4C0E-93A3-51BCA730C66A}">
      <dsp:nvSpPr>
        <dsp:cNvPr id="0" name=""/>
        <dsp:cNvSpPr/>
      </dsp:nvSpPr>
      <dsp:spPr>
        <a:xfrm rot="19576265">
          <a:off x="6268389" y="1625658"/>
          <a:ext cx="1874575" cy="0"/>
        </a:xfrm>
        <a:custGeom>
          <a:avLst/>
          <a:gdLst/>
          <a:ahLst/>
          <a:cxnLst/>
          <a:rect l="0" t="0" r="0" b="0"/>
          <a:pathLst>
            <a:path>
              <a:moveTo>
                <a:pt x="0" y="0"/>
              </a:moveTo>
              <a:lnTo>
                <a:pt x="1874575"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D60A2F-1DB5-45BF-8556-1E0F4C1B0899}">
      <dsp:nvSpPr>
        <dsp:cNvPr id="0" name=""/>
        <dsp:cNvSpPr/>
      </dsp:nvSpPr>
      <dsp:spPr>
        <a:xfrm>
          <a:off x="6509645" y="383804"/>
          <a:ext cx="4031626" cy="72141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nl-NL" sz="3100" kern="1200" dirty="0"/>
            <a:t>Relatie Kwaliteitsmodel</a:t>
          </a:r>
        </a:p>
      </dsp:txBody>
      <dsp:txXfrm>
        <a:off x="6544861" y="419020"/>
        <a:ext cx="3961194" cy="650979"/>
      </dsp:txXfrm>
    </dsp:sp>
    <dsp:sp modelId="{F8DD51B1-5FF2-4EEA-B29B-0934F45F71DC}">
      <dsp:nvSpPr>
        <dsp:cNvPr id="0" name=""/>
        <dsp:cNvSpPr/>
      </dsp:nvSpPr>
      <dsp:spPr>
        <a:xfrm rot="11029685">
          <a:off x="3024118" y="2890068"/>
          <a:ext cx="613583" cy="0"/>
        </a:xfrm>
        <a:custGeom>
          <a:avLst/>
          <a:gdLst/>
          <a:ahLst/>
          <a:cxnLst/>
          <a:rect l="0" t="0" r="0" b="0"/>
          <a:pathLst>
            <a:path>
              <a:moveTo>
                <a:pt x="0" y="0"/>
              </a:moveTo>
              <a:lnTo>
                <a:pt x="61358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B428A-E440-471A-B36B-AC45753299E5}">
      <dsp:nvSpPr>
        <dsp:cNvPr id="0" name=""/>
        <dsp:cNvSpPr/>
      </dsp:nvSpPr>
      <dsp:spPr>
        <a:xfrm>
          <a:off x="132799" y="2414088"/>
          <a:ext cx="2892003" cy="7174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nl-NL" sz="3400" kern="1200" dirty="0"/>
            <a:t>Toetsingsvorm</a:t>
          </a:r>
        </a:p>
      </dsp:txBody>
      <dsp:txXfrm>
        <a:off x="167824" y="2449113"/>
        <a:ext cx="2821953" cy="647434"/>
      </dsp:txXfrm>
    </dsp:sp>
    <dsp:sp modelId="{18968C05-5CA4-4E24-96A3-1BA04392F972}">
      <dsp:nvSpPr>
        <dsp:cNvPr id="0" name=""/>
        <dsp:cNvSpPr/>
      </dsp:nvSpPr>
      <dsp:spPr>
        <a:xfrm rot="13155573">
          <a:off x="2727255" y="1665853"/>
          <a:ext cx="1517766" cy="0"/>
        </a:xfrm>
        <a:custGeom>
          <a:avLst/>
          <a:gdLst/>
          <a:ahLst/>
          <a:cxnLst/>
          <a:rect l="0" t="0" r="0" b="0"/>
          <a:pathLst>
            <a:path>
              <a:moveTo>
                <a:pt x="0" y="0"/>
              </a:moveTo>
              <a:lnTo>
                <a:pt x="151776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CA61A-A241-491F-8415-464AEA337420}">
      <dsp:nvSpPr>
        <dsp:cNvPr id="0" name=""/>
        <dsp:cNvSpPr/>
      </dsp:nvSpPr>
      <dsp:spPr>
        <a:xfrm>
          <a:off x="762300" y="418451"/>
          <a:ext cx="3333857" cy="767154"/>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nl-NL" sz="3500" kern="1200" dirty="0"/>
            <a:t>Toetsingsrelatie</a:t>
          </a:r>
        </a:p>
      </dsp:txBody>
      <dsp:txXfrm>
        <a:off x="799749" y="455900"/>
        <a:ext cx="3258959" cy="69225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925BC-3563-5A49-B88D-80E2C6107603}" type="datetimeFigureOut">
              <a:rPr lang="en-NL" smtClean="0"/>
              <a:t>10/17/2023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9385B-6161-8146-8D38-D06DCA92B2B9}" type="slidenum">
              <a:rPr lang="en-NL" smtClean="0"/>
              <a:t>‹nr.›</a:t>
            </a:fld>
            <a:endParaRPr lang="en-NL"/>
          </a:p>
        </p:txBody>
      </p:sp>
    </p:spTree>
    <p:extLst>
      <p:ext uri="{BB962C8B-B14F-4D97-AF65-F5344CB8AC3E}">
        <p14:creationId xmlns:p14="http://schemas.microsoft.com/office/powerpoint/2010/main" val="276577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A9FA-2811-254F-A371-2D6D15B8A8EE}"/>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GB"/>
              <a:t>Click to edit Master title style</a:t>
            </a:r>
            <a:endParaRPr lang="en-NL"/>
          </a:p>
        </p:txBody>
      </p:sp>
      <p:sp>
        <p:nvSpPr>
          <p:cNvPr id="3" name="Subtitle 2">
            <a:extLst>
              <a:ext uri="{FF2B5EF4-FFF2-40B4-BE49-F238E27FC236}">
                <a16:creationId xmlns:a16="http://schemas.microsoft.com/office/drawing/2014/main" id="{1EB6FDEC-C0A3-5D4F-8519-761C3DF69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541E7261-87D5-1448-8E35-ED56DE8BE5F4}"/>
              </a:ext>
            </a:extLst>
          </p:cNvPr>
          <p:cNvSpPr>
            <a:spLocks noGrp="1"/>
          </p:cNvSpPr>
          <p:nvPr>
            <p:ph type="dt" sz="half" idx="10"/>
          </p:nvPr>
        </p:nvSpPr>
        <p:spPr/>
        <p:txBody>
          <a:bodyPr/>
          <a:lstStyle/>
          <a:p>
            <a:fld id="{0A52CF34-CCC3-41EC-B155-308900328FDD}" type="datetime1">
              <a:rPr lang="LID4096" smtClean="0"/>
              <a:t>10/17/2023</a:t>
            </a:fld>
            <a:endParaRPr lang="en-NL"/>
          </a:p>
        </p:txBody>
      </p:sp>
      <p:sp>
        <p:nvSpPr>
          <p:cNvPr id="5" name="Footer Placeholder 4">
            <a:extLst>
              <a:ext uri="{FF2B5EF4-FFF2-40B4-BE49-F238E27FC236}">
                <a16:creationId xmlns:a16="http://schemas.microsoft.com/office/drawing/2014/main" id="{FFADF20C-EA00-ED44-A3EE-43170E768CD3}"/>
              </a:ext>
            </a:extLst>
          </p:cNvPr>
          <p:cNvSpPr>
            <a:spLocks noGrp="1"/>
          </p:cNvSpPr>
          <p:nvPr>
            <p:ph type="ftr" sz="quarter" idx="11"/>
          </p:nvPr>
        </p:nvSpPr>
        <p:spPr/>
        <p:txBody>
          <a:bodyPr/>
          <a:lstStyle/>
          <a:p>
            <a:r>
              <a:rPr lang="nl-NL"/>
              <a:t>24-01-2023 Hervorming Archieftoezicht WBA</a:t>
            </a:r>
            <a:endParaRPr lang="en-NL"/>
          </a:p>
        </p:txBody>
      </p:sp>
      <p:sp>
        <p:nvSpPr>
          <p:cNvPr id="6" name="Slide Number Placeholder 5">
            <a:extLst>
              <a:ext uri="{FF2B5EF4-FFF2-40B4-BE49-F238E27FC236}">
                <a16:creationId xmlns:a16="http://schemas.microsoft.com/office/drawing/2014/main" id="{16F028E0-8806-9C44-AFBD-D306FDFD63E8}"/>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337292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E52B-7A8B-E14A-8CC9-3C92D2023B7F}"/>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2896C131-A63B-9446-A4D4-FD76DBF484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459F507E-A0BA-3142-960F-532D5C478262}"/>
              </a:ext>
            </a:extLst>
          </p:cNvPr>
          <p:cNvSpPr>
            <a:spLocks noGrp="1"/>
          </p:cNvSpPr>
          <p:nvPr>
            <p:ph type="dt" sz="half" idx="10"/>
          </p:nvPr>
        </p:nvSpPr>
        <p:spPr/>
        <p:txBody>
          <a:bodyPr/>
          <a:lstStyle/>
          <a:p>
            <a:fld id="{EFA27641-E064-4685-BF83-DA0191E7CBFB}" type="datetime1">
              <a:rPr lang="LID4096" smtClean="0"/>
              <a:t>10/17/2023</a:t>
            </a:fld>
            <a:endParaRPr lang="en-NL"/>
          </a:p>
        </p:txBody>
      </p:sp>
      <p:sp>
        <p:nvSpPr>
          <p:cNvPr id="5" name="Footer Placeholder 4">
            <a:extLst>
              <a:ext uri="{FF2B5EF4-FFF2-40B4-BE49-F238E27FC236}">
                <a16:creationId xmlns:a16="http://schemas.microsoft.com/office/drawing/2014/main" id="{8A88BE39-8F61-D448-ACCE-0881EF1F44A1}"/>
              </a:ext>
            </a:extLst>
          </p:cNvPr>
          <p:cNvSpPr>
            <a:spLocks noGrp="1"/>
          </p:cNvSpPr>
          <p:nvPr>
            <p:ph type="ftr" sz="quarter" idx="11"/>
          </p:nvPr>
        </p:nvSpPr>
        <p:spPr/>
        <p:txBody>
          <a:bodyPr/>
          <a:lstStyle/>
          <a:p>
            <a:r>
              <a:rPr lang="nl-NL"/>
              <a:t>24-01-2023 Hervorming Archieftoezicht WBA</a:t>
            </a:r>
            <a:endParaRPr lang="en-NL"/>
          </a:p>
        </p:txBody>
      </p:sp>
      <p:sp>
        <p:nvSpPr>
          <p:cNvPr id="6" name="Slide Number Placeholder 5">
            <a:extLst>
              <a:ext uri="{FF2B5EF4-FFF2-40B4-BE49-F238E27FC236}">
                <a16:creationId xmlns:a16="http://schemas.microsoft.com/office/drawing/2014/main" id="{BDF0E35C-E58E-0E45-99FF-2065062C7A78}"/>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76042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D1495-9297-D448-B9CD-B06E40B54B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D1AC6044-1230-0246-9A26-3801E3272F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A3FCC844-F121-2945-81FE-4BA617938B16}"/>
              </a:ext>
            </a:extLst>
          </p:cNvPr>
          <p:cNvSpPr>
            <a:spLocks noGrp="1"/>
          </p:cNvSpPr>
          <p:nvPr>
            <p:ph type="dt" sz="half" idx="10"/>
          </p:nvPr>
        </p:nvSpPr>
        <p:spPr/>
        <p:txBody>
          <a:bodyPr/>
          <a:lstStyle/>
          <a:p>
            <a:fld id="{87FDA6BF-3CD8-4CCC-8C5C-E906D7BF3CD7}" type="datetime1">
              <a:rPr lang="LID4096" smtClean="0"/>
              <a:t>10/17/2023</a:t>
            </a:fld>
            <a:endParaRPr lang="en-NL"/>
          </a:p>
        </p:txBody>
      </p:sp>
      <p:sp>
        <p:nvSpPr>
          <p:cNvPr id="5" name="Footer Placeholder 4">
            <a:extLst>
              <a:ext uri="{FF2B5EF4-FFF2-40B4-BE49-F238E27FC236}">
                <a16:creationId xmlns:a16="http://schemas.microsoft.com/office/drawing/2014/main" id="{F1ADEFF3-B18B-B54A-8DD3-4879BD94F7BC}"/>
              </a:ext>
            </a:extLst>
          </p:cNvPr>
          <p:cNvSpPr>
            <a:spLocks noGrp="1"/>
          </p:cNvSpPr>
          <p:nvPr>
            <p:ph type="ftr" sz="quarter" idx="11"/>
          </p:nvPr>
        </p:nvSpPr>
        <p:spPr/>
        <p:txBody>
          <a:bodyPr/>
          <a:lstStyle/>
          <a:p>
            <a:r>
              <a:rPr lang="nl-NL"/>
              <a:t>24-01-2023 Hervorming Archieftoezicht WBA</a:t>
            </a:r>
            <a:endParaRPr lang="en-NL"/>
          </a:p>
        </p:txBody>
      </p:sp>
      <p:sp>
        <p:nvSpPr>
          <p:cNvPr id="6" name="Slide Number Placeholder 5">
            <a:extLst>
              <a:ext uri="{FF2B5EF4-FFF2-40B4-BE49-F238E27FC236}">
                <a16:creationId xmlns:a16="http://schemas.microsoft.com/office/drawing/2014/main" id="{38FF999A-CE0E-8D44-A3F7-C8C7FE97FCDE}"/>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422199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17AD-BC5A-5A45-B8BE-0C2766302481}"/>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612F0199-130F-7E49-8DD6-7DB55FAF22C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BF0BB12-8F23-6B4D-9764-2B6B8809726F}"/>
              </a:ext>
            </a:extLst>
          </p:cNvPr>
          <p:cNvSpPr>
            <a:spLocks noGrp="1"/>
          </p:cNvSpPr>
          <p:nvPr>
            <p:ph type="dt" sz="half" idx="10"/>
          </p:nvPr>
        </p:nvSpPr>
        <p:spPr/>
        <p:txBody>
          <a:bodyPr/>
          <a:lstStyle/>
          <a:p>
            <a:fld id="{57292F1A-7705-4BAE-8868-8BA79085F731}" type="datetime1">
              <a:rPr lang="LID4096" smtClean="0"/>
              <a:t>10/17/2023</a:t>
            </a:fld>
            <a:endParaRPr lang="en-NL"/>
          </a:p>
        </p:txBody>
      </p:sp>
      <p:sp>
        <p:nvSpPr>
          <p:cNvPr id="5" name="Footer Placeholder 4">
            <a:extLst>
              <a:ext uri="{FF2B5EF4-FFF2-40B4-BE49-F238E27FC236}">
                <a16:creationId xmlns:a16="http://schemas.microsoft.com/office/drawing/2014/main" id="{1ACFE5A8-06B9-4C4F-A5F0-72F3BB54F26F}"/>
              </a:ext>
            </a:extLst>
          </p:cNvPr>
          <p:cNvSpPr>
            <a:spLocks noGrp="1"/>
          </p:cNvSpPr>
          <p:nvPr>
            <p:ph type="ftr" sz="quarter" idx="11"/>
          </p:nvPr>
        </p:nvSpPr>
        <p:spPr/>
        <p:txBody>
          <a:bodyPr/>
          <a:lstStyle/>
          <a:p>
            <a:r>
              <a:rPr lang="nl-NL"/>
              <a:t>24-01-2023 Hervorming Archieftoezicht WBA</a:t>
            </a:r>
            <a:endParaRPr lang="en-NL"/>
          </a:p>
        </p:txBody>
      </p:sp>
      <p:sp>
        <p:nvSpPr>
          <p:cNvPr id="6" name="Slide Number Placeholder 5">
            <a:extLst>
              <a:ext uri="{FF2B5EF4-FFF2-40B4-BE49-F238E27FC236}">
                <a16:creationId xmlns:a16="http://schemas.microsoft.com/office/drawing/2014/main" id="{C7F530AD-6460-DD44-96D5-4D9EC97CD8C3}"/>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16357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1996-7C88-B045-9890-DE3B9CD695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1FA660C9-6C4F-BB40-9AD2-43284CD639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9101D1-A600-9D4C-AC40-109715ED2480}"/>
              </a:ext>
            </a:extLst>
          </p:cNvPr>
          <p:cNvSpPr>
            <a:spLocks noGrp="1"/>
          </p:cNvSpPr>
          <p:nvPr>
            <p:ph type="dt" sz="half" idx="10"/>
          </p:nvPr>
        </p:nvSpPr>
        <p:spPr/>
        <p:txBody>
          <a:bodyPr/>
          <a:lstStyle/>
          <a:p>
            <a:fld id="{1FCE627C-EE11-4CD0-924C-A262EE39944E}" type="datetime1">
              <a:rPr lang="LID4096" smtClean="0"/>
              <a:t>10/17/2023</a:t>
            </a:fld>
            <a:endParaRPr lang="en-NL"/>
          </a:p>
        </p:txBody>
      </p:sp>
      <p:sp>
        <p:nvSpPr>
          <p:cNvPr id="5" name="Footer Placeholder 4">
            <a:extLst>
              <a:ext uri="{FF2B5EF4-FFF2-40B4-BE49-F238E27FC236}">
                <a16:creationId xmlns:a16="http://schemas.microsoft.com/office/drawing/2014/main" id="{45B7788F-E4CF-6249-8E70-D9BD9A9E506D}"/>
              </a:ext>
            </a:extLst>
          </p:cNvPr>
          <p:cNvSpPr>
            <a:spLocks noGrp="1"/>
          </p:cNvSpPr>
          <p:nvPr>
            <p:ph type="ftr" sz="quarter" idx="11"/>
          </p:nvPr>
        </p:nvSpPr>
        <p:spPr/>
        <p:txBody>
          <a:bodyPr/>
          <a:lstStyle/>
          <a:p>
            <a:r>
              <a:rPr lang="nl-NL"/>
              <a:t>24-01-2023 Hervorming Archieftoezicht WBA</a:t>
            </a:r>
            <a:endParaRPr lang="en-NL"/>
          </a:p>
        </p:txBody>
      </p:sp>
      <p:sp>
        <p:nvSpPr>
          <p:cNvPr id="6" name="Slide Number Placeholder 5">
            <a:extLst>
              <a:ext uri="{FF2B5EF4-FFF2-40B4-BE49-F238E27FC236}">
                <a16:creationId xmlns:a16="http://schemas.microsoft.com/office/drawing/2014/main" id="{E1037DE8-C5EB-7447-AA28-2BF376B5512F}"/>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134265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F6D9-27BA-8B4B-A246-89A3C83AD759}"/>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EF6EF384-1815-0D47-A095-C896B48DF43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3F023450-A470-354C-88E1-CEC26D322B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3197B295-0C27-794B-9229-30E7917850AF}"/>
              </a:ext>
            </a:extLst>
          </p:cNvPr>
          <p:cNvSpPr>
            <a:spLocks noGrp="1"/>
          </p:cNvSpPr>
          <p:nvPr>
            <p:ph type="dt" sz="half" idx="10"/>
          </p:nvPr>
        </p:nvSpPr>
        <p:spPr/>
        <p:txBody>
          <a:bodyPr/>
          <a:lstStyle/>
          <a:p>
            <a:fld id="{D6638963-4C4D-4953-A1CE-DBA1E2685989}" type="datetime1">
              <a:rPr lang="LID4096" smtClean="0"/>
              <a:t>10/17/2023</a:t>
            </a:fld>
            <a:endParaRPr lang="en-NL"/>
          </a:p>
        </p:txBody>
      </p:sp>
      <p:sp>
        <p:nvSpPr>
          <p:cNvPr id="6" name="Footer Placeholder 5">
            <a:extLst>
              <a:ext uri="{FF2B5EF4-FFF2-40B4-BE49-F238E27FC236}">
                <a16:creationId xmlns:a16="http://schemas.microsoft.com/office/drawing/2014/main" id="{D4FF83F2-109A-A042-83FC-D419B18B9A84}"/>
              </a:ext>
            </a:extLst>
          </p:cNvPr>
          <p:cNvSpPr>
            <a:spLocks noGrp="1"/>
          </p:cNvSpPr>
          <p:nvPr>
            <p:ph type="ftr" sz="quarter" idx="11"/>
          </p:nvPr>
        </p:nvSpPr>
        <p:spPr/>
        <p:txBody>
          <a:bodyPr/>
          <a:lstStyle/>
          <a:p>
            <a:r>
              <a:rPr lang="nl-NL"/>
              <a:t>24-01-2023 Hervorming Archieftoezicht WBA</a:t>
            </a:r>
            <a:endParaRPr lang="en-NL"/>
          </a:p>
        </p:txBody>
      </p:sp>
      <p:sp>
        <p:nvSpPr>
          <p:cNvPr id="7" name="Slide Number Placeholder 6">
            <a:extLst>
              <a:ext uri="{FF2B5EF4-FFF2-40B4-BE49-F238E27FC236}">
                <a16:creationId xmlns:a16="http://schemas.microsoft.com/office/drawing/2014/main" id="{77394C42-31A5-BA42-A663-74B2685F5E96}"/>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3209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F663-6D75-3C42-9CBB-0FDA3FFC7A59}"/>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3FF41EEE-D713-C840-9942-C8D4FB5C3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3D75482-1BA2-7A4E-8530-EF047BC47F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27E59D4D-9420-D242-AE4D-D331E30610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48C03C-840C-E748-9EDF-701377F557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32EEA9C2-688B-604C-B398-8809C28E8217}"/>
              </a:ext>
            </a:extLst>
          </p:cNvPr>
          <p:cNvSpPr>
            <a:spLocks noGrp="1"/>
          </p:cNvSpPr>
          <p:nvPr>
            <p:ph type="dt" sz="half" idx="10"/>
          </p:nvPr>
        </p:nvSpPr>
        <p:spPr/>
        <p:txBody>
          <a:bodyPr/>
          <a:lstStyle/>
          <a:p>
            <a:fld id="{61F18A74-6D3C-4297-8342-F9B2143FA35D}" type="datetime1">
              <a:rPr lang="LID4096" smtClean="0"/>
              <a:t>10/17/2023</a:t>
            </a:fld>
            <a:endParaRPr lang="en-NL"/>
          </a:p>
        </p:txBody>
      </p:sp>
      <p:sp>
        <p:nvSpPr>
          <p:cNvPr id="8" name="Footer Placeholder 7">
            <a:extLst>
              <a:ext uri="{FF2B5EF4-FFF2-40B4-BE49-F238E27FC236}">
                <a16:creationId xmlns:a16="http://schemas.microsoft.com/office/drawing/2014/main" id="{9C28EEA7-E900-4047-BF95-5E502431954A}"/>
              </a:ext>
            </a:extLst>
          </p:cNvPr>
          <p:cNvSpPr>
            <a:spLocks noGrp="1"/>
          </p:cNvSpPr>
          <p:nvPr>
            <p:ph type="ftr" sz="quarter" idx="11"/>
          </p:nvPr>
        </p:nvSpPr>
        <p:spPr/>
        <p:txBody>
          <a:bodyPr/>
          <a:lstStyle/>
          <a:p>
            <a:r>
              <a:rPr lang="nl-NL"/>
              <a:t>24-01-2023 Hervorming Archieftoezicht WBA</a:t>
            </a:r>
            <a:endParaRPr lang="en-NL"/>
          </a:p>
        </p:txBody>
      </p:sp>
      <p:sp>
        <p:nvSpPr>
          <p:cNvPr id="9" name="Slide Number Placeholder 8">
            <a:extLst>
              <a:ext uri="{FF2B5EF4-FFF2-40B4-BE49-F238E27FC236}">
                <a16:creationId xmlns:a16="http://schemas.microsoft.com/office/drawing/2014/main" id="{15122DFB-8D4A-1042-A462-AB86526A2FC9}"/>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242062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AF44-14CC-3E4C-A475-554299D3DCC4}"/>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1E1BC511-B78D-BA4A-8DB5-9E20C17280BC}"/>
              </a:ext>
            </a:extLst>
          </p:cNvPr>
          <p:cNvSpPr>
            <a:spLocks noGrp="1"/>
          </p:cNvSpPr>
          <p:nvPr>
            <p:ph type="dt" sz="half" idx="10"/>
          </p:nvPr>
        </p:nvSpPr>
        <p:spPr/>
        <p:txBody>
          <a:bodyPr/>
          <a:lstStyle/>
          <a:p>
            <a:fld id="{196ECC04-3BF8-4B41-8A20-23C72BF7DC6B}" type="datetime1">
              <a:rPr lang="LID4096" smtClean="0"/>
              <a:t>10/17/2023</a:t>
            </a:fld>
            <a:endParaRPr lang="en-NL"/>
          </a:p>
        </p:txBody>
      </p:sp>
      <p:sp>
        <p:nvSpPr>
          <p:cNvPr id="4" name="Footer Placeholder 3">
            <a:extLst>
              <a:ext uri="{FF2B5EF4-FFF2-40B4-BE49-F238E27FC236}">
                <a16:creationId xmlns:a16="http://schemas.microsoft.com/office/drawing/2014/main" id="{8B8A17A0-BF1C-BE47-B4B7-4284CCA24D14}"/>
              </a:ext>
            </a:extLst>
          </p:cNvPr>
          <p:cNvSpPr>
            <a:spLocks noGrp="1"/>
          </p:cNvSpPr>
          <p:nvPr>
            <p:ph type="ftr" sz="quarter" idx="11"/>
          </p:nvPr>
        </p:nvSpPr>
        <p:spPr/>
        <p:txBody>
          <a:bodyPr/>
          <a:lstStyle/>
          <a:p>
            <a:r>
              <a:rPr lang="nl-NL"/>
              <a:t>24-01-2023 Hervorming Archieftoezicht WBA</a:t>
            </a:r>
            <a:endParaRPr lang="en-NL"/>
          </a:p>
        </p:txBody>
      </p:sp>
      <p:sp>
        <p:nvSpPr>
          <p:cNvPr id="5" name="Slide Number Placeholder 4">
            <a:extLst>
              <a:ext uri="{FF2B5EF4-FFF2-40B4-BE49-F238E27FC236}">
                <a16:creationId xmlns:a16="http://schemas.microsoft.com/office/drawing/2014/main" id="{FBB02374-D037-9843-9751-1B963C1F2607}"/>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117777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AF822-BABF-7C49-BB69-58B275344E01}"/>
              </a:ext>
            </a:extLst>
          </p:cNvPr>
          <p:cNvSpPr>
            <a:spLocks noGrp="1"/>
          </p:cNvSpPr>
          <p:nvPr>
            <p:ph type="dt" sz="half" idx="10"/>
          </p:nvPr>
        </p:nvSpPr>
        <p:spPr/>
        <p:txBody>
          <a:bodyPr/>
          <a:lstStyle/>
          <a:p>
            <a:fld id="{9B76EE93-68D2-44E7-AACC-8CB24E62DC1E}" type="datetime1">
              <a:rPr lang="LID4096" smtClean="0"/>
              <a:t>10/17/2023</a:t>
            </a:fld>
            <a:endParaRPr lang="en-NL"/>
          </a:p>
        </p:txBody>
      </p:sp>
      <p:sp>
        <p:nvSpPr>
          <p:cNvPr id="3" name="Footer Placeholder 2">
            <a:extLst>
              <a:ext uri="{FF2B5EF4-FFF2-40B4-BE49-F238E27FC236}">
                <a16:creationId xmlns:a16="http://schemas.microsoft.com/office/drawing/2014/main" id="{ABCAF390-CFFD-034F-AE55-07DD84862C24}"/>
              </a:ext>
            </a:extLst>
          </p:cNvPr>
          <p:cNvSpPr>
            <a:spLocks noGrp="1"/>
          </p:cNvSpPr>
          <p:nvPr>
            <p:ph type="ftr" sz="quarter" idx="11"/>
          </p:nvPr>
        </p:nvSpPr>
        <p:spPr/>
        <p:txBody>
          <a:bodyPr/>
          <a:lstStyle/>
          <a:p>
            <a:r>
              <a:rPr lang="nl-NL"/>
              <a:t>24-01-2023 Hervorming Archieftoezicht WBA</a:t>
            </a:r>
            <a:endParaRPr lang="en-NL"/>
          </a:p>
        </p:txBody>
      </p:sp>
      <p:sp>
        <p:nvSpPr>
          <p:cNvPr id="4" name="Slide Number Placeholder 3">
            <a:extLst>
              <a:ext uri="{FF2B5EF4-FFF2-40B4-BE49-F238E27FC236}">
                <a16:creationId xmlns:a16="http://schemas.microsoft.com/office/drawing/2014/main" id="{B06433B7-702F-E04D-A4D1-3183A07E900A}"/>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3096545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83C2-F915-8742-B8C5-FF318E53C95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BBEE7238-5EC7-F947-8E2B-2A5F18669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3DC79C91-1B2C-694E-A08A-3514E2FFE9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062141-7C29-4745-9A15-7B6FC5F2C71E}"/>
              </a:ext>
            </a:extLst>
          </p:cNvPr>
          <p:cNvSpPr>
            <a:spLocks noGrp="1"/>
          </p:cNvSpPr>
          <p:nvPr>
            <p:ph type="dt" sz="half" idx="10"/>
          </p:nvPr>
        </p:nvSpPr>
        <p:spPr/>
        <p:txBody>
          <a:bodyPr/>
          <a:lstStyle/>
          <a:p>
            <a:fld id="{961342F4-1BB0-4435-847C-14F57486DF50}" type="datetime1">
              <a:rPr lang="LID4096" smtClean="0"/>
              <a:t>10/17/2023</a:t>
            </a:fld>
            <a:endParaRPr lang="en-NL"/>
          </a:p>
        </p:txBody>
      </p:sp>
      <p:sp>
        <p:nvSpPr>
          <p:cNvPr id="6" name="Footer Placeholder 5">
            <a:extLst>
              <a:ext uri="{FF2B5EF4-FFF2-40B4-BE49-F238E27FC236}">
                <a16:creationId xmlns:a16="http://schemas.microsoft.com/office/drawing/2014/main" id="{420882CC-5167-9744-866B-2DFD628E6540}"/>
              </a:ext>
            </a:extLst>
          </p:cNvPr>
          <p:cNvSpPr>
            <a:spLocks noGrp="1"/>
          </p:cNvSpPr>
          <p:nvPr>
            <p:ph type="ftr" sz="quarter" idx="11"/>
          </p:nvPr>
        </p:nvSpPr>
        <p:spPr/>
        <p:txBody>
          <a:bodyPr/>
          <a:lstStyle/>
          <a:p>
            <a:r>
              <a:rPr lang="nl-NL"/>
              <a:t>24-01-2023 Hervorming Archieftoezicht WBA</a:t>
            </a:r>
            <a:endParaRPr lang="en-NL"/>
          </a:p>
        </p:txBody>
      </p:sp>
      <p:sp>
        <p:nvSpPr>
          <p:cNvPr id="7" name="Slide Number Placeholder 6">
            <a:extLst>
              <a:ext uri="{FF2B5EF4-FFF2-40B4-BE49-F238E27FC236}">
                <a16:creationId xmlns:a16="http://schemas.microsoft.com/office/drawing/2014/main" id="{861782BA-28FC-8A44-A2D5-101BF7D5F01A}"/>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348354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8D5A-8D25-A742-B1AE-01571C7997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EB6D5BF3-A975-B347-BBF5-3B7C36649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D0DF8094-4BA4-D24B-A19A-EC2D72B3B2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1083D-96DD-AB45-88D1-33AD9A02D30B}"/>
              </a:ext>
            </a:extLst>
          </p:cNvPr>
          <p:cNvSpPr>
            <a:spLocks noGrp="1"/>
          </p:cNvSpPr>
          <p:nvPr>
            <p:ph type="dt" sz="half" idx="10"/>
          </p:nvPr>
        </p:nvSpPr>
        <p:spPr/>
        <p:txBody>
          <a:bodyPr/>
          <a:lstStyle/>
          <a:p>
            <a:fld id="{A53EE997-1ECB-456B-B7AD-F4BE934C82DB}" type="datetime1">
              <a:rPr lang="LID4096" smtClean="0"/>
              <a:t>10/17/2023</a:t>
            </a:fld>
            <a:endParaRPr lang="en-NL"/>
          </a:p>
        </p:txBody>
      </p:sp>
      <p:sp>
        <p:nvSpPr>
          <p:cNvPr id="6" name="Footer Placeholder 5">
            <a:extLst>
              <a:ext uri="{FF2B5EF4-FFF2-40B4-BE49-F238E27FC236}">
                <a16:creationId xmlns:a16="http://schemas.microsoft.com/office/drawing/2014/main" id="{FA3D6641-A23D-DE4D-8C0A-14E709B9F8FF}"/>
              </a:ext>
            </a:extLst>
          </p:cNvPr>
          <p:cNvSpPr>
            <a:spLocks noGrp="1"/>
          </p:cNvSpPr>
          <p:nvPr>
            <p:ph type="ftr" sz="quarter" idx="11"/>
          </p:nvPr>
        </p:nvSpPr>
        <p:spPr/>
        <p:txBody>
          <a:bodyPr/>
          <a:lstStyle/>
          <a:p>
            <a:r>
              <a:rPr lang="nl-NL"/>
              <a:t>24-01-2023 Hervorming Archieftoezicht WBA</a:t>
            </a:r>
            <a:endParaRPr lang="en-NL"/>
          </a:p>
        </p:txBody>
      </p:sp>
      <p:sp>
        <p:nvSpPr>
          <p:cNvPr id="7" name="Slide Number Placeholder 6">
            <a:extLst>
              <a:ext uri="{FF2B5EF4-FFF2-40B4-BE49-F238E27FC236}">
                <a16:creationId xmlns:a16="http://schemas.microsoft.com/office/drawing/2014/main" id="{1FF7E0F4-8243-EE4E-8DA0-CE58FDA6F82F}"/>
              </a:ext>
            </a:extLst>
          </p:cNvPr>
          <p:cNvSpPr>
            <a:spLocks noGrp="1"/>
          </p:cNvSpPr>
          <p:nvPr>
            <p:ph type="sldNum" sz="quarter" idx="12"/>
          </p:nvPr>
        </p:nvSpPr>
        <p:spPr/>
        <p:txBody>
          <a:bodyPr/>
          <a:lstStyle/>
          <a:p>
            <a:fld id="{B6FD47D0-1DB1-0740-9197-242DB289D0F7}" type="slidenum">
              <a:rPr lang="en-NL" smtClean="0"/>
              <a:t>‹nr.›</a:t>
            </a:fld>
            <a:endParaRPr lang="en-NL"/>
          </a:p>
        </p:txBody>
      </p:sp>
    </p:spTree>
    <p:extLst>
      <p:ext uri="{BB962C8B-B14F-4D97-AF65-F5344CB8AC3E}">
        <p14:creationId xmlns:p14="http://schemas.microsoft.com/office/powerpoint/2010/main" val="38890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2B09D-6AFE-9141-89DF-C1DB850E9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65C8716A-7062-DF48-BE06-FCA0BD4341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C343F98-F1D1-8442-863E-B2C160914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096A-E3BA-4581-AA81-33BCB23AF20C}" type="datetime1">
              <a:rPr lang="LID4096" smtClean="0"/>
              <a:t>10/17/2023</a:t>
            </a:fld>
            <a:endParaRPr lang="en-NL"/>
          </a:p>
        </p:txBody>
      </p:sp>
      <p:sp>
        <p:nvSpPr>
          <p:cNvPr id="5" name="Footer Placeholder 4">
            <a:extLst>
              <a:ext uri="{FF2B5EF4-FFF2-40B4-BE49-F238E27FC236}">
                <a16:creationId xmlns:a16="http://schemas.microsoft.com/office/drawing/2014/main" id="{92445248-3CFB-4F4A-8CF9-C12385D15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24-01-2023 Hervorming Archieftoezicht WBA</a:t>
            </a:r>
            <a:endParaRPr lang="en-NL"/>
          </a:p>
        </p:txBody>
      </p:sp>
      <p:sp>
        <p:nvSpPr>
          <p:cNvPr id="6" name="Slide Number Placeholder 5">
            <a:extLst>
              <a:ext uri="{FF2B5EF4-FFF2-40B4-BE49-F238E27FC236}">
                <a16:creationId xmlns:a16="http://schemas.microsoft.com/office/drawing/2014/main" id="{5D76BF3B-4C91-D34A-8512-C1E6AA5A9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D47D0-1DB1-0740-9197-242DB289D0F7}" type="slidenum">
              <a:rPr lang="en-NL" smtClean="0"/>
              <a:t>‹nr.›</a:t>
            </a:fld>
            <a:endParaRPr lang="en-NL"/>
          </a:p>
        </p:txBody>
      </p:sp>
      <p:pic>
        <p:nvPicPr>
          <p:cNvPr id="8" name="Picture 7">
            <a:extLst>
              <a:ext uri="{FF2B5EF4-FFF2-40B4-BE49-F238E27FC236}">
                <a16:creationId xmlns:a16="http://schemas.microsoft.com/office/drawing/2014/main" id="{654AC2D5-18AF-D24B-B57B-45267A45EC20}"/>
              </a:ext>
            </a:extLst>
          </p:cNvPr>
          <p:cNvPicPr>
            <a:picLocks noChangeAspect="1"/>
          </p:cNvPicPr>
          <p:nvPr userDrawn="1"/>
        </p:nvPicPr>
        <p:blipFill>
          <a:blip r:embed="rId13"/>
          <a:stretch>
            <a:fillRect/>
          </a:stretch>
        </p:blipFill>
        <p:spPr>
          <a:xfrm>
            <a:off x="11265913" y="365125"/>
            <a:ext cx="514437" cy="523439"/>
          </a:xfrm>
          <a:prstGeom prst="rect">
            <a:avLst/>
          </a:prstGeom>
        </p:spPr>
      </p:pic>
    </p:spTree>
    <p:extLst>
      <p:ext uri="{BB962C8B-B14F-4D97-AF65-F5344CB8AC3E}">
        <p14:creationId xmlns:p14="http://schemas.microsoft.com/office/powerpoint/2010/main" val="4203567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b="1" i="0" kern="1200">
          <a:solidFill>
            <a:srgbClr val="4B329E"/>
          </a:solidFill>
          <a:latin typeface="Lyon Display Bold" panose="0200060308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F1262"/>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1262"/>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1262"/>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1262"/>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126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ng.nl/sites/default/files/2022-04/VNG-Woo-Meerjarenpla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262"/>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E349AF5-AFE5-2342-8BC0-3DDB75E47D35}"/>
              </a:ext>
            </a:extLst>
          </p:cNvPr>
          <p:cNvSpPr/>
          <p:nvPr/>
        </p:nvSpPr>
        <p:spPr>
          <a:xfrm>
            <a:off x="3305175" y="638175"/>
            <a:ext cx="5581650" cy="5581650"/>
          </a:xfrm>
          <a:prstGeom prst="ellipse">
            <a:avLst/>
          </a:prstGeom>
          <a:solidFill>
            <a:srgbClr val="4B3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BBCE5941-24E7-FF46-A6C0-EF9E47F5B922}"/>
              </a:ext>
            </a:extLst>
          </p:cNvPr>
          <p:cNvSpPr>
            <a:spLocks noGrp="1"/>
          </p:cNvSpPr>
          <p:nvPr>
            <p:ph type="ctrTitle"/>
          </p:nvPr>
        </p:nvSpPr>
        <p:spPr>
          <a:xfrm>
            <a:off x="1524000" y="1266185"/>
            <a:ext cx="9144000" cy="3229107"/>
          </a:xfrm>
        </p:spPr>
        <p:txBody>
          <a:bodyPr>
            <a:normAutofit fontScale="90000"/>
          </a:bodyPr>
          <a:lstStyle/>
          <a:p>
            <a:r>
              <a:rPr lang="nl-NL" sz="6000" dirty="0">
                <a:solidFill>
                  <a:schemeClr val="bg1"/>
                </a:solidFill>
              </a:rPr>
              <a:t>De WOO in je archiefinspectie </a:t>
            </a:r>
            <a:br>
              <a:rPr lang="nl-NL" sz="6000" dirty="0">
                <a:solidFill>
                  <a:schemeClr val="bg1"/>
                </a:solidFill>
              </a:rPr>
            </a:br>
            <a:r>
              <a:rPr lang="nl-NL" sz="6000" dirty="0">
                <a:solidFill>
                  <a:schemeClr val="bg1"/>
                </a:solidFill>
              </a:rPr>
              <a:t>gebruiken: </a:t>
            </a:r>
            <a:br>
              <a:rPr lang="nl-NL" sz="6000" dirty="0">
                <a:solidFill>
                  <a:schemeClr val="bg1"/>
                </a:solidFill>
              </a:rPr>
            </a:br>
            <a:r>
              <a:rPr lang="nl-NL" sz="6000" dirty="0">
                <a:solidFill>
                  <a:schemeClr val="bg1"/>
                </a:solidFill>
              </a:rPr>
              <a:t>kan dat?</a:t>
            </a:r>
            <a:endParaRPr lang="en-NL" sz="6000" dirty="0">
              <a:solidFill>
                <a:schemeClr val="bg1"/>
              </a:solidFill>
            </a:endParaRPr>
          </a:p>
        </p:txBody>
      </p:sp>
      <p:sp>
        <p:nvSpPr>
          <p:cNvPr id="3" name="Subtitle 2">
            <a:extLst>
              <a:ext uri="{FF2B5EF4-FFF2-40B4-BE49-F238E27FC236}">
                <a16:creationId xmlns:a16="http://schemas.microsoft.com/office/drawing/2014/main" id="{CD409339-918B-7746-9BC4-DC46B7DA26D0}"/>
              </a:ext>
            </a:extLst>
          </p:cNvPr>
          <p:cNvSpPr>
            <a:spLocks noGrp="1"/>
          </p:cNvSpPr>
          <p:nvPr>
            <p:ph type="subTitle" idx="1"/>
          </p:nvPr>
        </p:nvSpPr>
        <p:spPr>
          <a:xfrm>
            <a:off x="1524000" y="4824058"/>
            <a:ext cx="9144000" cy="598488"/>
          </a:xfrm>
        </p:spPr>
        <p:txBody>
          <a:bodyPr>
            <a:noAutofit/>
          </a:bodyPr>
          <a:lstStyle/>
          <a:p>
            <a:r>
              <a:rPr lang="nl-NL" sz="2000" dirty="0">
                <a:solidFill>
                  <a:schemeClr val="bg1"/>
                </a:solidFill>
                <a:latin typeface="Poppins" panose="00000500000000000000" pitchFamily="2" charset="0"/>
                <a:cs typeface="Poppins" panose="00000500000000000000" pitchFamily="2" charset="0"/>
              </a:rPr>
              <a:t>Uitwisseluurtje KIA Kennisplatform Toezicht</a:t>
            </a:r>
            <a:endParaRPr lang="nl-NL" sz="2000" dirty="0">
              <a:solidFill>
                <a:schemeClr val="bg1"/>
              </a:solidFill>
            </a:endParaRPr>
          </a:p>
          <a:p>
            <a:r>
              <a:rPr lang="nl-NL" sz="2000" dirty="0">
                <a:solidFill>
                  <a:schemeClr val="bg1"/>
                </a:solidFill>
              </a:rPr>
              <a:t>Chido Houbraken</a:t>
            </a:r>
          </a:p>
          <a:p>
            <a:r>
              <a:rPr lang="nl-NL" sz="2000" dirty="0">
                <a:solidFill>
                  <a:schemeClr val="bg1"/>
                </a:solidFill>
              </a:rPr>
              <a:t>West-Brabants Archief</a:t>
            </a:r>
            <a:endParaRPr lang="en-NL" sz="2000" dirty="0">
              <a:solidFill>
                <a:schemeClr val="bg1"/>
              </a:solidFill>
            </a:endParaRPr>
          </a:p>
        </p:txBody>
      </p:sp>
      <p:sp>
        <p:nvSpPr>
          <p:cNvPr id="7" name="Subtitle 2">
            <a:extLst>
              <a:ext uri="{FF2B5EF4-FFF2-40B4-BE49-F238E27FC236}">
                <a16:creationId xmlns:a16="http://schemas.microsoft.com/office/drawing/2014/main" id="{3ADD163B-76E7-7947-8970-1FF4BDBFBDC6}"/>
              </a:ext>
            </a:extLst>
          </p:cNvPr>
          <p:cNvSpPr txBox="1">
            <a:spLocks/>
          </p:cNvSpPr>
          <p:nvPr/>
        </p:nvSpPr>
        <p:spPr>
          <a:xfrm>
            <a:off x="1524000" y="6423027"/>
            <a:ext cx="9144000" cy="27781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F1262"/>
                </a:solidFill>
                <a:latin typeface="Poppins" pitchFamily="2" charset="77"/>
                <a:ea typeface="+mn-ea"/>
                <a:cs typeface="Poppins" pitchFamily="2"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F1262"/>
                </a:solidFill>
                <a:latin typeface="Poppins" pitchFamily="2" charset="77"/>
                <a:ea typeface="+mn-ea"/>
                <a:cs typeface="Poppins" pitchFamily="2" charset="77"/>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F1262"/>
                </a:solidFill>
                <a:latin typeface="Poppins" pitchFamily="2" charset="77"/>
                <a:ea typeface="+mn-ea"/>
                <a:cs typeface="Poppins" pitchFamily="2" charset="77"/>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F1262"/>
                </a:solidFill>
                <a:latin typeface="Poppins" pitchFamily="2" charset="77"/>
                <a:ea typeface="+mn-ea"/>
                <a:cs typeface="Poppins" pitchFamily="2" charset="77"/>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F1262"/>
                </a:solidFill>
                <a:latin typeface="Poppins" pitchFamily="2" charset="77"/>
                <a:ea typeface="+mn-ea"/>
                <a:cs typeface="Poppins" pitchFamily="2" charset="77"/>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1200" dirty="0">
                <a:solidFill>
                  <a:schemeClr val="bg1"/>
                </a:solidFill>
              </a:rPr>
              <a:t>18 oktober 2023</a:t>
            </a:r>
            <a:endParaRPr lang="en-NL" sz="1200" dirty="0">
              <a:solidFill>
                <a:schemeClr val="bg1"/>
              </a:solidFill>
            </a:endParaRPr>
          </a:p>
        </p:txBody>
      </p:sp>
      <p:grpSp>
        <p:nvGrpSpPr>
          <p:cNvPr id="13" name="Group 12">
            <a:extLst>
              <a:ext uri="{FF2B5EF4-FFF2-40B4-BE49-F238E27FC236}">
                <a16:creationId xmlns:a16="http://schemas.microsoft.com/office/drawing/2014/main" id="{035EEE0E-BBE5-2E47-973E-803D9C874413}"/>
              </a:ext>
            </a:extLst>
          </p:cNvPr>
          <p:cNvGrpSpPr/>
          <p:nvPr/>
        </p:nvGrpSpPr>
        <p:grpSpPr>
          <a:xfrm>
            <a:off x="11039084" y="209862"/>
            <a:ext cx="863106" cy="1154113"/>
            <a:chOff x="11039084" y="209862"/>
            <a:chExt cx="863106" cy="1154113"/>
          </a:xfrm>
        </p:grpSpPr>
        <p:sp>
          <p:nvSpPr>
            <p:cNvPr id="14" name="Rectangle 13">
              <a:extLst>
                <a:ext uri="{FF2B5EF4-FFF2-40B4-BE49-F238E27FC236}">
                  <a16:creationId xmlns:a16="http://schemas.microsoft.com/office/drawing/2014/main" id="{B60DECFB-8AD8-A14C-BF04-EAF743AC5EB9}"/>
                </a:ext>
              </a:extLst>
            </p:cNvPr>
            <p:cNvSpPr/>
            <p:nvPr/>
          </p:nvSpPr>
          <p:spPr>
            <a:xfrm>
              <a:off x="11092721" y="209862"/>
              <a:ext cx="809469" cy="924784"/>
            </a:xfrm>
            <a:prstGeom prst="rect">
              <a:avLst/>
            </a:prstGeom>
            <a:solidFill>
              <a:srgbClr val="1F1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 name="Graphic 14">
              <a:extLst>
                <a:ext uri="{FF2B5EF4-FFF2-40B4-BE49-F238E27FC236}">
                  <a16:creationId xmlns:a16="http://schemas.microsoft.com/office/drawing/2014/main" id="{765D2B27-7E09-F243-97C4-CE2F934E3A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39084" y="209862"/>
              <a:ext cx="850914" cy="1154113"/>
            </a:xfrm>
            <a:prstGeom prst="rect">
              <a:avLst/>
            </a:prstGeom>
          </p:spPr>
        </p:pic>
      </p:grpSp>
    </p:spTree>
    <p:extLst>
      <p:ext uri="{BB962C8B-B14F-4D97-AF65-F5344CB8AC3E}">
        <p14:creationId xmlns:p14="http://schemas.microsoft.com/office/powerpoint/2010/main" val="353310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721242" y="-37345"/>
            <a:ext cx="10515600" cy="1325563"/>
          </a:xfrm>
        </p:spPr>
        <p:txBody>
          <a:bodyPr/>
          <a:lstStyle/>
          <a:p>
            <a:r>
              <a:rPr lang="nl-NL" dirty="0"/>
              <a:t>Inspecties</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838200" y="938155"/>
            <a:ext cx="10515600" cy="5820863"/>
          </a:xfrm>
        </p:spPr>
        <p:txBody>
          <a:bodyPr>
            <a:noAutofit/>
          </a:bodyPr>
          <a:lstStyle/>
          <a:p>
            <a:pPr marL="0" indent="0">
              <a:spcBef>
                <a:spcPts val="0"/>
              </a:spcBef>
              <a:buNone/>
            </a:pPr>
            <a:r>
              <a:rPr lang="nl-NL" sz="2000" b="1" dirty="0"/>
              <a:t>Vaste opbouw:</a:t>
            </a:r>
          </a:p>
          <a:p>
            <a:pPr marL="457200" indent="-457200">
              <a:spcBef>
                <a:spcPts val="0"/>
              </a:spcBef>
              <a:buAutoNum type="arabicPeriod"/>
            </a:pPr>
            <a:r>
              <a:rPr lang="nl-NL" sz="2000" dirty="0"/>
              <a:t>Aankondiging:</a:t>
            </a:r>
          </a:p>
          <a:p>
            <a:pPr marL="914400" lvl="1" indent="-457200">
              <a:spcBef>
                <a:spcPts val="0"/>
              </a:spcBef>
              <a:buAutoNum type="arabicPeriod"/>
            </a:pPr>
            <a:r>
              <a:rPr lang="nl-NL" sz="1600" dirty="0"/>
              <a:t>Opvragen van informatie</a:t>
            </a:r>
          </a:p>
          <a:p>
            <a:pPr marL="914400" lvl="1" indent="-457200">
              <a:spcBef>
                <a:spcPts val="0"/>
              </a:spcBef>
              <a:buAutoNum type="arabicPeriod"/>
            </a:pPr>
            <a:r>
              <a:rPr lang="nl-NL" sz="1600" dirty="0"/>
              <a:t>Plannen van gesprekken</a:t>
            </a:r>
          </a:p>
          <a:p>
            <a:pPr marL="457200" indent="-457200">
              <a:spcBef>
                <a:spcPts val="0"/>
              </a:spcBef>
              <a:buAutoNum type="arabicPeriod"/>
            </a:pPr>
            <a:r>
              <a:rPr lang="nl-NL" sz="2000" dirty="0"/>
              <a:t>Voorbereidende documentstudie</a:t>
            </a:r>
          </a:p>
          <a:p>
            <a:pPr marL="457200" indent="-457200">
              <a:spcBef>
                <a:spcPts val="0"/>
              </a:spcBef>
              <a:buAutoNum type="arabicPeriod"/>
            </a:pPr>
            <a:r>
              <a:rPr lang="nl-NL" sz="2000" dirty="0"/>
              <a:t>Interviews en </a:t>
            </a:r>
            <a:r>
              <a:rPr lang="nl-NL" sz="2000" dirty="0" err="1"/>
              <a:t>reality</a:t>
            </a:r>
            <a:r>
              <a:rPr lang="nl-NL" sz="2000" dirty="0"/>
              <a:t> checks</a:t>
            </a:r>
          </a:p>
          <a:p>
            <a:pPr marL="457200" indent="-457200">
              <a:spcBef>
                <a:spcPts val="0"/>
              </a:spcBef>
              <a:buAutoNum type="arabicPeriod"/>
            </a:pPr>
            <a:r>
              <a:rPr lang="nl-NL" sz="2000" dirty="0"/>
              <a:t>Rapportage</a:t>
            </a:r>
          </a:p>
          <a:p>
            <a:pPr marL="914400" lvl="1" indent="-457200">
              <a:spcBef>
                <a:spcPts val="0"/>
              </a:spcBef>
              <a:buAutoNum type="arabicPeriod"/>
            </a:pPr>
            <a:r>
              <a:rPr lang="nl-NL" sz="1600" dirty="0"/>
              <a:t>Conceptrapportage naar toezichtontvanger voor feitelijke check</a:t>
            </a:r>
          </a:p>
          <a:p>
            <a:pPr marL="914400" lvl="1" indent="-457200">
              <a:spcBef>
                <a:spcPts val="0"/>
              </a:spcBef>
              <a:buAutoNum type="arabicPeriod"/>
            </a:pPr>
            <a:r>
              <a:rPr lang="nl-NL" sz="1600" dirty="0"/>
              <a:t>Verwerking feitelijke check</a:t>
            </a:r>
          </a:p>
          <a:p>
            <a:pPr marL="914400" lvl="1" indent="-457200">
              <a:spcBef>
                <a:spcPts val="0"/>
              </a:spcBef>
              <a:buAutoNum type="arabicPeriod"/>
            </a:pPr>
            <a:r>
              <a:rPr lang="nl-NL" sz="1600" dirty="0"/>
              <a:t>Opleveren definitieve versie</a:t>
            </a:r>
          </a:p>
          <a:p>
            <a:pPr marL="457200" indent="-457200">
              <a:spcBef>
                <a:spcPts val="0"/>
              </a:spcBef>
              <a:buAutoNum type="arabicPeriod"/>
            </a:pPr>
            <a:r>
              <a:rPr lang="nl-NL" sz="2000" dirty="0"/>
              <a:t>Follow-up:</a:t>
            </a:r>
          </a:p>
          <a:p>
            <a:pPr marL="914400" lvl="1" indent="-457200">
              <a:spcBef>
                <a:spcPts val="0"/>
              </a:spcBef>
              <a:buAutoNum type="arabicPeriod"/>
            </a:pPr>
            <a:r>
              <a:rPr lang="nl-NL" sz="1600" dirty="0"/>
              <a:t>Is er een Verbeterplan gemaakt?</a:t>
            </a:r>
          </a:p>
          <a:p>
            <a:pPr marL="914400" lvl="1" indent="-457200">
              <a:spcBef>
                <a:spcPts val="0"/>
              </a:spcBef>
              <a:buAutoNum type="arabicPeriod"/>
            </a:pPr>
            <a:r>
              <a:rPr lang="nl-NL" sz="1600" dirty="0"/>
              <a:t>Zijn rapport en verbeterplan aangeboden aan de Raad en aan IBT?</a:t>
            </a:r>
          </a:p>
          <a:p>
            <a:pPr marL="914400" lvl="1" indent="-457200">
              <a:spcBef>
                <a:spcPts val="0"/>
              </a:spcBef>
              <a:buAutoNum type="arabicPeriod"/>
            </a:pPr>
            <a:r>
              <a:rPr lang="nl-NL" sz="1600" dirty="0"/>
              <a:t>[volgend inspectieseizoen] Hoe staat het met het verbeterplan?</a:t>
            </a:r>
          </a:p>
          <a:p>
            <a:pPr marL="0" indent="0">
              <a:spcBef>
                <a:spcPts val="0"/>
              </a:spcBef>
              <a:buNone/>
            </a:pPr>
            <a:endParaRPr lang="nl-NL" sz="2000" dirty="0"/>
          </a:p>
          <a:p>
            <a:pPr marL="0" indent="0">
              <a:spcBef>
                <a:spcPts val="0"/>
              </a:spcBef>
              <a:buNone/>
            </a:pPr>
            <a:r>
              <a:rPr lang="nl-NL" sz="2000" b="1" dirty="0"/>
              <a:t>Rapportopbouw:</a:t>
            </a:r>
          </a:p>
          <a:p>
            <a:pPr marL="457200" indent="-457200">
              <a:spcBef>
                <a:spcPts val="0"/>
              </a:spcBef>
              <a:buAutoNum type="arabicPeriod"/>
            </a:pPr>
            <a:r>
              <a:rPr lang="nl-NL" sz="2000" dirty="0"/>
              <a:t>Eis / normering</a:t>
            </a:r>
          </a:p>
          <a:p>
            <a:pPr marL="457200" indent="-457200">
              <a:spcBef>
                <a:spcPts val="0"/>
              </a:spcBef>
              <a:buAutoNum type="arabicPeriod"/>
            </a:pPr>
            <a:r>
              <a:rPr lang="nl-NL" sz="2000" dirty="0"/>
              <a:t>Bevindingen</a:t>
            </a:r>
          </a:p>
          <a:p>
            <a:pPr marL="457200" indent="-457200">
              <a:spcBef>
                <a:spcPts val="0"/>
              </a:spcBef>
              <a:buAutoNum type="arabicPeriod"/>
            </a:pPr>
            <a:r>
              <a:rPr lang="nl-NL" sz="2000" dirty="0"/>
              <a:t>Oordeel</a:t>
            </a:r>
          </a:p>
          <a:p>
            <a:pPr marL="457200" indent="-457200">
              <a:spcBef>
                <a:spcPts val="0"/>
              </a:spcBef>
              <a:buAutoNum type="arabicPeriod"/>
            </a:pPr>
            <a:r>
              <a:rPr lang="nl-NL" sz="2000" dirty="0"/>
              <a:t>Risico’s in risicoklassen</a:t>
            </a:r>
          </a:p>
          <a:p>
            <a:pPr marL="457200" indent="-457200">
              <a:spcBef>
                <a:spcPts val="0"/>
              </a:spcBef>
              <a:buAutoNum type="arabicPeriod"/>
            </a:pPr>
            <a:r>
              <a:rPr lang="nl-NL" sz="2000" dirty="0"/>
              <a:t>Aanbevelingen met prioritering</a:t>
            </a:r>
          </a:p>
        </p:txBody>
      </p:sp>
      <p:cxnSp>
        <p:nvCxnSpPr>
          <p:cNvPr id="5" name="Verbindingslijn: gekromd 4">
            <a:extLst>
              <a:ext uri="{FF2B5EF4-FFF2-40B4-BE49-F238E27FC236}">
                <a16:creationId xmlns:a16="http://schemas.microsoft.com/office/drawing/2014/main" id="{FB99A641-38CC-83BC-480C-3448FB2D3A31}"/>
              </a:ext>
            </a:extLst>
          </p:cNvPr>
          <p:cNvCxnSpPr>
            <a:cxnSpLocks/>
          </p:cNvCxnSpPr>
          <p:nvPr/>
        </p:nvCxnSpPr>
        <p:spPr>
          <a:xfrm flipV="1">
            <a:off x="4354286" y="5464629"/>
            <a:ext cx="2503714" cy="384628"/>
          </a:xfrm>
          <a:prstGeom prst="curved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B234F1E0-7521-89F5-BFED-600FC4B01D66}"/>
              </a:ext>
            </a:extLst>
          </p:cNvPr>
          <p:cNvSpPr txBox="1"/>
          <p:nvPr/>
        </p:nvSpPr>
        <p:spPr>
          <a:xfrm>
            <a:off x="6916056" y="4688114"/>
            <a:ext cx="2220687" cy="1631216"/>
          </a:xfrm>
          <a:prstGeom prst="rect">
            <a:avLst/>
          </a:prstGeom>
          <a:noFill/>
          <a:ln w="12700">
            <a:solidFill>
              <a:srgbClr val="FF0000"/>
            </a:solidFill>
          </a:ln>
        </p:spPr>
        <p:txBody>
          <a:bodyPr wrap="square" rtlCol="0">
            <a:spAutoFit/>
          </a:bodyPr>
          <a:lstStyle/>
          <a:p>
            <a:r>
              <a:rPr lang="nl-NL" sz="2000" dirty="0"/>
              <a:t>Risicoklassen:</a:t>
            </a:r>
          </a:p>
          <a:p>
            <a:pPr marL="342900" indent="-342900">
              <a:buAutoNum type="arabicPeriod"/>
            </a:pPr>
            <a:r>
              <a:rPr lang="nl-NL" sz="2000" dirty="0"/>
              <a:t>Bedrijfsvoering</a:t>
            </a:r>
          </a:p>
          <a:p>
            <a:pPr marL="342900" indent="-342900">
              <a:buAutoNum type="arabicPeriod"/>
            </a:pPr>
            <a:r>
              <a:rPr lang="nl-NL" sz="2000" dirty="0"/>
              <a:t>Financieel</a:t>
            </a:r>
          </a:p>
          <a:p>
            <a:pPr marL="342900" indent="-342900">
              <a:buAutoNum type="arabicPeriod"/>
            </a:pPr>
            <a:r>
              <a:rPr lang="nl-NL" sz="2000" dirty="0"/>
              <a:t>Juridisch</a:t>
            </a:r>
          </a:p>
          <a:p>
            <a:pPr marL="342900" indent="-342900">
              <a:buAutoNum type="arabicPeriod"/>
            </a:pPr>
            <a:r>
              <a:rPr lang="nl-NL" sz="2000" dirty="0"/>
              <a:t>Reputatie</a:t>
            </a:r>
          </a:p>
        </p:txBody>
      </p:sp>
      <p:pic>
        <p:nvPicPr>
          <p:cNvPr id="10" name="Afbeelding 9">
            <a:extLst>
              <a:ext uri="{FF2B5EF4-FFF2-40B4-BE49-F238E27FC236}">
                <a16:creationId xmlns:a16="http://schemas.microsoft.com/office/drawing/2014/main" id="{E63C6411-9D05-1043-518F-7A747A765155}"/>
              </a:ext>
            </a:extLst>
          </p:cNvPr>
          <p:cNvPicPr>
            <a:picLocks noChangeAspect="1"/>
          </p:cNvPicPr>
          <p:nvPr/>
        </p:nvPicPr>
        <p:blipFill>
          <a:blip r:embed="rId2"/>
          <a:stretch>
            <a:fillRect/>
          </a:stretch>
        </p:blipFill>
        <p:spPr>
          <a:xfrm>
            <a:off x="8698385" y="491349"/>
            <a:ext cx="2379379" cy="2612870"/>
          </a:xfrm>
          <a:prstGeom prst="rect">
            <a:avLst/>
          </a:prstGeom>
        </p:spPr>
      </p:pic>
    </p:spTree>
    <p:extLst>
      <p:ext uri="{BB962C8B-B14F-4D97-AF65-F5344CB8AC3E}">
        <p14:creationId xmlns:p14="http://schemas.microsoft.com/office/powerpoint/2010/main" val="4377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721242" y="-37345"/>
            <a:ext cx="10515600" cy="1325563"/>
          </a:xfrm>
        </p:spPr>
        <p:txBody>
          <a:bodyPr/>
          <a:lstStyle/>
          <a:p>
            <a:r>
              <a:rPr lang="nl-NL" dirty="0"/>
              <a:t>Voorlopige conclusies</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838200" y="1007989"/>
            <a:ext cx="10515600" cy="5820863"/>
          </a:xfrm>
        </p:spPr>
        <p:txBody>
          <a:bodyPr>
            <a:noAutofit/>
          </a:bodyPr>
          <a:lstStyle/>
          <a:p>
            <a:pPr marL="342900" indent="-342900">
              <a:spcBef>
                <a:spcPts val="0"/>
              </a:spcBef>
              <a:buAutoNum type="arabicPeriod"/>
            </a:pPr>
            <a:r>
              <a:rPr lang="nl-NL" sz="2000" dirty="0"/>
              <a:t>Het Meerjarenplan geeft geen bruikbare normen om de eisen te toetsen</a:t>
            </a:r>
            <a:br>
              <a:rPr lang="nl-NL" sz="2000" dirty="0"/>
            </a:br>
            <a:br>
              <a:rPr lang="nl-NL" sz="2000" dirty="0"/>
            </a:br>
            <a:br>
              <a:rPr lang="nl-NL" sz="2000" dirty="0"/>
            </a:br>
            <a:br>
              <a:rPr lang="nl-NL" sz="2000" dirty="0"/>
            </a:br>
            <a:br>
              <a:rPr lang="nl-NL" sz="2000" dirty="0"/>
            </a:br>
            <a:br>
              <a:rPr lang="nl-NL" sz="2000" dirty="0"/>
            </a:br>
            <a:endParaRPr lang="nl-NL" sz="1000" dirty="0"/>
          </a:p>
          <a:p>
            <a:pPr marL="342900" indent="-342900">
              <a:spcBef>
                <a:spcPts val="0"/>
              </a:spcBef>
              <a:buAutoNum type="arabicPeriod"/>
            </a:pPr>
            <a:r>
              <a:rPr lang="nl-NL" sz="2000" dirty="0"/>
              <a:t>De insteek van de WOO voor een archiefinspectie wekt meer interesse bij het management en bestuur dan de inzet van de Archiefwet:</a:t>
            </a:r>
          </a:p>
          <a:p>
            <a:pPr marL="800100" lvl="1" indent="-438150">
              <a:spcBef>
                <a:spcPts val="0"/>
              </a:spcBef>
              <a:buFont typeface="+mj-lt"/>
              <a:buAutoNum type="alphaLcPeriod"/>
            </a:pPr>
            <a:r>
              <a:rPr lang="nl-NL" sz="1800" dirty="0"/>
              <a:t>Actualiteit</a:t>
            </a:r>
          </a:p>
          <a:p>
            <a:pPr marL="800100" lvl="1" indent="-438150">
              <a:spcBef>
                <a:spcPts val="0"/>
              </a:spcBef>
              <a:buFont typeface="+mj-lt"/>
              <a:buAutoNum type="alphaLcPeriod"/>
            </a:pPr>
            <a:r>
              <a:rPr lang="nl-NL" sz="1800" dirty="0"/>
              <a:t>Sancties / risico reputatieschade</a:t>
            </a:r>
            <a:br>
              <a:rPr lang="nl-NL" sz="1600" dirty="0"/>
            </a:br>
            <a:endParaRPr lang="nl-NL" sz="1000" dirty="0"/>
          </a:p>
          <a:p>
            <a:pPr marL="342900" indent="-342900">
              <a:spcBef>
                <a:spcPts val="0"/>
              </a:spcBef>
              <a:buAutoNum type="arabicPeriod"/>
            </a:pPr>
            <a:r>
              <a:rPr lang="nl-NL" sz="2000" dirty="0"/>
              <a:t>De oppervlakkigheid van hoofdstuk 6 van de WOO en de weinig uitgewerkte eisen en normen in het Meerjarenplan geven een kans voor eigen invulling van de inspectiekaders:</a:t>
            </a:r>
          </a:p>
          <a:p>
            <a:pPr marL="800100" lvl="1" indent="-342900">
              <a:spcBef>
                <a:spcPts val="0"/>
              </a:spcBef>
              <a:buFont typeface="+mj-lt"/>
              <a:buAutoNum type="alphaLcPeriod"/>
            </a:pPr>
            <a:r>
              <a:rPr lang="nl-NL" sz="1800" dirty="0"/>
              <a:t>Andersoortige informatie ontvangen</a:t>
            </a:r>
          </a:p>
          <a:p>
            <a:pPr marL="800100" lvl="1" indent="-342900">
              <a:spcBef>
                <a:spcPts val="0"/>
              </a:spcBef>
              <a:buFont typeface="+mj-lt"/>
              <a:buAutoNum type="alphaLcPeriod"/>
            </a:pPr>
            <a:r>
              <a:rPr lang="nl-NL" sz="1800" dirty="0"/>
              <a:t>Bredere groep te interviewen functionarissen</a:t>
            </a:r>
            <a:br>
              <a:rPr lang="nl-NL" sz="1800" dirty="0"/>
            </a:br>
            <a:endParaRPr lang="nl-NL" sz="1000" dirty="0"/>
          </a:p>
          <a:p>
            <a:pPr marL="342900" indent="-342900">
              <a:spcBef>
                <a:spcPts val="0"/>
              </a:spcBef>
              <a:buFont typeface="+mj-lt"/>
              <a:buAutoNum type="arabicPeriod"/>
            </a:pPr>
            <a:r>
              <a:rPr lang="nl-NL" sz="2000" dirty="0"/>
              <a:t>Conclusies en aanbevelingen in het inspectierapport geven niet meteen een beeld van de uitvoering van de WOO zelf:</a:t>
            </a:r>
          </a:p>
          <a:p>
            <a:pPr marL="800100" lvl="1" indent="-342900">
              <a:spcBef>
                <a:spcPts val="0"/>
              </a:spcBef>
              <a:buFont typeface="+mj-lt"/>
              <a:buAutoNum type="alphaLcPeriod"/>
            </a:pPr>
            <a:r>
              <a:rPr lang="nl-NL" sz="1800" dirty="0"/>
              <a:t>Hoofdstuk 6 heeft sowieso geen aansluiting met de rest van de WOO?</a:t>
            </a:r>
          </a:p>
          <a:p>
            <a:pPr marL="800100" lvl="1" indent="-342900">
              <a:spcBef>
                <a:spcPts val="0"/>
              </a:spcBef>
              <a:buFont typeface="+mj-lt"/>
              <a:buAutoNum type="alphaLcPeriod"/>
            </a:pPr>
            <a:r>
              <a:rPr lang="nl-NL" sz="1800" dirty="0"/>
              <a:t>Te vroeg?</a:t>
            </a:r>
          </a:p>
        </p:txBody>
      </p:sp>
      <p:grpSp>
        <p:nvGrpSpPr>
          <p:cNvPr id="8" name="Groep 7">
            <a:extLst>
              <a:ext uri="{FF2B5EF4-FFF2-40B4-BE49-F238E27FC236}">
                <a16:creationId xmlns:a16="http://schemas.microsoft.com/office/drawing/2014/main" id="{591C897C-B049-FFB7-897C-7966A79453F0}"/>
              </a:ext>
            </a:extLst>
          </p:cNvPr>
          <p:cNvGrpSpPr/>
          <p:nvPr/>
        </p:nvGrpSpPr>
        <p:grpSpPr>
          <a:xfrm>
            <a:off x="721242" y="1288218"/>
            <a:ext cx="10349106" cy="1438527"/>
            <a:chOff x="721242" y="1013012"/>
            <a:chExt cx="10349106" cy="1438527"/>
          </a:xfrm>
        </p:grpSpPr>
        <p:pic>
          <p:nvPicPr>
            <p:cNvPr id="6" name="Afbeelding 5">
              <a:extLst>
                <a:ext uri="{FF2B5EF4-FFF2-40B4-BE49-F238E27FC236}">
                  <a16:creationId xmlns:a16="http://schemas.microsoft.com/office/drawing/2014/main" id="{D61CA7CC-819A-75D7-4D0D-2ABB9DEB5132}"/>
                </a:ext>
              </a:extLst>
            </p:cNvPr>
            <p:cNvPicPr>
              <a:picLocks noChangeAspect="1"/>
            </p:cNvPicPr>
            <p:nvPr/>
          </p:nvPicPr>
          <p:blipFill rotWithShape="1">
            <a:blip r:embed="rId2"/>
            <a:srcRect b="87796"/>
            <a:stretch/>
          </p:blipFill>
          <p:spPr>
            <a:xfrm>
              <a:off x="721242" y="1013012"/>
              <a:ext cx="10349106" cy="713312"/>
            </a:xfrm>
            <a:prstGeom prst="rect">
              <a:avLst/>
            </a:prstGeom>
          </p:spPr>
        </p:pic>
        <p:pic>
          <p:nvPicPr>
            <p:cNvPr id="7" name="Afbeelding 6">
              <a:extLst>
                <a:ext uri="{FF2B5EF4-FFF2-40B4-BE49-F238E27FC236}">
                  <a16:creationId xmlns:a16="http://schemas.microsoft.com/office/drawing/2014/main" id="{908D71FF-AB2B-EC8C-04C3-B9D520EF827F}"/>
                </a:ext>
              </a:extLst>
            </p:cNvPr>
            <p:cNvPicPr>
              <a:picLocks noChangeAspect="1"/>
            </p:cNvPicPr>
            <p:nvPr/>
          </p:nvPicPr>
          <p:blipFill rotWithShape="1">
            <a:blip r:embed="rId2"/>
            <a:srcRect t="73297" b="13217"/>
            <a:stretch/>
          </p:blipFill>
          <p:spPr>
            <a:xfrm>
              <a:off x="721242" y="1663263"/>
              <a:ext cx="10349106" cy="788276"/>
            </a:xfrm>
            <a:prstGeom prst="rect">
              <a:avLst/>
            </a:prstGeom>
          </p:spPr>
        </p:pic>
      </p:grpSp>
      <p:grpSp>
        <p:nvGrpSpPr>
          <p:cNvPr id="9" name="Groep 8">
            <a:extLst>
              <a:ext uri="{FF2B5EF4-FFF2-40B4-BE49-F238E27FC236}">
                <a16:creationId xmlns:a16="http://schemas.microsoft.com/office/drawing/2014/main" id="{17D9FF18-BCE1-B5A5-30EB-3992661CEBA2}"/>
              </a:ext>
            </a:extLst>
          </p:cNvPr>
          <p:cNvGrpSpPr/>
          <p:nvPr/>
        </p:nvGrpSpPr>
        <p:grpSpPr>
          <a:xfrm>
            <a:off x="955212" y="1803088"/>
            <a:ext cx="4920343" cy="549053"/>
            <a:chOff x="955158" y="5133725"/>
            <a:chExt cx="4920343" cy="549053"/>
          </a:xfrm>
        </p:grpSpPr>
        <p:cxnSp>
          <p:nvCxnSpPr>
            <p:cNvPr id="10" name="Rechte verbindingslijn 9">
              <a:extLst>
                <a:ext uri="{FF2B5EF4-FFF2-40B4-BE49-F238E27FC236}">
                  <a16:creationId xmlns:a16="http://schemas.microsoft.com/office/drawing/2014/main" id="{58CB02BD-4A3E-56FF-0419-197C3FA15E2C}"/>
                </a:ext>
              </a:extLst>
            </p:cNvPr>
            <p:cNvCxnSpPr>
              <a:cxnSpLocks/>
            </p:cNvCxnSpPr>
            <p:nvPr/>
          </p:nvCxnSpPr>
          <p:spPr>
            <a:xfrm>
              <a:off x="2525486" y="5490715"/>
              <a:ext cx="12046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220202DA-7FE6-33F7-9907-B4367EAB47B6}"/>
                </a:ext>
              </a:extLst>
            </p:cNvPr>
            <p:cNvCxnSpPr>
              <a:cxnSpLocks/>
            </p:cNvCxnSpPr>
            <p:nvPr/>
          </p:nvCxnSpPr>
          <p:spPr>
            <a:xfrm>
              <a:off x="955158" y="5639486"/>
              <a:ext cx="1570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al 11">
              <a:extLst>
                <a:ext uri="{FF2B5EF4-FFF2-40B4-BE49-F238E27FC236}">
                  <a16:creationId xmlns:a16="http://schemas.microsoft.com/office/drawing/2014/main" id="{F91DC3A9-1422-9000-2EE4-223AD286A816}"/>
                </a:ext>
              </a:extLst>
            </p:cNvPr>
            <p:cNvSpPr/>
            <p:nvPr/>
          </p:nvSpPr>
          <p:spPr>
            <a:xfrm>
              <a:off x="4426970" y="5229630"/>
              <a:ext cx="823995" cy="45314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dirty="0"/>
            </a:p>
          </p:txBody>
        </p:sp>
        <p:sp>
          <p:nvSpPr>
            <p:cNvPr id="13" name="Tekstvak 12">
              <a:extLst>
                <a:ext uri="{FF2B5EF4-FFF2-40B4-BE49-F238E27FC236}">
                  <a16:creationId xmlns:a16="http://schemas.microsoft.com/office/drawing/2014/main" id="{002C7641-B8A9-BAF4-A9D7-C3398A61D9AE}"/>
                </a:ext>
              </a:extLst>
            </p:cNvPr>
            <p:cNvSpPr txBox="1"/>
            <p:nvPr/>
          </p:nvSpPr>
          <p:spPr>
            <a:xfrm>
              <a:off x="5309444" y="5133725"/>
              <a:ext cx="566057" cy="523220"/>
            </a:xfrm>
            <a:prstGeom prst="rect">
              <a:avLst/>
            </a:prstGeom>
            <a:noFill/>
          </p:spPr>
          <p:txBody>
            <a:bodyPr wrap="square" rtlCol="0">
              <a:spAutoFit/>
            </a:bodyPr>
            <a:lstStyle/>
            <a:p>
              <a:r>
                <a:rPr lang="nl-NL" sz="2800" b="1" dirty="0">
                  <a:solidFill>
                    <a:srgbClr val="FF0000"/>
                  </a:solidFill>
                </a:rPr>
                <a:t>??</a:t>
              </a:r>
            </a:p>
          </p:txBody>
        </p:sp>
      </p:grpSp>
    </p:spTree>
    <p:extLst>
      <p:ext uri="{BB962C8B-B14F-4D97-AF65-F5344CB8AC3E}">
        <p14:creationId xmlns:p14="http://schemas.microsoft.com/office/powerpoint/2010/main" val="5757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876693" y="741392"/>
            <a:ext cx="5219307" cy="666068"/>
          </a:xfrm>
        </p:spPr>
        <p:txBody>
          <a:bodyPr anchor="b">
            <a:normAutofit/>
          </a:bodyPr>
          <a:lstStyle/>
          <a:p>
            <a:r>
              <a:rPr lang="nl-NL" sz="3200" dirty="0"/>
              <a:t>Stelling 1</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643610" y="1753919"/>
            <a:ext cx="6079919" cy="1773634"/>
          </a:xfrm>
        </p:spPr>
        <p:txBody>
          <a:bodyPr anchor="t">
            <a:normAutofit/>
          </a:bodyPr>
          <a:lstStyle/>
          <a:p>
            <a:pPr marL="265112" lvl="1" indent="0">
              <a:buNone/>
            </a:pPr>
            <a:r>
              <a:rPr lang="nl-NL" sz="2800" b="1" dirty="0"/>
              <a:t>Het toetsen van de naleving van Hoofdstuk 6 van de WOO is bij uitstel een taak voor de archieftoezichthouder</a:t>
            </a:r>
          </a:p>
        </p:txBody>
      </p:sp>
      <p:grpSp>
        <p:nvGrpSpPr>
          <p:cNvPr id="32" name="Group 1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064F78F5-D633-1FF9-556D-A89F7C233751}"/>
              </a:ext>
            </a:extLst>
          </p:cNvPr>
          <p:cNvPicPr>
            <a:picLocks noChangeAspect="1"/>
          </p:cNvPicPr>
          <p:nvPr/>
        </p:nvPicPr>
        <p:blipFill>
          <a:blip r:embed="rId2"/>
          <a:stretch>
            <a:fillRect/>
          </a:stretch>
        </p:blipFill>
        <p:spPr>
          <a:xfrm>
            <a:off x="6723529" y="1415735"/>
            <a:ext cx="5468471" cy="4010212"/>
          </a:xfrm>
          <a:prstGeom prst="rect">
            <a:avLst/>
          </a:prstGeom>
        </p:spPr>
      </p:pic>
      <p:sp>
        <p:nvSpPr>
          <p:cNvPr id="6" name="Tekstvak 5">
            <a:extLst>
              <a:ext uri="{FF2B5EF4-FFF2-40B4-BE49-F238E27FC236}">
                <a16:creationId xmlns:a16="http://schemas.microsoft.com/office/drawing/2014/main" id="{E8041F33-300A-22B2-7843-87F4E49443F8}"/>
              </a:ext>
            </a:extLst>
          </p:cNvPr>
          <p:cNvSpPr txBox="1"/>
          <p:nvPr/>
        </p:nvSpPr>
        <p:spPr>
          <a:xfrm>
            <a:off x="936077" y="4329949"/>
            <a:ext cx="6765377" cy="1631216"/>
          </a:xfrm>
          <a:prstGeom prst="rect">
            <a:avLst/>
          </a:prstGeom>
          <a:noFill/>
        </p:spPr>
        <p:txBody>
          <a:bodyPr wrap="square">
            <a:spAutoFit/>
          </a:bodyPr>
          <a:lstStyle/>
          <a:p>
            <a:pPr marL="0" indent="0">
              <a:spcBef>
                <a:spcPts val="0"/>
              </a:spcBef>
              <a:buNone/>
            </a:pPr>
            <a:r>
              <a:rPr lang="nl-NL" sz="2000" b="1" dirty="0"/>
              <a:t>Hoofdstuk 6. Digitale informatiehuishouding</a:t>
            </a:r>
          </a:p>
          <a:p>
            <a:pPr marL="0" indent="0">
              <a:spcBef>
                <a:spcPts val="0"/>
              </a:spcBef>
              <a:buNone/>
            </a:pPr>
            <a:r>
              <a:rPr lang="nl-NL" sz="2000" b="1" i="1" dirty="0"/>
              <a:t>Artikel 6.1. Doel</a:t>
            </a:r>
          </a:p>
          <a:p>
            <a:pPr marL="0" indent="0">
              <a:spcBef>
                <a:spcPts val="0"/>
              </a:spcBef>
              <a:buNone/>
            </a:pPr>
            <a:r>
              <a:rPr lang="nl-NL" sz="2000" dirty="0"/>
              <a:t>Het bestuursorgaan treft maatregelen ten behoeve van het duurzaam toegankelijk maken van de digitale documenten, bedoeld in artikel 2.4, eerste lid.</a:t>
            </a:r>
          </a:p>
        </p:txBody>
      </p:sp>
    </p:spTree>
    <p:extLst>
      <p:ext uri="{BB962C8B-B14F-4D97-AF65-F5344CB8AC3E}">
        <p14:creationId xmlns:p14="http://schemas.microsoft.com/office/powerpoint/2010/main" val="263600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876693" y="741392"/>
            <a:ext cx="5219307" cy="666068"/>
          </a:xfrm>
        </p:spPr>
        <p:txBody>
          <a:bodyPr anchor="b">
            <a:normAutofit/>
          </a:bodyPr>
          <a:lstStyle/>
          <a:p>
            <a:r>
              <a:rPr lang="nl-NL" sz="3200"/>
              <a:t>Stelling 2</a:t>
            </a:r>
            <a:endParaRPr lang="nl-NL" sz="3200" dirty="0"/>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618896" y="2260765"/>
            <a:ext cx="6079919" cy="2533575"/>
          </a:xfrm>
        </p:spPr>
        <p:txBody>
          <a:bodyPr anchor="t">
            <a:normAutofit/>
          </a:bodyPr>
          <a:lstStyle/>
          <a:p>
            <a:pPr marL="265112" lvl="1" indent="0">
              <a:buNone/>
            </a:pPr>
            <a:r>
              <a:rPr lang="nl-NL" sz="2800" b="1" dirty="0"/>
              <a:t>Inspecteren op basis van de 7 eisen van het Meerjarenplan van de VNG is voldoende om een goed beeld te krijgen van de staat van het archiefbeheer bij een gemeente. </a:t>
            </a:r>
          </a:p>
        </p:txBody>
      </p:sp>
      <p:grpSp>
        <p:nvGrpSpPr>
          <p:cNvPr id="32" name="Group 1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Afbeelding 4">
            <a:extLst>
              <a:ext uri="{FF2B5EF4-FFF2-40B4-BE49-F238E27FC236}">
                <a16:creationId xmlns:a16="http://schemas.microsoft.com/office/drawing/2014/main" id="{20CAA46C-DD4C-3B19-1562-8C9E28F25F5D}"/>
              </a:ext>
            </a:extLst>
          </p:cNvPr>
          <p:cNvPicPr>
            <a:picLocks noChangeAspect="1"/>
          </p:cNvPicPr>
          <p:nvPr/>
        </p:nvPicPr>
        <p:blipFill rotWithShape="1">
          <a:blip r:embed="rId2"/>
          <a:srcRect r="63325"/>
          <a:stretch/>
        </p:blipFill>
        <p:spPr>
          <a:xfrm>
            <a:off x="7003801" y="761486"/>
            <a:ext cx="3795579" cy="5844988"/>
          </a:xfrm>
          <a:prstGeom prst="rect">
            <a:avLst/>
          </a:prstGeom>
        </p:spPr>
      </p:pic>
    </p:spTree>
    <p:extLst>
      <p:ext uri="{BB962C8B-B14F-4D97-AF65-F5344CB8AC3E}">
        <p14:creationId xmlns:p14="http://schemas.microsoft.com/office/powerpoint/2010/main" val="98909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876693" y="741392"/>
            <a:ext cx="5219307" cy="666068"/>
          </a:xfrm>
        </p:spPr>
        <p:txBody>
          <a:bodyPr anchor="b">
            <a:normAutofit/>
          </a:bodyPr>
          <a:lstStyle/>
          <a:p>
            <a:r>
              <a:rPr lang="nl-NL" sz="3200" dirty="0"/>
              <a:t>Stelling 3</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556740" y="2285479"/>
            <a:ext cx="6079919" cy="2484148"/>
          </a:xfrm>
        </p:spPr>
        <p:txBody>
          <a:bodyPr anchor="t">
            <a:normAutofit/>
          </a:bodyPr>
          <a:lstStyle/>
          <a:p>
            <a:pPr marL="265112" lvl="1" indent="0">
              <a:buNone/>
            </a:pPr>
            <a:r>
              <a:rPr lang="nl-NL" sz="2800" b="1" dirty="0"/>
              <a:t>Er moeten landelijke afspraken komen over de normen die bij Hoofdstuk 6 van de WOO horen en wie het toezicht daarop uitvoert.</a:t>
            </a:r>
          </a:p>
        </p:txBody>
      </p:sp>
      <p:grpSp>
        <p:nvGrpSpPr>
          <p:cNvPr id="32" name="Group 1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Afbeelding 3">
            <a:extLst>
              <a:ext uri="{FF2B5EF4-FFF2-40B4-BE49-F238E27FC236}">
                <a16:creationId xmlns:a16="http://schemas.microsoft.com/office/drawing/2014/main" id="{3A384C1A-1805-1388-500A-1C23C8E0BA50}"/>
              </a:ext>
            </a:extLst>
          </p:cNvPr>
          <p:cNvPicPr>
            <a:picLocks noChangeAspect="1"/>
          </p:cNvPicPr>
          <p:nvPr/>
        </p:nvPicPr>
        <p:blipFill>
          <a:blip r:embed="rId2"/>
          <a:stretch>
            <a:fillRect/>
          </a:stretch>
        </p:blipFill>
        <p:spPr>
          <a:xfrm>
            <a:off x="7177319" y="2098803"/>
            <a:ext cx="3810000" cy="2857500"/>
          </a:xfrm>
          <a:prstGeom prst="rect">
            <a:avLst/>
          </a:prstGeom>
        </p:spPr>
      </p:pic>
    </p:spTree>
    <p:extLst>
      <p:ext uri="{BB962C8B-B14F-4D97-AF65-F5344CB8AC3E}">
        <p14:creationId xmlns:p14="http://schemas.microsoft.com/office/powerpoint/2010/main" val="371144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876693" y="741392"/>
            <a:ext cx="5219307" cy="666068"/>
          </a:xfrm>
        </p:spPr>
        <p:txBody>
          <a:bodyPr anchor="b">
            <a:normAutofit/>
          </a:bodyPr>
          <a:lstStyle/>
          <a:p>
            <a:r>
              <a:rPr lang="nl-NL" sz="3200" dirty="0"/>
              <a:t>Onze vragen</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692665" y="1754138"/>
            <a:ext cx="9736438" cy="2484148"/>
          </a:xfrm>
        </p:spPr>
        <p:txBody>
          <a:bodyPr anchor="t">
            <a:normAutofit/>
          </a:bodyPr>
          <a:lstStyle/>
          <a:p>
            <a:pPr marL="779462" lvl="1" indent="-514350">
              <a:buFont typeface="+mj-lt"/>
              <a:buAutoNum type="arabicPeriod"/>
            </a:pPr>
            <a:r>
              <a:rPr lang="nl-NL" sz="2800" b="1" dirty="0"/>
              <a:t>Zijn er andere voorbeelden bekend van het gebruik van de WOO-eisen voor een archiefinspectie?</a:t>
            </a:r>
          </a:p>
          <a:p>
            <a:pPr marL="779462" lvl="1" indent="-514350">
              <a:buFont typeface="+mj-lt"/>
              <a:buAutoNum type="arabicPeriod"/>
            </a:pPr>
            <a:r>
              <a:rPr lang="nl-NL" sz="2800" b="1" dirty="0"/>
              <a:t>Wat zou je willen veranderen in onze opzet?</a:t>
            </a:r>
          </a:p>
          <a:p>
            <a:pPr marL="779462" lvl="1" indent="-514350">
              <a:buFont typeface="+mj-lt"/>
              <a:buAutoNum type="arabicPeriod"/>
            </a:pPr>
            <a:endParaRPr lang="nl-NL" sz="2800" b="1" dirty="0"/>
          </a:p>
        </p:txBody>
      </p:sp>
      <p:grpSp>
        <p:nvGrpSpPr>
          <p:cNvPr id="32" name="Group 1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91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721242" y="-37345"/>
            <a:ext cx="10515600" cy="1325563"/>
          </a:xfrm>
        </p:spPr>
        <p:txBody>
          <a:bodyPr/>
          <a:lstStyle/>
          <a:p>
            <a:r>
              <a:rPr lang="nl-NL" dirty="0"/>
              <a:t>Wat gaan we doen?</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838199" y="1060705"/>
            <a:ext cx="5903259" cy="5241483"/>
          </a:xfrm>
        </p:spPr>
        <p:txBody>
          <a:bodyPr>
            <a:normAutofit/>
          </a:bodyPr>
          <a:lstStyle/>
          <a:p>
            <a:r>
              <a:rPr lang="nl-NL" sz="2400" dirty="0">
                <a:sym typeface="Wingdings" panose="05000000000000000000" pitchFamily="2" charset="2"/>
              </a:rPr>
              <a:t>Wat hebben we gedaan?</a:t>
            </a:r>
          </a:p>
          <a:p>
            <a:r>
              <a:rPr lang="nl-NL" sz="2400" dirty="0">
                <a:sym typeface="Wingdings" panose="05000000000000000000" pitchFamily="2" charset="2"/>
              </a:rPr>
              <a:t>Archief-KPI’s?</a:t>
            </a:r>
          </a:p>
          <a:p>
            <a:r>
              <a:rPr lang="nl-NL" sz="2400" dirty="0">
                <a:sym typeface="Wingdings" panose="05000000000000000000" pitchFamily="2" charset="2"/>
              </a:rPr>
              <a:t>Wat wil de WOO?</a:t>
            </a:r>
          </a:p>
          <a:p>
            <a:r>
              <a:rPr lang="nl-NL" sz="2400" dirty="0">
                <a:sym typeface="Wingdings" panose="05000000000000000000" pitchFamily="2" charset="2"/>
              </a:rPr>
              <a:t>Het toezichtskader</a:t>
            </a:r>
          </a:p>
          <a:p>
            <a:r>
              <a:rPr lang="nl-NL" sz="2400" dirty="0">
                <a:sym typeface="Wingdings" panose="05000000000000000000" pitchFamily="2" charset="2"/>
              </a:rPr>
              <a:t>Hoe verliepen de inspecties?</a:t>
            </a:r>
          </a:p>
          <a:p>
            <a:r>
              <a:rPr lang="nl-NL" sz="2400" dirty="0">
                <a:sym typeface="Wingdings" panose="05000000000000000000" pitchFamily="2" charset="2"/>
              </a:rPr>
              <a:t>Wat zijn de conclusies?</a:t>
            </a:r>
          </a:p>
          <a:p>
            <a:r>
              <a:rPr lang="nl-NL" sz="2400" dirty="0">
                <a:sym typeface="Wingdings" panose="05000000000000000000" pitchFamily="2" charset="2"/>
              </a:rPr>
              <a:t>Stellingen</a:t>
            </a:r>
          </a:p>
        </p:txBody>
      </p:sp>
      <p:sp>
        <p:nvSpPr>
          <p:cNvPr id="4" name="Tijdelijke aanduiding voor inhoud 2">
            <a:extLst>
              <a:ext uri="{FF2B5EF4-FFF2-40B4-BE49-F238E27FC236}">
                <a16:creationId xmlns:a16="http://schemas.microsoft.com/office/drawing/2014/main" id="{7B71681D-3E3B-7DA0-86B7-E724AAD1FA4A}"/>
              </a:ext>
            </a:extLst>
          </p:cNvPr>
          <p:cNvSpPr txBox="1">
            <a:spLocks/>
          </p:cNvSpPr>
          <p:nvPr/>
        </p:nvSpPr>
        <p:spPr>
          <a:xfrm>
            <a:off x="838199" y="4583834"/>
            <a:ext cx="4856478" cy="2151082"/>
          </a:xfrm>
          <a:prstGeom prst="rect">
            <a:avLst/>
          </a:prstGeom>
          <a:ln w="31750">
            <a:solidFill>
              <a:srgbClr val="7030A0"/>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F1262"/>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1262"/>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1262"/>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1262"/>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1262"/>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nl-NL" sz="2400" dirty="0">
                <a:sym typeface="Wingdings" panose="05000000000000000000" pitchFamily="2" charset="2"/>
              </a:rPr>
            </a:br>
            <a:r>
              <a:rPr lang="nl-NL" sz="2400" dirty="0">
                <a:sym typeface="Wingdings" panose="05000000000000000000" pitchFamily="2" charset="2"/>
              </a:rPr>
              <a:t>Chido Houbraken</a:t>
            </a:r>
          </a:p>
          <a:p>
            <a:pPr marL="0" indent="0">
              <a:buNone/>
            </a:pPr>
            <a:r>
              <a:rPr lang="nl-NL" sz="2400" dirty="0">
                <a:sym typeface="Wingdings" panose="05000000000000000000" pitchFamily="2" charset="2"/>
              </a:rPr>
              <a:t>Archivaris West-Brabants Archief</a:t>
            </a:r>
          </a:p>
          <a:p>
            <a:pPr marL="0" indent="0">
              <a:buNone/>
            </a:pPr>
            <a:r>
              <a:rPr lang="nl-NL" sz="2400" dirty="0">
                <a:sym typeface="Wingdings" panose="05000000000000000000" pitchFamily="2" charset="2"/>
              </a:rPr>
              <a:t>Inspectie-addict</a:t>
            </a:r>
          </a:p>
          <a:p>
            <a:pPr marL="0" indent="0">
              <a:buNone/>
            </a:pPr>
            <a:r>
              <a:rPr lang="nl-NL" sz="2400" dirty="0" err="1">
                <a:sym typeface="Wingdings" panose="05000000000000000000" pitchFamily="2" charset="2"/>
              </a:rPr>
              <a:t>Hofhouder</a:t>
            </a:r>
            <a:endParaRPr lang="nl-NL" sz="2400" dirty="0">
              <a:sym typeface="Wingdings" panose="05000000000000000000" pitchFamily="2" charset="2"/>
            </a:endParaRPr>
          </a:p>
          <a:p>
            <a:pPr marL="0" indent="0">
              <a:buNone/>
            </a:pPr>
            <a:r>
              <a:rPr lang="nl-NL" sz="2400" dirty="0" err="1">
                <a:sym typeface="Wingdings" panose="05000000000000000000" pitchFamily="2" charset="2"/>
              </a:rPr>
              <a:t>Filmgek</a:t>
            </a:r>
            <a:endParaRPr lang="nl-NL" sz="2400" dirty="0">
              <a:sym typeface="Wingdings" panose="05000000000000000000" pitchFamily="2" charset="2"/>
            </a:endParaRPr>
          </a:p>
          <a:p>
            <a:pPr marL="0" indent="0">
              <a:buNone/>
            </a:pPr>
            <a:endParaRPr lang="nl-NL" sz="2400" dirty="0">
              <a:sym typeface="Wingdings" panose="05000000000000000000" pitchFamily="2" charset="2"/>
            </a:endParaRPr>
          </a:p>
        </p:txBody>
      </p:sp>
      <p:pic>
        <p:nvPicPr>
          <p:cNvPr id="5" name="Afbeelding 4">
            <a:extLst>
              <a:ext uri="{FF2B5EF4-FFF2-40B4-BE49-F238E27FC236}">
                <a16:creationId xmlns:a16="http://schemas.microsoft.com/office/drawing/2014/main" id="{59126B55-7DB8-E852-F624-3129F236A128}"/>
              </a:ext>
            </a:extLst>
          </p:cNvPr>
          <p:cNvPicPr>
            <a:picLocks noChangeAspect="1"/>
          </p:cNvPicPr>
          <p:nvPr/>
        </p:nvPicPr>
        <p:blipFill rotWithShape="1">
          <a:blip r:embed="rId2"/>
          <a:srcRect l="13798" r="13876"/>
          <a:stretch/>
        </p:blipFill>
        <p:spPr>
          <a:xfrm>
            <a:off x="6400799" y="1144967"/>
            <a:ext cx="4953000" cy="5589949"/>
          </a:xfrm>
          <a:prstGeom prst="rect">
            <a:avLst/>
          </a:prstGeom>
        </p:spPr>
      </p:pic>
    </p:spTree>
    <p:extLst>
      <p:ext uri="{BB962C8B-B14F-4D97-AF65-F5344CB8AC3E}">
        <p14:creationId xmlns:p14="http://schemas.microsoft.com/office/powerpoint/2010/main" val="21317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481014" y="327025"/>
            <a:ext cx="5167311" cy="1053540"/>
          </a:xfrm>
        </p:spPr>
        <p:txBody>
          <a:bodyPr anchor="b">
            <a:normAutofit/>
          </a:bodyPr>
          <a:lstStyle/>
          <a:p>
            <a:r>
              <a:rPr lang="nl-NL" sz="3600" dirty="0"/>
              <a:t>Wat hebben we gedaan?</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481013" y="1452283"/>
            <a:ext cx="5391886" cy="4457420"/>
          </a:xfrm>
        </p:spPr>
        <p:txBody>
          <a:bodyPr>
            <a:noAutofit/>
          </a:bodyPr>
          <a:lstStyle/>
          <a:p>
            <a:r>
              <a:rPr lang="nl-NL" sz="2400" dirty="0">
                <a:sym typeface="Wingdings" panose="05000000000000000000" pitchFamily="2" charset="2"/>
              </a:rPr>
              <a:t>We hebben een toezichtskader gemaakt op basis van de eisen uit hoofdstuk 6 van de WOO</a:t>
            </a:r>
            <a:br>
              <a:rPr lang="nl-NL" sz="2400" dirty="0">
                <a:sym typeface="Wingdings" panose="05000000000000000000" pitchFamily="2" charset="2"/>
              </a:rPr>
            </a:br>
            <a:r>
              <a:rPr lang="nl-NL" sz="2400" dirty="0">
                <a:sym typeface="Wingdings" panose="05000000000000000000" pitchFamily="2" charset="2"/>
              </a:rPr>
              <a:t>(nou ja, voor zover ondergebracht in het WOO-Meerjarenplan van de VNG…)</a:t>
            </a:r>
          </a:p>
          <a:p>
            <a:r>
              <a:rPr lang="nl-NL" sz="2400" dirty="0">
                <a:sym typeface="Wingdings" panose="05000000000000000000" pitchFamily="2" charset="2"/>
              </a:rPr>
              <a:t>We hebben de Archief-KPI’s gedumpt</a:t>
            </a:r>
            <a:br>
              <a:rPr lang="nl-NL" sz="2400" dirty="0">
                <a:sym typeface="Wingdings" panose="05000000000000000000" pitchFamily="2" charset="2"/>
              </a:rPr>
            </a:br>
            <a:r>
              <a:rPr lang="nl-NL" sz="2400" dirty="0">
                <a:sym typeface="Wingdings" panose="05000000000000000000" pitchFamily="2" charset="2"/>
              </a:rPr>
              <a:t>(ok, niet helemaal…)</a:t>
            </a:r>
          </a:p>
          <a:p>
            <a:r>
              <a:rPr lang="nl-NL" sz="2400" dirty="0">
                <a:sym typeface="Wingdings" panose="05000000000000000000" pitchFamily="2" charset="2"/>
              </a:rPr>
              <a:t>We hebben de eerste ervaringen geanalyseerd</a:t>
            </a:r>
            <a:br>
              <a:rPr lang="nl-NL" sz="2400" dirty="0">
                <a:sym typeface="Wingdings" panose="05000000000000000000" pitchFamily="2" charset="2"/>
              </a:rPr>
            </a:br>
            <a:r>
              <a:rPr lang="nl-NL" sz="2400" dirty="0">
                <a:sym typeface="Wingdings" panose="05000000000000000000" pitchFamily="2" charset="2"/>
              </a:rPr>
              <a:t>(en we zijn er nog niet helemaal uit…)</a:t>
            </a:r>
          </a:p>
        </p:txBody>
      </p:sp>
      <p:pic>
        <p:nvPicPr>
          <p:cNvPr id="4" name="Afbeelding 3">
            <a:extLst>
              <a:ext uri="{FF2B5EF4-FFF2-40B4-BE49-F238E27FC236}">
                <a16:creationId xmlns:a16="http://schemas.microsoft.com/office/drawing/2014/main" id="{B7B3F7DD-C2A6-B5D5-BA6C-6DB9F38A5A93}"/>
              </a:ext>
            </a:extLst>
          </p:cNvPr>
          <p:cNvPicPr>
            <a:picLocks noChangeAspect="1"/>
          </p:cNvPicPr>
          <p:nvPr/>
        </p:nvPicPr>
        <p:blipFill rotWithShape="1">
          <a:blip r:embed="rId2"/>
          <a:srcRect t="6893" r="2" b="12310"/>
          <a:stretch/>
        </p:blipFill>
        <p:spPr>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spTree>
    <p:extLst>
      <p:ext uri="{BB962C8B-B14F-4D97-AF65-F5344CB8AC3E}">
        <p14:creationId xmlns:p14="http://schemas.microsoft.com/office/powerpoint/2010/main" val="65105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876693" y="741392"/>
            <a:ext cx="5219307" cy="666068"/>
          </a:xfrm>
        </p:spPr>
        <p:txBody>
          <a:bodyPr anchor="b">
            <a:normAutofit/>
          </a:bodyPr>
          <a:lstStyle/>
          <a:p>
            <a:r>
              <a:rPr lang="nl-NL" sz="3200" dirty="0"/>
              <a:t>De Archief-KPI’s</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643610" y="1655366"/>
            <a:ext cx="6841272" cy="4542804"/>
          </a:xfrm>
        </p:spPr>
        <p:txBody>
          <a:bodyPr anchor="t">
            <a:normAutofit/>
          </a:bodyPr>
          <a:lstStyle/>
          <a:p>
            <a:pPr marL="265112" lvl="1" indent="0">
              <a:buNone/>
            </a:pPr>
            <a:r>
              <a:rPr lang="nl-NL" sz="3600" dirty="0"/>
              <a:t>Heel de KPI-lijst overboord:</a:t>
            </a:r>
          </a:p>
          <a:p>
            <a:pPr marL="715963" lvl="1" indent="-450850"/>
            <a:r>
              <a:rPr lang="nl-NL" sz="3600" dirty="0"/>
              <a:t>Minder afvinklijst</a:t>
            </a:r>
          </a:p>
          <a:p>
            <a:pPr marL="715963" lvl="1" indent="-450850"/>
            <a:r>
              <a:rPr lang="nl-NL" sz="3600" dirty="0"/>
              <a:t>Meer de diepte in</a:t>
            </a:r>
          </a:p>
          <a:p>
            <a:pPr marL="715963" lvl="1" indent="-450850"/>
            <a:r>
              <a:rPr lang="nl-NL" sz="3600" dirty="0"/>
              <a:t>Meer aansluiten bij de actualiteit</a:t>
            </a:r>
          </a:p>
        </p:txBody>
      </p:sp>
      <p:pic>
        <p:nvPicPr>
          <p:cNvPr id="10" name="Afbeelding 9">
            <a:extLst>
              <a:ext uri="{FF2B5EF4-FFF2-40B4-BE49-F238E27FC236}">
                <a16:creationId xmlns:a16="http://schemas.microsoft.com/office/drawing/2014/main" id="{B67A2510-C651-6BC7-4309-2DE9E9054DEA}"/>
              </a:ext>
            </a:extLst>
          </p:cNvPr>
          <p:cNvPicPr>
            <a:picLocks noChangeAspect="1"/>
          </p:cNvPicPr>
          <p:nvPr/>
        </p:nvPicPr>
        <p:blipFill>
          <a:blip r:embed="rId2"/>
          <a:stretch>
            <a:fillRect/>
          </a:stretch>
        </p:blipFill>
        <p:spPr>
          <a:xfrm>
            <a:off x="7008019" y="1729327"/>
            <a:ext cx="4273463" cy="3399345"/>
          </a:xfrm>
          <a:prstGeom prst="rect">
            <a:avLst/>
          </a:prstGeom>
        </p:spPr>
      </p:pic>
      <p:grpSp>
        <p:nvGrpSpPr>
          <p:cNvPr id="32" name="Group 1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067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721242" y="-37345"/>
            <a:ext cx="10515600" cy="1325563"/>
          </a:xfrm>
        </p:spPr>
        <p:txBody>
          <a:bodyPr/>
          <a:lstStyle/>
          <a:p>
            <a:r>
              <a:rPr lang="nl-NL" dirty="0"/>
              <a:t>Wat wil de WOO?</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838200" y="938155"/>
            <a:ext cx="10515600" cy="5820863"/>
          </a:xfrm>
        </p:spPr>
        <p:txBody>
          <a:bodyPr>
            <a:noAutofit/>
          </a:bodyPr>
          <a:lstStyle/>
          <a:p>
            <a:pPr marL="0" indent="0">
              <a:spcBef>
                <a:spcPts val="0"/>
              </a:spcBef>
              <a:buNone/>
            </a:pPr>
            <a:r>
              <a:rPr lang="nl-NL" sz="2000" b="1" dirty="0"/>
              <a:t>Hoofdstuk 6. Digitale informatiehuishouding</a:t>
            </a:r>
          </a:p>
          <a:p>
            <a:pPr marL="0" indent="0">
              <a:spcBef>
                <a:spcPts val="0"/>
              </a:spcBef>
              <a:buNone/>
            </a:pPr>
            <a:r>
              <a:rPr lang="nl-NL" sz="2000" b="1" i="1" dirty="0"/>
              <a:t>Artikel 6.1. Doel</a:t>
            </a:r>
          </a:p>
          <a:p>
            <a:pPr marL="0" indent="0">
              <a:spcBef>
                <a:spcPts val="0"/>
              </a:spcBef>
              <a:buNone/>
            </a:pPr>
            <a:r>
              <a:rPr lang="nl-NL" sz="2000" dirty="0"/>
              <a:t>Het bestuursorgaan treft maatregelen ten behoeve van het duurzaam toegankelijk maken van de digitale documenten, bedoeld in artikel 2.4, eerste lid.</a:t>
            </a:r>
          </a:p>
          <a:p>
            <a:pPr marL="0" indent="0">
              <a:spcBef>
                <a:spcPts val="0"/>
              </a:spcBef>
              <a:buNone/>
            </a:pPr>
            <a:endParaRPr lang="nl-NL" sz="1000" dirty="0"/>
          </a:p>
          <a:p>
            <a:pPr marL="0" indent="0">
              <a:spcBef>
                <a:spcPts val="0"/>
              </a:spcBef>
              <a:buNone/>
            </a:pPr>
            <a:r>
              <a:rPr lang="nl-NL" sz="2000" b="1" i="1" dirty="0"/>
              <a:t>Artikel 6.2. Meerjarenplan</a:t>
            </a:r>
          </a:p>
          <a:p>
            <a:pPr marL="457200" indent="-457200">
              <a:spcBef>
                <a:spcPts val="0"/>
              </a:spcBef>
              <a:buAutoNum type="arabicPeriod"/>
            </a:pPr>
            <a:r>
              <a:rPr lang="nl-NL" sz="2000" dirty="0"/>
              <a:t>Onze Minister, in overeenstemming met Onze Minister van Onderwijs, Cultuur en Wetenschap, zendt een meerjarenplan naar de Staten-Generaal over de wijze waarop bestuursorganen hun digitale overheidsinformatie duurzaam toegankelijk maken.</a:t>
            </a:r>
          </a:p>
          <a:p>
            <a:pPr marL="457200" indent="-457200">
              <a:spcBef>
                <a:spcPts val="0"/>
              </a:spcBef>
              <a:buAutoNum type="arabicPeriod"/>
            </a:pPr>
            <a:r>
              <a:rPr lang="nl-NL" sz="2000" dirty="0"/>
              <a:t>Het meerjarenplan bevat langetermijndoelen voor de verbetering van de wijze waarop digitale documenten worden vervaardigd, geordend, bewaard, vernietigd en ontsloten alsmede de stappen die daartoe op korte termijn worden gezet.</a:t>
            </a:r>
          </a:p>
          <a:p>
            <a:pPr marL="457200" indent="-457200">
              <a:spcBef>
                <a:spcPts val="0"/>
              </a:spcBef>
              <a:buAutoNum type="arabicPeriod"/>
            </a:pPr>
            <a:r>
              <a:rPr lang="nl-NL" sz="2000" dirty="0"/>
              <a:t>Het meerjarenplan voorziet in stappen waarmee wordt bereikt dat eenieder zo veel mogelijk inzicht kan hebben in de aanwezigheid van publieke informatie bij een orgaan, persoon of college als bedoeld in artikel 2.2, eerste lid.</a:t>
            </a:r>
          </a:p>
          <a:p>
            <a:pPr marL="457200" indent="-457200">
              <a:spcBef>
                <a:spcPts val="0"/>
              </a:spcBef>
              <a:buAutoNum type="arabicPeriod"/>
            </a:pPr>
            <a:r>
              <a:rPr lang="nl-NL" sz="2000" dirty="0"/>
              <a:t>Onze Minister, in overeenstemming met Onze Minister van Onderwijs, Cultuur en Wetenschap, vult het meerjarenplan aan met de nodige maatregelen tot de digitale overheidsinformatie voldoende duurzaam toegankelijk is.</a:t>
            </a:r>
          </a:p>
        </p:txBody>
      </p:sp>
    </p:spTree>
    <p:extLst>
      <p:ext uri="{BB962C8B-B14F-4D97-AF65-F5344CB8AC3E}">
        <p14:creationId xmlns:p14="http://schemas.microsoft.com/office/powerpoint/2010/main" val="38063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721242" y="-37345"/>
            <a:ext cx="10515600" cy="1325563"/>
          </a:xfrm>
        </p:spPr>
        <p:txBody>
          <a:bodyPr/>
          <a:lstStyle/>
          <a:p>
            <a:r>
              <a:rPr lang="nl-NL" dirty="0"/>
              <a:t>Wat wil het VNG </a:t>
            </a:r>
            <a:r>
              <a:rPr lang="nl-NL" dirty="0">
                <a:hlinkClick r:id="rId2"/>
              </a:rPr>
              <a:t>WOO-Meerjarenplan</a:t>
            </a:r>
            <a:r>
              <a:rPr lang="nl-NL" dirty="0"/>
              <a:t>?</a:t>
            </a:r>
          </a:p>
        </p:txBody>
      </p:sp>
      <p:pic>
        <p:nvPicPr>
          <p:cNvPr id="7" name="Afbeelding 6">
            <a:extLst>
              <a:ext uri="{FF2B5EF4-FFF2-40B4-BE49-F238E27FC236}">
                <a16:creationId xmlns:a16="http://schemas.microsoft.com/office/drawing/2014/main" id="{5474E0D0-2D3B-62B8-E5D7-51D6DF8AAF8F}"/>
              </a:ext>
            </a:extLst>
          </p:cNvPr>
          <p:cNvPicPr>
            <a:picLocks noChangeAspect="1"/>
          </p:cNvPicPr>
          <p:nvPr/>
        </p:nvPicPr>
        <p:blipFill>
          <a:blip r:embed="rId3"/>
          <a:stretch>
            <a:fillRect/>
          </a:stretch>
        </p:blipFill>
        <p:spPr>
          <a:xfrm>
            <a:off x="721242" y="975941"/>
            <a:ext cx="10349106" cy="5844988"/>
          </a:xfrm>
          <a:prstGeom prst="rect">
            <a:avLst/>
          </a:prstGeom>
        </p:spPr>
      </p:pic>
      <p:sp>
        <p:nvSpPr>
          <p:cNvPr id="19" name="Rechthoek: afgeronde hoeken 18">
            <a:extLst>
              <a:ext uri="{FF2B5EF4-FFF2-40B4-BE49-F238E27FC236}">
                <a16:creationId xmlns:a16="http://schemas.microsoft.com/office/drawing/2014/main" id="{0ACD9AC2-73AB-4625-652C-266040DDFC4E}"/>
              </a:ext>
            </a:extLst>
          </p:cNvPr>
          <p:cNvSpPr/>
          <p:nvPr/>
        </p:nvSpPr>
        <p:spPr>
          <a:xfrm>
            <a:off x="654269" y="1531597"/>
            <a:ext cx="3728545" cy="528144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74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876693" y="741392"/>
            <a:ext cx="5219307" cy="666068"/>
          </a:xfrm>
        </p:spPr>
        <p:txBody>
          <a:bodyPr anchor="b">
            <a:normAutofit fontScale="90000"/>
          </a:bodyPr>
          <a:lstStyle/>
          <a:p>
            <a:r>
              <a:rPr lang="nl-NL" sz="3200" dirty="0"/>
              <a:t>Nogmaals: de Archief-KPI’s</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643610" y="1655366"/>
            <a:ext cx="6079919" cy="4542804"/>
          </a:xfrm>
        </p:spPr>
        <p:txBody>
          <a:bodyPr anchor="t">
            <a:normAutofit/>
          </a:bodyPr>
          <a:lstStyle/>
          <a:p>
            <a:pPr marL="265112" lvl="1" indent="0">
              <a:buNone/>
            </a:pPr>
            <a:r>
              <a:rPr lang="nl-NL" dirty="0"/>
              <a:t>Heel de KPI-lijst overboord:</a:t>
            </a:r>
          </a:p>
          <a:p>
            <a:pPr marL="539750" lvl="1" indent="-274638"/>
            <a:r>
              <a:rPr lang="nl-NL" sz="2000" dirty="0"/>
              <a:t>Minder afvinklijst</a:t>
            </a:r>
          </a:p>
          <a:p>
            <a:pPr marL="539750" lvl="1" indent="-274638"/>
            <a:r>
              <a:rPr lang="nl-NL" sz="2000" dirty="0"/>
              <a:t>Meer de diepte in</a:t>
            </a:r>
          </a:p>
          <a:p>
            <a:pPr marL="539750" lvl="1" indent="-274638"/>
            <a:r>
              <a:rPr lang="nl-NL" sz="2000" dirty="0"/>
              <a:t>Meer aansluiten bij de actualiteit</a:t>
            </a:r>
          </a:p>
          <a:p>
            <a:pPr marL="539750" lvl="1" indent="-274638"/>
            <a:endParaRPr lang="nl-NL" sz="2000" dirty="0"/>
          </a:p>
          <a:p>
            <a:pPr marL="265112" lvl="1" indent="0">
              <a:buNone/>
            </a:pPr>
            <a:r>
              <a:rPr lang="nl-NL" dirty="0"/>
              <a:t>Heel de KPI-lijst? </a:t>
            </a:r>
          </a:p>
          <a:p>
            <a:pPr marL="265112" lvl="1" indent="0">
              <a:buNone/>
            </a:pPr>
            <a:r>
              <a:rPr lang="nl-NL" dirty="0"/>
              <a:t>Nee, 4 KPI’s bleven:</a:t>
            </a:r>
          </a:p>
          <a:p>
            <a:pPr marL="539750" lvl="1" indent="-274638"/>
            <a:r>
              <a:rPr lang="nl-NL" sz="2000" dirty="0"/>
              <a:t>Deze KPI-onderdelen scoorden bij alle deelnemers oranje of rood</a:t>
            </a:r>
          </a:p>
          <a:p>
            <a:pPr marL="539750" lvl="1" indent="-274638"/>
            <a:r>
              <a:rPr lang="nl-NL" sz="2000" dirty="0"/>
              <a:t>Zo bleef er een connectie bestaan met de eerdere methode</a:t>
            </a:r>
          </a:p>
          <a:p>
            <a:pPr marL="539750" lvl="1" indent="-274638"/>
            <a:endParaRPr lang="nl-NL" sz="2000" dirty="0"/>
          </a:p>
        </p:txBody>
      </p:sp>
      <p:pic>
        <p:nvPicPr>
          <p:cNvPr id="10" name="Afbeelding 9">
            <a:extLst>
              <a:ext uri="{FF2B5EF4-FFF2-40B4-BE49-F238E27FC236}">
                <a16:creationId xmlns:a16="http://schemas.microsoft.com/office/drawing/2014/main" id="{B67A2510-C651-6BC7-4309-2DE9E9054DEA}"/>
              </a:ext>
            </a:extLst>
          </p:cNvPr>
          <p:cNvPicPr>
            <a:picLocks noChangeAspect="1"/>
          </p:cNvPicPr>
          <p:nvPr/>
        </p:nvPicPr>
        <p:blipFill>
          <a:blip r:embed="rId2"/>
          <a:stretch>
            <a:fillRect/>
          </a:stretch>
        </p:blipFill>
        <p:spPr>
          <a:xfrm>
            <a:off x="7008019" y="1729327"/>
            <a:ext cx="4273463" cy="3399345"/>
          </a:xfrm>
          <a:prstGeom prst="rect">
            <a:avLst/>
          </a:prstGeom>
        </p:spPr>
      </p:pic>
      <p:grpSp>
        <p:nvGrpSpPr>
          <p:cNvPr id="32" name="Group 19">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21" name="Rectangle 20">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1">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ep 16">
            <a:extLst>
              <a:ext uri="{FF2B5EF4-FFF2-40B4-BE49-F238E27FC236}">
                <a16:creationId xmlns:a16="http://schemas.microsoft.com/office/drawing/2014/main" id="{DBDD3CEE-DAFF-6883-73EB-653DC57E4258}"/>
              </a:ext>
            </a:extLst>
          </p:cNvPr>
          <p:cNvGrpSpPr/>
          <p:nvPr/>
        </p:nvGrpSpPr>
        <p:grpSpPr>
          <a:xfrm>
            <a:off x="6758094" y="1074426"/>
            <a:ext cx="4278701" cy="5123744"/>
            <a:chOff x="7002781" y="1074426"/>
            <a:chExt cx="4278701" cy="5123744"/>
          </a:xfrm>
        </p:grpSpPr>
        <p:pic>
          <p:nvPicPr>
            <p:cNvPr id="11" name="Afbeelding 10">
              <a:extLst>
                <a:ext uri="{FF2B5EF4-FFF2-40B4-BE49-F238E27FC236}">
                  <a16:creationId xmlns:a16="http://schemas.microsoft.com/office/drawing/2014/main" id="{8A239F9C-1E59-C5C4-20CA-F41EDE6F23D3}"/>
                </a:ext>
              </a:extLst>
            </p:cNvPr>
            <p:cNvPicPr>
              <a:picLocks noChangeAspect="1"/>
            </p:cNvPicPr>
            <p:nvPr/>
          </p:nvPicPr>
          <p:blipFill>
            <a:blip r:embed="rId3"/>
            <a:stretch>
              <a:fillRect/>
            </a:stretch>
          </p:blipFill>
          <p:spPr>
            <a:xfrm>
              <a:off x="7002781" y="1074426"/>
              <a:ext cx="4278701" cy="5123744"/>
            </a:xfrm>
            <a:prstGeom prst="rect">
              <a:avLst/>
            </a:prstGeom>
          </p:spPr>
        </p:pic>
        <p:sp>
          <p:nvSpPr>
            <p:cNvPr id="12" name="Tekstvak 11">
              <a:extLst>
                <a:ext uri="{FF2B5EF4-FFF2-40B4-BE49-F238E27FC236}">
                  <a16:creationId xmlns:a16="http://schemas.microsoft.com/office/drawing/2014/main" id="{37009C79-75C2-D897-004A-FBE8BFAAC7E1}"/>
                </a:ext>
              </a:extLst>
            </p:cNvPr>
            <p:cNvSpPr txBox="1"/>
            <p:nvPr/>
          </p:nvSpPr>
          <p:spPr>
            <a:xfrm>
              <a:off x="7510685" y="2725763"/>
              <a:ext cx="884733" cy="369332"/>
            </a:xfrm>
            <a:prstGeom prst="rect">
              <a:avLst/>
            </a:prstGeom>
            <a:solidFill>
              <a:srgbClr val="FFFF00"/>
            </a:solidFill>
          </p:spPr>
          <p:txBody>
            <a:bodyPr wrap="square" rtlCol="0">
              <a:spAutoFit/>
            </a:bodyPr>
            <a:lstStyle/>
            <a:p>
              <a:r>
                <a:rPr lang="nl-NL" b="1" dirty="0">
                  <a:solidFill>
                    <a:srgbClr val="7030A0"/>
                  </a:solidFill>
                </a:rPr>
                <a:t>KPI 1.5</a:t>
              </a:r>
            </a:p>
          </p:txBody>
        </p:sp>
        <p:sp>
          <p:nvSpPr>
            <p:cNvPr id="13" name="Tekstvak 12">
              <a:extLst>
                <a:ext uri="{FF2B5EF4-FFF2-40B4-BE49-F238E27FC236}">
                  <a16:creationId xmlns:a16="http://schemas.microsoft.com/office/drawing/2014/main" id="{D5E6D388-20E9-1C87-77C7-4E70ECF7E2B6}"/>
                </a:ext>
              </a:extLst>
            </p:cNvPr>
            <p:cNvSpPr txBox="1"/>
            <p:nvPr/>
          </p:nvSpPr>
          <p:spPr>
            <a:xfrm>
              <a:off x="9548805" y="2616846"/>
              <a:ext cx="892920" cy="369332"/>
            </a:xfrm>
            <a:prstGeom prst="rect">
              <a:avLst/>
            </a:prstGeom>
            <a:solidFill>
              <a:srgbClr val="FFFF00"/>
            </a:solidFill>
          </p:spPr>
          <p:txBody>
            <a:bodyPr wrap="square" rtlCol="0">
              <a:spAutoFit/>
            </a:bodyPr>
            <a:lstStyle/>
            <a:p>
              <a:r>
                <a:rPr lang="nl-NL" b="1" dirty="0">
                  <a:solidFill>
                    <a:srgbClr val="7030A0"/>
                  </a:solidFill>
                </a:rPr>
                <a:t>KPI 6.1</a:t>
              </a:r>
            </a:p>
          </p:txBody>
        </p:sp>
        <p:sp>
          <p:nvSpPr>
            <p:cNvPr id="14" name="Tekstvak 13">
              <a:extLst>
                <a:ext uri="{FF2B5EF4-FFF2-40B4-BE49-F238E27FC236}">
                  <a16:creationId xmlns:a16="http://schemas.microsoft.com/office/drawing/2014/main" id="{2D3EDBAB-E44E-0892-896C-A8B90F9EE021}"/>
                </a:ext>
              </a:extLst>
            </p:cNvPr>
            <p:cNvSpPr txBox="1"/>
            <p:nvPr/>
          </p:nvSpPr>
          <p:spPr>
            <a:xfrm>
              <a:off x="8569630" y="3128962"/>
              <a:ext cx="892920" cy="369332"/>
            </a:xfrm>
            <a:prstGeom prst="rect">
              <a:avLst/>
            </a:prstGeom>
            <a:solidFill>
              <a:srgbClr val="FFFF00"/>
            </a:solidFill>
          </p:spPr>
          <p:txBody>
            <a:bodyPr wrap="square" rtlCol="0">
              <a:spAutoFit/>
            </a:bodyPr>
            <a:lstStyle/>
            <a:p>
              <a:r>
                <a:rPr lang="nl-NL" b="1" dirty="0">
                  <a:solidFill>
                    <a:srgbClr val="7030A0"/>
                  </a:solidFill>
                </a:rPr>
                <a:t>KPI 3.1</a:t>
              </a:r>
            </a:p>
          </p:txBody>
        </p:sp>
        <p:sp>
          <p:nvSpPr>
            <p:cNvPr id="16" name="Tekstvak 15">
              <a:extLst>
                <a:ext uri="{FF2B5EF4-FFF2-40B4-BE49-F238E27FC236}">
                  <a16:creationId xmlns:a16="http://schemas.microsoft.com/office/drawing/2014/main" id="{2A6330BE-5253-06B3-340E-203A2623A4F4}"/>
                </a:ext>
              </a:extLst>
            </p:cNvPr>
            <p:cNvSpPr txBox="1"/>
            <p:nvPr/>
          </p:nvSpPr>
          <p:spPr>
            <a:xfrm>
              <a:off x="9245789" y="1655366"/>
              <a:ext cx="892920" cy="369332"/>
            </a:xfrm>
            <a:prstGeom prst="rect">
              <a:avLst/>
            </a:prstGeom>
            <a:solidFill>
              <a:srgbClr val="FFFF00"/>
            </a:solidFill>
          </p:spPr>
          <p:txBody>
            <a:bodyPr wrap="square" rtlCol="0">
              <a:spAutoFit/>
            </a:bodyPr>
            <a:lstStyle/>
            <a:p>
              <a:r>
                <a:rPr lang="nl-NL" b="1" dirty="0">
                  <a:solidFill>
                    <a:srgbClr val="7030A0"/>
                  </a:solidFill>
                </a:rPr>
                <a:t>KPI 7.1</a:t>
              </a:r>
            </a:p>
          </p:txBody>
        </p:sp>
      </p:grpSp>
    </p:spTree>
    <p:extLst>
      <p:ext uri="{BB962C8B-B14F-4D97-AF65-F5344CB8AC3E}">
        <p14:creationId xmlns:p14="http://schemas.microsoft.com/office/powerpoint/2010/main" val="24849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721242" y="-37345"/>
            <a:ext cx="10515600" cy="1325563"/>
          </a:xfrm>
        </p:spPr>
        <p:txBody>
          <a:bodyPr/>
          <a:lstStyle/>
          <a:p>
            <a:r>
              <a:rPr lang="nl-NL" dirty="0"/>
              <a:t>Ons toezichtskader</a:t>
            </a:r>
          </a:p>
        </p:txBody>
      </p:sp>
      <p:graphicFrame>
        <p:nvGraphicFramePr>
          <p:cNvPr id="5" name="Tijdelijke aanduiding voor inhoud 4">
            <a:extLst>
              <a:ext uri="{FF2B5EF4-FFF2-40B4-BE49-F238E27FC236}">
                <a16:creationId xmlns:a16="http://schemas.microsoft.com/office/drawing/2014/main" id="{6213EABA-5755-26D4-4B83-D38E807D0FAB}"/>
              </a:ext>
            </a:extLst>
          </p:cNvPr>
          <p:cNvGraphicFramePr>
            <a:graphicFrameLocks noGrp="1"/>
          </p:cNvGraphicFramePr>
          <p:nvPr>
            <p:ph idx="1"/>
            <p:extLst>
              <p:ext uri="{D42A27DB-BD31-4B8C-83A1-F6EECF244321}">
                <p14:modId xmlns:p14="http://schemas.microsoft.com/office/powerpoint/2010/main" val="506508056"/>
              </p:ext>
            </p:extLst>
          </p:nvPr>
        </p:nvGraphicFramePr>
        <p:xfrm>
          <a:off x="588435" y="1014919"/>
          <a:ext cx="10882323" cy="5762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06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709B2E-12E8-4ADB-A664-B5BEBBADDD92}"/>
              </a:ext>
            </a:extLst>
          </p:cNvPr>
          <p:cNvSpPr>
            <a:spLocks noGrp="1"/>
          </p:cNvSpPr>
          <p:nvPr>
            <p:ph type="title"/>
          </p:nvPr>
        </p:nvSpPr>
        <p:spPr>
          <a:xfrm>
            <a:off x="838200" y="0"/>
            <a:ext cx="5251316" cy="1807305"/>
          </a:xfrm>
        </p:spPr>
        <p:txBody>
          <a:bodyPr>
            <a:normAutofit/>
          </a:bodyPr>
          <a:lstStyle/>
          <a:p>
            <a:r>
              <a:rPr lang="nl-NL" dirty="0"/>
              <a:t>Voorbeeld uit toetsingskader</a:t>
            </a:r>
          </a:p>
        </p:txBody>
      </p:sp>
      <p:sp>
        <p:nvSpPr>
          <p:cNvPr id="3" name="Tijdelijke aanduiding voor inhoud 2">
            <a:extLst>
              <a:ext uri="{FF2B5EF4-FFF2-40B4-BE49-F238E27FC236}">
                <a16:creationId xmlns:a16="http://schemas.microsoft.com/office/drawing/2014/main" id="{1AEA5FA5-7A5C-4686-94DF-29747089B5E9}"/>
              </a:ext>
            </a:extLst>
          </p:cNvPr>
          <p:cNvSpPr>
            <a:spLocks noGrp="1"/>
          </p:cNvSpPr>
          <p:nvPr>
            <p:ph idx="1"/>
          </p:nvPr>
        </p:nvSpPr>
        <p:spPr>
          <a:xfrm>
            <a:off x="810343" y="1726628"/>
            <a:ext cx="7602173" cy="3843666"/>
          </a:xfrm>
        </p:spPr>
        <p:txBody>
          <a:bodyPr>
            <a:noAutofit/>
          </a:bodyPr>
          <a:lstStyle/>
          <a:p>
            <a:pPr marL="0" indent="0">
              <a:spcBef>
                <a:spcPts val="0"/>
              </a:spcBef>
              <a:spcAft>
                <a:spcPts val="600"/>
              </a:spcAft>
              <a:buNone/>
            </a:pPr>
            <a:r>
              <a:rPr lang="nl-NL" sz="2000" b="1" dirty="0"/>
              <a:t>EIS 2:  Iedere gemeente heeft de beschikking over of is aangesloten op een e-depotvoorziening</a:t>
            </a:r>
          </a:p>
          <a:p>
            <a:pPr marL="0" indent="0">
              <a:spcBef>
                <a:spcPts val="0"/>
              </a:spcBef>
              <a:spcAft>
                <a:spcPts val="600"/>
              </a:spcAft>
              <a:buNone/>
            </a:pPr>
            <a:endParaRPr lang="nl-NL" sz="1000" dirty="0"/>
          </a:p>
          <a:p>
            <a:pPr marL="0" indent="0">
              <a:spcBef>
                <a:spcPts val="0"/>
              </a:spcBef>
              <a:spcAft>
                <a:spcPts val="600"/>
              </a:spcAft>
              <a:buNone/>
            </a:pPr>
            <a:r>
              <a:rPr lang="nl-NL" sz="2000" b="1" i="1" dirty="0"/>
              <a:t>Verdiepende vraag (een van de 4):</a:t>
            </a:r>
          </a:p>
          <a:p>
            <a:pPr marL="0" indent="0">
              <a:spcBef>
                <a:spcPts val="0"/>
              </a:spcBef>
              <a:spcAft>
                <a:spcPts val="600"/>
              </a:spcAft>
              <a:buNone/>
            </a:pPr>
            <a:r>
              <a:rPr lang="nl-NL" sz="2000" dirty="0"/>
              <a:t>Kunnen de applicaties die binnen de organisatie gebruikt worden een export van documenten, data en metadata maken, die correct op te nemen is door het e-depot?</a:t>
            </a:r>
          </a:p>
          <a:p>
            <a:pPr marL="0" indent="0">
              <a:spcBef>
                <a:spcPts val="0"/>
              </a:spcBef>
              <a:spcAft>
                <a:spcPts val="600"/>
              </a:spcAft>
              <a:buNone/>
            </a:pPr>
            <a:endParaRPr lang="nl-NL" sz="1000" dirty="0"/>
          </a:p>
          <a:p>
            <a:pPr marL="0" indent="0">
              <a:spcBef>
                <a:spcPts val="0"/>
              </a:spcBef>
              <a:spcAft>
                <a:spcPts val="600"/>
              </a:spcAft>
              <a:buNone/>
            </a:pPr>
            <a:r>
              <a:rPr lang="nl-NL" sz="2000" b="1" i="1" dirty="0"/>
              <a:t>Relatie KPI-lijst: </a:t>
            </a:r>
            <a:r>
              <a:rPr lang="nl-NL" sz="2000" dirty="0"/>
              <a:t>KPI 3.3</a:t>
            </a:r>
          </a:p>
          <a:p>
            <a:pPr marL="0" indent="0">
              <a:spcBef>
                <a:spcPts val="0"/>
              </a:spcBef>
              <a:spcAft>
                <a:spcPts val="600"/>
              </a:spcAft>
              <a:buNone/>
            </a:pPr>
            <a:endParaRPr lang="nl-NL" sz="1000" dirty="0"/>
          </a:p>
          <a:p>
            <a:pPr marL="0" indent="0">
              <a:spcBef>
                <a:spcPts val="0"/>
              </a:spcBef>
              <a:spcAft>
                <a:spcPts val="600"/>
              </a:spcAft>
              <a:buNone/>
            </a:pPr>
            <a:r>
              <a:rPr lang="nl-NL" sz="2000" b="1" i="1" dirty="0"/>
              <a:t>Relatie Kwaliteitsmodel: </a:t>
            </a:r>
            <a:r>
              <a:rPr lang="nl-NL" sz="2000" dirty="0"/>
              <a:t>onderdelen 36 en 51</a:t>
            </a:r>
          </a:p>
          <a:p>
            <a:pPr marL="0" indent="0">
              <a:spcBef>
                <a:spcPts val="0"/>
              </a:spcBef>
              <a:spcAft>
                <a:spcPts val="600"/>
              </a:spcAft>
              <a:buNone/>
            </a:pPr>
            <a:endParaRPr lang="nl-NL" sz="1000" dirty="0"/>
          </a:p>
          <a:p>
            <a:pPr marL="0" indent="0">
              <a:spcBef>
                <a:spcPts val="0"/>
              </a:spcBef>
              <a:spcAft>
                <a:spcPts val="600"/>
              </a:spcAft>
              <a:buNone/>
            </a:pPr>
            <a:r>
              <a:rPr lang="nl-NL" sz="2000" b="1" i="1" dirty="0"/>
              <a:t>Toetsingsvorm: </a:t>
            </a:r>
            <a:r>
              <a:rPr lang="nl-NL" sz="2000" dirty="0"/>
              <a:t>Documentstudie</a:t>
            </a:r>
          </a:p>
          <a:p>
            <a:pPr marL="0" indent="0">
              <a:spcBef>
                <a:spcPts val="0"/>
              </a:spcBef>
              <a:spcAft>
                <a:spcPts val="600"/>
              </a:spcAft>
              <a:buNone/>
            </a:pPr>
            <a:endParaRPr lang="nl-NL" sz="1000" dirty="0"/>
          </a:p>
          <a:p>
            <a:pPr marL="0" indent="0">
              <a:spcBef>
                <a:spcPts val="0"/>
              </a:spcBef>
              <a:spcAft>
                <a:spcPts val="600"/>
              </a:spcAft>
              <a:buNone/>
            </a:pPr>
            <a:r>
              <a:rPr lang="nl-NL" sz="2000" b="1" i="1" dirty="0"/>
              <a:t>Toetsingsnorm per eis: </a:t>
            </a:r>
            <a:r>
              <a:rPr lang="nl-NL" sz="2000" dirty="0"/>
              <a:t>E depotprotocol WBA</a:t>
            </a:r>
          </a:p>
          <a:p>
            <a:pPr marL="0" indent="0">
              <a:spcBef>
                <a:spcPts val="0"/>
              </a:spcBef>
              <a:spcAft>
                <a:spcPts val="600"/>
              </a:spcAft>
              <a:buNone/>
            </a:pPr>
            <a:endParaRPr lang="nl-NL" sz="1000" dirty="0"/>
          </a:p>
          <a:p>
            <a:pPr marL="0" indent="0">
              <a:spcBef>
                <a:spcPts val="0"/>
              </a:spcBef>
              <a:spcAft>
                <a:spcPts val="600"/>
              </a:spcAft>
              <a:buNone/>
            </a:pPr>
            <a:r>
              <a:rPr lang="nl-NL" sz="2000" b="1" i="1" dirty="0"/>
              <a:t>Toetsingsrelatie: </a:t>
            </a:r>
            <a:r>
              <a:rPr lang="nl-NL" sz="2000" dirty="0"/>
              <a:t>Informatieadviseur, Informatiearchitect</a:t>
            </a:r>
          </a:p>
          <a:p>
            <a:pPr marL="0" indent="0">
              <a:spcBef>
                <a:spcPts val="0"/>
              </a:spcBef>
              <a:spcAft>
                <a:spcPts val="600"/>
              </a:spcAft>
              <a:buNone/>
            </a:pPr>
            <a:endParaRPr lang="nl-NL" sz="2000" dirty="0"/>
          </a:p>
        </p:txBody>
      </p:sp>
      <p:pic>
        <p:nvPicPr>
          <p:cNvPr id="4" name="Afbeelding 3">
            <a:extLst>
              <a:ext uri="{FF2B5EF4-FFF2-40B4-BE49-F238E27FC236}">
                <a16:creationId xmlns:a16="http://schemas.microsoft.com/office/drawing/2014/main" id="{8EAE7868-5A6A-186D-691D-D79E8613DE22}"/>
              </a:ext>
            </a:extLst>
          </p:cNvPr>
          <p:cNvPicPr>
            <a:picLocks noChangeAspect="1"/>
          </p:cNvPicPr>
          <p:nvPr/>
        </p:nvPicPr>
        <p:blipFill rotWithShape="1">
          <a:blip r:embed="rId2"/>
          <a:srcRect l="329" t="3334" r="12725" b="6923"/>
          <a:stretch/>
        </p:blipFill>
        <p:spPr>
          <a:xfrm>
            <a:off x="7870717" y="1186963"/>
            <a:ext cx="4608381" cy="475663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34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941c815-8673-45d9-bee9-a1453d13a96d" xsi:nil="true"/>
    <lcf76f155ced4ddcb4097134ff3c332f xmlns="da01d95d-9a53-4690-91f2-3ea4d21374f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080F63-96E9-4B47-87C1-47F408EAB609}"/>
</file>

<file path=customXml/itemProps2.xml><?xml version="1.0" encoding="utf-8"?>
<ds:datastoreItem xmlns:ds="http://schemas.openxmlformats.org/officeDocument/2006/customXml" ds:itemID="{2AA41E00-FF9B-4CFA-A9D3-037D5B783FD7}">
  <ds:schemaRefs>
    <ds:schemaRef ds:uri="18af0068-2f95-48cf-8c3f-b88a1e1f08a0"/>
    <ds:schemaRef ds:uri="95e3131d-df8d-4a8e-97bf-cad0ab2313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D5F70E-FF74-4BB9-916A-C3CCD4C68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828</Words>
  <Application>Microsoft Office PowerPoint</Application>
  <PresentationFormat>Breedbeeld</PresentationFormat>
  <Paragraphs>127</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Lyon Display Bold</vt:lpstr>
      <vt:lpstr>Poppins</vt:lpstr>
      <vt:lpstr>Office Theme</vt:lpstr>
      <vt:lpstr>De WOO in je archiefinspectie  gebruiken:  kan dat?</vt:lpstr>
      <vt:lpstr>Wat gaan we doen?</vt:lpstr>
      <vt:lpstr>Wat hebben we gedaan?</vt:lpstr>
      <vt:lpstr>De Archief-KPI’s</vt:lpstr>
      <vt:lpstr>Wat wil de WOO?</vt:lpstr>
      <vt:lpstr>Wat wil het VNG WOO-Meerjarenplan?</vt:lpstr>
      <vt:lpstr>Nogmaals: de Archief-KPI’s</vt:lpstr>
      <vt:lpstr>Ons toezichtskader</vt:lpstr>
      <vt:lpstr>Voorbeeld uit toetsingskader</vt:lpstr>
      <vt:lpstr>Inspecties</vt:lpstr>
      <vt:lpstr>Voorlopige conclusies</vt:lpstr>
      <vt:lpstr>Stelling 1</vt:lpstr>
      <vt:lpstr>Stelling 2</vt:lpstr>
      <vt:lpstr>Stelling 3</vt:lpstr>
      <vt:lpstr>Onze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Chido Houbraken</dc:creator>
  <cp:lastModifiedBy>Chido Houbraken</cp:lastModifiedBy>
  <cp:revision>5</cp:revision>
  <dcterms:created xsi:type="dcterms:W3CDTF">2021-03-24T09:55:10Z</dcterms:created>
  <dcterms:modified xsi:type="dcterms:W3CDTF">2023-10-18T07:22:26Z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0x0101002464B9DB79EC2248BBCAB02B5BBC11B6</vt:lpwstr>
  </property>
</Properties>
</file>