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1.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2.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slideMasters/slideMaster2.xml" ContentType="application/vnd.openxmlformats-officedocument.presentationml.slideMaster+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drawing2.xml" ContentType="application/vnd.ms-office.drawingml.diagramDrawing+xml"/>
  <Override PartName="/ppt/diagrams/quickStyle2.xml" ContentType="application/vnd.openxmlformats-officedocument.drawingml.diagramStyl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diagrams/layout2.xml" ContentType="application/vnd.openxmlformats-officedocument.drawingml.diagramLayout+xml"/>
  <Override PartName="/ppt/diagrams/colors2.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5"/>
  </p:notesMasterIdLst>
  <p:sldIdLst>
    <p:sldId id="256" r:id="rId3"/>
    <p:sldId id="257" r:id="rId4"/>
    <p:sldId id="259" r:id="rId5"/>
    <p:sldId id="266" r:id="rId6"/>
    <p:sldId id="261" r:id="rId7"/>
    <p:sldId id="262" r:id="rId8"/>
    <p:sldId id="263" r:id="rId9"/>
    <p:sldId id="267" r:id="rId10"/>
    <p:sldId id="274" r:id="rId11"/>
    <p:sldId id="275" r:id="rId12"/>
    <p:sldId id="265" r:id="rId13"/>
    <p:sldId id="269" r:id="rId14"/>
    <p:sldId id="270" r:id="rId15"/>
    <p:sldId id="272" r:id="rId16"/>
    <p:sldId id="268" r:id="rId17"/>
    <p:sldId id="271" r:id="rId18"/>
    <p:sldId id="288" r:id="rId19"/>
    <p:sldId id="289" r:id="rId20"/>
    <p:sldId id="276" r:id="rId21"/>
    <p:sldId id="277" r:id="rId22"/>
    <p:sldId id="280" r:id="rId23"/>
    <p:sldId id="281" r:id="rId24"/>
    <p:sldId id="282" r:id="rId25"/>
    <p:sldId id="283" r:id="rId26"/>
    <p:sldId id="284" r:id="rId27"/>
    <p:sldId id="278" r:id="rId28"/>
    <p:sldId id="285" r:id="rId29"/>
    <p:sldId id="286" r:id="rId30"/>
    <p:sldId id="290" r:id="rId31"/>
    <p:sldId id="287" r:id="rId32"/>
    <p:sldId id="291" r:id="rId33"/>
    <p:sldId id="260" r:id="rId34"/>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97" autoAdjust="0"/>
  </p:normalViewPr>
  <p:slideViewPr>
    <p:cSldViewPr>
      <p:cViewPr varScale="1">
        <p:scale>
          <a:sx n="132" d="100"/>
          <a:sy n="132" d="100"/>
        </p:scale>
        <p:origin x="101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B13190-D502-4841-A3F6-C3C5E2CC8EDD}" type="doc">
      <dgm:prSet loTypeId="urn:microsoft.com/office/officeart/2005/8/layout/cycle7" loCatId="cycle" qsTypeId="urn:microsoft.com/office/officeart/2005/8/quickstyle/3d5" qsCatId="3D" csTypeId="urn:microsoft.com/office/officeart/2005/8/colors/colorful1" csCatId="colorful" phldr="1"/>
      <dgm:spPr/>
      <dgm:t>
        <a:bodyPr/>
        <a:lstStyle/>
        <a:p>
          <a:endParaRPr lang="nl-NL"/>
        </a:p>
      </dgm:t>
    </dgm:pt>
    <dgm:pt modelId="{E623B48F-0E51-4DFA-88A7-A492144F6D49}">
      <dgm:prSet phldrT="[Tekst]"/>
      <dgm:spPr/>
      <dgm:t>
        <a:bodyPr/>
        <a:lstStyle/>
        <a:p>
          <a:r>
            <a:rPr lang="nl-NL" dirty="0"/>
            <a:t>Betrokkene</a:t>
          </a:r>
        </a:p>
      </dgm:t>
    </dgm:pt>
    <dgm:pt modelId="{0D9DC6C6-AC62-4A19-8651-466C10CA374F}" type="parTrans" cxnId="{4B9BB153-1D4F-46AB-B8A4-8682197E87FD}">
      <dgm:prSet/>
      <dgm:spPr/>
      <dgm:t>
        <a:bodyPr/>
        <a:lstStyle/>
        <a:p>
          <a:endParaRPr lang="nl-NL"/>
        </a:p>
      </dgm:t>
    </dgm:pt>
    <dgm:pt modelId="{EE117154-B1F0-428B-AE68-3F67A031918D}" type="sibTrans" cxnId="{4B9BB153-1D4F-46AB-B8A4-8682197E87FD}">
      <dgm:prSet/>
      <dgm:spPr/>
      <dgm:t>
        <a:bodyPr/>
        <a:lstStyle/>
        <a:p>
          <a:endParaRPr lang="nl-NL"/>
        </a:p>
      </dgm:t>
    </dgm:pt>
    <dgm:pt modelId="{51665A0C-FEDC-49C9-81FE-9BEEAEF5935B}">
      <dgm:prSet phldrT="[Tekst]"/>
      <dgm:spPr/>
      <dgm:t>
        <a:bodyPr/>
        <a:lstStyle/>
        <a:p>
          <a:r>
            <a:rPr lang="nl-NL" dirty="0"/>
            <a:t>Verwerker</a:t>
          </a:r>
        </a:p>
      </dgm:t>
    </dgm:pt>
    <dgm:pt modelId="{0F4FA4E5-5633-4C51-B081-FBEF77DC0760}" type="parTrans" cxnId="{2CB0DCFE-D607-4380-9156-CB614BD46987}">
      <dgm:prSet/>
      <dgm:spPr/>
      <dgm:t>
        <a:bodyPr/>
        <a:lstStyle/>
        <a:p>
          <a:endParaRPr lang="nl-NL"/>
        </a:p>
      </dgm:t>
    </dgm:pt>
    <dgm:pt modelId="{86E844ED-16D5-49B1-92F3-75BFF0EA98EA}" type="sibTrans" cxnId="{2CB0DCFE-D607-4380-9156-CB614BD46987}">
      <dgm:prSet/>
      <dgm:spPr/>
      <dgm:t>
        <a:bodyPr/>
        <a:lstStyle/>
        <a:p>
          <a:endParaRPr lang="nl-NL"/>
        </a:p>
      </dgm:t>
    </dgm:pt>
    <dgm:pt modelId="{7C706B85-8F31-46DC-809C-9787733247A8}">
      <dgm:prSet phldrT="[Tekst]"/>
      <dgm:spPr/>
      <dgm:t>
        <a:bodyPr/>
        <a:lstStyle/>
        <a:p>
          <a:r>
            <a:rPr lang="nl-NL" dirty="0"/>
            <a:t>Verwerkings-verantwoordelijke</a:t>
          </a:r>
        </a:p>
      </dgm:t>
    </dgm:pt>
    <dgm:pt modelId="{EA748646-9FFE-436B-B80D-1724B0355405}" type="parTrans" cxnId="{FA25A487-AECD-4D7E-A8FA-62CF1E93F7BC}">
      <dgm:prSet/>
      <dgm:spPr/>
      <dgm:t>
        <a:bodyPr/>
        <a:lstStyle/>
        <a:p>
          <a:endParaRPr lang="nl-NL"/>
        </a:p>
      </dgm:t>
    </dgm:pt>
    <dgm:pt modelId="{1B77F2A6-5C0A-4DED-8CDD-C24D83BD651A}" type="sibTrans" cxnId="{FA25A487-AECD-4D7E-A8FA-62CF1E93F7BC}">
      <dgm:prSet/>
      <dgm:spPr/>
      <dgm:t>
        <a:bodyPr/>
        <a:lstStyle/>
        <a:p>
          <a:endParaRPr lang="nl-NL"/>
        </a:p>
      </dgm:t>
    </dgm:pt>
    <dgm:pt modelId="{D42AC041-1855-40EA-824B-CF0B39FCF458}" type="pres">
      <dgm:prSet presAssocID="{D8B13190-D502-4841-A3F6-C3C5E2CC8EDD}" presName="Name0" presStyleCnt="0">
        <dgm:presLayoutVars>
          <dgm:dir/>
          <dgm:resizeHandles val="exact"/>
        </dgm:presLayoutVars>
      </dgm:prSet>
      <dgm:spPr/>
    </dgm:pt>
    <dgm:pt modelId="{3684E4E3-F0C4-4283-B841-0C58A1A46FE4}" type="pres">
      <dgm:prSet presAssocID="{E623B48F-0E51-4DFA-88A7-A492144F6D49}" presName="node" presStyleLbl="node1" presStyleIdx="0" presStyleCnt="3">
        <dgm:presLayoutVars>
          <dgm:bulletEnabled val="1"/>
        </dgm:presLayoutVars>
      </dgm:prSet>
      <dgm:spPr/>
    </dgm:pt>
    <dgm:pt modelId="{7148D6C6-CCE9-4080-97FF-6E967D9B6824}" type="pres">
      <dgm:prSet presAssocID="{EE117154-B1F0-428B-AE68-3F67A031918D}" presName="sibTrans" presStyleLbl="sibTrans2D1" presStyleIdx="0" presStyleCnt="3"/>
      <dgm:spPr/>
    </dgm:pt>
    <dgm:pt modelId="{5D75CDA0-2232-47EC-8CE1-CE9B31ADB75C}" type="pres">
      <dgm:prSet presAssocID="{EE117154-B1F0-428B-AE68-3F67A031918D}" presName="connectorText" presStyleLbl="sibTrans2D1" presStyleIdx="0" presStyleCnt="3"/>
      <dgm:spPr/>
    </dgm:pt>
    <dgm:pt modelId="{B7FB9693-BF59-4D57-937B-2A0AF65D7424}" type="pres">
      <dgm:prSet presAssocID="{51665A0C-FEDC-49C9-81FE-9BEEAEF5935B}" presName="node" presStyleLbl="node1" presStyleIdx="1" presStyleCnt="3">
        <dgm:presLayoutVars>
          <dgm:bulletEnabled val="1"/>
        </dgm:presLayoutVars>
      </dgm:prSet>
      <dgm:spPr/>
    </dgm:pt>
    <dgm:pt modelId="{2567E2B6-0E75-436C-883E-1AA334B48F41}" type="pres">
      <dgm:prSet presAssocID="{86E844ED-16D5-49B1-92F3-75BFF0EA98EA}" presName="sibTrans" presStyleLbl="sibTrans2D1" presStyleIdx="1" presStyleCnt="3"/>
      <dgm:spPr/>
    </dgm:pt>
    <dgm:pt modelId="{40D9C6CC-468D-436A-8EE9-C734E442FEED}" type="pres">
      <dgm:prSet presAssocID="{86E844ED-16D5-49B1-92F3-75BFF0EA98EA}" presName="connectorText" presStyleLbl="sibTrans2D1" presStyleIdx="1" presStyleCnt="3"/>
      <dgm:spPr/>
    </dgm:pt>
    <dgm:pt modelId="{B0B2AC49-DA43-4245-B0B7-FC1F9D61DCF4}" type="pres">
      <dgm:prSet presAssocID="{7C706B85-8F31-46DC-809C-9787733247A8}" presName="node" presStyleLbl="node1" presStyleIdx="2" presStyleCnt="3">
        <dgm:presLayoutVars>
          <dgm:bulletEnabled val="1"/>
        </dgm:presLayoutVars>
      </dgm:prSet>
      <dgm:spPr/>
    </dgm:pt>
    <dgm:pt modelId="{CBA49444-F5EF-4236-BC8D-F286FB51906D}" type="pres">
      <dgm:prSet presAssocID="{1B77F2A6-5C0A-4DED-8CDD-C24D83BD651A}" presName="sibTrans" presStyleLbl="sibTrans2D1" presStyleIdx="2" presStyleCnt="3"/>
      <dgm:spPr/>
    </dgm:pt>
    <dgm:pt modelId="{62708A3F-B045-4621-B8D7-EC04E6EE8525}" type="pres">
      <dgm:prSet presAssocID="{1B77F2A6-5C0A-4DED-8CDD-C24D83BD651A}" presName="connectorText" presStyleLbl="sibTrans2D1" presStyleIdx="2" presStyleCnt="3"/>
      <dgm:spPr/>
    </dgm:pt>
  </dgm:ptLst>
  <dgm:cxnLst>
    <dgm:cxn modelId="{3DB30305-394D-4456-94C3-315D0BA86AAF}" type="presOf" srcId="{7C706B85-8F31-46DC-809C-9787733247A8}" destId="{B0B2AC49-DA43-4245-B0B7-FC1F9D61DCF4}" srcOrd="0" destOrd="0" presId="urn:microsoft.com/office/officeart/2005/8/layout/cycle7"/>
    <dgm:cxn modelId="{3E86D25C-7501-4030-BC02-B26876448B83}" type="presOf" srcId="{1B77F2A6-5C0A-4DED-8CDD-C24D83BD651A}" destId="{CBA49444-F5EF-4236-BC8D-F286FB51906D}" srcOrd="0" destOrd="0" presId="urn:microsoft.com/office/officeart/2005/8/layout/cycle7"/>
    <dgm:cxn modelId="{51399461-6420-4254-9BEA-C7398A801073}" type="presOf" srcId="{86E844ED-16D5-49B1-92F3-75BFF0EA98EA}" destId="{40D9C6CC-468D-436A-8EE9-C734E442FEED}" srcOrd="1" destOrd="0" presId="urn:microsoft.com/office/officeart/2005/8/layout/cycle7"/>
    <dgm:cxn modelId="{D483234E-B9D3-46A6-A739-CD44AA21550E}" type="presOf" srcId="{51665A0C-FEDC-49C9-81FE-9BEEAEF5935B}" destId="{B7FB9693-BF59-4D57-937B-2A0AF65D7424}" srcOrd="0" destOrd="0" presId="urn:microsoft.com/office/officeart/2005/8/layout/cycle7"/>
    <dgm:cxn modelId="{25F9FF50-03F4-4DD0-8535-E34714B8D8C4}" type="presOf" srcId="{E623B48F-0E51-4DFA-88A7-A492144F6D49}" destId="{3684E4E3-F0C4-4283-B841-0C58A1A46FE4}" srcOrd="0" destOrd="0" presId="urn:microsoft.com/office/officeart/2005/8/layout/cycle7"/>
    <dgm:cxn modelId="{4B9BB153-1D4F-46AB-B8A4-8682197E87FD}" srcId="{D8B13190-D502-4841-A3F6-C3C5E2CC8EDD}" destId="{E623B48F-0E51-4DFA-88A7-A492144F6D49}" srcOrd="0" destOrd="0" parTransId="{0D9DC6C6-AC62-4A19-8651-466C10CA374F}" sibTransId="{EE117154-B1F0-428B-AE68-3F67A031918D}"/>
    <dgm:cxn modelId="{6F93D679-02B2-495B-BB16-86C1D6D1CF1C}" type="presOf" srcId="{1B77F2A6-5C0A-4DED-8CDD-C24D83BD651A}" destId="{62708A3F-B045-4621-B8D7-EC04E6EE8525}" srcOrd="1" destOrd="0" presId="urn:microsoft.com/office/officeart/2005/8/layout/cycle7"/>
    <dgm:cxn modelId="{6ED40E80-FA5F-4447-8750-D0AE2C3EEB94}" type="presOf" srcId="{EE117154-B1F0-428B-AE68-3F67A031918D}" destId="{5D75CDA0-2232-47EC-8CE1-CE9B31ADB75C}" srcOrd="1" destOrd="0" presId="urn:microsoft.com/office/officeart/2005/8/layout/cycle7"/>
    <dgm:cxn modelId="{21DF2687-E948-4BEF-BFD0-45AE79C70838}" type="presOf" srcId="{86E844ED-16D5-49B1-92F3-75BFF0EA98EA}" destId="{2567E2B6-0E75-436C-883E-1AA334B48F41}" srcOrd="0" destOrd="0" presId="urn:microsoft.com/office/officeart/2005/8/layout/cycle7"/>
    <dgm:cxn modelId="{FA25A487-AECD-4D7E-A8FA-62CF1E93F7BC}" srcId="{D8B13190-D502-4841-A3F6-C3C5E2CC8EDD}" destId="{7C706B85-8F31-46DC-809C-9787733247A8}" srcOrd="2" destOrd="0" parTransId="{EA748646-9FFE-436B-B80D-1724B0355405}" sibTransId="{1B77F2A6-5C0A-4DED-8CDD-C24D83BD651A}"/>
    <dgm:cxn modelId="{110A81F0-157B-4718-9DD5-40B264DE6047}" type="presOf" srcId="{EE117154-B1F0-428B-AE68-3F67A031918D}" destId="{7148D6C6-CCE9-4080-97FF-6E967D9B6824}" srcOrd="0" destOrd="0" presId="urn:microsoft.com/office/officeart/2005/8/layout/cycle7"/>
    <dgm:cxn modelId="{3A2B43F1-A851-4A21-BDDA-8F31DEA3430C}" type="presOf" srcId="{D8B13190-D502-4841-A3F6-C3C5E2CC8EDD}" destId="{D42AC041-1855-40EA-824B-CF0B39FCF458}" srcOrd="0" destOrd="0" presId="urn:microsoft.com/office/officeart/2005/8/layout/cycle7"/>
    <dgm:cxn modelId="{2CB0DCFE-D607-4380-9156-CB614BD46987}" srcId="{D8B13190-D502-4841-A3F6-C3C5E2CC8EDD}" destId="{51665A0C-FEDC-49C9-81FE-9BEEAEF5935B}" srcOrd="1" destOrd="0" parTransId="{0F4FA4E5-5633-4C51-B081-FBEF77DC0760}" sibTransId="{86E844ED-16D5-49B1-92F3-75BFF0EA98EA}"/>
    <dgm:cxn modelId="{0CABD407-9B70-486D-9396-2282954A7371}" type="presParOf" srcId="{D42AC041-1855-40EA-824B-CF0B39FCF458}" destId="{3684E4E3-F0C4-4283-B841-0C58A1A46FE4}" srcOrd="0" destOrd="0" presId="urn:microsoft.com/office/officeart/2005/8/layout/cycle7"/>
    <dgm:cxn modelId="{A15258C1-A40F-4164-8EB3-5887780E49CC}" type="presParOf" srcId="{D42AC041-1855-40EA-824B-CF0B39FCF458}" destId="{7148D6C6-CCE9-4080-97FF-6E967D9B6824}" srcOrd="1" destOrd="0" presId="urn:microsoft.com/office/officeart/2005/8/layout/cycle7"/>
    <dgm:cxn modelId="{FA2BF97B-2798-4B14-BB1C-B6671CF5B260}" type="presParOf" srcId="{7148D6C6-CCE9-4080-97FF-6E967D9B6824}" destId="{5D75CDA0-2232-47EC-8CE1-CE9B31ADB75C}" srcOrd="0" destOrd="0" presId="urn:microsoft.com/office/officeart/2005/8/layout/cycle7"/>
    <dgm:cxn modelId="{A5956AB7-E96B-468E-801E-A94F070BC869}" type="presParOf" srcId="{D42AC041-1855-40EA-824B-CF0B39FCF458}" destId="{B7FB9693-BF59-4D57-937B-2A0AF65D7424}" srcOrd="2" destOrd="0" presId="urn:microsoft.com/office/officeart/2005/8/layout/cycle7"/>
    <dgm:cxn modelId="{70B2494E-2237-4FDC-A014-E547492840E9}" type="presParOf" srcId="{D42AC041-1855-40EA-824B-CF0B39FCF458}" destId="{2567E2B6-0E75-436C-883E-1AA334B48F41}" srcOrd="3" destOrd="0" presId="urn:microsoft.com/office/officeart/2005/8/layout/cycle7"/>
    <dgm:cxn modelId="{A0327487-F3FA-451C-93AE-E899811C3355}" type="presParOf" srcId="{2567E2B6-0E75-436C-883E-1AA334B48F41}" destId="{40D9C6CC-468D-436A-8EE9-C734E442FEED}" srcOrd="0" destOrd="0" presId="urn:microsoft.com/office/officeart/2005/8/layout/cycle7"/>
    <dgm:cxn modelId="{1847F2B6-F642-4F19-B746-895C8BAC1258}" type="presParOf" srcId="{D42AC041-1855-40EA-824B-CF0B39FCF458}" destId="{B0B2AC49-DA43-4245-B0B7-FC1F9D61DCF4}" srcOrd="4" destOrd="0" presId="urn:microsoft.com/office/officeart/2005/8/layout/cycle7"/>
    <dgm:cxn modelId="{D18896B2-4D98-4CD6-84C8-455E9199AD12}" type="presParOf" srcId="{D42AC041-1855-40EA-824B-CF0B39FCF458}" destId="{CBA49444-F5EF-4236-BC8D-F286FB51906D}" srcOrd="5" destOrd="0" presId="urn:microsoft.com/office/officeart/2005/8/layout/cycle7"/>
    <dgm:cxn modelId="{5AD48EA2-1458-4327-A1F5-DA2DE9593429}" type="presParOf" srcId="{CBA49444-F5EF-4236-BC8D-F286FB51906D}" destId="{62708A3F-B045-4621-B8D7-EC04E6EE852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F8389A-A0A3-4869-BA29-207B5731E8A9}" type="doc">
      <dgm:prSet loTypeId="urn:microsoft.com/office/officeart/2005/8/layout/radial1" loCatId="cycle" qsTypeId="urn:microsoft.com/office/officeart/2005/8/quickstyle/3d4" qsCatId="3D" csTypeId="urn:microsoft.com/office/officeart/2005/8/colors/colorful1" csCatId="colorful" phldr="1"/>
      <dgm:spPr/>
      <dgm:t>
        <a:bodyPr/>
        <a:lstStyle/>
        <a:p>
          <a:endParaRPr lang="nl-NL"/>
        </a:p>
      </dgm:t>
    </dgm:pt>
    <dgm:pt modelId="{68CF0768-EECE-4000-AB66-C6B0B39BBF19}">
      <dgm:prSet phldrT="[Tekst]"/>
      <dgm:spPr/>
      <dgm:t>
        <a:bodyPr/>
        <a:lstStyle/>
        <a:p>
          <a:r>
            <a:rPr lang="nl-NL" dirty="0"/>
            <a:t>Rechten van de betrokkene</a:t>
          </a:r>
        </a:p>
      </dgm:t>
    </dgm:pt>
    <dgm:pt modelId="{1E1C3CB9-499D-4D28-91E5-5526BD622C6C}" type="parTrans" cxnId="{4E53AE43-1F5B-4774-A90E-5D44D629D3FA}">
      <dgm:prSet/>
      <dgm:spPr/>
      <dgm:t>
        <a:bodyPr/>
        <a:lstStyle/>
        <a:p>
          <a:endParaRPr lang="nl-NL"/>
        </a:p>
      </dgm:t>
    </dgm:pt>
    <dgm:pt modelId="{9FA31420-91D8-41CF-AF91-922CF4618CFC}" type="sibTrans" cxnId="{4E53AE43-1F5B-4774-A90E-5D44D629D3FA}">
      <dgm:prSet/>
      <dgm:spPr/>
      <dgm:t>
        <a:bodyPr/>
        <a:lstStyle/>
        <a:p>
          <a:endParaRPr lang="nl-NL"/>
        </a:p>
      </dgm:t>
    </dgm:pt>
    <dgm:pt modelId="{BFA85534-0F15-4BE8-B190-9EEE90F841BC}">
      <dgm:prSet phldrT="[Tekst]"/>
      <dgm:spPr/>
      <dgm:t>
        <a:bodyPr/>
        <a:lstStyle/>
        <a:p>
          <a:r>
            <a:rPr lang="nl-NL" dirty="0"/>
            <a:t>Transparantie</a:t>
          </a:r>
        </a:p>
      </dgm:t>
    </dgm:pt>
    <dgm:pt modelId="{944F9F18-77DC-4AC5-ADBE-6AC0CA746FAC}" type="parTrans" cxnId="{91CFBD4A-35A2-49DB-85EA-D4EC4D36E6DD}">
      <dgm:prSet/>
      <dgm:spPr/>
      <dgm:t>
        <a:bodyPr/>
        <a:lstStyle/>
        <a:p>
          <a:endParaRPr lang="nl-NL"/>
        </a:p>
      </dgm:t>
    </dgm:pt>
    <dgm:pt modelId="{D0569317-E3CC-41E4-90B8-16937449585D}" type="sibTrans" cxnId="{91CFBD4A-35A2-49DB-85EA-D4EC4D36E6DD}">
      <dgm:prSet/>
      <dgm:spPr/>
      <dgm:t>
        <a:bodyPr/>
        <a:lstStyle/>
        <a:p>
          <a:endParaRPr lang="nl-NL"/>
        </a:p>
      </dgm:t>
    </dgm:pt>
    <dgm:pt modelId="{798AF0A3-66D4-4115-86E5-655D31C52450}">
      <dgm:prSet phldrT="[Tekst]"/>
      <dgm:spPr/>
      <dgm:t>
        <a:bodyPr/>
        <a:lstStyle/>
        <a:p>
          <a:r>
            <a:rPr lang="nl-NL" dirty="0"/>
            <a:t>Informatie</a:t>
          </a:r>
        </a:p>
      </dgm:t>
    </dgm:pt>
    <dgm:pt modelId="{D3C02B45-DBF1-4BE0-9476-9082BAD3A634}" type="parTrans" cxnId="{33CED61C-D5E7-4349-8A68-5987D29A1542}">
      <dgm:prSet/>
      <dgm:spPr/>
      <dgm:t>
        <a:bodyPr/>
        <a:lstStyle/>
        <a:p>
          <a:endParaRPr lang="nl-NL"/>
        </a:p>
      </dgm:t>
    </dgm:pt>
    <dgm:pt modelId="{B6E934D8-E5C6-413E-9022-53A719D2D1A5}" type="sibTrans" cxnId="{33CED61C-D5E7-4349-8A68-5987D29A1542}">
      <dgm:prSet/>
      <dgm:spPr/>
      <dgm:t>
        <a:bodyPr/>
        <a:lstStyle/>
        <a:p>
          <a:endParaRPr lang="nl-NL"/>
        </a:p>
      </dgm:t>
    </dgm:pt>
    <dgm:pt modelId="{F002DC13-5238-4E89-809D-1A853BDE6FA3}">
      <dgm:prSet phldrT="[Tekst]"/>
      <dgm:spPr/>
      <dgm:t>
        <a:bodyPr/>
        <a:lstStyle/>
        <a:p>
          <a:r>
            <a:rPr lang="nl-NL" dirty="0"/>
            <a:t>Rectificatie</a:t>
          </a:r>
        </a:p>
      </dgm:t>
    </dgm:pt>
    <dgm:pt modelId="{67616C28-52F0-463E-A075-0F54D8F17978}" type="parTrans" cxnId="{B7AC46E0-537D-486C-BE48-6004560AA596}">
      <dgm:prSet/>
      <dgm:spPr/>
      <dgm:t>
        <a:bodyPr/>
        <a:lstStyle/>
        <a:p>
          <a:endParaRPr lang="nl-NL"/>
        </a:p>
      </dgm:t>
    </dgm:pt>
    <dgm:pt modelId="{650BCA1D-68CD-4D57-B2C5-4B0759FEE3D3}" type="sibTrans" cxnId="{B7AC46E0-537D-486C-BE48-6004560AA596}">
      <dgm:prSet/>
      <dgm:spPr/>
      <dgm:t>
        <a:bodyPr/>
        <a:lstStyle/>
        <a:p>
          <a:endParaRPr lang="nl-NL"/>
        </a:p>
      </dgm:t>
    </dgm:pt>
    <dgm:pt modelId="{9912904B-ED90-4A57-957C-6C81AB934E17}">
      <dgm:prSet phldrT="[Tekst]"/>
      <dgm:spPr/>
      <dgm:t>
        <a:bodyPr/>
        <a:lstStyle/>
        <a:p>
          <a:r>
            <a:rPr lang="nl-NL" dirty="0"/>
            <a:t>Wissen</a:t>
          </a:r>
        </a:p>
      </dgm:t>
    </dgm:pt>
    <dgm:pt modelId="{834AA1D3-AF6D-49DA-9C8D-20DF283E3E1D}" type="parTrans" cxnId="{E18545C9-4BDA-49C3-A991-484F2826BB89}">
      <dgm:prSet/>
      <dgm:spPr/>
      <dgm:t>
        <a:bodyPr/>
        <a:lstStyle/>
        <a:p>
          <a:endParaRPr lang="nl-NL"/>
        </a:p>
      </dgm:t>
    </dgm:pt>
    <dgm:pt modelId="{2F440C85-D230-4334-9A54-CF6BF0E0A923}" type="sibTrans" cxnId="{E18545C9-4BDA-49C3-A991-484F2826BB89}">
      <dgm:prSet/>
      <dgm:spPr/>
      <dgm:t>
        <a:bodyPr/>
        <a:lstStyle/>
        <a:p>
          <a:endParaRPr lang="nl-NL"/>
        </a:p>
      </dgm:t>
    </dgm:pt>
    <dgm:pt modelId="{FFAB3D50-E58D-46A5-95AE-133711EF7041}">
      <dgm:prSet phldrT="[Tekst]"/>
      <dgm:spPr/>
      <dgm:t>
        <a:bodyPr/>
        <a:lstStyle/>
        <a:p>
          <a:r>
            <a:rPr lang="nl-NL" dirty="0"/>
            <a:t>Inzage</a:t>
          </a:r>
        </a:p>
      </dgm:t>
    </dgm:pt>
    <dgm:pt modelId="{A2E5071A-8374-4FA1-AC98-62716D48F862}" type="parTrans" cxnId="{EB99F228-69DD-4717-ABA3-3A8BCDA65E77}">
      <dgm:prSet/>
      <dgm:spPr/>
      <dgm:t>
        <a:bodyPr/>
        <a:lstStyle/>
        <a:p>
          <a:endParaRPr lang="nl-NL"/>
        </a:p>
      </dgm:t>
    </dgm:pt>
    <dgm:pt modelId="{570381A2-E5FE-460E-9B7C-2F8B38D6B283}" type="sibTrans" cxnId="{EB99F228-69DD-4717-ABA3-3A8BCDA65E77}">
      <dgm:prSet/>
      <dgm:spPr/>
      <dgm:t>
        <a:bodyPr/>
        <a:lstStyle/>
        <a:p>
          <a:endParaRPr lang="nl-NL"/>
        </a:p>
      </dgm:t>
    </dgm:pt>
    <dgm:pt modelId="{D44A570D-8808-4001-840E-7D9C14EB3761}">
      <dgm:prSet phldrT="[Tekst]"/>
      <dgm:spPr/>
      <dgm:t>
        <a:bodyPr/>
        <a:lstStyle/>
        <a:p>
          <a:r>
            <a:rPr lang="nl-NL" dirty="0"/>
            <a:t>Bezwaar</a:t>
          </a:r>
        </a:p>
      </dgm:t>
    </dgm:pt>
    <dgm:pt modelId="{3B718696-E485-4456-93FF-05C843DBF94E}" type="parTrans" cxnId="{0E98B87D-DA6F-4A83-8FE2-1B57A87CC85A}">
      <dgm:prSet/>
      <dgm:spPr/>
      <dgm:t>
        <a:bodyPr/>
        <a:lstStyle/>
        <a:p>
          <a:endParaRPr lang="nl-NL"/>
        </a:p>
      </dgm:t>
    </dgm:pt>
    <dgm:pt modelId="{9469F86A-E6D6-472E-8B9C-D6186ECC8D1C}" type="sibTrans" cxnId="{0E98B87D-DA6F-4A83-8FE2-1B57A87CC85A}">
      <dgm:prSet/>
      <dgm:spPr/>
      <dgm:t>
        <a:bodyPr/>
        <a:lstStyle/>
        <a:p>
          <a:endParaRPr lang="nl-NL"/>
        </a:p>
      </dgm:t>
    </dgm:pt>
    <dgm:pt modelId="{841C64CC-2445-4D16-A872-934168C27420}">
      <dgm:prSet phldrT="[Tekst]"/>
      <dgm:spPr/>
      <dgm:t>
        <a:bodyPr/>
        <a:lstStyle/>
        <a:p>
          <a:r>
            <a:rPr lang="nl-NL" dirty="0" err="1"/>
            <a:t>Geauto-matiseerd</a:t>
          </a:r>
          <a:r>
            <a:rPr lang="nl-NL" dirty="0"/>
            <a:t> besluit</a:t>
          </a:r>
        </a:p>
      </dgm:t>
    </dgm:pt>
    <dgm:pt modelId="{5B6FBE8D-B196-44E5-9275-CFD73772443C}" type="parTrans" cxnId="{D21D3B8D-C4CF-4C5D-818D-1D08CA0EBB9D}">
      <dgm:prSet/>
      <dgm:spPr/>
      <dgm:t>
        <a:bodyPr/>
        <a:lstStyle/>
        <a:p>
          <a:endParaRPr lang="nl-NL"/>
        </a:p>
      </dgm:t>
    </dgm:pt>
    <dgm:pt modelId="{A9BE2C3D-7F4C-46E4-B58B-5B7FB0993BD3}" type="sibTrans" cxnId="{D21D3B8D-C4CF-4C5D-818D-1D08CA0EBB9D}">
      <dgm:prSet/>
      <dgm:spPr/>
      <dgm:t>
        <a:bodyPr/>
        <a:lstStyle/>
        <a:p>
          <a:endParaRPr lang="nl-NL"/>
        </a:p>
      </dgm:t>
    </dgm:pt>
    <dgm:pt modelId="{7C447DDB-3E9D-4F8A-9F53-0854DC12722A}">
      <dgm:prSet phldrT="[Tekst]"/>
      <dgm:spPr/>
      <dgm:t>
        <a:bodyPr/>
        <a:lstStyle/>
        <a:p>
          <a:r>
            <a:rPr lang="nl-NL" dirty="0"/>
            <a:t>Beperking</a:t>
          </a:r>
        </a:p>
      </dgm:t>
    </dgm:pt>
    <dgm:pt modelId="{713D6C0B-D49F-4753-83D1-7567A4330B08}" type="parTrans" cxnId="{70203655-4A6A-4082-837B-9AF8F7C70A40}">
      <dgm:prSet/>
      <dgm:spPr/>
      <dgm:t>
        <a:bodyPr/>
        <a:lstStyle/>
        <a:p>
          <a:endParaRPr lang="nl-NL"/>
        </a:p>
      </dgm:t>
    </dgm:pt>
    <dgm:pt modelId="{306321D3-A206-4D47-A035-F2ECD7019D56}" type="sibTrans" cxnId="{70203655-4A6A-4082-837B-9AF8F7C70A40}">
      <dgm:prSet/>
      <dgm:spPr/>
      <dgm:t>
        <a:bodyPr/>
        <a:lstStyle/>
        <a:p>
          <a:endParaRPr lang="nl-NL"/>
        </a:p>
      </dgm:t>
    </dgm:pt>
    <dgm:pt modelId="{4383FD9B-FBA5-4914-A168-C12C40EF94AC}">
      <dgm:prSet phldrT="[Tekst]"/>
      <dgm:spPr/>
      <dgm:t>
        <a:bodyPr/>
        <a:lstStyle/>
        <a:p>
          <a:r>
            <a:rPr lang="nl-NL" dirty="0"/>
            <a:t>Overdraagbaar</a:t>
          </a:r>
        </a:p>
      </dgm:t>
    </dgm:pt>
    <dgm:pt modelId="{36CA6EF5-23F4-4D2C-AC4E-4BC7B8893D7A}" type="parTrans" cxnId="{CE1F959D-0747-4F50-A347-0E43AE959F1A}">
      <dgm:prSet/>
      <dgm:spPr/>
      <dgm:t>
        <a:bodyPr/>
        <a:lstStyle/>
        <a:p>
          <a:endParaRPr lang="nl-NL"/>
        </a:p>
      </dgm:t>
    </dgm:pt>
    <dgm:pt modelId="{8F4757B3-6E39-4D46-8AAB-CEB0BE08FFD7}" type="sibTrans" cxnId="{CE1F959D-0747-4F50-A347-0E43AE959F1A}">
      <dgm:prSet/>
      <dgm:spPr/>
      <dgm:t>
        <a:bodyPr/>
        <a:lstStyle/>
        <a:p>
          <a:endParaRPr lang="nl-NL"/>
        </a:p>
      </dgm:t>
    </dgm:pt>
    <dgm:pt modelId="{301420D9-4003-4640-9280-1496A3214AD7}" type="pres">
      <dgm:prSet presAssocID="{E0F8389A-A0A3-4869-BA29-207B5731E8A9}" presName="cycle" presStyleCnt="0">
        <dgm:presLayoutVars>
          <dgm:chMax val="1"/>
          <dgm:dir/>
          <dgm:animLvl val="ctr"/>
          <dgm:resizeHandles val="exact"/>
        </dgm:presLayoutVars>
      </dgm:prSet>
      <dgm:spPr/>
    </dgm:pt>
    <dgm:pt modelId="{C5DD5864-50BD-4DFD-A41D-6575479ABD99}" type="pres">
      <dgm:prSet presAssocID="{68CF0768-EECE-4000-AB66-C6B0B39BBF19}" presName="centerShape" presStyleLbl="node0" presStyleIdx="0" presStyleCnt="1"/>
      <dgm:spPr/>
    </dgm:pt>
    <dgm:pt modelId="{588004E4-5FB7-492F-B1A8-6797286DF05D}" type="pres">
      <dgm:prSet presAssocID="{944F9F18-77DC-4AC5-ADBE-6AC0CA746FAC}" presName="Name9" presStyleLbl="parChTrans1D2" presStyleIdx="0" presStyleCnt="9"/>
      <dgm:spPr/>
    </dgm:pt>
    <dgm:pt modelId="{C9812F0C-3C15-42D2-86AD-5D9E0F0CA7BD}" type="pres">
      <dgm:prSet presAssocID="{944F9F18-77DC-4AC5-ADBE-6AC0CA746FAC}" presName="connTx" presStyleLbl="parChTrans1D2" presStyleIdx="0" presStyleCnt="9"/>
      <dgm:spPr/>
    </dgm:pt>
    <dgm:pt modelId="{CE9542ED-5246-4E39-824D-13BADAB0FC68}" type="pres">
      <dgm:prSet presAssocID="{BFA85534-0F15-4BE8-B190-9EEE90F841BC}" presName="node" presStyleLbl="node1" presStyleIdx="0" presStyleCnt="9">
        <dgm:presLayoutVars>
          <dgm:bulletEnabled val="1"/>
        </dgm:presLayoutVars>
      </dgm:prSet>
      <dgm:spPr/>
    </dgm:pt>
    <dgm:pt modelId="{484966E4-6814-46CA-B71A-29F381E13D70}" type="pres">
      <dgm:prSet presAssocID="{D3C02B45-DBF1-4BE0-9476-9082BAD3A634}" presName="Name9" presStyleLbl="parChTrans1D2" presStyleIdx="1" presStyleCnt="9"/>
      <dgm:spPr/>
    </dgm:pt>
    <dgm:pt modelId="{B46E6F9D-4232-4F7F-AAE9-C8A6DEA653C6}" type="pres">
      <dgm:prSet presAssocID="{D3C02B45-DBF1-4BE0-9476-9082BAD3A634}" presName="connTx" presStyleLbl="parChTrans1D2" presStyleIdx="1" presStyleCnt="9"/>
      <dgm:spPr/>
    </dgm:pt>
    <dgm:pt modelId="{8718B994-051F-426E-9B66-26FCBBDD05FC}" type="pres">
      <dgm:prSet presAssocID="{798AF0A3-66D4-4115-86E5-655D31C52450}" presName="node" presStyleLbl="node1" presStyleIdx="1" presStyleCnt="9">
        <dgm:presLayoutVars>
          <dgm:bulletEnabled val="1"/>
        </dgm:presLayoutVars>
      </dgm:prSet>
      <dgm:spPr/>
    </dgm:pt>
    <dgm:pt modelId="{14EF1A62-2660-4B49-905A-D7C16376A010}" type="pres">
      <dgm:prSet presAssocID="{A2E5071A-8374-4FA1-AC98-62716D48F862}" presName="Name9" presStyleLbl="parChTrans1D2" presStyleIdx="2" presStyleCnt="9"/>
      <dgm:spPr/>
    </dgm:pt>
    <dgm:pt modelId="{33BB4B48-8F8B-4294-8AC2-6514866AD3C1}" type="pres">
      <dgm:prSet presAssocID="{A2E5071A-8374-4FA1-AC98-62716D48F862}" presName="connTx" presStyleLbl="parChTrans1D2" presStyleIdx="2" presStyleCnt="9"/>
      <dgm:spPr/>
    </dgm:pt>
    <dgm:pt modelId="{88C9F8C0-F249-42AF-8671-E34839FD6116}" type="pres">
      <dgm:prSet presAssocID="{FFAB3D50-E58D-46A5-95AE-133711EF7041}" presName="node" presStyleLbl="node1" presStyleIdx="2" presStyleCnt="9">
        <dgm:presLayoutVars>
          <dgm:bulletEnabled val="1"/>
        </dgm:presLayoutVars>
      </dgm:prSet>
      <dgm:spPr/>
    </dgm:pt>
    <dgm:pt modelId="{D720D5A4-0740-4F33-889A-D76213598D96}" type="pres">
      <dgm:prSet presAssocID="{67616C28-52F0-463E-A075-0F54D8F17978}" presName="Name9" presStyleLbl="parChTrans1D2" presStyleIdx="3" presStyleCnt="9"/>
      <dgm:spPr/>
    </dgm:pt>
    <dgm:pt modelId="{491EFC65-48E7-4BE1-AD33-97DB9DC2CA0B}" type="pres">
      <dgm:prSet presAssocID="{67616C28-52F0-463E-A075-0F54D8F17978}" presName="connTx" presStyleLbl="parChTrans1D2" presStyleIdx="3" presStyleCnt="9"/>
      <dgm:spPr/>
    </dgm:pt>
    <dgm:pt modelId="{236CF3F2-8954-48C1-962D-D237031298C0}" type="pres">
      <dgm:prSet presAssocID="{F002DC13-5238-4E89-809D-1A853BDE6FA3}" presName="node" presStyleLbl="node1" presStyleIdx="3" presStyleCnt="9">
        <dgm:presLayoutVars>
          <dgm:bulletEnabled val="1"/>
        </dgm:presLayoutVars>
      </dgm:prSet>
      <dgm:spPr/>
    </dgm:pt>
    <dgm:pt modelId="{C0FDE967-25A4-464B-B098-8B8EA6BEE1E3}" type="pres">
      <dgm:prSet presAssocID="{834AA1D3-AF6D-49DA-9C8D-20DF283E3E1D}" presName="Name9" presStyleLbl="parChTrans1D2" presStyleIdx="4" presStyleCnt="9"/>
      <dgm:spPr/>
    </dgm:pt>
    <dgm:pt modelId="{C07F0A85-2993-496C-A17B-C82201F7B599}" type="pres">
      <dgm:prSet presAssocID="{834AA1D3-AF6D-49DA-9C8D-20DF283E3E1D}" presName="connTx" presStyleLbl="parChTrans1D2" presStyleIdx="4" presStyleCnt="9"/>
      <dgm:spPr/>
    </dgm:pt>
    <dgm:pt modelId="{554F1A5D-1C34-4568-8025-6874BD4699F5}" type="pres">
      <dgm:prSet presAssocID="{9912904B-ED90-4A57-957C-6C81AB934E17}" presName="node" presStyleLbl="node1" presStyleIdx="4" presStyleCnt="9">
        <dgm:presLayoutVars>
          <dgm:bulletEnabled val="1"/>
        </dgm:presLayoutVars>
      </dgm:prSet>
      <dgm:spPr/>
    </dgm:pt>
    <dgm:pt modelId="{05EA5838-DAF2-4612-9400-5E1A5BA2DAB0}" type="pres">
      <dgm:prSet presAssocID="{713D6C0B-D49F-4753-83D1-7567A4330B08}" presName="Name9" presStyleLbl="parChTrans1D2" presStyleIdx="5" presStyleCnt="9"/>
      <dgm:spPr/>
    </dgm:pt>
    <dgm:pt modelId="{DADC36EA-6154-49FC-897F-7A2503CCCF9D}" type="pres">
      <dgm:prSet presAssocID="{713D6C0B-D49F-4753-83D1-7567A4330B08}" presName="connTx" presStyleLbl="parChTrans1D2" presStyleIdx="5" presStyleCnt="9"/>
      <dgm:spPr/>
    </dgm:pt>
    <dgm:pt modelId="{45964115-EB12-4F94-8C6E-DF5581E3FC48}" type="pres">
      <dgm:prSet presAssocID="{7C447DDB-3E9D-4F8A-9F53-0854DC12722A}" presName="node" presStyleLbl="node1" presStyleIdx="5" presStyleCnt="9">
        <dgm:presLayoutVars>
          <dgm:bulletEnabled val="1"/>
        </dgm:presLayoutVars>
      </dgm:prSet>
      <dgm:spPr/>
    </dgm:pt>
    <dgm:pt modelId="{F757B3AB-7D2D-40F9-89BF-6AD1EEE0F714}" type="pres">
      <dgm:prSet presAssocID="{36CA6EF5-23F4-4D2C-AC4E-4BC7B8893D7A}" presName="Name9" presStyleLbl="parChTrans1D2" presStyleIdx="6" presStyleCnt="9"/>
      <dgm:spPr/>
    </dgm:pt>
    <dgm:pt modelId="{7325BD00-7C25-4CDD-9259-5E0111573038}" type="pres">
      <dgm:prSet presAssocID="{36CA6EF5-23F4-4D2C-AC4E-4BC7B8893D7A}" presName="connTx" presStyleLbl="parChTrans1D2" presStyleIdx="6" presStyleCnt="9"/>
      <dgm:spPr/>
    </dgm:pt>
    <dgm:pt modelId="{08F0BE53-51F4-4F38-9C0F-55AB20AF5155}" type="pres">
      <dgm:prSet presAssocID="{4383FD9B-FBA5-4914-A168-C12C40EF94AC}" presName="node" presStyleLbl="node1" presStyleIdx="6" presStyleCnt="9">
        <dgm:presLayoutVars>
          <dgm:bulletEnabled val="1"/>
        </dgm:presLayoutVars>
      </dgm:prSet>
      <dgm:spPr/>
    </dgm:pt>
    <dgm:pt modelId="{8C7F9435-2939-4B43-9E48-991CE1E3EF40}" type="pres">
      <dgm:prSet presAssocID="{3B718696-E485-4456-93FF-05C843DBF94E}" presName="Name9" presStyleLbl="parChTrans1D2" presStyleIdx="7" presStyleCnt="9"/>
      <dgm:spPr/>
    </dgm:pt>
    <dgm:pt modelId="{94556DE6-DD18-433A-B500-E37F7A95EE1A}" type="pres">
      <dgm:prSet presAssocID="{3B718696-E485-4456-93FF-05C843DBF94E}" presName="connTx" presStyleLbl="parChTrans1D2" presStyleIdx="7" presStyleCnt="9"/>
      <dgm:spPr/>
    </dgm:pt>
    <dgm:pt modelId="{AF7DAD37-932B-4530-90B0-15688608025C}" type="pres">
      <dgm:prSet presAssocID="{D44A570D-8808-4001-840E-7D9C14EB3761}" presName="node" presStyleLbl="node1" presStyleIdx="7" presStyleCnt="9">
        <dgm:presLayoutVars>
          <dgm:bulletEnabled val="1"/>
        </dgm:presLayoutVars>
      </dgm:prSet>
      <dgm:spPr/>
    </dgm:pt>
    <dgm:pt modelId="{0ECE7F2A-7ADE-44AB-8F19-850EDE8D4D59}" type="pres">
      <dgm:prSet presAssocID="{5B6FBE8D-B196-44E5-9275-CFD73772443C}" presName="Name9" presStyleLbl="parChTrans1D2" presStyleIdx="8" presStyleCnt="9"/>
      <dgm:spPr/>
    </dgm:pt>
    <dgm:pt modelId="{C0BE8656-DA77-45C1-BD6A-07097E33C4C3}" type="pres">
      <dgm:prSet presAssocID="{5B6FBE8D-B196-44E5-9275-CFD73772443C}" presName="connTx" presStyleLbl="parChTrans1D2" presStyleIdx="8" presStyleCnt="9"/>
      <dgm:spPr/>
    </dgm:pt>
    <dgm:pt modelId="{1FDFCB32-5C2E-4430-A7DC-FA8CA8BC451C}" type="pres">
      <dgm:prSet presAssocID="{841C64CC-2445-4D16-A872-934168C27420}" presName="node" presStyleLbl="node1" presStyleIdx="8" presStyleCnt="9">
        <dgm:presLayoutVars>
          <dgm:bulletEnabled val="1"/>
        </dgm:presLayoutVars>
      </dgm:prSet>
      <dgm:spPr/>
    </dgm:pt>
  </dgm:ptLst>
  <dgm:cxnLst>
    <dgm:cxn modelId="{43849904-C7D0-4F78-BE1F-2BEF073F624F}" type="presOf" srcId="{5B6FBE8D-B196-44E5-9275-CFD73772443C}" destId="{C0BE8656-DA77-45C1-BD6A-07097E33C4C3}" srcOrd="1" destOrd="0" presId="urn:microsoft.com/office/officeart/2005/8/layout/radial1"/>
    <dgm:cxn modelId="{A1E02308-2E82-4EDD-9FC9-61BB7CB015F0}" type="presOf" srcId="{36CA6EF5-23F4-4D2C-AC4E-4BC7B8893D7A}" destId="{7325BD00-7C25-4CDD-9259-5E0111573038}" srcOrd="1" destOrd="0" presId="urn:microsoft.com/office/officeart/2005/8/layout/radial1"/>
    <dgm:cxn modelId="{ED0F350F-81FE-44EA-A1C4-71439741AE2F}" type="presOf" srcId="{7C447DDB-3E9D-4F8A-9F53-0854DC12722A}" destId="{45964115-EB12-4F94-8C6E-DF5581E3FC48}" srcOrd="0" destOrd="0" presId="urn:microsoft.com/office/officeart/2005/8/layout/radial1"/>
    <dgm:cxn modelId="{1CC9C415-A856-4B88-8969-3B2BD2986033}" type="presOf" srcId="{4383FD9B-FBA5-4914-A168-C12C40EF94AC}" destId="{08F0BE53-51F4-4F38-9C0F-55AB20AF5155}" srcOrd="0" destOrd="0" presId="urn:microsoft.com/office/officeart/2005/8/layout/radial1"/>
    <dgm:cxn modelId="{33CED61C-D5E7-4349-8A68-5987D29A1542}" srcId="{68CF0768-EECE-4000-AB66-C6B0B39BBF19}" destId="{798AF0A3-66D4-4115-86E5-655D31C52450}" srcOrd="1" destOrd="0" parTransId="{D3C02B45-DBF1-4BE0-9476-9082BAD3A634}" sibTransId="{B6E934D8-E5C6-413E-9022-53A719D2D1A5}"/>
    <dgm:cxn modelId="{975B9C25-8634-4B4B-8C52-D341D46A0249}" type="presOf" srcId="{D3C02B45-DBF1-4BE0-9476-9082BAD3A634}" destId="{B46E6F9D-4232-4F7F-AAE9-C8A6DEA653C6}" srcOrd="1" destOrd="0" presId="urn:microsoft.com/office/officeart/2005/8/layout/radial1"/>
    <dgm:cxn modelId="{EB99F228-69DD-4717-ABA3-3A8BCDA65E77}" srcId="{68CF0768-EECE-4000-AB66-C6B0B39BBF19}" destId="{FFAB3D50-E58D-46A5-95AE-133711EF7041}" srcOrd="2" destOrd="0" parTransId="{A2E5071A-8374-4FA1-AC98-62716D48F862}" sibTransId="{570381A2-E5FE-460E-9B7C-2F8B38D6B283}"/>
    <dgm:cxn modelId="{DC91AD29-DEEA-4888-8BE4-48E2174FACB2}" type="presOf" srcId="{67616C28-52F0-463E-A075-0F54D8F17978}" destId="{D720D5A4-0740-4F33-889A-D76213598D96}" srcOrd="0" destOrd="0" presId="urn:microsoft.com/office/officeart/2005/8/layout/radial1"/>
    <dgm:cxn modelId="{189A492B-550D-43A7-8547-BD6AAD4B3C66}" type="presOf" srcId="{834AA1D3-AF6D-49DA-9C8D-20DF283E3E1D}" destId="{C07F0A85-2993-496C-A17B-C82201F7B599}" srcOrd="1" destOrd="0" presId="urn:microsoft.com/office/officeart/2005/8/layout/radial1"/>
    <dgm:cxn modelId="{2418E02C-0070-4E57-A56F-923B9D93588D}" type="presOf" srcId="{841C64CC-2445-4D16-A872-934168C27420}" destId="{1FDFCB32-5C2E-4430-A7DC-FA8CA8BC451C}" srcOrd="0" destOrd="0" presId="urn:microsoft.com/office/officeart/2005/8/layout/radial1"/>
    <dgm:cxn modelId="{0FCF8931-2515-4338-96D9-5C3CE5C9F06B}" type="presOf" srcId="{E0F8389A-A0A3-4869-BA29-207B5731E8A9}" destId="{301420D9-4003-4640-9280-1496A3214AD7}" srcOrd="0" destOrd="0" presId="urn:microsoft.com/office/officeart/2005/8/layout/radial1"/>
    <dgm:cxn modelId="{EAC2143B-B5E6-4EEB-8A30-B941D86CC5E6}" type="presOf" srcId="{68CF0768-EECE-4000-AB66-C6B0B39BBF19}" destId="{C5DD5864-50BD-4DFD-A41D-6575479ABD99}" srcOrd="0" destOrd="0" presId="urn:microsoft.com/office/officeart/2005/8/layout/radial1"/>
    <dgm:cxn modelId="{2DDC233D-519C-436F-AE17-50AF865104AD}" type="presOf" srcId="{D3C02B45-DBF1-4BE0-9476-9082BAD3A634}" destId="{484966E4-6814-46CA-B71A-29F381E13D70}" srcOrd="0" destOrd="0" presId="urn:microsoft.com/office/officeart/2005/8/layout/radial1"/>
    <dgm:cxn modelId="{FA2B5E5D-1C7B-4E16-99A8-AF2D3C6D8BA6}" type="presOf" srcId="{834AA1D3-AF6D-49DA-9C8D-20DF283E3E1D}" destId="{C0FDE967-25A4-464B-B098-8B8EA6BEE1E3}" srcOrd="0" destOrd="0" presId="urn:microsoft.com/office/officeart/2005/8/layout/radial1"/>
    <dgm:cxn modelId="{4E53AE43-1F5B-4774-A90E-5D44D629D3FA}" srcId="{E0F8389A-A0A3-4869-BA29-207B5731E8A9}" destId="{68CF0768-EECE-4000-AB66-C6B0B39BBF19}" srcOrd="0" destOrd="0" parTransId="{1E1C3CB9-499D-4D28-91E5-5526BD622C6C}" sibTransId="{9FA31420-91D8-41CF-AF91-922CF4618CFC}"/>
    <dgm:cxn modelId="{549C7146-7B75-4B93-A354-900CBB944BE7}" type="presOf" srcId="{67616C28-52F0-463E-A075-0F54D8F17978}" destId="{491EFC65-48E7-4BE1-AD33-97DB9DC2CA0B}" srcOrd="1" destOrd="0" presId="urn:microsoft.com/office/officeart/2005/8/layout/radial1"/>
    <dgm:cxn modelId="{C92F1C48-526C-424C-A72F-1111705188F1}" type="presOf" srcId="{A2E5071A-8374-4FA1-AC98-62716D48F862}" destId="{14EF1A62-2660-4B49-905A-D7C16376A010}" srcOrd="0" destOrd="0" presId="urn:microsoft.com/office/officeart/2005/8/layout/radial1"/>
    <dgm:cxn modelId="{501BDD68-A51E-4D26-9C6A-4EC32CF71D71}" type="presOf" srcId="{36CA6EF5-23F4-4D2C-AC4E-4BC7B8893D7A}" destId="{F757B3AB-7D2D-40F9-89BF-6AD1EEE0F714}" srcOrd="0" destOrd="0" presId="urn:microsoft.com/office/officeart/2005/8/layout/radial1"/>
    <dgm:cxn modelId="{7E942D69-B786-41DB-B0CA-80CA35E16192}" type="presOf" srcId="{D44A570D-8808-4001-840E-7D9C14EB3761}" destId="{AF7DAD37-932B-4530-90B0-15688608025C}" srcOrd="0" destOrd="0" presId="urn:microsoft.com/office/officeart/2005/8/layout/radial1"/>
    <dgm:cxn modelId="{1973EF69-70EF-4F77-8419-3B6BF2C6662B}" type="presOf" srcId="{9912904B-ED90-4A57-957C-6C81AB934E17}" destId="{554F1A5D-1C34-4568-8025-6874BD4699F5}" srcOrd="0" destOrd="0" presId="urn:microsoft.com/office/officeart/2005/8/layout/radial1"/>
    <dgm:cxn modelId="{91CFBD4A-35A2-49DB-85EA-D4EC4D36E6DD}" srcId="{68CF0768-EECE-4000-AB66-C6B0B39BBF19}" destId="{BFA85534-0F15-4BE8-B190-9EEE90F841BC}" srcOrd="0" destOrd="0" parTransId="{944F9F18-77DC-4AC5-ADBE-6AC0CA746FAC}" sibTransId="{D0569317-E3CC-41E4-90B8-16937449585D}"/>
    <dgm:cxn modelId="{C407B74B-C117-43A6-B746-4137363268D1}" type="presOf" srcId="{F002DC13-5238-4E89-809D-1A853BDE6FA3}" destId="{236CF3F2-8954-48C1-962D-D237031298C0}" srcOrd="0" destOrd="0" presId="urn:microsoft.com/office/officeart/2005/8/layout/radial1"/>
    <dgm:cxn modelId="{8C971F4E-B4F5-4F80-AD08-32FA81CCDC4F}" type="presOf" srcId="{A2E5071A-8374-4FA1-AC98-62716D48F862}" destId="{33BB4B48-8F8B-4294-8AC2-6514866AD3C1}" srcOrd="1" destOrd="0" presId="urn:microsoft.com/office/officeart/2005/8/layout/radial1"/>
    <dgm:cxn modelId="{80AF0571-D480-4371-8871-C1152A92CABC}" type="presOf" srcId="{713D6C0B-D49F-4753-83D1-7567A4330B08}" destId="{DADC36EA-6154-49FC-897F-7A2503CCCF9D}" srcOrd="1" destOrd="0" presId="urn:microsoft.com/office/officeart/2005/8/layout/radial1"/>
    <dgm:cxn modelId="{70203655-4A6A-4082-837B-9AF8F7C70A40}" srcId="{68CF0768-EECE-4000-AB66-C6B0B39BBF19}" destId="{7C447DDB-3E9D-4F8A-9F53-0854DC12722A}" srcOrd="5" destOrd="0" parTransId="{713D6C0B-D49F-4753-83D1-7567A4330B08}" sibTransId="{306321D3-A206-4D47-A035-F2ECD7019D56}"/>
    <dgm:cxn modelId="{0E98B87D-DA6F-4A83-8FE2-1B57A87CC85A}" srcId="{68CF0768-EECE-4000-AB66-C6B0B39BBF19}" destId="{D44A570D-8808-4001-840E-7D9C14EB3761}" srcOrd="7" destOrd="0" parTransId="{3B718696-E485-4456-93FF-05C843DBF94E}" sibTransId="{9469F86A-E6D6-472E-8B9C-D6186ECC8D1C}"/>
    <dgm:cxn modelId="{15C94588-3723-4BDB-9DA8-6B35F357A091}" type="presOf" srcId="{944F9F18-77DC-4AC5-ADBE-6AC0CA746FAC}" destId="{C9812F0C-3C15-42D2-86AD-5D9E0F0CA7BD}" srcOrd="1" destOrd="0" presId="urn:microsoft.com/office/officeart/2005/8/layout/radial1"/>
    <dgm:cxn modelId="{8AA2CA8C-B0BB-4E5E-9EE2-AE003C09037A}" type="presOf" srcId="{BFA85534-0F15-4BE8-B190-9EEE90F841BC}" destId="{CE9542ED-5246-4E39-824D-13BADAB0FC68}" srcOrd="0" destOrd="0" presId="urn:microsoft.com/office/officeart/2005/8/layout/radial1"/>
    <dgm:cxn modelId="{D21D3B8D-C4CF-4C5D-818D-1D08CA0EBB9D}" srcId="{68CF0768-EECE-4000-AB66-C6B0B39BBF19}" destId="{841C64CC-2445-4D16-A872-934168C27420}" srcOrd="8" destOrd="0" parTransId="{5B6FBE8D-B196-44E5-9275-CFD73772443C}" sibTransId="{A9BE2C3D-7F4C-46E4-B58B-5B7FB0993BD3}"/>
    <dgm:cxn modelId="{9BDE1899-39C7-43C3-8914-2C9B1A6A0FD7}" type="presOf" srcId="{713D6C0B-D49F-4753-83D1-7567A4330B08}" destId="{05EA5838-DAF2-4612-9400-5E1A5BA2DAB0}" srcOrd="0" destOrd="0" presId="urn:microsoft.com/office/officeart/2005/8/layout/radial1"/>
    <dgm:cxn modelId="{CE1F959D-0747-4F50-A347-0E43AE959F1A}" srcId="{68CF0768-EECE-4000-AB66-C6B0B39BBF19}" destId="{4383FD9B-FBA5-4914-A168-C12C40EF94AC}" srcOrd="6" destOrd="0" parTransId="{36CA6EF5-23F4-4D2C-AC4E-4BC7B8893D7A}" sibTransId="{8F4757B3-6E39-4D46-8AAB-CEB0BE08FFD7}"/>
    <dgm:cxn modelId="{7C2EB99D-FFA5-46E3-ACF8-3327387B3423}" type="presOf" srcId="{3B718696-E485-4456-93FF-05C843DBF94E}" destId="{8C7F9435-2939-4B43-9E48-991CE1E3EF40}" srcOrd="0" destOrd="0" presId="urn:microsoft.com/office/officeart/2005/8/layout/radial1"/>
    <dgm:cxn modelId="{4D65F7A3-36F4-4B0F-B31C-F626D5C43BEE}" type="presOf" srcId="{944F9F18-77DC-4AC5-ADBE-6AC0CA746FAC}" destId="{588004E4-5FB7-492F-B1A8-6797286DF05D}" srcOrd="0" destOrd="0" presId="urn:microsoft.com/office/officeart/2005/8/layout/radial1"/>
    <dgm:cxn modelId="{BEA27EA5-1252-4423-A524-82BB6C976F3E}" type="presOf" srcId="{FFAB3D50-E58D-46A5-95AE-133711EF7041}" destId="{88C9F8C0-F249-42AF-8671-E34839FD6116}" srcOrd="0" destOrd="0" presId="urn:microsoft.com/office/officeart/2005/8/layout/radial1"/>
    <dgm:cxn modelId="{25A456B0-49DD-47A5-8DF2-3C6FDE2A2930}" type="presOf" srcId="{798AF0A3-66D4-4115-86E5-655D31C52450}" destId="{8718B994-051F-426E-9B66-26FCBBDD05FC}" srcOrd="0" destOrd="0" presId="urn:microsoft.com/office/officeart/2005/8/layout/radial1"/>
    <dgm:cxn modelId="{E18545C9-4BDA-49C3-A991-484F2826BB89}" srcId="{68CF0768-EECE-4000-AB66-C6B0B39BBF19}" destId="{9912904B-ED90-4A57-957C-6C81AB934E17}" srcOrd="4" destOrd="0" parTransId="{834AA1D3-AF6D-49DA-9C8D-20DF283E3E1D}" sibTransId="{2F440C85-D230-4334-9A54-CF6BF0E0A923}"/>
    <dgm:cxn modelId="{A689F1C9-C32B-44D1-816F-28F1096712B3}" type="presOf" srcId="{5B6FBE8D-B196-44E5-9275-CFD73772443C}" destId="{0ECE7F2A-7ADE-44AB-8F19-850EDE8D4D59}" srcOrd="0" destOrd="0" presId="urn:microsoft.com/office/officeart/2005/8/layout/radial1"/>
    <dgm:cxn modelId="{7C9AB5DB-B9E7-4064-A031-550A1BA6AD07}" type="presOf" srcId="{3B718696-E485-4456-93FF-05C843DBF94E}" destId="{94556DE6-DD18-433A-B500-E37F7A95EE1A}" srcOrd="1" destOrd="0" presId="urn:microsoft.com/office/officeart/2005/8/layout/radial1"/>
    <dgm:cxn modelId="{B7AC46E0-537D-486C-BE48-6004560AA596}" srcId="{68CF0768-EECE-4000-AB66-C6B0B39BBF19}" destId="{F002DC13-5238-4E89-809D-1A853BDE6FA3}" srcOrd="3" destOrd="0" parTransId="{67616C28-52F0-463E-A075-0F54D8F17978}" sibTransId="{650BCA1D-68CD-4D57-B2C5-4B0759FEE3D3}"/>
    <dgm:cxn modelId="{BD4FA105-4ECD-4B60-9F2B-2C0507C9BA8E}" type="presParOf" srcId="{301420D9-4003-4640-9280-1496A3214AD7}" destId="{C5DD5864-50BD-4DFD-A41D-6575479ABD99}" srcOrd="0" destOrd="0" presId="urn:microsoft.com/office/officeart/2005/8/layout/radial1"/>
    <dgm:cxn modelId="{2F083A34-BB6B-4EEB-8AC1-B1EAC5CCBA21}" type="presParOf" srcId="{301420D9-4003-4640-9280-1496A3214AD7}" destId="{588004E4-5FB7-492F-B1A8-6797286DF05D}" srcOrd="1" destOrd="0" presId="urn:microsoft.com/office/officeart/2005/8/layout/radial1"/>
    <dgm:cxn modelId="{59ACFC6C-942B-442A-8F2A-53E9A06759BC}" type="presParOf" srcId="{588004E4-5FB7-492F-B1A8-6797286DF05D}" destId="{C9812F0C-3C15-42D2-86AD-5D9E0F0CA7BD}" srcOrd="0" destOrd="0" presId="urn:microsoft.com/office/officeart/2005/8/layout/radial1"/>
    <dgm:cxn modelId="{8A0A8B0C-F6EE-45E3-B26B-3D06E452E2ED}" type="presParOf" srcId="{301420D9-4003-4640-9280-1496A3214AD7}" destId="{CE9542ED-5246-4E39-824D-13BADAB0FC68}" srcOrd="2" destOrd="0" presId="urn:microsoft.com/office/officeart/2005/8/layout/radial1"/>
    <dgm:cxn modelId="{14010AE7-0DD8-4CE5-82A2-5F674D1F508D}" type="presParOf" srcId="{301420D9-4003-4640-9280-1496A3214AD7}" destId="{484966E4-6814-46CA-B71A-29F381E13D70}" srcOrd="3" destOrd="0" presId="urn:microsoft.com/office/officeart/2005/8/layout/radial1"/>
    <dgm:cxn modelId="{B8D96A5A-DFB0-40AF-9B4F-709CB89B2B3B}" type="presParOf" srcId="{484966E4-6814-46CA-B71A-29F381E13D70}" destId="{B46E6F9D-4232-4F7F-AAE9-C8A6DEA653C6}" srcOrd="0" destOrd="0" presId="urn:microsoft.com/office/officeart/2005/8/layout/radial1"/>
    <dgm:cxn modelId="{A11E60A9-1290-4E2C-9D9B-380F963FF82E}" type="presParOf" srcId="{301420D9-4003-4640-9280-1496A3214AD7}" destId="{8718B994-051F-426E-9B66-26FCBBDD05FC}" srcOrd="4" destOrd="0" presId="urn:microsoft.com/office/officeart/2005/8/layout/radial1"/>
    <dgm:cxn modelId="{337A0B0E-184C-4DCB-A4C6-E66E375B650F}" type="presParOf" srcId="{301420D9-4003-4640-9280-1496A3214AD7}" destId="{14EF1A62-2660-4B49-905A-D7C16376A010}" srcOrd="5" destOrd="0" presId="urn:microsoft.com/office/officeart/2005/8/layout/radial1"/>
    <dgm:cxn modelId="{96A9DA32-095C-4EDA-A8A7-DB9B3C35A39E}" type="presParOf" srcId="{14EF1A62-2660-4B49-905A-D7C16376A010}" destId="{33BB4B48-8F8B-4294-8AC2-6514866AD3C1}" srcOrd="0" destOrd="0" presId="urn:microsoft.com/office/officeart/2005/8/layout/radial1"/>
    <dgm:cxn modelId="{F148BCFF-1D2E-48AF-9912-5178AE938559}" type="presParOf" srcId="{301420D9-4003-4640-9280-1496A3214AD7}" destId="{88C9F8C0-F249-42AF-8671-E34839FD6116}" srcOrd="6" destOrd="0" presId="urn:microsoft.com/office/officeart/2005/8/layout/radial1"/>
    <dgm:cxn modelId="{918F55F6-ED3A-401E-9299-547C3B855084}" type="presParOf" srcId="{301420D9-4003-4640-9280-1496A3214AD7}" destId="{D720D5A4-0740-4F33-889A-D76213598D96}" srcOrd="7" destOrd="0" presId="urn:microsoft.com/office/officeart/2005/8/layout/radial1"/>
    <dgm:cxn modelId="{7686A4B3-44E3-4FF1-B3D5-37254AD08E1E}" type="presParOf" srcId="{D720D5A4-0740-4F33-889A-D76213598D96}" destId="{491EFC65-48E7-4BE1-AD33-97DB9DC2CA0B}" srcOrd="0" destOrd="0" presId="urn:microsoft.com/office/officeart/2005/8/layout/radial1"/>
    <dgm:cxn modelId="{35BE5E54-60AD-4A8C-9DC4-374688EED243}" type="presParOf" srcId="{301420D9-4003-4640-9280-1496A3214AD7}" destId="{236CF3F2-8954-48C1-962D-D237031298C0}" srcOrd="8" destOrd="0" presId="urn:microsoft.com/office/officeart/2005/8/layout/radial1"/>
    <dgm:cxn modelId="{D7192172-DCE7-436E-B85A-154E6BD3E2E0}" type="presParOf" srcId="{301420D9-4003-4640-9280-1496A3214AD7}" destId="{C0FDE967-25A4-464B-B098-8B8EA6BEE1E3}" srcOrd="9" destOrd="0" presId="urn:microsoft.com/office/officeart/2005/8/layout/radial1"/>
    <dgm:cxn modelId="{B097F2BE-B982-4E3E-883E-4FB6FF7A609B}" type="presParOf" srcId="{C0FDE967-25A4-464B-B098-8B8EA6BEE1E3}" destId="{C07F0A85-2993-496C-A17B-C82201F7B599}" srcOrd="0" destOrd="0" presId="urn:microsoft.com/office/officeart/2005/8/layout/radial1"/>
    <dgm:cxn modelId="{D4CFDB2D-84C8-4842-9A18-97796163E113}" type="presParOf" srcId="{301420D9-4003-4640-9280-1496A3214AD7}" destId="{554F1A5D-1C34-4568-8025-6874BD4699F5}" srcOrd="10" destOrd="0" presId="urn:microsoft.com/office/officeart/2005/8/layout/radial1"/>
    <dgm:cxn modelId="{FC564DE9-57D5-4734-8BF1-93D6887B6C24}" type="presParOf" srcId="{301420D9-4003-4640-9280-1496A3214AD7}" destId="{05EA5838-DAF2-4612-9400-5E1A5BA2DAB0}" srcOrd="11" destOrd="0" presId="urn:microsoft.com/office/officeart/2005/8/layout/radial1"/>
    <dgm:cxn modelId="{475BD1C7-9DDF-46BE-A5D1-8C10EDFDCE28}" type="presParOf" srcId="{05EA5838-DAF2-4612-9400-5E1A5BA2DAB0}" destId="{DADC36EA-6154-49FC-897F-7A2503CCCF9D}" srcOrd="0" destOrd="0" presId="urn:microsoft.com/office/officeart/2005/8/layout/radial1"/>
    <dgm:cxn modelId="{1B40D933-4D49-4040-8298-A7C0D448F14A}" type="presParOf" srcId="{301420D9-4003-4640-9280-1496A3214AD7}" destId="{45964115-EB12-4F94-8C6E-DF5581E3FC48}" srcOrd="12" destOrd="0" presId="urn:microsoft.com/office/officeart/2005/8/layout/radial1"/>
    <dgm:cxn modelId="{A35367EA-1AA6-492D-8928-B758FCFCD5F1}" type="presParOf" srcId="{301420D9-4003-4640-9280-1496A3214AD7}" destId="{F757B3AB-7D2D-40F9-89BF-6AD1EEE0F714}" srcOrd="13" destOrd="0" presId="urn:microsoft.com/office/officeart/2005/8/layout/radial1"/>
    <dgm:cxn modelId="{1B956608-0703-4AAE-9E8D-769D22C61702}" type="presParOf" srcId="{F757B3AB-7D2D-40F9-89BF-6AD1EEE0F714}" destId="{7325BD00-7C25-4CDD-9259-5E0111573038}" srcOrd="0" destOrd="0" presId="urn:microsoft.com/office/officeart/2005/8/layout/radial1"/>
    <dgm:cxn modelId="{CF884D71-0B9F-4845-A1FF-E1012A7C0A7C}" type="presParOf" srcId="{301420D9-4003-4640-9280-1496A3214AD7}" destId="{08F0BE53-51F4-4F38-9C0F-55AB20AF5155}" srcOrd="14" destOrd="0" presId="urn:microsoft.com/office/officeart/2005/8/layout/radial1"/>
    <dgm:cxn modelId="{ED345F5B-13A4-4DAB-8661-E0F96085161F}" type="presParOf" srcId="{301420D9-4003-4640-9280-1496A3214AD7}" destId="{8C7F9435-2939-4B43-9E48-991CE1E3EF40}" srcOrd="15" destOrd="0" presId="urn:microsoft.com/office/officeart/2005/8/layout/radial1"/>
    <dgm:cxn modelId="{100D331E-CB6C-42D7-8D9E-ACEA0E59FBB4}" type="presParOf" srcId="{8C7F9435-2939-4B43-9E48-991CE1E3EF40}" destId="{94556DE6-DD18-433A-B500-E37F7A95EE1A}" srcOrd="0" destOrd="0" presId="urn:microsoft.com/office/officeart/2005/8/layout/radial1"/>
    <dgm:cxn modelId="{5FE5FDF1-7245-4AD9-B388-0124B5E44409}" type="presParOf" srcId="{301420D9-4003-4640-9280-1496A3214AD7}" destId="{AF7DAD37-932B-4530-90B0-15688608025C}" srcOrd="16" destOrd="0" presId="urn:microsoft.com/office/officeart/2005/8/layout/radial1"/>
    <dgm:cxn modelId="{E79DB3D4-CBAB-4C50-8AE3-0EB48F542D1F}" type="presParOf" srcId="{301420D9-4003-4640-9280-1496A3214AD7}" destId="{0ECE7F2A-7ADE-44AB-8F19-850EDE8D4D59}" srcOrd="17" destOrd="0" presId="urn:microsoft.com/office/officeart/2005/8/layout/radial1"/>
    <dgm:cxn modelId="{F42E79F1-5911-483A-8E68-7A90F60C8526}" type="presParOf" srcId="{0ECE7F2A-7ADE-44AB-8F19-850EDE8D4D59}" destId="{C0BE8656-DA77-45C1-BD6A-07097E33C4C3}" srcOrd="0" destOrd="0" presId="urn:microsoft.com/office/officeart/2005/8/layout/radial1"/>
    <dgm:cxn modelId="{366AE5D2-1F81-43A4-9379-F68CFF9D335C}" type="presParOf" srcId="{301420D9-4003-4640-9280-1496A3214AD7}" destId="{1FDFCB32-5C2E-4430-A7DC-FA8CA8BC451C}"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4E4E3-F0C4-4283-B841-0C58A1A46FE4}">
      <dsp:nvSpPr>
        <dsp:cNvPr id="0" name=""/>
        <dsp:cNvSpPr/>
      </dsp:nvSpPr>
      <dsp:spPr>
        <a:xfrm>
          <a:off x="3472364" y="750"/>
          <a:ext cx="1551570" cy="775785"/>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dirty="0"/>
            <a:t>Betrokkene</a:t>
          </a:r>
        </a:p>
      </dsp:txBody>
      <dsp:txXfrm>
        <a:off x="3495086" y="23472"/>
        <a:ext cx="1506126" cy="730341"/>
      </dsp:txXfrm>
    </dsp:sp>
    <dsp:sp modelId="{7148D6C6-CCE9-4080-97FF-6E967D9B6824}">
      <dsp:nvSpPr>
        <dsp:cNvPr id="0" name=""/>
        <dsp:cNvSpPr/>
      </dsp:nvSpPr>
      <dsp:spPr>
        <a:xfrm rot="3600000">
          <a:off x="4484552" y="1362043"/>
          <a:ext cx="807944" cy="271524"/>
        </a:xfrm>
        <a:prstGeom prst="leftRightArrow">
          <a:avLst>
            <a:gd name="adj1" fmla="val 60000"/>
            <a:gd name="adj2" fmla="val 50000"/>
          </a:avLst>
        </a:prstGeom>
        <a:solidFill>
          <a:schemeClr val="accent2">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nl-NL" sz="800" kern="1200"/>
        </a:p>
      </dsp:txBody>
      <dsp:txXfrm>
        <a:off x="4566009" y="1416348"/>
        <a:ext cx="645030" cy="162914"/>
      </dsp:txXfrm>
    </dsp:sp>
    <dsp:sp modelId="{B7FB9693-BF59-4D57-937B-2A0AF65D7424}">
      <dsp:nvSpPr>
        <dsp:cNvPr id="0" name=""/>
        <dsp:cNvSpPr/>
      </dsp:nvSpPr>
      <dsp:spPr>
        <a:xfrm>
          <a:off x="4753115" y="2219076"/>
          <a:ext cx="1551570" cy="775785"/>
        </a:xfrm>
        <a:prstGeom prst="roundRect">
          <a:avLst>
            <a:gd name="adj" fmla="val 10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dirty="0"/>
            <a:t>Verwerker</a:t>
          </a:r>
        </a:p>
      </dsp:txBody>
      <dsp:txXfrm>
        <a:off x="4775837" y="2241798"/>
        <a:ext cx="1506126" cy="730341"/>
      </dsp:txXfrm>
    </dsp:sp>
    <dsp:sp modelId="{2567E2B6-0E75-436C-883E-1AA334B48F41}">
      <dsp:nvSpPr>
        <dsp:cNvPr id="0" name=""/>
        <dsp:cNvSpPr/>
      </dsp:nvSpPr>
      <dsp:spPr>
        <a:xfrm rot="10800000">
          <a:off x="3844177" y="2471206"/>
          <a:ext cx="807944" cy="271524"/>
        </a:xfrm>
        <a:prstGeom prst="leftRightArrow">
          <a:avLst>
            <a:gd name="adj1" fmla="val 60000"/>
            <a:gd name="adj2" fmla="val 50000"/>
          </a:avLst>
        </a:prstGeom>
        <a:solidFill>
          <a:schemeClr val="accent3">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nl-NL" sz="800" kern="1200"/>
        </a:p>
      </dsp:txBody>
      <dsp:txXfrm rot="10800000">
        <a:off x="3925634" y="2525511"/>
        <a:ext cx="645030" cy="162914"/>
      </dsp:txXfrm>
    </dsp:sp>
    <dsp:sp modelId="{B0B2AC49-DA43-4245-B0B7-FC1F9D61DCF4}">
      <dsp:nvSpPr>
        <dsp:cNvPr id="0" name=""/>
        <dsp:cNvSpPr/>
      </dsp:nvSpPr>
      <dsp:spPr>
        <a:xfrm>
          <a:off x="2191614" y="2219076"/>
          <a:ext cx="1551570" cy="775785"/>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dirty="0"/>
            <a:t>Verwerkings-verantwoordelijke</a:t>
          </a:r>
        </a:p>
      </dsp:txBody>
      <dsp:txXfrm>
        <a:off x="2214336" y="2241798"/>
        <a:ext cx="1506126" cy="730341"/>
      </dsp:txXfrm>
    </dsp:sp>
    <dsp:sp modelId="{CBA49444-F5EF-4236-BC8D-F286FB51906D}">
      <dsp:nvSpPr>
        <dsp:cNvPr id="0" name=""/>
        <dsp:cNvSpPr/>
      </dsp:nvSpPr>
      <dsp:spPr>
        <a:xfrm rot="18000000">
          <a:off x="3203802" y="1362043"/>
          <a:ext cx="807944" cy="271524"/>
        </a:xfrm>
        <a:prstGeom prst="leftRightArrow">
          <a:avLst>
            <a:gd name="adj1" fmla="val 60000"/>
            <a:gd name="adj2" fmla="val 50000"/>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nl-NL" sz="800" kern="1200"/>
        </a:p>
      </dsp:txBody>
      <dsp:txXfrm>
        <a:off x="3285259" y="1416348"/>
        <a:ext cx="645030" cy="162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D5864-50BD-4DFD-A41D-6575479ABD99}">
      <dsp:nvSpPr>
        <dsp:cNvPr id="0" name=""/>
        <dsp:cNvSpPr/>
      </dsp:nvSpPr>
      <dsp:spPr>
        <a:xfrm>
          <a:off x="3841588" y="1548151"/>
          <a:ext cx="813122" cy="813122"/>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l-NL" sz="800" kern="1200" dirty="0"/>
            <a:t>Rechten van de betrokkene</a:t>
          </a:r>
        </a:p>
      </dsp:txBody>
      <dsp:txXfrm>
        <a:off x="3960667" y="1667230"/>
        <a:ext cx="574964" cy="574964"/>
      </dsp:txXfrm>
    </dsp:sp>
    <dsp:sp modelId="{588004E4-5FB7-492F-B1A8-6797286DF05D}">
      <dsp:nvSpPr>
        <dsp:cNvPr id="0" name=""/>
        <dsp:cNvSpPr/>
      </dsp:nvSpPr>
      <dsp:spPr>
        <a:xfrm rot="16200000">
          <a:off x="3881796" y="1173184"/>
          <a:ext cx="732707" cy="17226"/>
        </a:xfrm>
        <a:custGeom>
          <a:avLst/>
          <a:gdLst/>
          <a:ahLst/>
          <a:cxnLst/>
          <a:rect l="0" t="0" r="0" b="0"/>
          <a:pathLst>
            <a:path>
              <a:moveTo>
                <a:pt x="0" y="8613"/>
              </a:moveTo>
              <a:lnTo>
                <a:pt x="732707" y="8613"/>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229832" y="1163480"/>
        <a:ext cx="36635" cy="36635"/>
      </dsp:txXfrm>
    </dsp:sp>
    <dsp:sp modelId="{CE9542ED-5246-4E39-824D-13BADAB0FC68}">
      <dsp:nvSpPr>
        <dsp:cNvPr id="0" name=""/>
        <dsp:cNvSpPr/>
      </dsp:nvSpPr>
      <dsp:spPr>
        <a:xfrm>
          <a:off x="3841588" y="2322"/>
          <a:ext cx="813122" cy="813122"/>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nl-NL" sz="600" kern="1200" dirty="0"/>
            <a:t>Transparantie</a:t>
          </a:r>
        </a:p>
      </dsp:txBody>
      <dsp:txXfrm>
        <a:off x="3960667" y="121401"/>
        <a:ext cx="574964" cy="574964"/>
      </dsp:txXfrm>
    </dsp:sp>
    <dsp:sp modelId="{484966E4-6814-46CA-B71A-29F381E13D70}">
      <dsp:nvSpPr>
        <dsp:cNvPr id="0" name=""/>
        <dsp:cNvSpPr/>
      </dsp:nvSpPr>
      <dsp:spPr>
        <a:xfrm rot="18600000">
          <a:off x="4378616" y="1354012"/>
          <a:ext cx="732707" cy="17226"/>
        </a:xfrm>
        <a:custGeom>
          <a:avLst/>
          <a:gdLst/>
          <a:ahLst/>
          <a:cxnLst/>
          <a:rect l="0" t="0" r="0" b="0"/>
          <a:pathLst>
            <a:path>
              <a:moveTo>
                <a:pt x="0" y="8613"/>
              </a:moveTo>
              <a:lnTo>
                <a:pt x="732707" y="8613"/>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726652" y="1344308"/>
        <a:ext cx="36635" cy="36635"/>
      </dsp:txXfrm>
    </dsp:sp>
    <dsp:sp modelId="{8718B994-051F-426E-9B66-26FCBBDD05FC}">
      <dsp:nvSpPr>
        <dsp:cNvPr id="0" name=""/>
        <dsp:cNvSpPr/>
      </dsp:nvSpPr>
      <dsp:spPr>
        <a:xfrm>
          <a:off x="4835228" y="363977"/>
          <a:ext cx="813122" cy="813122"/>
        </a:xfrm>
        <a:prstGeom prst="ellips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nl-NL" sz="600" kern="1200" dirty="0"/>
            <a:t>Informatie</a:t>
          </a:r>
        </a:p>
      </dsp:txBody>
      <dsp:txXfrm>
        <a:off x="4954307" y="483056"/>
        <a:ext cx="574964" cy="574964"/>
      </dsp:txXfrm>
    </dsp:sp>
    <dsp:sp modelId="{14EF1A62-2660-4B49-905A-D7C16376A010}">
      <dsp:nvSpPr>
        <dsp:cNvPr id="0" name=""/>
        <dsp:cNvSpPr/>
      </dsp:nvSpPr>
      <dsp:spPr>
        <a:xfrm rot="21000000">
          <a:off x="4642968" y="1811884"/>
          <a:ext cx="732707" cy="17226"/>
        </a:xfrm>
        <a:custGeom>
          <a:avLst/>
          <a:gdLst/>
          <a:ahLst/>
          <a:cxnLst/>
          <a:rect l="0" t="0" r="0" b="0"/>
          <a:pathLst>
            <a:path>
              <a:moveTo>
                <a:pt x="0" y="8613"/>
              </a:moveTo>
              <a:lnTo>
                <a:pt x="732707" y="8613"/>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991004" y="1802180"/>
        <a:ext cx="36635" cy="36635"/>
      </dsp:txXfrm>
    </dsp:sp>
    <dsp:sp modelId="{88C9F8C0-F249-42AF-8671-E34839FD6116}">
      <dsp:nvSpPr>
        <dsp:cNvPr id="0" name=""/>
        <dsp:cNvSpPr/>
      </dsp:nvSpPr>
      <dsp:spPr>
        <a:xfrm>
          <a:off x="5363933" y="1279721"/>
          <a:ext cx="813122" cy="813122"/>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nl-NL" sz="600" kern="1200" dirty="0"/>
            <a:t>Inzage</a:t>
          </a:r>
        </a:p>
      </dsp:txBody>
      <dsp:txXfrm>
        <a:off x="5483012" y="1398800"/>
        <a:ext cx="574964" cy="574964"/>
      </dsp:txXfrm>
    </dsp:sp>
    <dsp:sp modelId="{D720D5A4-0740-4F33-889A-D76213598D96}">
      <dsp:nvSpPr>
        <dsp:cNvPr id="0" name=""/>
        <dsp:cNvSpPr/>
      </dsp:nvSpPr>
      <dsp:spPr>
        <a:xfrm rot="1800000">
          <a:off x="4551160" y="2332557"/>
          <a:ext cx="732707" cy="17226"/>
        </a:xfrm>
        <a:custGeom>
          <a:avLst/>
          <a:gdLst/>
          <a:ahLst/>
          <a:cxnLst/>
          <a:rect l="0" t="0" r="0" b="0"/>
          <a:pathLst>
            <a:path>
              <a:moveTo>
                <a:pt x="0" y="8613"/>
              </a:moveTo>
              <a:lnTo>
                <a:pt x="732707" y="8613"/>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899196" y="2322852"/>
        <a:ext cx="36635" cy="36635"/>
      </dsp:txXfrm>
    </dsp:sp>
    <dsp:sp modelId="{236CF3F2-8954-48C1-962D-D237031298C0}">
      <dsp:nvSpPr>
        <dsp:cNvPr id="0" name=""/>
        <dsp:cNvSpPr/>
      </dsp:nvSpPr>
      <dsp:spPr>
        <a:xfrm>
          <a:off x="5180316" y="2321066"/>
          <a:ext cx="813122" cy="813122"/>
        </a:xfrm>
        <a:prstGeom prst="ellips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nl-NL" sz="600" kern="1200" dirty="0"/>
            <a:t>Rectificatie</a:t>
          </a:r>
        </a:p>
      </dsp:txBody>
      <dsp:txXfrm>
        <a:off x="5299395" y="2440145"/>
        <a:ext cx="574964" cy="574964"/>
      </dsp:txXfrm>
    </dsp:sp>
    <dsp:sp modelId="{C0FDE967-25A4-464B-B098-8B8EA6BEE1E3}">
      <dsp:nvSpPr>
        <dsp:cNvPr id="0" name=""/>
        <dsp:cNvSpPr/>
      </dsp:nvSpPr>
      <dsp:spPr>
        <a:xfrm rot="4200000">
          <a:off x="4146148" y="2672401"/>
          <a:ext cx="732707" cy="17226"/>
        </a:xfrm>
        <a:custGeom>
          <a:avLst/>
          <a:gdLst/>
          <a:ahLst/>
          <a:cxnLst/>
          <a:rect l="0" t="0" r="0" b="0"/>
          <a:pathLst>
            <a:path>
              <a:moveTo>
                <a:pt x="0" y="8613"/>
              </a:moveTo>
              <a:lnTo>
                <a:pt x="732707" y="8613"/>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494184" y="2662697"/>
        <a:ext cx="36635" cy="36635"/>
      </dsp:txXfrm>
    </dsp:sp>
    <dsp:sp modelId="{554F1A5D-1C34-4568-8025-6874BD4699F5}">
      <dsp:nvSpPr>
        <dsp:cNvPr id="0" name=""/>
        <dsp:cNvSpPr/>
      </dsp:nvSpPr>
      <dsp:spPr>
        <a:xfrm>
          <a:off x="4370293" y="3000756"/>
          <a:ext cx="813122" cy="813122"/>
        </a:xfrm>
        <a:prstGeom prst="ellipse">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nl-NL" sz="600" kern="1200" dirty="0"/>
            <a:t>Wissen</a:t>
          </a:r>
        </a:p>
      </dsp:txBody>
      <dsp:txXfrm>
        <a:off x="4489372" y="3119835"/>
        <a:ext cx="574964" cy="574964"/>
      </dsp:txXfrm>
    </dsp:sp>
    <dsp:sp modelId="{05EA5838-DAF2-4612-9400-5E1A5BA2DAB0}">
      <dsp:nvSpPr>
        <dsp:cNvPr id="0" name=""/>
        <dsp:cNvSpPr/>
      </dsp:nvSpPr>
      <dsp:spPr>
        <a:xfrm rot="6600000">
          <a:off x="3617444" y="2672401"/>
          <a:ext cx="732707" cy="17226"/>
        </a:xfrm>
        <a:custGeom>
          <a:avLst/>
          <a:gdLst/>
          <a:ahLst/>
          <a:cxnLst/>
          <a:rect l="0" t="0" r="0" b="0"/>
          <a:pathLst>
            <a:path>
              <a:moveTo>
                <a:pt x="0" y="8613"/>
              </a:moveTo>
              <a:lnTo>
                <a:pt x="732707" y="8613"/>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3965479" y="2662697"/>
        <a:ext cx="36635" cy="36635"/>
      </dsp:txXfrm>
    </dsp:sp>
    <dsp:sp modelId="{45964115-EB12-4F94-8C6E-DF5581E3FC48}">
      <dsp:nvSpPr>
        <dsp:cNvPr id="0" name=""/>
        <dsp:cNvSpPr/>
      </dsp:nvSpPr>
      <dsp:spPr>
        <a:xfrm>
          <a:off x="3312883" y="3000756"/>
          <a:ext cx="813122" cy="813122"/>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nl-NL" sz="600" kern="1200" dirty="0"/>
            <a:t>Beperking</a:t>
          </a:r>
        </a:p>
      </dsp:txBody>
      <dsp:txXfrm>
        <a:off x="3431962" y="3119835"/>
        <a:ext cx="574964" cy="574964"/>
      </dsp:txXfrm>
    </dsp:sp>
    <dsp:sp modelId="{F757B3AB-7D2D-40F9-89BF-6AD1EEE0F714}">
      <dsp:nvSpPr>
        <dsp:cNvPr id="0" name=""/>
        <dsp:cNvSpPr/>
      </dsp:nvSpPr>
      <dsp:spPr>
        <a:xfrm rot="9000000">
          <a:off x="3212432" y="2332557"/>
          <a:ext cx="732707" cy="17226"/>
        </a:xfrm>
        <a:custGeom>
          <a:avLst/>
          <a:gdLst/>
          <a:ahLst/>
          <a:cxnLst/>
          <a:rect l="0" t="0" r="0" b="0"/>
          <a:pathLst>
            <a:path>
              <a:moveTo>
                <a:pt x="0" y="8613"/>
              </a:moveTo>
              <a:lnTo>
                <a:pt x="732707" y="8613"/>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3560468" y="2322852"/>
        <a:ext cx="36635" cy="36635"/>
      </dsp:txXfrm>
    </dsp:sp>
    <dsp:sp modelId="{08F0BE53-51F4-4F38-9C0F-55AB20AF5155}">
      <dsp:nvSpPr>
        <dsp:cNvPr id="0" name=""/>
        <dsp:cNvSpPr/>
      </dsp:nvSpPr>
      <dsp:spPr>
        <a:xfrm>
          <a:off x="2502861" y="2321066"/>
          <a:ext cx="813122" cy="813122"/>
        </a:xfrm>
        <a:prstGeom prst="ellips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nl-NL" sz="600" kern="1200" dirty="0"/>
            <a:t>Overdraagbaar</a:t>
          </a:r>
        </a:p>
      </dsp:txBody>
      <dsp:txXfrm>
        <a:off x="2621940" y="2440145"/>
        <a:ext cx="574964" cy="574964"/>
      </dsp:txXfrm>
    </dsp:sp>
    <dsp:sp modelId="{8C7F9435-2939-4B43-9E48-991CE1E3EF40}">
      <dsp:nvSpPr>
        <dsp:cNvPr id="0" name=""/>
        <dsp:cNvSpPr/>
      </dsp:nvSpPr>
      <dsp:spPr>
        <a:xfrm rot="11400000">
          <a:off x="3120624" y="1811884"/>
          <a:ext cx="732707" cy="17226"/>
        </a:xfrm>
        <a:custGeom>
          <a:avLst/>
          <a:gdLst/>
          <a:ahLst/>
          <a:cxnLst/>
          <a:rect l="0" t="0" r="0" b="0"/>
          <a:pathLst>
            <a:path>
              <a:moveTo>
                <a:pt x="0" y="8613"/>
              </a:moveTo>
              <a:lnTo>
                <a:pt x="732707" y="8613"/>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3468659" y="1802180"/>
        <a:ext cx="36635" cy="36635"/>
      </dsp:txXfrm>
    </dsp:sp>
    <dsp:sp modelId="{AF7DAD37-932B-4530-90B0-15688608025C}">
      <dsp:nvSpPr>
        <dsp:cNvPr id="0" name=""/>
        <dsp:cNvSpPr/>
      </dsp:nvSpPr>
      <dsp:spPr>
        <a:xfrm>
          <a:off x="2319243" y="1279721"/>
          <a:ext cx="813122" cy="813122"/>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nl-NL" sz="600" kern="1200" dirty="0"/>
            <a:t>Bezwaar</a:t>
          </a:r>
        </a:p>
      </dsp:txBody>
      <dsp:txXfrm>
        <a:off x="2438322" y="1398800"/>
        <a:ext cx="574964" cy="574964"/>
      </dsp:txXfrm>
    </dsp:sp>
    <dsp:sp modelId="{0ECE7F2A-7ADE-44AB-8F19-850EDE8D4D59}">
      <dsp:nvSpPr>
        <dsp:cNvPr id="0" name=""/>
        <dsp:cNvSpPr/>
      </dsp:nvSpPr>
      <dsp:spPr>
        <a:xfrm rot="13800000">
          <a:off x="3384976" y="1354012"/>
          <a:ext cx="732707" cy="17226"/>
        </a:xfrm>
        <a:custGeom>
          <a:avLst/>
          <a:gdLst/>
          <a:ahLst/>
          <a:cxnLst/>
          <a:rect l="0" t="0" r="0" b="0"/>
          <a:pathLst>
            <a:path>
              <a:moveTo>
                <a:pt x="0" y="8613"/>
              </a:moveTo>
              <a:lnTo>
                <a:pt x="732707" y="8613"/>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3733012" y="1344308"/>
        <a:ext cx="36635" cy="36635"/>
      </dsp:txXfrm>
    </dsp:sp>
    <dsp:sp modelId="{1FDFCB32-5C2E-4430-A7DC-FA8CA8BC451C}">
      <dsp:nvSpPr>
        <dsp:cNvPr id="0" name=""/>
        <dsp:cNvSpPr/>
      </dsp:nvSpPr>
      <dsp:spPr>
        <a:xfrm>
          <a:off x="2847948" y="363977"/>
          <a:ext cx="813122" cy="813122"/>
        </a:xfrm>
        <a:prstGeom prst="ellips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nl-NL" sz="600" kern="1200" dirty="0" err="1"/>
            <a:t>Geauto-matiseerd</a:t>
          </a:r>
          <a:r>
            <a:rPr lang="nl-NL" sz="600" kern="1200" dirty="0"/>
            <a:t> besluit</a:t>
          </a:r>
        </a:p>
      </dsp:txBody>
      <dsp:txXfrm>
        <a:off x="2967027" y="483056"/>
        <a:ext cx="574964" cy="57496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307088-D3DE-48FB-86DC-1626E257E99B}" type="datetimeFigureOut">
              <a:rPr lang="nl-NL" smtClean="0"/>
              <a:t>17-10-2018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E44DFD-F5C5-4C75-B63A-06BF9F029FC7}" type="slidenum">
              <a:rPr lang="nl-NL" smtClean="0"/>
              <a:t>‹nr.›</a:t>
            </a:fld>
            <a:endParaRPr lang="nl-NL"/>
          </a:p>
        </p:txBody>
      </p:sp>
    </p:spTree>
    <p:extLst>
      <p:ext uri="{BB962C8B-B14F-4D97-AF65-F5344CB8AC3E}">
        <p14:creationId xmlns:p14="http://schemas.microsoft.com/office/powerpoint/2010/main" val="2033597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etten.overheid.nl/jci1.3:c:BWBR0007376&amp;artikel=1&amp;g=2018-10-17&amp;z=2018-10-17"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0E44DFD-F5C5-4C75-B63A-06BF9F029FC7}" type="slidenum">
              <a:rPr lang="nl-NL" smtClean="0"/>
              <a:t>1</a:t>
            </a:fld>
            <a:endParaRPr lang="nl-NL"/>
          </a:p>
        </p:txBody>
      </p:sp>
    </p:spTree>
    <p:extLst>
      <p:ext uri="{BB962C8B-B14F-4D97-AF65-F5344CB8AC3E}">
        <p14:creationId xmlns:p14="http://schemas.microsoft.com/office/powerpoint/2010/main" val="62518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Artikel 9, tweede lid, AVG</a:t>
            </a:r>
          </a:p>
          <a:p>
            <a:endParaRPr lang="nl-NL" dirty="0"/>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de vitale belangen van de betrokkene of een andere persoon, daaronder begrepen diens fysieke integriteit of leven, indien de betrokkene niet in staat is zijn toestemming te geven;</a:t>
            </a:r>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C0E44DFD-F5C5-4C75-B63A-06BF9F029FC7}" type="slidenum">
              <a:rPr lang="nl-NL" smtClean="0"/>
              <a:t>10</a:t>
            </a:fld>
            <a:endParaRPr lang="nl-NL"/>
          </a:p>
        </p:txBody>
      </p:sp>
    </p:spTree>
    <p:extLst>
      <p:ext uri="{BB962C8B-B14F-4D97-AF65-F5344CB8AC3E}">
        <p14:creationId xmlns:p14="http://schemas.microsoft.com/office/powerpoint/2010/main" val="2658014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Definitie volgens artikel 4, onder 11, AVG</a:t>
            </a:r>
          </a:p>
        </p:txBody>
      </p:sp>
      <p:sp>
        <p:nvSpPr>
          <p:cNvPr id="4" name="Tijdelijke aanduiding voor dianummer 3"/>
          <p:cNvSpPr>
            <a:spLocks noGrp="1"/>
          </p:cNvSpPr>
          <p:nvPr>
            <p:ph type="sldNum" sz="quarter" idx="10"/>
          </p:nvPr>
        </p:nvSpPr>
        <p:spPr/>
        <p:txBody>
          <a:bodyPr/>
          <a:lstStyle/>
          <a:p>
            <a:fld id="{C0E44DFD-F5C5-4C75-B63A-06BF9F029FC7}" type="slidenum">
              <a:rPr lang="nl-NL" smtClean="0"/>
              <a:t>11</a:t>
            </a:fld>
            <a:endParaRPr lang="nl-NL"/>
          </a:p>
        </p:txBody>
      </p:sp>
    </p:spTree>
    <p:extLst>
      <p:ext uri="{BB962C8B-B14F-4D97-AF65-F5344CB8AC3E}">
        <p14:creationId xmlns:p14="http://schemas.microsoft.com/office/powerpoint/2010/main" val="249194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Artikel 5, lid 1, onder b, AVG</a:t>
            </a:r>
          </a:p>
        </p:txBody>
      </p:sp>
      <p:sp>
        <p:nvSpPr>
          <p:cNvPr id="4" name="Tijdelijke aanduiding voor dianummer 3"/>
          <p:cNvSpPr>
            <a:spLocks noGrp="1"/>
          </p:cNvSpPr>
          <p:nvPr>
            <p:ph type="sldNum" sz="quarter" idx="10"/>
          </p:nvPr>
        </p:nvSpPr>
        <p:spPr/>
        <p:txBody>
          <a:bodyPr/>
          <a:lstStyle/>
          <a:p>
            <a:fld id="{C0E44DFD-F5C5-4C75-B63A-06BF9F029FC7}" type="slidenum">
              <a:rPr lang="nl-NL" smtClean="0"/>
              <a:t>13</a:t>
            </a:fld>
            <a:endParaRPr lang="nl-NL"/>
          </a:p>
        </p:txBody>
      </p:sp>
    </p:spTree>
    <p:extLst>
      <p:ext uri="{BB962C8B-B14F-4D97-AF65-F5344CB8AC3E}">
        <p14:creationId xmlns:p14="http://schemas.microsoft.com/office/powerpoint/2010/main" val="1566897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Artikel 5, lid 1, onder b, AVG</a:t>
            </a:r>
          </a:p>
        </p:txBody>
      </p:sp>
      <p:sp>
        <p:nvSpPr>
          <p:cNvPr id="4" name="Tijdelijke aanduiding voor dianummer 3"/>
          <p:cNvSpPr>
            <a:spLocks noGrp="1"/>
          </p:cNvSpPr>
          <p:nvPr>
            <p:ph type="sldNum" sz="quarter" idx="10"/>
          </p:nvPr>
        </p:nvSpPr>
        <p:spPr/>
        <p:txBody>
          <a:bodyPr/>
          <a:lstStyle/>
          <a:p>
            <a:fld id="{C0E44DFD-F5C5-4C75-B63A-06BF9F029FC7}" type="slidenum">
              <a:rPr lang="nl-NL" smtClean="0"/>
              <a:t>14</a:t>
            </a:fld>
            <a:endParaRPr lang="nl-NL"/>
          </a:p>
        </p:txBody>
      </p:sp>
    </p:spTree>
    <p:extLst>
      <p:ext uri="{BB962C8B-B14F-4D97-AF65-F5344CB8AC3E}">
        <p14:creationId xmlns:p14="http://schemas.microsoft.com/office/powerpoint/2010/main" val="1576378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0E44DFD-F5C5-4C75-B63A-06BF9F029FC7}" type="slidenum">
              <a:rPr lang="nl-NL" smtClean="0"/>
              <a:t>16</a:t>
            </a:fld>
            <a:endParaRPr lang="nl-NL"/>
          </a:p>
        </p:txBody>
      </p:sp>
    </p:spTree>
    <p:extLst>
      <p:ext uri="{BB962C8B-B14F-4D97-AF65-F5344CB8AC3E}">
        <p14:creationId xmlns:p14="http://schemas.microsoft.com/office/powerpoint/2010/main" val="3159479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Artikel 37 AVG</a:t>
            </a:r>
          </a:p>
        </p:txBody>
      </p:sp>
      <p:sp>
        <p:nvSpPr>
          <p:cNvPr id="4" name="Tijdelijke aanduiding voor dianummer 3"/>
          <p:cNvSpPr>
            <a:spLocks noGrp="1"/>
          </p:cNvSpPr>
          <p:nvPr>
            <p:ph type="sldNum" sz="quarter" idx="10"/>
          </p:nvPr>
        </p:nvSpPr>
        <p:spPr/>
        <p:txBody>
          <a:bodyPr/>
          <a:lstStyle/>
          <a:p>
            <a:fld id="{C0E44DFD-F5C5-4C75-B63A-06BF9F029FC7}" type="slidenum">
              <a:rPr lang="nl-NL" smtClean="0"/>
              <a:t>17</a:t>
            </a:fld>
            <a:endParaRPr lang="nl-NL"/>
          </a:p>
        </p:txBody>
      </p:sp>
    </p:spTree>
    <p:extLst>
      <p:ext uri="{BB962C8B-B14F-4D97-AF65-F5344CB8AC3E}">
        <p14:creationId xmlns:p14="http://schemas.microsoft.com/office/powerpoint/2010/main" val="2626798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Artikel 39 AVG</a:t>
            </a:r>
          </a:p>
        </p:txBody>
      </p:sp>
      <p:sp>
        <p:nvSpPr>
          <p:cNvPr id="4" name="Tijdelijke aanduiding voor dianummer 3"/>
          <p:cNvSpPr>
            <a:spLocks noGrp="1"/>
          </p:cNvSpPr>
          <p:nvPr>
            <p:ph type="sldNum" sz="quarter" idx="10"/>
          </p:nvPr>
        </p:nvSpPr>
        <p:spPr/>
        <p:txBody>
          <a:bodyPr/>
          <a:lstStyle/>
          <a:p>
            <a:fld id="{C0E44DFD-F5C5-4C75-B63A-06BF9F029FC7}" type="slidenum">
              <a:rPr lang="nl-NL" smtClean="0"/>
              <a:t>18</a:t>
            </a:fld>
            <a:endParaRPr lang="nl-NL"/>
          </a:p>
        </p:txBody>
      </p:sp>
    </p:spTree>
    <p:extLst>
      <p:ext uri="{BB962C8B-B14F-4D97-AF65-F5344CB8AC3E}">
        <p14:creationId xmlns:p14="http://schemas.microsoft.com/office/powerpoint/2010/main" val="3353657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Hoofdstuk III, AVG</a:t>
            </a:r>
          </a:p>
        </p:txBody>
      </p:sp>
      <p:sp>
        <p:nvSpPr>
          <p:cNvPr id="4" name="Tijdelijke aanduiding voor dianummer 3"/>
          <p:cNvSpPr>
            <a:spLocks noGrp="1"/>
          </p:cNvSpPr>
          <p:nvPr>
            <p:ph type="sldNum" sz="quarter" idx="10"/>
          </p:nvPr>
        </p:nvSpPr>
        <p:spPr/>
        <p:txBody>
          <a:bodyPr/>
          <a:lstStyle/>
          <a:p>
            <a:fld id="{C0E44DFD-F5C5-4C75-B63A-06BF9F029FC7}" type="slidenum">
              <a:rPr lang="nl-NL" smtClean="0"/>
              <a:t>20</a:t>
            </a:fld>
            <a:endParaRPr lang="nl-NL"/>
          </a:p>
        </p:txBody>
      </p:sp>
    </p:spTree>
    <p:extLst>
      <p:ext uri="{BB962C8B-B14F-4D97-AF65-F5344CB8AC3E}">
        <p14:creationId xmlns:p14="http://schemas.microsoft.com/office/powerpoint/2010/main" val="3910984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Artikel 89, derde lid, AVG</a:t>
            </a:r>
          </a:p>
          <a:p>
            <a:r>
              <a:rPr lang="nl-NL" dirty="0"/>
              <a:t>Artikel 45 Uitvoeringswet AVG</a:t>
            </a:r>
          </a:p>
          <a:p>
            <a:endParaRPr lang="nl-NL" dirty="0"/>
          </a:p>
          <a:p>
            <a:r>
              <a:rPr lang="nl-NL" sz="1200" b="1" i="0" kern="1200" dirty="0">
                <a:solidFill>
                  <a:schemeClr val="tx1"/>
                </a:solidFill>
                <a:effectLst/>
                <a:latin typeface="+mn-lt"/>
                <a:ea typeface="+mn-ea"/>
                <a:cs typeface="+mn-cs"/>
              </a:rPr>
              <a:t>Artikel 45. Uitzonderingen inzake archivering in het algemeen belang</a:t>
            </a:r>
          </a:p>
          <a:p>
            <a:r>
              <a:rPr lang="nl-NL" sz="1200" b="1" i="0" kern="1200" dirty="0">
                <a:solidFill>
                  <a:schemeClr val="tx1"/>
                </a:solidFill>
                <a:effectLst/>
                <a:latin typeface="+mn-lt"/>
                <a:ea typeface="+mn-ea"/>
                <a:cs typeface="+mn-cs"/>
              </a:rPr>
              <a:t>1 </a:t>
            </a:r>
            <a:r>
              <a:rPr lang="nl-NL" sz="1200" b="0" i="0" kern="1200" dirty="0">
                <a:solidFill>
                  <a:schemeClr val="tx1"/>
                </a:solidFill>
                <a:effectLst/>
                <a:latin typeface="+mn-lt"/>
                <a:ea typeface="+mn-ea"/>
                <a:cs typeface="+mn-cs"/>
              </a:rPr>
              <a:t>Bij de verwerking van persoonsgegevens die deel uitmaken van archiefbescheiden als bedoeld in </a:t>
            </a:r>
            <a:r>
              <a:rPr lang="nl-NL" sz="1200" b="0" i="0" u="sng" kern="1200" dirty="0">
                <a:solidFill>
                  <a:schemeClr val="tx1"/>
                </a:solidFill>
                <a:effectLst/>
                <a:latin typeface="+mn-lt"/>
                <a:ea typeface="+mn-ea"/>
                <a:cs typeface="+mn-cs"/>
                <a:hlinkClick r:id="rId3"/>
              </a:rPr>
              <a:t>artikel 1, onderdeel c, van de Archiefwet 1995</a:t>
            </a:r>
            <a:r>
              <a:rPr lang="nl-NL" sz="1200" b="0" i="0" kern="1200" dirty="0">
                <a:solidFill>
                  <a:schemeClr val="tx1"/>
                </a:solidFill>
                <a:effectLst/>
                <a:latin typeface="+mn-lt"/>
                <a:ea typeface="+mn-ea"/>
                <a:cs typeface="+mn-cs"/>
              </a:rPr>
              <a:t>, die berusten in een archiefbewaarplaats als bedoeld in artikel 1, onderdeel f, van die wet, zijn de artikelen 15, 16, 18, eerste lid, onderdeel a, en 20 van de verordening niet van toepassing.</a:t>
            </a:r>
          </a:p>
          <a:p>
            <a:r>
              <a:rPr lang="nl-NL" sz="1200" b="1" i="0" kern="1200" dirty="0">
                <a:solidFill>
                  <a:schemeClr val="tx1"/>
                </a:solidFill>
                <a:effectLst/>
                <a:latin typeface="+mn-lt"/>
                <a:ea typeface="+mn-ea"/>
                <a:cs typeface="+mn-cs"/>
              </a:rPr>
              <a:t>2 </a:t>
            </a:r>
            <a:r>
              <a:rPr lang="nl-NL" sz="1200" b="0" i="0" kern="1200" dirty="0">
                <a:solidFill>
                  <a:schemeClr val="tx1"/>
                </a:solidFill>
                <a:effectLst/>
                <a:latin typeface="+mn-lt"/>
                <a:ea typeface="+mn-ea"/>
                <a:cs typeface="+mn-cs"/>
              </a:rPr>
              <a:t>Betrokkene heeft het recht om inzage te verkrijgen in de archiefbescheiden, tenzij verzoeken om inzage zodanig ongericht zijn dat deze in redelijkheid niet kunnen worden ingewilligd.</a:t>
            </a:r>
          </a:p>
          <a:p>
            <a:r>
              <a:rPr lang="nl-NL" sz="1200" b="1" i="0" kern="1200" dirty="0">
                <a:solidFill>
                  <a:schemeClr val="tx1"/>
                </a:solidFill>
                <a:effectLst/>
                <a:latin typeface="+mn-lt"/>
                <a:ea typeface="+mn-ea"/>
                <a:cs typeface="+mn-cs"/>
              </a:rPr>
              <a:t>3 </a:t>
            </a:r>
            <a:r>
              <a:rPr lang="nl-NL" sz="1200" b="0" i="0" kern="1200" dirty="0">
                <a:solidFill>
                  <a:schemeClr val="tx1"/>
                </a:solidFill>
                <a:effectLst/>
                <a:latin typeface="+mn-lt"/>
                <a:ea typeface="+mn-ea"/>
                <a:cs typeface="+mn-cs"/>
              </a:rPr>
              <a:t>Betrokkene heeft het recht om, in geval van onjuiste persoonsgegevens, zijn eigen lezing aan de desbetreffende archiefbescheiden toe te voegen.</a:t>
            </a:r>
          </a:p>
          <a:p>
            <a:endParaRPr lang="nl-NL" dirty="0"/>
          </a:p>
        </p:txBody>
      </p:sp>
      <p:sp>
        <p:nvSpPr>
          <p:cNvPr id="4" name="Tijdelijke aanduiding voor dianummer 3"/>
          <p:cNvSpPr>
            <a:spLocks noGrp="1"/>
          </p:cNvSpPr>
          <p:nvPr>
            <p:ph type="sldNum" sz="quarter" idx="10"/>
          </p:nvPr>
        </p:nvSpPr>
        <p:spPr/>
        <p:txBody>
          <a:bodyPr/>
          <a:lstStyle/>
          <a:p>
            <a:fld id="{C0E44DFD-F5C5-4C75-B63A-06BF9F029FC7}" type="slidenum">
              <a:rPr lang="nl-NL" smtClean="0"/>
              <a:t>21</a:t>
            </a:fld>
            <a:endParaRPr lang="nl-NL"/>
          </a:p>
        </p:txBody>
      </p:sp>
    </p:spTree>
    <p:extLst>
      <p:ext uri="{BB962C8B-B14F-4D97-AF65-F5344CB8AC3E}">
        <p14:creationId xmlns:p14="http://schemas.microsoft.com/office/powerpoint/2010/main" val="969115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Artikel 17 AVG</a:t>
            </a:r>
          </a:p>
          <a:p>
            <a:r>
              <a:rPr lang="nl-NL" dirty="0"/>
              <a:t>Uitzondering in het derde lid</a:t>
            </a:r>
          </a:p>
        </p:txBody>
      </p:sp>
      <p:sp>
        <p:nvSpPr>
          <p:cNvPr id="4" name="Tijdelijke aanduiding voor dianummer 3"/>
          <p:cNvSpPr>
            <a:spLocks noGrp="1"/>
          </p:cNvSpPr>
          <p:nvPr>
            <p:ph type="sldNum" sz="quarter" idx="10"/>
          </p:nvPr>
        </p:nvSpPr>
        <p:spPr/>
        <p:txBody>
          <a:bodyPr/>
          <a:lstStyle/>
          <a:p>
            <a:fld id="{C0E44DFD-F5C5-4C75-B63A-06BF9F029FC7}" type="slidenum">
              <a:rPr lang="nl-NL" smtClean="0"/>
              <a:t>22</a:t>
            </a:fld>
            <a:endParaRPr lang="nl-NL"/>
          </a:p>
        </p:txBody>
      </p:sp>
    </p:spTree>
    <p:extLst>
      <p:ext uri="{BB962C8B-B14F-4D97-AF65-F5344CB8AC3E}">
        <p14:creationId xmlns:p14="http://schemas.microsoft.com/office/powerpoint/2010/main" val="203199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0E44DFD-F5C5-4C75-B63A-06BF9F029FC7}" type="slidenum">
              <a:rPr lang="nl-NL" smtClean="0"/>
              <a:t>2</a:t>
            </a:fld>
            <a:endParaRPr lang="nl-NL"/>
          </a:p>
        </p:txBody>
      </p:sp>
    </p:spTree>
    <p:extLst>
      <p:ext uri="{BB962C8B-B14F-4D97-AF65-F5344CB8AC3E}">
        <p14:creationId xmlns:p14="http://schemas.microsoft.com/office/powerpoint/2010/main" val="4142847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0E44DFD-F5C5-4C75-B63A-06BF9F029FC7}" type="slidenum">
              <a:rPr lang="nl-NL" smtClean="0"/>
              <a:t>23</a:t>
            </a:fld>
            <a:endParaRPr lang="nl-NL"/>
          </a:p>
        </p:txBody>
      </p:sp>
    </p:spTree>
    <p:extLst>
      <p:ext uri="{BB962C8B-B14F-4D97-AF65-F5344CB8AC3E}">
        <p14:creationId xmlns:p14="http://schemas.microsoft.com/office/powerpoint/2010/main" val="985920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Recht van </a:t>
            </a:r>
            <a:r>
              <a:rPr lang="nl-NL" sz="1200" b="0" i="0" u="none" strike="noStrike" kern="1200" baseline="0" dirty="0" err="1">
                <a:solidFill>
                  <a:schemeClr val="tx1"/>
                </a:solidFill>
                <a:latin typeface="+mn-lt"/>
                <a:ea typeface="+mn-ea"/>
                <a:cs typeface="+mn-cs"/>
              </a:rPr>
              <a:t>gegevenswissing</a:t>
            </a:r>
            <a:r>
              <a:rPr lang="nl-NL" sz="1200" b="0" i="0" u="none" strike="noStrike" kern="1200" baseline="0" dirty="0">
                <a:solidFill>
                  <a:schemeClr val="tx1"/>
                </a:solidFill>
                <a:latin typeface="+mn-lt"/>
                <a:ea typeface="+mn-ea"/>
                <a:cs typeface="+mn-cs"/>
              </a:rPr>
              <a:t> o.a. van toepassing wanneer de persoonsgegevens onrechtmatig zijn verwerkt.</a:t>
            </a:r>
            <a:endParaRPr lang="nl-NL" dirty="0"/>
          </a:p>
        </p:txBody>
      </p:sp>
      <p:sp>
        <p:nvSpPr>
          <p:cNvPr id="4" name="Tijdelijke aanduiding voor dianummer 3"/>
          <p:cNvSpPr>
            <a:spLocks noGrp="1"/>
          </p:cNvSpPr>
          <p:nvPr>
            <p:ph type="sldNum" sz="quarter" idx="10"/>
          </p:nvPr>
        </p:nvSpPr>
        <p:spPr/>
        <p:txBody>
          <a:bodyPr/>
          <a:lstStyle/>
          <a:p>
            <a:fld id="{C0E44DFD-F5C5-4C75-B63A-06BF9F029FC7}" type="slidenum">
              <a:rPr lang="nl-NL" smtClean="0"/>
              <a:t>24</a:t>
            </a:fld>
            <a:endParaRPr lang="nl-NL"/>
          </a:p>
        </p:txBody>
      </p:sp>
    </p:spTree>
    <p:extLst>
      <p:ext uri="{BB962C8B-B14F-4D97-AF65-F5344CB8AC3E}">
        <p14:creationId xmlns:p14="http://schemas.microsoft.com/office/powerpoint/2010/main" val="2355176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Artikel 80 AVG</a:t>
            </a:r>
          </a:p>
          <a:p>
            <a:endParaRPr lang="nl-NL" dirty="0"/>
          </a:p>
          <a:p>
            <a:r>
              <a:rPr lang="nl-NL" dirty="0"/>
              <a:t>Artikel 77 = Recht om een klacht in te dienen bij een toezichthoudende autoriteit</a:t>
            </a:r>
          </a:p>
          <a:p>
            <a:r>
              <a:rPr lang="nl-NL" dirty="0"/>
              <a:t>Artikel 78 = Recht om een doeltreffende voorziening in recht in te stellen tegen een toezichthoudende </a:t>
            </a:r>
            <a:r>
              <a:rPr lang="nl-NL" dirty="0" err="1"/>
              <a:t>autoriteits</a:t>
            </a:r>
            <a:endParaRPr lang="nl-NL" dirty="0"/>
          </a:p>
          <a:p>
            <a:r>
              <a:rPr lang="nl-NL" dirty="0"/>
              <a:t>Artikel 79 = Recht om een doeltreffende voorziening in rechte in te stellen tegen een verwerkingsverantwoordelijke of een verwerker</a:t>
            </a:r>
          </a:p>
        </p:txBody>
      </p:sp>
      <p:sp>
        <p:nvSpPr>
          <p:cNvPr id="4" name="Tijdelijke aanduiding voor dianummer 3"/>
          <p:cNvSpPr>
            <a:spLocks noGrp="1"/>
          </p:cNvSpPr>
          <p:nvPr>
            <p:ph type="sldNum" sz="quarter" idx="10"/>
          </p:nvPr>
        </p:nvSpPr>
        <p:spPr/>
        <p:txBody>
          <a:bodyPr/>
          <a:lstStyle/>
          <a:p>
            <a:fld id="{C0E44DFD-F5C5-4C75-B63A-06BF9F029FC7}" type="slidenum">
              <a:rPr lang="nl-NL" smtClean="0"/>
              <a:t>25</a:t>
            </a:fld>
            <a:endParaRPr lang="nl-NL"/>
          </a:p>
        </p:txBody>
      </p:sp>
    </p:spTree>
    <p:extLst>
      <p:ext uri="{BB962C8B-B14F-4D97-AF65-F5344CB8AC3E}">
        <p14:creationId xmlns:p14="http://schemas.microsoft.com/office/powerpoint/2010/main" val="1579015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Artikel 28 AVG</a:t>
            </a:r>
          </a:p>
          <a:p>
            <a:endParaRPr lang="nl-NL" dirty="0"/>
          </a:p>
        </p:txBody>
      </p:sp>
      <p:sp>
        <p:nvSpPr>
          <p:cNvPr id="4" name="Tijdelijke aanduiding voor dianummer 3"/>
          <p:cNvSpPr>
            <a:spLocks noGrp="1"/>
          </p:cNvSpPr>
          <p:nvPr>
            <p:ph type="sldNum" sz="quarter" idx="10"/>
          </p:nvPr>
        </p:nvSpPr>
        <p:spPr/>
        <p:txBody>
          <a:bodyPr/>
          <a:lstStyle/>
          <a:p>
            <a:fld id="{C0E44DFD-F5C5-4C75-B63A-06BF9F029FC7}" type="slidenum">
              <a:rPr lang="nl-NL" smtClean="0"/>
              <a:t>26</a:t>
            </a:fld>
            <a:endParaRPr lang="nl-NL"/>
          </a:p>
        </p:txBody>
      </p:sp>
    </p:spTree>
    <p:extLst>
      <p:ext uri="{BB962C8B-B14F-4D97-AF65-F5344CB8AC3E}">
        <p14:creationId xmlns:p14="http://schemas.microsoft.com/office/powerpoint/2010/main" val="455986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Artikel 28 AVG</a:t>
            </a:r>
          </a:p>
          <a:p>
            <a:endParaRPr lang="nl-NL" dirty="0"/>
          </a:p>
        </p:txBody>
      </p:sp>
      <p:sp>
        <p:nvSpPr>
          <p:cNvPr id="4" name="Tijdelijke aanduiding voor dianummer 3"/>
          <p:cNvSpPr>
            <a:spLocks noGrp="1"/>
          </p:cNvSpPr>
          <p:nvPr>
            <p:ph type="sldNum" sz="quarter" idx="10"/>
          </p:nvPr>
        </p:nvSpPr>
        <p:spPr/>
        <p:txBody>
          <a:bodyPr/>
          <a:lstStyle/>
          <a:p>
            <a:fld id="{C0E44DFD-F5C5-4C75-B63A-06BF9F029FC7}" type="slidenum">
              <a:rPr lang="nl-NL" smtClean="0"/>
              <a:t>27</a:t>
            </a:fld>
            <a:endParaRPr lang="nl-NL"/>
          </a:p>
        </p:txBody>
      </p:sp>
    </p:spTree>
    <p:extLst>
      <p:ext uri="{BB962C8B-B14F-4D97-AF65-F5344CB8AC3E}">
        <p14:creationId xmlns:p14="http://schemas.microsoft.com/office/powerpoint/2010/main" val="63876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Artikel 28 AVG</a:t>
            </a:r>
          </a:p>
          <a:p>
            <a:endParaRPr lang="nl-NL" dirty="0"/>
          </a:p>
        </p:txBody>
      </p:sp>
      <p:sp>
        <p:nvSpPr>
          <p:cNvPr id="4" name="Tijdelijke aanduiding voor dianummer 3"/>
          <p:cNvSpPr>
            <a:spLocks noGrp="1"/>
          </p:cNvSpPr>
          <p:nvPr>
            <p:ph type="sldNum" sz="quarter" idx="10"/>
          </p:nvPr>
        </p:nvSpPr>
        <p:spPr/>
        <p:txBody>
          <a:bodyPr/>
          <a:lstStyle/>
          <a:p>
            <a:fld id="{C0E44DFD-F5C5-4C75-B63A-06BF9F029FC7}" type="slidenum">
              <a:rPr lang="nl-NL" smtClean="0"/>
              <a:t>28</a:t>
            </a:fld>
            <a:endParaRPr lang="nl-NL"/>
          </a:p>
        </p:txBody>
      </p:sp>
    </p:spTree>
    <p:extLst>
      <p:ext uri="{BB962C8B-B14F-4D97-AF65-F5344CB8AC3E}">
        <p14:creationId xmlns:p14="http://schemas.microsoft.com/office/powerpoint/2010/main" val="2749488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Artikel 26 AVG</a:t>
            </a:r>
          </a:p>
        </p:txBody>
      </p:sp>
      <p:sp>
        <p:nvSpPr>
          <p:cNvPr id="4" name="Tijdelijke aanduiding voor dianummer 3"/>
          <p:cNvSpPr>
            <a:spLocks noGrp="1"/>
          </p:cNvSpPr>
          <p:nvPr>
            <p:ph type="sldNum" sz="quarter" idx="10"/>
          </p:nvPr>
        </p:nvSpPr>
        <p:spPr/>
        <p:txBody>
          <a:bodyPr/>
          <a:lstStyle/>
          <a:p>
            <a:fld id="{C0E44DFD-F5C5-4C75-B63A-06BF9F029FC7}" type="slidenum">
              <a:rPr lang="nl-NL" smtClean="0"/>
              <a:t>29</a:t>
            </a:fld>
            <a:endParaRPr lang="nl-NL"/>
          </a:p>
        </p:txBody>
      </p:sp>
    </p:spTree>
    <p:extLst>
      <p:ext uri="{BB962C8B-B14F-4D97-AF65-F5344CB8AC3E}">
        <p14:creationId xmlns:p14="http://schemas.microsoft.com/office/powerpoint/2010/main" val="3868692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Artikel 35 AVG</a:t>
            </a:r>
          </a:p>
        </p:txBody>
      </p:sp>
      <p:sp>
        <p:nvSpPr>
          <p:cNvPr id="4" name="Tijdelijke aanduiding voor dianummer 3"/>
          <p:cNvSpPr>
            <a:spLocks noGrp="1"/>
          </p:cNvSpPr>
          <p:nvPr>
            <p:ph type="sldNum" sz="quarter" idx="10"/>
          </p:nvPr>
        </p:nvSpPr>
        <p:spPr/>
        <p:txBody>
          <a:bodyPr/>
          <a:lstStyle/>
          <a:p>
            <a:fld id="{C0E44DFD-F5C5-4C75-B63A-06BF9F029FC7}" type="slidenum">
              <a:rPr lang="nl-NL" smtClean="0"/>
              <a:t>30</a:t>
            </a:fld>
            <a:endParaRPr lang="nl-NL"/>
          </a:p>
        </p:txBody>
      </p:sp>
    </p:spTree>
    <p:extLst>
      <p:ext uri="{BB962C8B-B14F-4D97-AF65-F5344CB8AC3E}">
        <p14:creationId xmlns:p14="http://schemas.microsoft.com/office/powerpoint/2010/main" val="3739669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kern="1200" dirty="0">
                <a:solidFill>
                  <a:schemeClr val="tx1"/>
                </a:solidFill>
                <a:effectLst/>
                <a:latin typeface="+mn-lt"/>
                <a:ea typeface="+mn-ea"/>
                <a:cs typeface="+mn-cs"/>
              </a:rPr>
              <a:t>Oude wijn in nieuwe zakken</a:t>
            </a:r>
            <a:r>
              <a:rPr lang="nl-NL" sz="1200" b="0" i="0" kern="1200" dirty="0">
                <a:solidFill>
                  <a:schemeClr val="tx1"/>
                </a:solidFill>
                <a:effectLst/>
                <a:latin typeface="+mn-lt"/>
                <a:ea typeface="+mn-ea"/>
                <a:cs typeface="+mn-cs"/>
              </a:rPr>
              <a:t> (=de zaken zijn anders gepresenteerd, maar niet wezenlijk veranderd.)</a:t>
            </a:r>
          </a:p>
          <a:p>
            <a:endParaRPr lang="nl-NL" dirty="0"/>
          </a:p>
        </p:txBody>
      </p:sp>
      <p:sp>
        <p:nvSpPr>
          <p:cNvPr id="4" name="Tijdelijke aanduiding voor dianummer 3"/>
          <p:cNvSpPr>
            <a:spLocks noGrp="1"/>
          </p:cNvSpPr>
          <p:nvPr>
            <p:ph type="sldNum" sz="quarter" idx="10"/>
          </p:nvPr>
        </p:nvSpPr>
        <p:spPr/>
        <p:txBody>
          <a:bodyPr/>
          <a:lstStyle/>
          <a:p>
            <a:fld id="{C0E44DFD-F5C5-4C75-B63A-06BF9F029FC7}" type="slidenum">
              <a:rPr lang="nl-NL" smtClean="0"/>
              <a:t>31</a:t>
            </a:fld>
            <a:endParaRPr lang="nl-NL"/>
          </a:p>
        </p:txBody>
      </p:sp>
    </p:spTree>
    <p:extLst>
      <p:ext uri="{BB962C8B-B14F-4D97-AF65-F5344CB8AC3E}">
        <p14:creationId xmlns:p14="http://schemas.microsoft.com/office/powerpoint/2010/main" val="385662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Internetconsultatie, december 2016: https://www.internetconsultatie.nl/uitvoeringswetavg/details</a:t>
            </a:r>
          </a:p>
          <a:p>
            <a:pPr marL="171450" indent="-171450">
              <a:buFont typeface="Arial" panose="020B0604020202020204" pitchFamily="34" charset="0"/>
              <a:buChar char="•"/>
            </a:pPr>
            <a:r>
              <a:rPr lang="nl-NL" dirty="0"/>
              <a:t>Advies RvS vastgesteld in week 40, 2017: https://www.raadvanstate.nl/adviezen/actuele-adviezen/vastgestelde-adviezen/vastgestelde-adviezen.html?id=859</a:t>
            </a:r>
          </a:p>
        </p:txBody>
      </p:sp>
      <p:sp>
        <p:nvSpPr>
          <p:cNvPr id="4" name="Tijdelijke aanduiding voor dianummer 3"/>
          <p:cNvSpPr>
            <a:spLocks noGrp="1"/>
          </p:cNvSpPr>
          <p:nvPr>
            <p:ph type="sldNum" sz="quarter" idx="10"/>
          </p:nvPr>
        </p:nvSpPr>
        <p:spPr/>
        <p:txBody>
          <a:bodyPr/>
          <a:lstStyle/>
          <a:p>
            <a:fld id="{C0E44DFD-F5C5-4C75-B63A-06BF9F029FC7}" type="slidenum">
              <a:rPr lang="nl-NL" smtClean="0"/>
              <a:t>3</a:t>
            </a:fld>
            <a:endParaRPr lang="nl-NL"/>
          </a:p>
        </p:txBody>
      </p:sp>
    </p:spTree>
    <p:extLst>
      <p:ext uri="{BB962C8B-B14F-4D97-AF65-F5344CB8AC3E}">
        <p14:creationId xmlns:p14="http://schemas.microsoft.com/office/powerpoint/2010/main" val="3594947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Internetconsultatie, december 2016: https://www.internetconsultatie.nl/uitvoeringswetavg/details</a:t>
            </a:r>
          </a:p>
          <a:p>
            <a:pPr marL="171450" indent="-171450">
              <a:buFont typeface="Arial" panose="020B0604020202020204" pitchFamily="34" charset="0"/>
              <a:buChar char="•"/>
            </a:pPr>
            <a:r>
              <a:rPr lang="nl-NL" dirty="0"/>
              <a:t>Advies RvS vastgesteld in week 40, 2017: https://www.raadvanstate.nl/adviezen/actuele-adviezen/vastgestelde-adviezen/vastgestelde-adviezen.html?id=859</a:t>
            </a:r>
          </a:p>
        </p:txBody>
      </p:sp>
      <p:sp>
        <p:nvSpPr>
          <p:cNvPr id="4" name="Tijdelijke aanduiding voor dianummer 3"/>
          <p:cNvSpPr>
            <a:spLocks noGrp="1"/>
          </p:cNvSpPr>
          <p:nvPr>
            <p:ph type="sldNum" sz="quarter" idx="10"/>
          </p:nvPr>
        </p:nvSpPr>
        <p:spPr/>
        <p:txBody>
          <a:bodyPr/>
          <a:lstStyle/>
          <a:p>
            <a:fld id="{C0E44DFD-F5C5-4C75-B63A-06BF9F029FC7}" type="slidenum">
              <a:rPr lang="nl-NL" smtClean="0"/>
              <a:t>4</a:t>
            </a:fld>
            <a:endParaRPr lang="nl-NL"/>
          </a:p>
        </p:txBody>
      </p:sp>
    </p:spTree>
    <p:extLst>
      <p:ext uri="{BB962C8B-B14F-4D97-AF65-F5344CB8AC3E}">
        <p14:creationId xmlns:p14="http://schemas.microsoft.com/office/powerpoint/2010/main" val="1248296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Definitie “persoonsgegevens” (art. 4, lid 1): alle informatie over een geïdentificeerde of identificeerbare natuurlijke persoon („de betrokkene”); als identificeerbaar wordt beschouwd een natuurlijke persoon die direct of indirect kan worden geïdentificeerd, met name aan de hand van een </a:t>
            </a:r>
            <a:r>
              <a:rPr lang="nl-NL" sz="1200" b="0" i="0" u="none" strike="noStrike" kern="1200" baseline="0" dirty="0" err="1">
                <a:solidFill>
                  <a:schemeClr val="tx1"/>
                </a:solidFill>
                <a:latin typeface="+mn-lt"/>
                <a:ea typeface="+mn-ea"/>
                <a:cs typeface="+mn-cs"/>
              </a:rPr>
              <a:t>identificator</a:t>
            </a:r>
            <a:r>
              <a:rPr lang="nl-NL" sz="1200" b="0" i="0" u="none" strike="noStrike" kern="1200" baseline="0" dirty="0">
                <a:solidFill>
                  <a:schemeClr val="tx1"/>
                </a:solidFill>
                <a:latin typeface="+mn-lt"/>
                <a:ea typeface="+mn-ea"/>
                <a:cs typeface="+mn-cs"/>
              </a:rPr>
              <a:t> zoals een naam, een identificatienummer, locatiegegevens, een online </a:t>
            </a:r>
            <a:r>
              <a:rPr lang="nl-NL" sz="1200" b="0" i="0" u="none" strike="noStrike" kern="1200" baseline="0" dirty="0" err="1">
                <a:solidFill>
                  <a:schemeClr val="tx1"/>
                </a:solidFill>
                <a:latin typeface="+mn-lt"/>
                <a:ea typeface="+mn-ea"/>
                <a:cs typeface="+mn-cs"/>
              </a:rPr>
              <a:t>identificator</a:t>
            </a:r>
            <a:r>
              <a:rPr lang="nl-NL" sz="1200" b="0" i="0" u="none" strike="noStrike" kern="1200" baseline="0" dirty="0">
                <a:solidFill>
                  <a:schemeClr val="tx1"/>
                </a:solidFill>
                <a:latin typeface="+mn-lt"/>
                <a:ea typeface="+mn-ea"/>
                <a:cs typeface="+mn-cs"/>
              </a:rPr>
              <a:t> of van een of meer elementen die kenmerkend zijn voor de fysieke, fysiologische, genetische, psychische, economische, culturele of sociale identiteit van die natuurlijke persoon; </a:t>
            </a:r>
            <a:endParaRPr lang="nl-NL" dirty="0"/>
          </a:p>
        </p:txBody>
      </p:sp>
      <p:sp>
        <p:nvSpPr>
          <p:cNvPr id="4" name="Tijdelijke aanduiding voor dianummer 3"/>
          <p:cNvSpPr>
            <a:spLocks noGrp="1"/>
          </p:cNvSpPr>
          <p:nvPr>
            <p:ph type="sldNum" sz="quarter" idx="10"/>
          </p:nvPr>
        </p:nvSpPr>
        <p:spPr/>
        <p:txBody>
          <a:bodyPr/>
          <a:lstStyle/>
          <a:p>
            <a:fld id="{C0E44DFD-F5C5-4C75-B63A-06BF9F029FC7}" type="slidenum">
              <a:rPr lang="nl-NL" smtClean="0"/>
              <a:t>5</a:t>
            </a:fld>
            <a:endParaRPr lang="nl-NL"/>
          </a:p>
        </p:txBody>
      </p:sp>
    </p:spTree>
    <p:extLst>
      <p:ext uri="{BB962C8B-B14F-4D97-AF65-F5344CB8AC3E}">
        <p14:creationId xmlns:p14="http://schemas.microsoft.com/office/powerpoint/2010/main" val="2934083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Definitie “persoonsgegevens” (art. 4, lid 1): alle informatie over een geïdentificeerde of identificeerbare natuurlijke persoon („de betrokkene”); als identificeerbaar wordt beschouwd een natuurlijke persoon die direct of indirect kan worden geïdentificeerd, met name aan de hand van een </a:t>
            </a:r>
            <a:r>
              <a:rPr lang="nl-NL" sz="1200" b="0" i="0" u="none" strike="noStrike" kern="1200" baseline="0" dirty="0" err="1">
                <a:solidFill>
                  <a:schemeClr val="tx1"/>
                </a:solidFill>
                <a:latin typeface="+mn-lt"/>
                <a:ea typeface="+mn-ea"/>
                <a:cs typeface="+mn-cs"/>
              </a:rPr>
              <a:t>identificator</a:t>
            </a:r>
            <a:r>
              <a:rPr lang="nl-NL" sz="1200" b="0" i="0" u="none" strike="noStrike" kern="1200" baseline="0" dirty="0">
                <a:solidFill>
                  <a:schemeClr val="tx1"/>
                </a:solidFill>
                <a:latin typeface="+mn-lt"/>
                <a:ea typeface="+mn-ea"/>
                <a:cs typeface="+mn-cs"/>
              </a:rPr>
              <a:t> zoals een naam, een identificatienummer, locatiegegevens, een online </a:t>
            </a:r>
            <a:r>
              <a:rPr lang="nl-NL" sz="1200" b="0" i="0" u="none" strike="noStrike" kern="1200" baseline="0" dirty="0" err="1">
                <a:solidFill>
                  <a:schemeClr val="tx1"/>
                </a:solidFill>
                <a:latin typeface="+mn-lt"/>
                <a:ea typeface="+mn-ea"/>
                <a:cs typeface="+mn-cs"/>
              </a:rPr>
              <a:t>identificator</a:t>
            </a:r>
            <a:r>
              <a:rPr lang="nl-NL" sz="1200" b="0" i="0" u="none" strike="noStrike" kern="1200" baseline="0" dirty="0">
                <a:solidFill>
                  <a:schemeClr val="tx1"/>
                </a:solidFill>
                <a:latin typeface="+mn-lt"/>
                <a:ea typeface="+mn-ea"/>
                <a:cs typeface="+mn-cs"/>
              </a:rPr>
              <a:t> of van een of meer elementen die kenmerkend zijn voor de fysieke, fysiologische, genetische, psychische, economische, culturele of sociale identiteit van die natuurlijke persoon; </a:t>
            </a:r>
            <a:endParaRPr lang="nl-NL" dirty="0"/>
          </a:p>
        </p:txBody>
      </p:sp>
      <p:sp>
        <p:nvSpPr>
          <p:cNvPr id="4" name="Tijdelijke aanduiding voor dianummer 3"/>
          <p:cNvSpPr>
            <a:spLocks noGrp="1"/>
          </p:cNvSpPr>
          <p:nvPr>
            <p:ph type="sldNum" sz="quarter" idx="10"/>
          </p:nvPr>
        </p:nvSpPr>
        <p:spPr/>
        <p:txBody>
          <a:bodyPr/>
          <a:lstStyle/>
          <a:p>
            <a:fld id="{C0E44DFD-F5C5-4C75-B63A-06BF9F029FC7}" type="slidenum">
              <a:rPr lang="nl-NL" smtClean="0"/>
              <a:t>6</a:t>
            </a:fld>
            <a:endParaRPr lang="nl-NL"/>
          </a:p>
        </p:txBody>
      </p:sp>
    </p:spTree>
    <p:extLst>
      <p:ext uri="{BB962C8B-B14F-4D97-AF65-F5344CB8AC3E}">
        <p14:creationId xmlns:p14="http://schemas.microsoft.com/office/powerpoint/2010/main" val="1611477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Definitie “persoonsgegevens” (art. 4, lid 1): alle informatie over een geïdentificeerde of identificeerbare natuurlijke persoon („de betrokkene”); als identificeerbaar wordt beschouwd een natuurlijke persoon die direct of indirect kan worden geïdentificeerd, met name aan de hand van een </a:t>
            </a:r>
            <a:r>
              <a:rPr lang="nl-NL" sz="1200" b="0" i="0" u="none" strike="noStrike" kern="1200" baseline="0" dirty="0" err="1">
                <a:solidFill>
                  <a:schemeClr val="tx1"/>
                </a:solidFill>
                <a:latin typeface="+mn-lt"/>
                <a:ea typeface="+mn-ea"/>
                <a:cs typeface="+mn-cs"/>
              </a:rPr>
              <a:t>identificator</a:t>
            </a:r>
            <a:r>
              <a:rPr lang="nl-NL" sz="1200" b="0" i="0" u="none" strike="noStrike" kern="1200" baseline="0" dirty="0">
                <a:solidFill>
                  <a:schemeClr val="tx1"/>
                </a:solidFill>
                <a:latin typeface="+mn-lt"/>
                <a:ea typeface="+mn-ea"/>
                <a:cs typeface="+mn-cs"/>
              </a:rPr>
              <a:t> zoals een naam, een identificatienummer, locatiegegevens, een online </a:t>
            </a:r>
            <a:r>
              <a:rPr lang="nl-NL" sz="1200" b="0" i="0" u="none" strike="noStrike" kern="1200" baseline="0" dirty="0" err="1">
                <a:solidFill>
                  <a:schemeClr val="tx1"/>
                </a:solidFill>
                <a:latin typeface="+mn-lt"/>
                <a:ea typeface="+mn-ea"/>
                <a:cs typeface="+mn-cs"/>
              </a:rPr>
              <a:t>identificator</a:t>
            </a:r>
            <a:r>
              <a:rPr lang="nl-NL" sz="1200" b="0" i="0" u="none" strike="noStrike" kern="1200" baseline="0" dirty="0">
                <a:solidFill>
                  <a:schemeClr val="tx1"/>
                </a:solidFill>
                <a:latin typeface="+mn-lt"/>
                <a:ea typeface="+mn-ea"/>
                <a:cs typeface="+mn-cs"/>
              </a:rPr>
              <a:t> of van een of meer elementen die kenmerkend zijn voor de fysieke, fysiologische, genetische, psychische, economische, culturele of sociale identiteit van die natuurlijke persoon; </a:t>
            </a:r>
            <a:endParaRPr lang="nl-NL" dirty="0"/>
          </a:p>
        </p:txBody>
      </p:sp>
      <p:sp>
        <p:nvSpPr>
          <p:cNvPr id="4" name="Tijdelijke aanduiding voor dianummer 3"/>
          <p:cNvSpPr>
            <a:spLocks noGrp="1"/>
          </p:cNvSpPr>
          <p:nvPr>
            <p:ph type="sldNum" sz="quarter" idx="10"/>
          </p:nvPr>
        </p:nvSpPr>
        <p:spPr/>
        <p:txBody>
          <a:bodyPr/>
          <a:lstStyle/>
          <a:p>
            <a:fld id="{C0E44DFD-F5C5-4C75-B63A-06BF9F029FC7}" type="slidenum">
              <a:rPr lang="nl-NL" smtClean="0"/>
              <a:t>7</a:t>
            </a:fld>
            <a:endParaRPr lang="nl-NL"/>
          </a:p>
        </p:txBody>
      </p:sp>
    </p:spTree>
    <p:extLst>
      <p:ext uri="{BB962C8B-B14F-4D97-AF65-F5344CB8AC3E}">
        <p14:creationId xmlns:p14="http://schemas.microsoft.com/office/powerpoint/2010/main" val="1184081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Artikel 9, AVG</a:t>
            </a:r>
          </a:p>
        </p:txBody>
      </p:sp>
      <p:sp>
        <p:nvSpPr>
          <p:cNvPr id="4" name="Tijdelijke aanduiding voor dianummer 3"/>
          <p:cNvSpPr>
            <a:spLocks noGrp="1"/>
          </p:cNvSpPr>
          <p:nvPr>
            <p:ph type="sldNum" sz="quarter" idx="10"/>
          </p:nvPr>
        </p:nvSpPr>
        <p:spPr/>
        <p:txBody>
          <a:bodyPr/>
          <a:lstStyle/>
          <a:p>
            <a:fld id="{C0E44DFD-F5C5-4C75-B63A-06BF9F029FC7}" type="slidenum">
              <a:rPr lang="nl-NL" smtClean="0"/>
              <a:t>8</a:t>
            </a:fld>
            <a:endParaRPr lang="nl-NL"/>
          </a:p>
        </p:txBody>
      </p:sp>
    </p:spTree>
    <p:extLst>
      <p:ext uri="{BB962C8B-B14F-4D97-AF65-F5344CB8AC3E}">
        <p14:creationId xmlns:p14="http://schemas.microsoft.com/office/powerpoint/2010/main" val="808323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Artikel 6, eerste lid, AVG</a:t>
            </a:r>
          </a:p>
          <a:p>
            <a:endParaRPr lang="nl-NL" dirty="0"/>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de vitale belangen van de betrokkene of een andere persoon, daaronder begrepen diens fysieke integriteit of leven, indien de betrokkene niet in staat is zijn toestemming te geven;</a:t>
            </a:r>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C0E44DFD-F5C5-4C75-B63A-06BF9F029FC7}" type="slidenum">
              <a:rPr lang="nl-NL" smtClean="0"/>
              <a:t>9</a:t>
            </a:fld>
            <a:endParaRPr lang="nl-NL"/>
          </a:p>
        </p:txBody>
      </p:sp>
    </p:spTree>
    <p:extLst>
      <p:ext uri="{BB962C8B-B14F-4D97-AF65-F5344CB8AC3E}">
        <p14:creationId xmlns:p14="http://schemas.microsoft.com/office/powerpoint/2010/main" val="43891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10/17/2018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‹nr.›</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‹nr.›</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‹nr.›</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‹nr.›</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‹nr.›</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bg1">
                    <a:lumMod val="9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bg1">
                    <a:lumMod val="9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bg1">
                    <a:lumMod val="9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bg1">
                    <a:lumMod val="9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bg1">
                    <a:lumMod val="9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bg1">
                    <a:lumMod val="9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‹nr.›</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‹nr.›</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‹nr.›</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‹nr.›</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t>10/17/2018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‹nr.›</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t>10/17/2018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‹nr.›</a:t>
            </a:fld>
            <a:endParaRPr lang="en-US"/>
          </a:p>
        </p:txBody>
      </p:sp>
    </p:spTree>
    <p:extLst>
      <p:ext uri="{BB962C8B-B14F-4D97-AF65-F5344CB8AC3E}">
        <p14:creationId xmlns:p14="http://schemas.microsoft.com/office/powerpoint/2010/main" val="1150510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10/17/2018</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‹nr.›</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g.dorssers@rhc-eindhoven.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hyperlink" Target="http://eur-lex.europa.eu/legal-content/NL/TXT/?uri=CELEX:32016R0679"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hyperlink" Target="http://eur-lex.europa.eu/legal-content/NL/TXT/?uri=OJ:L:2016:119:TOC" TargetMode="Externa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9" y="4126309"/>
            <a:ext cx="4860030" cy="276999"/>
          </a:xfrm>
          <a:prstGeom prst="rect">
            <a:avLst/>
          </a:prstGeom>
          <a:noFill/>
        </p:spPr>
        <p:txBody>
          <a:bodyPr wrap="square">
            <a:spAutoFit/>
          </a:bodyPr>
          <a:lstStyle/>
          <a:p>
            <a:pPr algn="r" fontAlgn="auto">
              <a:spcBef>
                <a:spcPts val="0"/>
              </a:spcBef>
              <a:spcAft>
                <a:spcPts val="0"/>
              </a:spcAft>
              <a:defRPr/>
            </a:pPr>
            <a:r>
              <a:rPr lang="en-US" altLang="ko-KR" sz="1200" b="1" dirty="0">
                <a:solidFill>
                  <a:schemeClr val="bg1">
                    <a:lumMod val="95000"/>
                  </a:schemeClr>
                </a:solidFill>
                <a:latin typeface="Arial" pitchFamily="34" charset="0"/>
                <a:cs typeface="Arial" pitchFamily="34" charset="0"/>
              </a:rPr>
              <a:t>General Data Protection Regulation (GDPR)</a:t>
            </a:r>
            <a:endParaRPr kumimoji="0" lang="en-US" altLang="ko-KR" sz="1200" b="1" dirty="0">
              <a:solidFill>
                <a:schemeClr val="bg1">
                  <a:lumMod val="95000"/>
                </a:schemeClr>
              </a:solidFill>
              <a:latin typeface="Arial" pitchFamily="34" charset="0"/>
              <a:cs typeface="Arial" pitchFamily="34" charset="0"/>
            </a:endParaRPr>
          </a:p>
        </p:txBody>
      </p:sp>
      <p:sp>
        <p:nvSpPr>
          <p:cNvPr id="5" name="TextBox 1"/>
          <p:cNvSpPr txBox="1">
            <a:spLocks noChangeArrowheads="1"/>
          </p:cNvSpPr>
          <p:nvPr/>
        </p:nvSpPr>
        <p:spPr bwMode="auto">
          <a:xfrm>
            <a:off x="3923928" y="3150716"/>
            <a:ext cx="4860032" cy="1077218"/>
          </a:xfrm>
          <a:prstGeom prst="rect">
            <a:avLst/>
          </a:prstGeom>
          <a:noFill/>
          <a:ln w="9525">
            <a:noFill/>
            <a:miter lim="800000"/>
            <a:headEnd/>
            <a:tailEnd/>
          </a:ln>
        </p:spPr>
        <p:txBody>
          <a:bodyPr wrap="square">
            <a:spAutoFit/>
          </a:bodyPr>
          <a:lstStyle/>
          <a:p>
            <a:pPr algn="r"/>
            <a:r>
              <a:rPr lang="en-US" altLang="ko-KR" sz="3200" b="1" dirty="0" err="1">
                <a:solidFill>
                  <a:schemeClr val="bg1">
                    <a:lumMod val="95000"/>
                  </a:schemeClr>
                </a:solidFill>
                <a:latin typeface="Arial" pitchFamily="34" charset="0"/>
                <a:ea typeface="맑은 고딕" pitchFamily="50" charset="-127"/>
                <a:cs typeface="Arial" pitchFamily="34" charset="0"/>
              </a:rPr>
              <a:t>Algemene</a:t>
            </a:r>
            <a:r>
              <a:rPr lang="en-US" altLang="ko-KR" sz="3200" b="1" dirty="0">
                <a:solidFill>
                  <a:schemeClr val="bg1">
                    <a:lumMod val="95000"/>
                  </a:schemeClr>
                </a:solidFill>
                <a:latin typeface="Arial" pitchFamily="34" charset="0"/>
                <a:ea typeface="맑은 고딕" pitchFamily="50" charset="-127"/>
                <a:cs typeface="Arial" pitchFamily="34" charset="0"/>
              </a:rPr>
              <a:t> </a:t>
            </a:r>
            <a:r>
              <a:rPr lang="en-US" altLang="ko-KR" sz="3200" b="1" dirty="0" err="1">
                <a:solidFill>
                  <a:schemeClr val="bg1">
                    <a:lumMod val="95000"/>
                  </a:schemeClr>
                </a:solidFill>
                <a:latin typeface="Arial" pitchFamily="34" charset="0"/>
                <a:ea typeface="맑은 고딕" pitchFamily="50" charset="-127"/>
                <a:cs typeface="Arial" pitchFamily="34" charset="0"/>
              </a:rPr>
              <a:t>Verordening</a:t>
            </a:r>
            <a:r>
              <a:rPr lang="en-US" altLang="ko-KR" sz="3200" b="1" dirty="0">
                <a:solidFill>
                  <a:schemeClr val="bg1">
                    <a:lumMod val="95000"/>
                  </a:schemeClr>
                </a:solidFill>
                <a:latin typeface="Arial" pitchFamily="34" charset="0"/>
                <a:ea typeface="맑은 고딕" pitchFamily="50" charset="-127"/>
                <a:cs typeface="Arial" pitchFamily="34" charset="0"/>
              </a:rPr>
              <a:t> </a:t>
            </a:r>
            <a:r>
              <a:rPr lang="en-US" altLang="ko-KR" sz="3200" b="1" dirty="0" err="1">
                <a:solidFill>
                  <a:schemeClr val="bg1">
                    <a:lumMod val="95000"/>
                  </a:schemeClr>
                </a:solidFill>
                <a:latin typeface="Arial" pitchFamily="34" charset="0"/>
                <a:ea typeface="맑은 고딕" pitchFamily="50" charset="-127"/>
                <a:cs typeface="Arial" pitchFamily="34" charset="0"/>
              </a:rPr>
              <a:t>Gegevensbescherming</a:t>
            </a:r>
            <a:endParaRPr lang="en-US" altLang="ko-KR" sz="3200" b="1" dirty="0">
              <a:solidFill>
                <a:schemeClr val="bg1">
                  <a:lumMod val="95000"/>
                </a:schemeClr>
              </a:solidFill>
              <a:latin typeface="Arial" pitchFamily="34" charset="0"/>
              <a:ea typeface="맑은 고딕" pitchFamily="50" charset="-127"/>
              <a:cs typeface="Arial" pitchFamily="34" charset="0"/>
            </a:endParaRPr>
          </a:p>
        </p:txBody>
      </p:sp>
      <p:pic>
        <p:nvPicPr>
          <p:cNvPr id="11" name="Afbeelding 10">
            <a:extLst>
              <a:ext uri="{FF2B5EF4-FFF2-40B4-BE49-F238E27FC236}">
                <a16:creationId xmlns:a16="http://schemas.microsoft.com/office/drawing/2014/main" id="{C2B330A1-2DFC-4089-8864-EF639E67E2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123478"/>
            <a:ext cx="1239015" cy="669037"/>
          </a:xfrm>
          <a:prstGeom prst="rect">
            <a:avLst/>
          </a:prstGeom>
        </p:spPr>
      </p:pic>
      <p:sp>
        <p:nvSpPr>
          <p:cNvPr id="6" name="TextBox 3">
            <a:extLst>
              <a:ext uri="{FF2B5EF4-FFF2-40B4-BE49-F238E27FC236}">
                <a16:creationId xmlns:a16="http://schemas.microsoft.com/office/drawing/2014/main" id="{26A17ECE-3D6D-4DD8-BE30-871E4D04796B}"/>
              </a:ext>
            </a:extLst>
          </p:cNvPr>
          <p:cNvSpPr txBox="1"/>
          <p:nvPr/>
        </p:nvSpPr>
        <p:spPr>
          <a:xfrm>
            <a:off x="3923928" y="4659982"/>
            <a:ext cx="4860030" cy="338554"/>
          </a:xfrm>
          <a:prstGeom prst="rect">
            <a:avLst/>
          </a:prstGeom>
          <a:noFill/>
        </p:spPr>
        <p:txBody>
          <a:bodyPr wrap="square">
            <a:spAutoFit/>
          </a:bodyPr>
          <a:lstStyle/>
          <a:p>
            <a:pPr algn="r" fontAlgn="auto">
              <a:spcBef>
                <a:spcPts val="0"/>
              </a:spcBef>
              <a:spcAft>
                <a:spcPts val="0"/>
              </a:spcAft>
              <a:defRPr/>
            </a:pPr>
            <a:r>
              <a:rPr lang="en-US" altLang="ko-KR" sz="800" dirty="0">
                <a:solidFill>
                  <a:schemeClr val="bg1">
                    <a:lumMod val="95000"/>
                  </a:schemeClr>
                </a:solidFill>
                <a:latin typeface="Arial" pitchFamily="34" charset="0"/>
                <a:cs typeface="Arial" pitchFamily="34" charset="0"/>
              </a:rPr>
              <a:t>mr. ir. Guido Dorssers</a:t>
            </a:r>
          </a:p>
          <a:p>
            <a:pPr algn="r" fontAlgn="auto">
              <a:spcBef>
                <a:spcPts val="0"/>
              </a:spcBef>
              <a:spcAft>
                <a:spcPts val="0"/>
              </a:spcAft>
              <a:defRPr/>
            </a:pPr>
            <a:r>
              <a:rPr lang="en-US" altLang="ko-KR" sz="800" u="sng" dirty="0">
                <a:solidFill>
                  <a:schemeClr val="bg1">
                    <a:lumMod val="95000"/>
                  </a:schemeClr>
                </a:solidFill>
                <a:latin typeface="Arial" pitchFamily="34" charset="0"/>
                <a:cs typeface="Arial" pitchFamily="34" charset="0"/>
                <a:hlinkClick r:id="rId4"/>
              </a:rPr>
              <a:t>g.dorssers@rhc-eindhoven.nl</a:t>
            </a:r>
            <a:endParaRPr kumimoji="0" lang="en-US" altLang="ko-KR" sz="800" u="sng" dirty="0">
              <a:solidFill>
                <a:schemeClr val="bg1">
                  <a:lumMod val="95000"/>
                </a:schemeClr>
              </a:solidFill>
              <a:latin typeface="Arial" pitchFamily="34" charset="0"/>
              <a:cs typeface="Arial" pitchFamily="34" charset="0"/>
            </a:endParaRPr>
          </a:p>
        </p:txBody>
      </p:sp>
    </p:spTree>
    <p:extLst>
      <p:ext uri="{BB962C8B-B14F-4D97-AF65-F5344CB8AC3E}">
        <p14:creationId xmlns:p14="http://schemas.microsoft.com/office/powerpoint/2010/main" val="30344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E66B965-AE52-4C60-9EB2-238B6CE29A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2755" y="1429431"/>
            <a:ext cx="5377837" cy="3714069"/>
          </a:xfrm>
          <a:prstGeom prst="rect">
            <a:avLst/>
          </a:prstGeom>
        </p:spPr>
      </p:pic>
      <p:sp>
        <p:nvSpPr>
          <p:cNvPr id="2" name="Titel 1">
            <a:extLst>
              <a:ext uri="{FF2B5EF4-FFF2-40B4-BE49-F238E27FC236}">
                <a16:creationId xmlns:a16="http://schemas.microsoft.com/office/drawing/2014/main" id="{2BCEADA6-08C9-484E-BF05-0C3AF0ECC2F2}"/>
              </a:ext>
            </a:extLst>
          </p:cNvPr>
          <p:cNvSpPr>
            <a:spLocks noGrp="1"/>
          </p:cNvSpPr>
          <p:nvPr>
            <p:ph type="title"/>
          </p:nvPr>
        </p:nvSpPr>
        <p:spPr/>
        <p:txBody>
          <a:bodyPr/>
          <a:lstStyle/>
          <a:p>
            <a:r>
              <a:rPr lang="nl-NL" dirty="0"/>
              <a:t>Rechtmatigheid</a:t>
            </a:r>
          </a:p>
        </p:txBody>
      </p:sp>
      <p:sp>
        <p:nvSpPr>
          <p:cNvPr id="4" name="Tijdelijke aanduiding voor inhoud 3">
            <a:extLst>
              <a:ext uri="{FF2B5EF4-FFF2-40B4-BE49-F238E27FC236}">
                <a16:creationId xmlns:a16="http://schemas.microsoft.com/office/drawing/2014/main" id="{40B33B55-C331-4B7B-B977-834AA897DFBA}"/>
              </a:ext>
            </a:extLst>
          </p:cNvPr>
          <p:cNvSpPr>
            <a:spLocks noGrp="1"/>
          </p:cNvSpPr>
          <p:nvPr>
            <p:ph idx="1"/>
          </p:nvPr>
        </p:nvSpPr>
        <p:spPr/>
        <p:txBody>
          <a:bodyPr/>
          <a:lstStyle/>
          <a:p>
            <a:r>
              <a:rPr lang="nl-NL" i="1" dirty="0"/>
              <a:t>Bijzondere persoonsgegevens</a:t>
            </a:r>
          </a:p>
        </p:txBody>
      </p:sp>
      <p:sp>
        <p:nvSpPr>
          <p:cNvPr id="3" name="Tijdelijke aanduiding voor inhoud 2">
            <a:extLst>
              <a:ext uri="{FF2B5EF4-FFF2-40B4-BE49-F238E27FC236}">
                <a16:creationId xmlns:a16="http://schemas.microsoft.com/office/drawing/2014/main" id="{F9380C5B-6268-4596-8DC8-A54164D17541}"/>
              </a:ext>
            </a:extLst>
          </p:cNvPr>
          <p:cNvSpPr>
            <a:spLocks noGrp="1"/>
          </p:cNvSpPr>
          <p:nvPr>
            <p:ph idx="10"/>
          </p:nvPr>
        </p:nvSpPr>
        <p:spPr>
          <a:xfrm>
            <a:off x="405880" y="1707654"/>
            <a:ext cx="4886200" cy="3312367"/>
          </a:xfrm>
        </p:spPr>
        <p:txBody>
          <a:bodyPr/>
          <a:lstStyle/>
          <a:p>
            <a:pPr marL="285750" indent="-285750">
              <a:buFont typeface="Arial" panose="020B0604020202020204" pitchFamily="34" charset="0"/>
              <a:buChar char="•"/>
            </a:pPr>
            <a:r>
              <a:rPr lang="nl-NL" dirty="0"/>
              <a:t>Toestemming van betrokkene (tenzij verboden)</a:t>
            </a:r>
          </a:p>
          <a:p>
            <a:pPr marL="285750" indent="-285750">
              <a:buFont typeface="Arial" panose="020B0604020202020204" pitchFamily="34" charset="0"/>
              <a:buChar char="•"/>
            </a:pPr>
            <a:r>
              <a:rPr lang="nl-NL" dirty="0"/>
              <a:t>Noodzakelijk voor uitvoering arbeids- /</a:t>
            </a:r>
            <a:br>
              <a:rPr lang="nl-NL" dirty="0"/>
            </a:br>
            <a:r>
              <a:rPr lang="nl-NL" dirty="0" err="1"/>
              <a:t>socialezekerheidheids</a:t>
            </a:r>
            <a:r>
              <a:rPr lang="nl-NL" dirty="0"/>
              <a:t>- / </a:t>
            </a:r>
            <a:r>
              <a:rPr lang="nl-NL" dirty="0" err="1"/>
              <a:t>socialebeschermingsrecht</a:t>
            </a:r>
            <a:endParaRPr lang="nl-NL" dirty="0"/>
          </a:p>
          <a:p>
            <a:pPr marL="285750" indent="-285750">
              <a:buFont typeface="Arial" panose="020B0604020202020204" pitchFamily="34" charset="0"/>
              <a:buChar char="•"/>
            </a:pPr>
            <a:r>
              <a:rPr lang="nl-NL" dirty="0"/>
              <a:t>Noodzakelijk ter bescherming vitale belangen</a:t>
            </a:r>
          </a:p>
          <a:p>
            <a:pPr marL="285750" indent="-285750">
              <a:buFont typeface="Arial" panose="020B0604020202020204" pitchFamily="34" charset="0"/>
              <a:buChar char="•"/>
            </a:pPr>
            <a:r>
              <a:rPr lang="nl-NL" dirty="0"/>
              <a:t>Door organisatie op vakbondsgebied, politiek, kerk of levensbeschouwelijk</a:t>
            </a:r>
          </a:p>
          <a:p>
            <a:pPr marL="285750" indent="-285750">
              <a:buFont typeface="Arial" panose="020B0604020202020204" pitchFamily="34" charset="0"/>
              <a:buChar char="•"/>
            </a:pPr>
            <a:r>
              <a:rPr lang="nl-NL" dirty="0"/>
              <a:t>Door betrokkene openbaar gemaakt</a:t>
            </a:r>
          </a:p>
          <a:p>
            <a:pPr marL="285750" indent="-285750">
              <a:buFont typeface="Arial" panose="020B0604020202020204" pitchFamily="34" charset="0"/>
              <a:buChar char="•"/>
            </a:pPr>
            <a:r>
              <a:rPr lang="nl-NL" dirty="0"/>
              <a:t>Rechtszaken</a:t>
            </a:r>
          </a:p>
          <a:p>
            <a:pPr marL="285750" indent="-285750">
              <a:buFont typeface="Arial" panose="020B0604020202020204" pitchFamily="34" charset="0"/>
              <a:buChar char="•"/>
            </a:pPr>
            <a:r>
              <a:rPr lang="nl-NL" dirty="0"/>
              <a:t>Zwaarwegend algemeen belang</a:t>
            </a:r>
          </a:p>
          <a:p>
            <a:pPr marL="285750" indent="-285750">
              <a:buFont typeface="Arial" panose="020B0604020202020204" pitchFamily="34" charset="0"/>
              <a:buChar char="•"/>
            </a:pPr>
            <a:r>
              <a:rPr lang="nl-NL" dirty="0"/>
              <a:t>Sociale zorg, gezondheidszorg of</a:t>
            </a:r>
            <a:br>
              <a:rPr lang="nl-NL" dirty="0"/>
            </a:br>
            <a:r>
              <a:rPr lang="nl-NL" dirty="0"/>
              <a:t>volksgezondheid</a:t>
            </a:r>
          </a:p>
          <a:p>
            <a:pPr marL="285750" indent="-285750">
              <a:buFont typeface="Arial" panose="020B0604020202020204" pitchFamily="34" charset="0"/>
              <a:buChar char="•"/>
            </a:pPr>
            <a:r>
              <a:rPr lang="nl-NL" dirty="0"/>
              <a:t>Overheidsarchivering</a:t>
            </a:r>
            <a:br>
              <a:rPr lang="nl-NL" dirty="0"/>
            </a:br>
            <a:endParaRPr lang="nl-NL" dirty="0"/>
          </a:p>
          <a:p>
            <a:endParaRPr lang="nl-NL" dirty="0"/>
          </a:p>
        </p:txBody>
      </p:sp>
    </p:spTree>
    <p:extLst>
      <p:ext uri="{BB962C8B-B14F-4D97-AF65-F5344CB8AC3E}">
        <p14:creationId xmlns:p14="http://schemas.microsoft.com/office/powerpoint/2010/main" val="1512701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7C6E8-2EA6-4FB1-81E2-3D3018AE692A}"/>
              </a:ext>
            </a:extLst>
          </p:cNvPr>
          <p:cNvSpPr>
            <a:spLocks noGrp="1"/>
          </p:cNvSpPr>
          <p:nvPr>
            <p:ph type="title"/>
          </p:nvPr>
        </p:nvSpPr>
        <p:spPr/>
        <p:txBody>
          <a:bodyPr/>
          <a:lstStyle/>
          <a:p>
            <a:r>
              <a:rPr lang="nl-NL" dirty="0"/>
              <a:t>Toestemming</a:t>
            </a:r>
          </a:p>
        </p:txBody>
      </p:sp>
      <p:sp>
        <p:nvSpPr>
          <p:cNvPr id="3" name="Tijdelijke aanduiding voor inhoud 2">
            <a:extLst>
              <a:ext uri="{FF2B5EF4-FFF2-40B4-BE49-F238E27FC236}">
                <a16:creationId xmlns:a16="http://schemas.microsoft.com/office/drawing/2014/main" id="{3DA22EAD-2DB5-45A2-9A05-7E98E9E43435}"/>
              </a:ext>
            </a:extLst>
          </p:cNvPr>
          <p:cNvSpPr>
            <a:spLocks noGrp="1"/>
          </p:cNvSpPr>
          <p:nvPr>
            <p:ph idx="1"/>
          </p:nvPr>
        </p:nvSpPr>
        <p:spPr/>
        <p:txBody>
          <a:bodyPr/>
          <a:lstStyle/>
          <a:p>
            <a:r>
              <a:rPr lang="nl-NL" dirty="0"/>
              <a:t>Toestemming van de betrokkene</a:t>
            </a:r>
          </a:p>
        </p:txBody>
      </p:sp>
      <p:sp>
        <p:nvSpPr>
          <p:cNvPr id="4" name="Tijdelijke aanduiding voor inhoud 3">
            <a:extLst>
              <a:ext uri="{FF2B5EF4-FFF2-40B4-BE49-F238E27FC236}">
                <a16:creationId xmlns:a16="http://schemas.microsoft.com/office/drawing/2014/main" id="{41562F36-1E58-4E0E-AC97-A2F07C77D9FA}"/>
              </a:ext>
            </a:extLst>
          </p:cNvPr>
          <p:cNvSpPr>
            <a:spLocks noGrp="1"/>
          </p:cNvSpPr>
          <p:nvPr>
            <p:ph idx="10"/>
          </p:nvPr>
        </p:nvSpPr>
        <p:spPr/>
        <p:txBody>
          <a:bodyPr/>
          <a:lstStyle/>
          <a:p>
            <a:r>
              <a:rPr lang="nl-NL" dirty="0"/>
              <a:t>elke </a:t>
            </a:r>
            <a:r>
              <a:rPr lang="nl-NL" dirty="0">
                <a:solidFill>
                  <a:srgbClr val="FFFF00"/>
                </a:solidFill>
              </a:rPr>
              <a:t>vrije</a:t>
            </a:r>
            <a:r>
              <a:rPr lang="nl-NL" dirty="0"/>
              <a:t>, </a:t>
            </a:r>
            <a:r>
              <a:rPr lang="nl-NL" dirty="0">
                <a:solidFill>
                  <a:srgbClr val="FFFF00"/>
                </a:solidFill>
              </a:rPr>
              <a:t>specifieke</a:t>
            </a:r>
            <a:r>
              <a:rPr lang="nl-NL" dirty="0"/>
              <a:t>, </a:t>
            </a:r>
            <a:r>
              <a:rPr lang="nl-NL" dirty="0">
                <a:solidFill>
                  <a:srgbClr val="FFFF00"/>
                </a:solidFill>
              </a:rPr>
              <a:t>geïnformeerde</a:t>
            </a:r>
            <a:r>
              <a:rPr lang="nl-NL" dirty="0"/>
              <a:t> en </a:t>
            </a:r>
            <a:r>
              <a:rPr lang="nl-NL" dirty="0">
                <a:solidFill>
                  <a:srgbClr val="FFFF00"/>
                </a:solidFill>
              </a:rPr>
              <a:t>ondubbelzinnige</a:t>
            </a:r>
            <a:r>
              <a:rPr lang="nl-NL" dirty="0"/>
              <a:t> </a:t>
            </a:r>
            <a:r>
              <a:rPr lang="nl-NL" dirty="0">
                <a:solidFill>
                  <a:srgbClr val="FFFF00"/>
                </a:solidFill>
              </a:rPr>
              <a:t>wilsuiting</a:t>
            </a:r>
            <a:r>
              <a:rPr lang="nl-NL" dirty="0"/>
              <a:t> waarmee</a:t>
            </a:r>
          </a:p>
          <a:p>
            <a:r>
              <a:rPr lang="nl-NL" dirty="0"/>
              <a:t>de betrokkene door middel van een verklaring of een ondubbelzinnige actieve</a:t>
            </a:r>
          </a:p>
          <a:p>
            <a:r>
              <a:rPr lang="nl-NL" dirty="0"/>
              <a:t>handeling hem betreffende </a:t>
            </a:r>
            <a:r>
              <a:rPr lang="nl-NL" dirty="0">
                <a:solidFill>
                  <a:srgbClr val="FFFF00"/>
                </a:solidFill>
              </a:rPr>
              <a:t>verwerking</a:t>
            </a:r>
            <a:r>
              <a:rPr lang="nl-NL" dirty="0"/>
              <a:t> van persoonsgegevens aanvaardt</a:t>
            </a:r>
          </a:p>
        </p:txBody>
      </p:sp>
      <p:pic>
        <p:nvPicPr>
          <p:cNvPr id="5" name="Tijdelijke aanduiding voor inhoud 7">
            <a:extLst>
              <a:ext uri="{FF2B5EF4-FFF2-40B4-BE49-F238E27FC236}">
                <a16:creationId xmlns:a16="http://schemas.microsoft.com/office/drawing/2014/main" id="{D3680421-DFBC-4B75-B106-A5D9370EEB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7436" y="2931790"/>
            <a:ext cx="4935004" cy="15360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517337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4AFE4E-E6D8-4841-9699-FF23199BA1C8}"/>
              </a:ext>
            </a:extLst>
          </p:cNvPr>
          <p:cNvSpPr>
            <a:spLocks noGrp="1"/>
          </p:cNvSpPr>
          <p:nvPr>
            <p:ph type="title"/>
          </p:nvPr>
        </p:nvSpPr>
        <p:spPr/>
        <p:txBody>
          <a:bodyPr/>
          <a:lstStyle/>
          <a:p>
            <a:r>
              <a:rPr lang="nl-NL" dirty="0"/>
              <a:t>Verwerking persoonsgegevens</a:t>
            </a:r>
          </a:p>
        </p:txBody>
      </p:sp>
      <p:sp>
        <p:nvSpPr>
          <p:cNvPr id="4" name="Tijdelijke aanduiding voor inhoud 3">
            <a:extLst>
              <a:ext uri="{FF2B5EF4-FFF2-40B4-BE49-F238E27FC236}">
                <a16:creationId xmlns:a16="http://schemas.microsoft.com/office/drawing/2014/main" id="{CA4BCA4F-5535-4F62-B13C-FA30C8E04FC9}"/>
              </a:ext>
            </a:extLst>
          </p:cNvPr>
          <p:cNvSpPr>
            <a:spLocks noGrp="1"/>
          </p:cNvSpPr>
          <p:nvPr>
            <p:ph idx="1"/>
          </p:nvPr>
        </p:nvSpPr>
        <p:spPr/>
        <p:txBody>
          <a:bodyPr/>
          <a:lstStyle/>
          <a:p>
            <a:endParaRPr lang="nl-NL" dirty="0"/>
          </a:p>
        </p:txBody>
      </p:sp>
      <p:sp>
        <p:nvSpPr>
          <p:cNvPr id="5" name="Tijdelijke aanduiding voor inhoud 4">
            <a:extLst>
              <a:ext uri="{FF2B5EF4-FFF2-40B4-BE49-F238E27FC236}">
                <a16:creationId xmlns:a16="http://schemas.microsoft.com/office/drawing/2014/main" id="{F96AD6B3-9B06-4A34-814C-0101D28D7024}"/>
              </a:ext>
            </a:extLst>
          </p:cNvPr>
          <p:cNvSpPr>
            <a:spLocks noGrp="1"/>
          </p:cNvSpPr>
          <p:nvPr>
            <p:ph idx="10"/>
          </p:nvPr>
        </p:nvSpPr>
        <p:spPr/>
        <p:txBody>
          <a:bodyPr/>
          <a:lstStyle/>
          <a:p>
            <a:r>
              <a:rPr lang="nl-NL" dirty="0"/>
              <a:t>“een </a:t>
            </a:r>
            <a:r>
              <a:rPr lang="nl-NL" dirty="0">
                <a:solidFill>
                  <a:srgbClr val="FFFF00"/>
                </a:solidFill>
              </a:rPr>
              <a:t>bewerking</a:t>
            </a:r>
            <a:r>
              <a:rPr lang="nl-NL" dirty="0"/>
              <a:t> of een </a:t>
            </a:r>
            <a:r>
              <a:rPr lang="nl-NL" dirty="0">
                <a:solidFill>
                  <a:srgbClr val="FFFF00"/>
                </a:solidFill>
              </a:rPr>
              <a:t>geheel van bewerkingen</a:t>
            </a:r>
            <a:r>
              <a:rPr lang="nl-NL" dirty="0"/>
              <a:t> met betrekking tot</a:t>
            </a:r>
          </a:p>
          <a:p>
            <a:r>
              <a:rPr lang="nl-NL" dirty="0">
                <a:solidFill>
                  <a:srgbClr val="FFFF00"/>
                </a:solidFill>
              </a:rPr>
              <a:t>persoonsgegevens</a:t>
            </a:r>
            <a:r>
              <a:rPr lang="nl-NL" dirty="0"/>
              <a:t> of een geheel van persoonsgegevens,</a:t>
            </a:r>
          </a:p>
          <a:p>
            <a:r>
              <a:rPr lang="nl-NL" dirty="0"/>
              <a:t>al dan niet uitgevoerd via geautomatiseerde procedés,</a:t>
            </a:r>
          </a:p>
          <a:p>
            <a:r>
              <a:rPr lang="nl-NL" dirty="0"/>
              <a:t>zoals het </a:t>
            </a:r>
            <a:r>
              <a:rPr lang="nl-NL" dirty="0">
                <a:solidFill>
                  <a:srgbClr val="FFFF00"/>
                </a:solidFill>
              </a:rPr>
              <a:t>verzamelen</a:t>
            </a:r>
            <a:r>
              <a:rPr lang="nl-NL" dirty="0"/>
              <a:t>, </a:t>
            </a:r>
            <a:r>
              <a:rPr lang="nl-NL" dirty="0">
                <a:solidFill>
                  <a:srgbClr val="FFFF00"/>
                </a:solidFill>
              </a:rPr>
              <a:t>vastleggen</a:t>
            </a:r>
            <a:r>
              <a:rPr lang="nl-NL" dirty="0"/>
              <a:t>, </a:t>
            </a:r>
            <a:r>
              <a:rPr lang="nl-NL" dirty="0">
                <a:solidFill>
                  <a:srgbClr val="FFFF00"/>
                </a:solidFill>
              </a:rPr>
              <a:t>ordenen</a:t>
            </a:r>
            <a:r>
              <a:rPr lang="nl-NL" dirty="0"/>
              <a:t>, </a:t>
            </a:r>
            <a:r>
              <a:rPr lang="nl-NL" dirty="0">
                <a:solidFill>
                  <a:srgbClr val="FFFF00"/>
                </a:solidFill>
              </a:rPr>
              <a:t>structureren</a:t>
            </a:r>
            <a:r>
              <a:rPr lang="nl-NL" dirty="0"/>
              <a:t>, </a:t>
            </a:r>
            <a:r>
              <a:rPr lang="nl-NL" dirty="0">
                <a:solidFill>
                  <a:srgbClr val="FFFF00"/>
                </a:solidFill>
              </a:rPr>
              <a:t>opslaan</a:t>
            </a:r>
            <a:r>
              <a:rPr lang="nl-NL" dirty="0"/>
              <a:t>, </a:t>
            </a:r>
            <a:r>
              <a:rPr lang="nl-NL" dirty="0">
                <a:solidFill>
                  <a:srgbClr val="FFFF00"/>
                </a:solidFill>
              </a:rPr>
              <a:t>bijwerken</a:t>
            </a:r>
          </a:p>
          <a:p>
            <a:r>
              <a:rPr lang="nl-NL" dirty="0"/>
              <a:t>of </a:t>
            </a:r>
            <a:r>
              <a:rPr lang="nl-NL" dirty="0">
                <a:solidFill>
                  <a:srgbClr val="FFFF00"/>
                </a:solidFill>
              </a:rPr>
              <a:t>wijzigen, opvragen</a:t>
            </a:r>
            <a:r>
              <a:rPr lang="nl-NL" dirty="0"/>
              <a:t>, </a:t>
            </a:r>
            <a:r>
              <a:rPr lang="nl-NL" dirty="0">
                <a:solidFill>
                  <a:srgbClr val="FFFF00"/>
                </a:solidFill>
              </a:rPr>
              <a:t>raadplegen</a:t>
            </a:r>
            <a:r>
              <a:rPr lang="nl-NL" dirty="0"/>
              <a:t>, </a:t>
            </a:r>
            <a:r>
              <a:rPr lang="nl-NL" dirty="0">
                <a:solidFill>
                  <a:srgbClr val="FFFF00"/>
                </a:solidFill>
              </a:rPr>
              <a:t>gebruiken</a:t>
            </a:r>
            <a:r>
              <a:rPr lang="nl-NL" dirty="0"/>
              <a:t>, </a:t>
            </a:r>
            <a:r>
              <a:rPr lang="nl-NL" dirty="0">
                <a:solidFill>
                  <a:srgbClr val="FFFF00"/>
                </a:solidFill>
              </a:rPr>
              <a:t>verstrekken</a:t>
            </a:r>
            <a:r>
              <a:rPr lang="nl-NL" dirty="0"/>
              <a:t> door middel van</a:t>
            </a:r>
          </a:p>
          <a:p>
            <a:r>
              <a:rPr lang="nl-NL" dirty="0"/>
              <a:t>doorzending, verspreiden of op andere wijze ter beschikking stellen,</a:t>
            </a:r>
          </a:p>
          <a:p>
            <a:r>
              <a:rPr lang="nl-NL" dirty="0">
                <a:solidFill>
                  <a:srgbClr val="FFFF00"/>
                </a:solidFill>
              </a:rPr>
              <a:t>aligneren</a:t>
            </a:r>
            <a:r>
              <a:rPr lang="nl-NL" dirty="0"/>
              <a:t> of </a:t>
            </a:r>
            <a:r>
              <a:rPr lang="nl-NL" dirty="0">
                <a:solidFill>
                  <a:srgbClr val="FFFF00"/>
                </a:solidFill>
              </a:rPr>
              <a:t>combineren</a:t>
            </a:r>
            <a:r>
              <a:rPr lang="nl-NL" dirty="0"/>
              <a:t>, </a:t>
            </a:r>
            <a:r>
              <a:rPr lang="nl-NL" dirty="0">
                <a:solidFill>
                  <a:srgbClr val="FFFF00"/>
                </a:solidFill>
              </a:rPr>
              <a:t>afschermen</a:t>
            </a:r>
            <a:r>
              <a:rPr lang="nl-NL" dirty="0"/>
              <a:t>, </a:t>
            </a:r>
            <a:r>
              <a:rPr lang="nl-NL" dirty="0">
                <a:solidFill>
                  <a:srgbClr val="FFFF00"/>
                </a:solidFill>
              </a:rPr>
              <a:t>wissen</a:t>
            </a:r>
            <a:r>
              <a:rPr lang="nl-NL" dirty="0"/>
              <a:t> of </a:t>
            </a:r>
            <a:r>
              <a:rPr lang="nl-NL" dirty="0">
                <a:solidFill>
                  <a:srgbClr val="FFFF00"/>
                </a:solidFill>
              </a:rPr>
              <a:t>vernietigen</a:t>
            </a:r>
            <a:r>
              <a:rPr lang="nl-NL" dirty="0"/>
              <a:t> van gegevens”</a:t>
            </a:r>
          </a:p>
        </p:txBody>
      </p:sp>
    </p:spTree>
    <p:extLst>
      <p:ext uri="{BB962C8B-B14F-4D97-AF65-F5344CB8AC3E}">
        <p14:creationId xmlns:p14="http://schemas.microsoft.com/office/powerpoint/2010/main" val="2157421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DDABC-4A68-4177-B6FA-BB50E8C0F2C6}"/>
              </a:ext>
            </a:extLst>
          </p:cNvPr>
          <p:cNvSpPr>
            <a:spLocks noGrp="1"/>
          </p:cNvSpPr>
          <p:nvPr>
            <p:ph type="title"/>
          </p:nvPr>
        </p:nvSpPr>
        <p:spPr/>
        <p:txBody>
          <a:bodyPr/>
          <a:lstStyle/>
          <a:p>
            <a:r>
              <a:rPr lang="nl-NL" dirty="0"/>
              <a:t>Doelbinding</a:t>
            </a:r>
          </a:p>
        </p:txBody>
      </p:sp>
      <p:sp>
        <p:nvSpPr>
          <p:cNvPr id="3" name="Tijdelijke aanduiding voor inhoud 2">
            <a:extLst>
              <a:ext uri="{FF2B5EF4-FFF2-40B4-BE49-F238E27FC236}">
                <a16:creationId xmlns:a16="http://schemas.microsoft.com/office/drawing/2014/main" id="{307E97D5-CC99-440E-9F64-AA299E7A4CF8}"/>
              </a:ext>
            </a:extLst>
          </p:cNvPr>
          <p:cNvSpPr>
            <a:spLocks noGrp="1"/>
          </p:cNvSpPr>
          <p:nvPr>
            <p:ph idx="1"/>
          </p:nvPr>
        </p:nvSpPr>
        <p:spPr/>
        <p:txBody>
          <a:bodyPr/>
          <a:lstStyle/>
          <a:p>
            <a:endParaRPr lang="nl-NL"/>
          </a:p>
        </p:txBody>
      </p:sp>
      <p:sp>
        <p:nvSpPr>
          <p:cNvPr id="4" name="Tijdelijke aanduiding voor inhoud 3">
            <a:extLst>
              <a:ext uri="{FF2B5EF4-FFF2-40B4-BE49-F238E27FC236}">
                <a16:creationId xmlns:a16="http://schemas.microsoft.com/office/drawing/2014/main" id="{3CA022D7-FE5E-4101-B3FD-6563BEB88556}"/>
              </a:ext>
            </a:extLst>
          </p:cNvPr>
          <p:cNvSpPr>
            <a:spLocks noGrp="1"/>
          </p:cNvSpPr>
          <p:nvPr>
            <p:ph idx="10"/>
          </p:nvPr>
        </p:nvSpPr>
        <p:spPr/>
        <p:txBody>
          <a:bodyPr wrap="square"/>
          <a:lstStyle/>
          <a:p>
            <a:r>
              <a:rPr lang="nl-NL" dirty="0"/>
              <a:t>“</a:t>
            </a:r>
            <a:r>
              <a:rPr lang="nl-NL" dirty="0">
                <a:solidFill>
                  <a:schemeClr val="bg1"/>
                </a:solidFill>
              </a:rPr>
              <a:t>Persoonsgegevens</a:t>
            </a:r>
            <a:r>
              <a:rPr lang="nl-NL" dirty="0"/>
              <a:t> moeten voor welbepaalde, </a:t>
            </a:r>
            <a:r>
              <a:rPr lang="nl-NL" dirty="0">
                <a:solidFill>
                  <a:srgbClr val="FFFF00"/>
                </a:solidFill>
              </a:rPr>
              <a:t>uitdrukkelijk omschreven en</a:t>
            </a:r>
          </a:p>
          <a:p>
            <a:r>
              <a:rPr lang="nl-NL" dirty="0">
                <a:solidFill>
                  <a:srgbClr val="FFFF00"/>
                </a:solidFill>
              </a:rPr>
              <a:t>gerechtvaardigde doeleinden</a:t>
            </a:r>
            <a:r>
              <a:rPr lang="nl-NL" dirty="0"/>
              <a:t> worden verzameld en mogen vervolgens niet</a:t>
            </a:r>
          </a:p>
          <a:p>
            <a:r>
              <a:rPr lang="nl-NL" dirty="0"/>
              <a:t>verder op een met die doeleinden onverenigbare wijze worden verwerkt;</a:t>
            </a:r>
          </a:p>
          <a:p>
            <a:r>
              <a:rPr lang="nl-NL" dirty="0">
                <a:solidFill>
                  <a:srgbClr val="FFFF00"/>
                </a:solidFill>
              </a:rPr>
              <a:t>de verdere verwerking met het oog op archivering in het algemeen belang</a:t>
            </a:r>
            <a:r>
              <a:rPr lang="nl-NL" dirty="0"/>
              <a:t>,</a:t>
            </a:r>
          </a:p>
          <a:p>
            <a:r>
              <a:rPr lang="nl-NL" dirty="0"/>
              <a:t>wetenschappelijk of historisch onderzoek of statistische doeleinden </a:t>
            </a:r>
            <a:r>
              <a:rPr lang="nl-NL" dirty="0">
                <a:solidFill>
                  <a:srgbClr val="FFFF00"/>
                </a:solidFill>
              </a:rPr>
              <a:t>wordt</a:t>
            </a:r>
          </a:p>
          <a:p>
            <a:r>
              <a:rPr lang="nl-NL" dirty="0"/>
              <a:t>overeenkomstig artikel 89, lid 1, </a:t>
            </a:r>
            <a:r>
              <a:rPr lang="nl-NL" dirty="0">
                <a:solidFill>
                  <a:srgbClr val="FFFF00"/>
                </a:solidFill>
              </a:rPr>
              <a:t>niet als onverenigbaar met de oorspronkelijke</a:t>
            </a:r>
          </a:p>
          <a:p>
            <a:r>
              <a:rPr lang="nl-NL" dirty="0">
                <a:solidFill>
                  <a:srgbClr val="FFFF00"/>
                </a:solidFill>
              </a:rPr>
              <a:t>doeleinden beschouwd</a:t>
            </a:r>
            <a:r>
              <a:rPr lang="nl-NL" dirty="0"/>
              <a:t>;”</a:t>
            </a:r>
          </a:p>
        </p:txBody>
      </p:sp>
    </p:spTree>
    <p:extLst>
      <p:ext uri="{BB962C8B-B14F-4D97-AF65-F5344CB8AC3E}">
        <p14:creationId xmlns:p14="http://schemas.microsoft.com/office/powerpoint/2010/main" val="3390351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DDABC-4A68-4177-B6FA-BB50E8C0F2C6}"/>
              </a:ext>
            </a:extLst>
          </p:cNvPr>
          <p:cNvSpPr>
            <a:spLocks noGrp="1"/>
          </p:cNvSpPr>
          <p:nvPr>
            <p:ph type="title"/>
          </p:nvPr>
        </p:nvSpPr>
        <p:spPr/>
        <p:txBody>
          <a:bodyPr/>
          <a:lstStyle/>
          <a:p>
            <a:r>
              <a:rPr lang="nl-NL" dirty="0"/>
              <a:t>Opslagbeperking</a:t>
            </a:r>
          </a:p>
        </p:txBody>
      </p:sp>
      <p:sp>
        <p:nvSpPr>
          <p:cNvPr id="3" name="Tijdelijke aanduiding voor inhoud 2">
            <a:extLst>
              <a:ext uri="{FF2B5EF4-FFF2-40B4-BE49-F238E27FC236}">
                <a16:creationId xmlns:a16="http://schemas.microsoft.com/office/drawing/2014/main" id="{307E97D5-CC99-440E-9F64-AA299E7A4CF8}"/>
              </a:ext>
            </a:extLst>
          </p:cNvPr>
          <p:cNvSpPr>
            <a:spLocks noGrp="1"/>
          </p:cNvSpPr>
          <p:nvPr>
            <p:ph idx="1"/>
          </p:nvPr>
        </p:nvSpPr>
        <p:spPr/>
        <p:txBody>
          <a:bodyPr/>
          <a:lstStyle/>
          <a:p>
            <a:endParaRPr lang="nl-NL"/>
          </a:p>
        </p:txBody>
      </p:sp>
      <p:sp>
        <p:nvSpPr>
          <p:cNvPr id="4" name="Tijdelijke aanduiding voor inhoud 3">
            <a:extLst>
              <a:ext uri="{FF2B5EF4-FFF2-40B4-BE49-F238E27FC236}">
                <a16:creationId xmlns:a16="http://schemas.microsoft.com/office/drawing/2014/main" id="{3CA022D7-FE5E-4101-B3FD-6563BEB88556}"/>
              </a:ext>
            </a:extLst>
          </p:cNvPr>
          <p:cNvSpPr>
            <a:spLocks noGrp="1"/>
          </p:cNvSpPr>
          <p:nvPr>
            <p:ph idx="10"/>
          </p:nvPr>
        </p:nvSpPr>
        <p:spPr/>
        <p:txBody>
          <a:bodyPr wrap="square"/>
          <a:lstStyle/>
          <a:p>
            <a:r>
              <a:rPr lang="nl-NL" dirty="0"/>
              <a:t>“Persoonsgegevens moeten worden </a:t>
            </a:r>
            <a:r>
              <a:rPr lang="nl-NL" dirty="0">
                <a:solidFill>
                  <a:schemeClr val="bg1"/>
                </a:solidFill>
              </a:rPr>
              <a:t>bewaard </a:t>
            </a:r>
            <a:r>
              <a:rPr lang="nl-NL" dirty="0"/>
              <a:t>in een vorm die het mogelijk maakt</a:t>
            </a:r>
          </a:p>
          <a:p>
            <a:r>
              <a:rPr lang="nl-NL" dirty="0"/>
              <a:t>de betrokkenen </a:t>
            </a:r>
            <a:r>
              <a:rPr lang="nl-NL" dirty="0">
                <a:solidFill>
                  <a:srgbClr val="FFFF00"/>
                </a:solidFill>
              </a:rPr>
              <a:t>niet langer te identificeren </a:t>
            </a:r>
            <a:r>
              <a:rPr lang="nl-NL" dirty="0"/>
              <a:t>dan voor de doeleinden waarvoor de</a:t>
            </a:r>
          </a:p>
          <a:p>
            <a:r>
              <a:rPr lang="nl-NL" dirty="0"/>
              <a:t>persoonsgegevens worden verwerkt noodzakelijk is; persoonsgegevens </a:t>
            </a:r>
            <a:r>
              <a:rPr lang="nl-NL" dirty="0">
                <a:solidFill>
                  <a:srgbClr val="FFFF00"/>
                </a:solidFill>
              </a:rPr>
              <a:t>mogen</a:t>
            </a:r>
          </a:p>
          <a:p>
            <a:r>
              <a:rPr lang="nl-NL" dirty="0">
                <a:solidFill>
                  <a:srgbClr val="FFFF00"/>
                </a:solidFill>
              </a:rPr>
              <a:t>voor langere perioden</a:t>
            </a:r>
            <a:r>
              <a:rPr lang="nl-NL" dirty="0"/>
              <a:t> worden opgeslagen voor zover de </a:t>
            </a:r>
            <a:r>
              <a:rPr lang="nl-NL" dirty="0">
                <a:solidFill>
                  <a:srgbClr val="FFFF00"/>
                </a:solidFill>
              </a:rPr>
              <a:t>persoonsgegevens</a:t>
            </a:r>
          </a:p>
          <a:p>
            <a:r>
              <a:rPr lang="nl-NL" dirty="0"/>
              <a:t>louter met het oog op </a:t>
            </a:r>
            <a:r>
              <a:rPr lang="nl-NL" dirty="0">
                <a:solidFill>
                  <a:srgbClr val="FFFF00"/>
                </a:solidFill>
              </a:rPr>
              <a:t>archivering in het algemeen belang</a:t>
            </a:r>
            <a:r>
              <a:rPr lang="nl-NL" dirty="0"/>
              <a:t>, wetenschappelijk of</a:t>
            </a:r>
          </a:p>
          <a:p>
            <a:r>
              <a:rPr lang="nl-NL" dirty="0"/>
              <a:t>historisch onderzoek of statistische doeleinden worden verwerkt overeenkomstig</a:t>
            </a:r>
          </a:p>
          <a:p>
            <a:r>
              <a:rPr lang="nl-NL" dirty="0"/>
              <a:t>artikel 89, lid 1, mits de bij deze verordening vereiste passende technische en</a:t>
            </a:r>
          </a:p>
          <a:p>
            <a:r>
              <a:rPr lang="nl-NL" dirty="0"/>
              <a:t>organisatorische maatregelen worden getroffen om de rechten en vrijheden</a:t>
            </a:r>
          </a:p>
          <a:p>
            <a:r>
              <a:rPr lang="nl-NL" dirty="0"/>
              <a:t>van de betrokkene te beschermen.”</a:t>
            </a:r>
          </a:p>
        </p:txBody>
      </p:sp>
    </p:spTree>
    <p:extLst>
      <p:ext uri="{BB962C8B-B14F-4D97-AF65-F5344CB8AC3E}">
        <p14:creationId xmlns:p14="http://schemas.microsoft.com/office/powerpoint/2010/main" val="3662009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DFF6A2-8610-4B19-94AF-300B2E962BCC}"/>
              </a:ext>
            </a:extLst>
          </p:cNvPr>
          <p:cNvSpPr>
            <a:spLocks noGrp="1"/>
          </p:cNvSpPr>
          <p:nvPr>
            <p:ph type="title"/>
          </p:nvPr>
        </p:nvSpPr>
        <p:spPr/>
        <p:txBody>
          <a:bodyPr/>
          <a:lstStyle/>
          <a:p>
            <a:r>
              <a:rPr lang="nl-NL" dirty="0"/>
              <a:t>Bijzondere persoonsgegevens</a:t>
            </a:r>
          </a:p>
        </p:txBody>
      </p:sp>
      <p:sp>
        <p:nvSpPr>
          <p:cNvPr id="3" name="Tijdelijke aanduiding voor inhoud 2">
            <a:extLst>
              <a:ext uri="{FF2B5EF4-FFF2-40B4-BE49-F238E27FC236}">
                <a16:creationId xmlns:a16="http://schemas.microsoft.com/office/drawing/2014/main" id="{3A07F0C6-C9C1-4088-9627-F2000E89822B}"/>
              </a:ext>
            </a:extLst>
          </p:cNvPr>
          <p:cNvSpPr>
            <a:spLocks noGrp="1"/>
          </p:cNvSpPr>
          <p:nvPr>
            <p:ph idx="1"/>
          </p:nvPr>
        </p:nvSpPr>
        <p:spPr/>
        <p:txBody>
          <a:bodyPr/>
          <a:lstStyle/>
          <a:p>
            <a:r>
              <a:rPr lang="nl-NL" dirty="0"/>
              <a:t>Uitzonderingsgrond</a:t>
            </a:r>
          </a:p>
        </p:txBody>
      </p:sp>
      <p:sp>
        <p:nvSpPr>
          <p:cNvPr id="4" name="Tijdelijke aanduiding voor inhoud 3">
            <a:extLst>
              <a:ext uri="{FF2B5EF4-FFF2-40B4-BE49-F238E27FC236}">
                <a16:creationId xmlns:a16="http://schemas.microsoft.com/office/drawing/2014/main" id="{5A21891D-0454-4905-9E14-DBABD8584186}"/>
              </a:ext>
            </a:extLst>
          </p:cNvPr>
          <p:cNvSpPr>
            <a:spLocks noGrp="1"/>
          </p:cNvSpPr>
          <p:nvPr>
            <p:ph idx="10"/>
          </p:nvPr>
        </p:nvSpPr>
        <p:spPr/>
        <p:txBody>
          <a:bodyPr/>
          <a:lstStyle/>
          <a:p>
            <a:r>
              <a:rPr lang="nl-NL" dirty="0"/>
              <a:t>Het </a:t>
            </a:r>
            <a:r>
              <a:rPr lang="nl-NL" dirty="0">
                <a:solidFill>
                  <a:srgbClr val="FFFF00"/>
                </a:solidFill>
              </a:rPr>
              <a:t>verbod</a:t>
            </a:r>
            <a:r>
              <a:rPr lang="nl-NL" dirty="0"/>
              <a:t> op verwerking van bijzondere persoonsgegevens is </a:t>
            </a:r>
            <a:r>
              <a:rPr lang="nl-NL" dirty="0">
                <a:solidFill>
                  <a:srgbClr val="FFFF00"/>
                </a:solidFill>
              </a:rPr>
              <a:t>niet van</a:t>
            </a:r>
            <a:br>
              <a:rPr lang="nl-NL" dirty="0">
                <a:solidFill>
                  <a:srgbClr val="FFFF00"/>
                </a:solidFill>
              </a:rPr>
            </a:br>
            <a:r>
              <a:rPr lang="nl-NL" dirty="0">
                <a:solidFill>
                  <a:srgbClr val="FFFF00"/>
                </a:solidFill>
              </a:rPr>
              <a:t>toepassing</a:t>
            </a:r>
            <a:r>
              <a:rPr lang="nl-NL" dirty="0"/>
              <a:t> indien de verwerking is noodzakelijk met het oog op </a:t>
            </a:r>
            <a:r>
              <a:rPr lang="nl-NL" dirty="0">
                <a:solidFill>
                  <a:srgbClr val="FFFF00"/>
                </a:solidFill>
              </a:rPr>
              <a:t>archivering</a:t>
            </a:r>
          </a:p>
          <a:p>
            <a:r>
              <a:rPr lang="nl-NL" dirty="0">
                <a:solidFill>
                  <a:srgbClr val="FFFF00"/>
                </a:solidFill>
              </a:rPr>
              <a:t>in het algemeen belang</a:t>
            </a:r>
            <a:r>
              <a:rPr lang="nl-NL" dirty="0"/>
              <a:t>, wetenschappelijk of historisch onderzoek of statistische doeleinden overeenkomstig artikel 89, lid 1, op grond van Unierecht of </a:t>
            </a:r>
            <a:r>
              <a:rPr lang="nl-NL" dirty="0" err="1"/>
              <a:t>lidstatelijk</a:t>
            </a:r>
            <a:endParaRPr lang="nl-NL" dirty="0"/>
          </a:p>
          <a:p>
            <a:r>
              <a:rPr lang="nl-NL" dirty="0"/>
              <a:t>recht, waarbij de evenredigheid met het nagestreefde doel wordt gewaarborgd,</a:t>
            </a:r>
          </a:p>
          <a:p>
            <a:r>
              <a:rPr lang="nl-NL" dirty="0"/>
              <a:t>de wezenlijke inhoud van het recht op bescherming van persoonsgegevens</a:t>
            </a:r>
          </a:p>
          <a:p>
            <a:r>
              <a:rPr lang="nl-NL" dirty="0"/>
              <a:t>wordt geëerbiedigd en passende en specifieke maatregelen worden getroffen</a:t>
            </a:r>
          </a:p>
          <a:p>
            <a:r>
              <a:rPr lang="nl-NL" dirty="0"/>
              <a:t>ter bescherming van de grondrechten en de belangen van de betrokkene.</a:t>
            </a:r>
          </a:p>
        </p:txBody>
      </p:sp>
    </p:spTree>
    <p:extLst>
      <p:ext uri="{BB962C8B-B14F-4D97-AF65-F5344CB8AC3E}">
        <p14:creationId xmlns:p14="http://schemas.microsoft.com/office/powerpoint/2010/main" val="20900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44B447-4B77-4E1A-A992-7876C8FCC001}"/>
              </a:ext>
            </a:extLst>
          </p:cNvPr>
          <p:cNvSpPr>
            <a:spLocks noGrp="1"/>
          </p:cNvSpPr>
          <p:nvPr>
            <p:ph type="title"/>
          </p:nvPr>
        </p:nvSpPr>
        <p:spPr/>
        <p:txBody>
          <a:bodyPr/>
          <a:lstStyle/>
          <a:p>
            <a:r>
              <a:rPr lang="nl-NL" dirty="0"/>
              <a:t>Waarborgen gegevensverwerking</a:t>
            </a:r>
          </a:p>
        </p:txBody>
      </p:sp>
      <p:sp>
        <p:nvSpPr>
          <p:cNvPr id="3" name="Tijdelijke aanduiding voor inhoud 2">
            <a:extLst>
              <a:ext uri="{FF2B5EF4-FFF2-40B4-BE49-F238E27FC236}">
                <a16:creationId xmlns:a16="http://schemas.microsoft.com/office/drawing/2014/main" id="{7DF76F91-D562-4470-9CD7-59F436A5BF23}"/>
              </a:ext>
            </a:extLst>
          </p:cNvPr>
          <p:cNvSpPr>
            <a:spLocks noGrp="1"/>
          </p:cNvSpPr>
          <p:nvPr>
            <p:ph idx="1"/>
          </p:nvPr>
        </p:nvSpPr>
        <p:spPr/>
        <p:txBody>
          <a:bodyPr/>
          <a:lstStyle/>
          <a:p>
            <a:r>
              <a:rPr lang="nl-NL" dirty="0"/>
              <a:t>Artikel 89, lid 1, AVG</a:t>
            </a:r>
          </a:p>
        </p:txBody>
      </p:sp>
      <p:sp>
        <p:nvSpPr>
          <p:cNvPr id="4" name="Tijdelijke aanduiding voor inhoud 3">
            <a:extLst>
              <a:ext uri="{FF2B5EF4-FFF2-40B4-BE49-F238E27FC236}">
                <a16:creationId xmlns:a16="http://schemas.microsoft.com/office/drawing/2014/main" id="{A153DEA1-0080-45AF-AFA9-E45CDEB6FD9C}"/>
              </a:ext>
            </a:extLst>
          </p:cNvPr>
          <p:cNvSpPr>
            <a:spLocks noGrp="1"/>
          </p:cNvSpPr>
          <p:nvPr>
            <p:ph idx="10"/>
          </p:nvPr>
        </p:nvSpPr>
        <p:spPr/>
        <p:txBody>
          <a:bodyPr/>
          <a:lstStyle/>
          <a:p>
            <a:r>
              <a:rPr lang="nl-NL" dirty="0"/>
              <a:t>“De </a:t>
            </a:r>
            <a:r>
              <a:rPr lang="nl-NL" dirty="0">
                <a:solidFill>
                  <a:srgbClr val="FFFF00"/>
                </a:solidFill>
              </a:rPr>
              <a:t>verwerking</a:t>
            </a:r>
            <a:r>
              <a:rPr lang="nl-NL" dirty="0"/>
              <a:t> met het oog op </a:t>
            </a:r>
            <a:r>
              <a:rPr lang="nl-NL" dirty="0">
                <a:solidFill>
                  <a:srgbClr val="FFFF00"/>
                </a:solidFill>
              </a:rPr>
              <a:t>archivering in het algemeen belang</a:t>
            </a:r>
            <a:r>
              <a:rPr lang="nl-NL" dirty="0"/>
              <a:t>,</a:t>
            </a:r>
          </a:p>
          <a:p>
            <a:r>
              <a:rPr lang="nl-NL" dirty="0"/>
              <a:t>wetenschappelijk of historisch onderzoek of statistische doeleinden </a:t>
            </a:r>
            <a:r>
              <a:rPr lang="nl-NL" dirty="0">
                <a:solidFill>
                  <a:srgbClr val="FFFF00"/>
                </a:solidFill>
              </a:rPr>
              <a:t>is</a:t>
            </a:r>
          </a:p>
          <a:p>
            <a:r>
              <a:rPr lang="nl-NL" dirty="0">
                <a:solidFill>
                  <a:srgbClr val="FFFF00"/>
                </a:solidFill>
              </a:rPr>
              <a:t>onderworpen aan passende waarborgen</a:t>
            </a:r>
            <a:r>
              <a:rPr lang="nl-NL" dirty="0"/>
              <a:t> in overeenstemming met deze</a:t>
            </a:r>
          </a:p>
          <a:p>
            <a:r>
              <a:rPr lang="nl-NL" dirty="0"/>
              <a:t>verordening voor de rechten en vrijheden van de betrokkene. Die waarborgen</a:t>
            </a:r>
          </a:p>
          <a:p>
            <a:r>
              <a:rPr lang="nl-NL" dirty="0"/>
              <a:t>zorgen ervoor dat er </a:t>
            </a:r>
            <a:r>
              <a:rPr lang="nl-NL" dirty="0">
                <a:solidFill>
                  <a:srgbClr val="FFFF00"/>
                </a:solidFill>
              </a:rPr>
              <a:t>technische</a:t>
            </a:r>
            <a:r>
              <a:rPr lang="nl-NL" dirty="0"/>
              <a:t> en </a:t>
            </a:r>
            <a:r>
              <a:rPr lang="nl-NL" dirty="0">
                <a:solidFill>
                  <a:srgbClr val="FFFF00"/>
                </a:solidFill>
              </a:rPr>
              <a:t>organisatorische maatregelen </a:t>
            </a:r>
            <a:r>
              <a:rPr lang="nl-NL" dirty="0"/>
              <a:t>zijn getroffen</a:t>
            </a:r>
          </a:p>
          <a:p>
            <a:r>
              <a:rPr lang="nl-NL" dirty="0"/>
              <a:t>om de inachtneming van het </a:t>
            </a:r>
            <a:r>
              <a:rPr lang="nl-NL" dirty="0">
                <a:solidFill>
                  <a:srgbClr val="FFFF00"/>
                </a:solidFill>
              </a:rPr>
              <a:t>beginsel van minimale gegevensverwerking</a:t>
            </a:r>
            <a:r>
              <a:rPr lang="nl-NL" dirty="0"/>
              <a:t> te</a:t>
            </a:r>
          </a:p>
          <a:p>
            <a:r>
              <a:rPr lang="nl-NL" dirty="0"/>
              <a:t>garanderen. </a:t>
            </a:r>
            <a:r>
              <a:rPr lang="nl-NL" dirty="0">
                <a:solidFill>
                  <a:schemeClr val="bg1">
                    <a:lumMod val="75000"/>
                  </a:schemeClr>
                </a:solidFill>
              </a:rPr>
              <a:t>Deze maatregelen kunnen </a:t>
            </a:r>
            <a:r>
              <a:rPr lang="nl-NL" dirty="0" err="1">
                <a:solidFill>
                  <a:schemeClr val="bg1">
                    <a:lumMod val="75000"/>
                  </a:schemeClr>
                </a:solidFill>
              </a:rPr>
              <a:t>pseudonimisering</a:t>
            </a:r>
            <a:r>
              <a:rPr lang="nl-NL" dirty="0">
                <a:solidFill>
                  <a:schemeClr val="bg1">
                    <a:lumMod val="75000"/>
                  </a:schemeClr>
                </a:solidFill>
              </a:rPr>
              <a:t> omvatten, mits aldus</a:t>
            </a:r>
          </a:p>
          <a:p>
            <a:r>
              <a:rPr lang="nl-NL" dirty="0">
                <a:solidFill>
                  <a:schemeClr val="bg1">
                    <a:lumMod val="75000"/>
                  </a:schemeClr>
                </a:solidFill>
              </a:rPr>
              <a:t>die doeleinden in kwestie kunnen worden verwezenlijkt. Wanneer die</a:t>
            </a:r>
          </a:p>
          <a:p>
            <a:r>
              <a:rPr lang="nl-NL" dirty="0">
                <a:solidFill>
                  <a:schemeClr val="bg1">
                    <a:lumMod val="75000"/>
                  </a:schemeClr>
                </a:solidFill>
              </a:rPr>
              <a:t>doeleinden kunnen worden verwezenlijkt door verdere verwerking die de</a:t>
            </a:r>
          </a:p>
          <a:p>
            <a:r>
              <a:rPr lang="nl-NL" dirty="0">
                <a:solidFill>
                  <a:schemeClr val="bg1">
                    <a:lumMod val="75000"/>
                  </a:schemeClr>
                </a:solidFill>
              </a:rPr>
              <a:t>identificatie van betrokkenen niet of niet langer toelaat, moeten zij aldus</a:t>
            </a:r>
          </a:p>
          <a:p>
            <a:r>
              <a:rPr lang="nl-NL" dirty="0">
                <a:solidFill>
                  <a:schemeClr val="bg1">
                    <a:lumMod val="75000"/>
                  </a:schemeClr>
                </a:solidFill>
              </a:rPr>
              <a:t>worden verwezenlijkt.</a:t>
            </a:r>
            <a:r>
              <a:rPr lang="nl-NL" dirty="0"/>
              <a:t>”</a:t>
            </a:r>
          </a:p>
        </p:txBody>
      </p:sp>
    </p:spTree>
    <p:extLst>
      <p:ext uri="{BB962C8B-B14F-4D97-AF65-F5344CB8AC3E}">
        <p14:creationId xmlns:p14="http://schemas.microsoft.com/office/powerpoint/2010/main" val="2336784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71A0B-F9DB-4A25-AFDC-6DDC3ACBCC22}"/>
              </a:ext>
            </a:extLst>
          </p:cNvPr>
          <p:cNvSpPr>
            <a:spLocks noGrp="1"/>
          </p:cNvSpPr>
          <p:nvPr>
            <p:ph type="title"/>
          </p:nvPr>
        </p:nvSpPr>
        <p:spPr/>
        <p:txBody>
          <a:bodyPr/>
          <a:lstStyle/>
          <a:p>
            <a:r>
              <a:rPr lang="nl-NL" sz="2800" dirty="0"/>
              <a:t>Functionaris voor gegevensbescherming</a:t>
            </a:r>
          </a:p>
        </p:txBody>
      </p:sp>
      <p:sp>
        <p:nvSpPr>
          <p:cNvPr id="3" name="Tijdelijke aanduiding voor inhoud 2">
            <a:extLst>
              <a:ext uri="{FF2B5EF4-FFF2-40B4-BE49-F238E27FC236}">
                <a16:creationId xmlns:a16="http://schemas.microsoft.com/office/drawing/2014/main" id="{39D31FBA-DDAD-4F56-95A4-0FD01D6FD225}"/>
              </a:ext>
            </a:extLst>
          </p:cNvPr>
          <p:cNvSpPr>
            <a:spLocks noGrp="1"/>
          </p:cNvSpPr>
          <p:nvPr>
            <p:ph idx="1"/>
          </p:nvPr>
        </p:nvSpPr>
        <p:spPr/>
        <p:txBody>
          <a:bodyPr/>
          <a:lstStyle/>
          <a:p>
            <a:endParaRPr lang="nl-NL"/>
          </a:p>
        </p:txBody>
      </p:sp>
      <p:sp>
        <p:nvSpPr>
          <p:cNvPr id="4" name="Tijdelijke aanduiding voor inhoud 3">
            <a:extLst>
              <a:ext uri="{FF2B5EF4-FFF2-40B4-BE49-F238E27FC236}">
                <a16:creationId xmlns:a16="http://schemas.microsoft.com/office/drawing/2014/main" id="{5845649A-6B38-4EC9-87ED-77B16F28416B}"/>
              </a:ext>
            </a:extLst>
          </p:cNvPr>
          <p:cNvSpPr>
            <a:spLocks noGrp="1"/>
          </p:cNvSpPr>
          <p:nvPr>
            <p:ph idx="10"/>
          </p:nvPr>
        </p:nvSpPr>
        <p:spPr/>
        <p:txBody>
          <a:bodyPr/>
          <a:lstStyle/>
          <a:p>
            <a:r>
              <a:rPr lang="nl-NL" dirty="0"/>
              <a:t>“De </a:t>
            </a:r>
            <a:r>
              <a:rPr lang="nl-NL" dirty="0">
                <a:solidFill>
                  <a:srgbClr val="FFFF00"/>
                </a:solidFill>
              </a:rPr>
              <a:t>verwerkingsverantwoordelijke</a:t>
            </a:r>
            <a:r>
              <a:rPr lang="nl-NL" dirty="0"/>
              <a:t> en de </a:t>
            </a:r>
            <a:r>
              <a:rPr lang="nl-NL" dirty="0">
                <a:solidFill>
                  <a:srgbClr val="FFFF00"/>
                </a:solidFill>
              </a:rPr>
              <a:t>verwerker</a:t>
            </a:r>
            <a:r>
              <a:rPr lang="nl-NL" dirty="0"/>
              <a:t> wijzen een </a:t>
            </a:r>
            <a:r>
              <a:rPr lang="nl-NL" dirty="0">
                <a:solidFill>
                  <a:srgbClr val="FFFF00"/>
                </a:solidFill>
              </a:rPr>
              <a:t>functionaris voor</a:t>
            </a:r>
            <a:br>
              <a:rPr lang="nl-NL" dirty="0">
                <a:solidFill>
                  <a:srgbClr val="FFFF00"/>
                </a:solidFill>
              </a:rPr>
            </a:br>
            <a:r>
              <a:rPr lang="nl-NL" dirty="0">
                <a:solidFill>
                  <a:srgbClr val="FFFF00"/>
                </a:solidFill>
              </a:rPr>
              <a:t>gegevensbescherming</a:t>
            </a:r>
            <a:r>
              <a:rPr lang="nl-NL" dirty="0"/>
              <a:t> aan in elk geval waarin de verwerking wordt verricht door een </a:t>
            </a:r>
            <a:r>
              <a:rPr lang="nl-NL" dirty="0">
                <a:solidFill>
                  <a:srgbClr val="FFFF00"/>
                </a:solidFill>
              </a:rPr>
              <a:t>overheidsinstantie</a:t>
            </a:r>
            <a:r>
              <a:rPr lang="nl-NL" dirty="0"/>
              <a:t>”</a:t>
            </a:r>
          </a:p>
          <a:p>
            <a:endParaRPr lang="nl-NL" dirty="0"/>
          </a:p>
          <a:p>
            <a:r>
              <a:rPr lang="nl-NL" dirty="0"/>
              <a:t>“Wanneer de </a:t>
            </a:r>
            <a:r>
              <a:rPr lang="nl-NL" dirty="0">
                <a:solidFill>
                  <a:srgbClr val="FFFF00"/>
                </a:solidFill>
              </a:rPr>
              <a:t>verwerkingsverantwoordelijke</a:t>
            </a:r>
            <a:r>
              <a:rPr lang="nl-NL" dirty="0"/>
              <a:t> of de </a:t>
            </a:r>
            <a:r>
              <a:rPr lang="nl-NL" dirty="0">
                <a:solidFill>
                  <a:srgbClr val="FFFF00"/>
                </a:solidFill>
              </a:rPr>
              <a:t>verwerker</a:t>
            </a:r>
            <a:r>
              <a:rPr lang="nl-NL" dirty="0"/>
              <a:t> een</a:t>
            </a:r>
            <a:br>
              <a:rPr lang="nl-NL" dirty="0"/>
            </a:br>
            <a:r>
              <a:rPr lang="nl-NL" dirty="0">
                <a:solidFill>
                  <a:srgbClr val="FFFF00"/>
                </a:solidFill>
              </a:rPr>
              <a:t>overheidsinstantie</a:t>
            </a:r>
            <a:r>
              <a:rPr lang="nl-NL" dirty="0"/>
              <a:t> is, kan </a:t>
            </a:r>
            <a:r>
              <a:rPr lang="nl-NL" dirty="0">
                <a:solidFill>
                  <a:srgbClr val="FFFF00"/>
                </a:solidFill>
              </a:rPr>
              <a:t>één functionaris voor gegevensbescherming</a:t>
            </a:r>
            <a:br>
              <a:rPr lang="nl-NL" dirty="0"/>
            </a:br>
            <a:r>
              <a:rPr lang="nl-NL" dirty="0"/>
              <a:t>worden aangewezen </a:t>
            </a:r>
            <a:r>
              <a:rPr lang="nl-NL" dirty="0">
                <a:solidFill>
                  <a:srgbClr val="FFFF00"/>
                </a:solidFill>
              </a:rPr>
              <a:t>voor verschillende dergelijke instanties</a:t>
            </a:r>
            <a:r>
              <a:rPr lang="nl-NL" dirty="0"/>
              <a:t>, met</a:t>
            </a:r>
            <a:br>
              <a:rPr lang="nl-NL" dirty="0"/>
            </a:br>
            <a:r>
              <a:rPr lang="nl-NL" dirty="0"/>
              <a:t>inachtneming van hun organisatiestructuur en omvang”</a:t>
            </a:r>
          </a:p>
        </p:txBody>
      </p:sp>
    </p:spTree>
    <p:extLst>
      <p:ext uri="{BB962C8B-B14F-4D97-AF65-F5344CB8AC3E}">
        <p14:creationId xmlns:p14="http://schemas.microsoft.com/office/powerpoint/2010/main" val="1598194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71A0B-F9DB-4A25-AFDC-6DDC3ACBCC22}"/>
              </a:ext>
            </a:extLst>
          </p:cNvPr>
          <p:cNvSpPr>
            <a:spLocks noGrp="1"/>
          </p:cNvSpPr>
          <p:nvPr>
            <p:ph type="title"/>
          </p:nvPr>
        </p:nvSpPr>
        <p:spPr/>
        <p:txBody>
          <a:bodyPr/>
          <a:lstStyle/>
          <a:p>
            <a:r>
              <a:rPr lang="nl-NL" sz="2800" dirty="0"/>
              <a:t>Functionaris voor gegevensbescherming</a:t>
            </a:r>
          </a:p>
        </p:txBody>
      </p:sp>
      <p:sp>
        <p:nvSpPr>
          <p:cNvPr id="3" name="Tijdelijke aanduiding voor inhoud 2">
            <a:extLst>
              <a:ext uri="{FF2B5EF4-FFF2-40B4-BE49-F238E27FC236}">
                <a16:creationId xmlns:a16="http://schemas.microsoft.com/office/drawing/2014/main" id="{39D31FBA-DDAD-4F56-95A4-0FD01D6FD225}"/>
              </a:ext>
            </a:extLst>
          </p:cNvPr>
          <p:cNvSpPr>
            <a:spLocks noGrp="1"/>
          </p:cNvSpPr>
          <p:nvPr>
            <p:ph idx="1"/>
          </p:nvPr>
        </p:nvSpPr>
        <p:spPr/>
        <p:txBody>
          <a:bodyPr/>
          <a:lstStyle/>
          <a:p>
            <a:r>
              <a:rPr lang="nl-NL" dirty="0"/>
              <a:t>Taken</a:t>
            </a:r>
          </a:p>
        </p:txBody>
      </p:sp>
      <p:sp>
        <p:nvSpPr>
          <p:cNvPr id="4" name="Tijdelijke aanduiding voor inhoud 3">
            <a:extLst>
              <a:ext uri="{FF2B5EF4-FFF2-40B4-BE49-F238E27FC236}">
                <a16:creationId xmlns:a16="http://schemas.microsoft.com/office/drawing/2014/main" id="{5845649A-6B38-4EC9-87ED-77B16F28416B}"/>
              </a:ext>
            </a:extLst>
          </p:cNvPr>
          <p:cNvSpPr>
            <a:spLocks noGrp="1"/>
          </p:cNvSpPr>
          <p:nvPr>
            <p:ph idx="10"/>
          </p:nvPr>
        </p:nvSpPr>
        <p:spPr/>
        <p:txBody>
          <a:bodyPr/>
          <a:lstStyle/>
          <a:p>
            <a:pPr marL="285750" indent="-285750">
              <a:buFont typeface="Arial" panose="020B0604020202020204" pitchFamily="34" charset="0"/>
              <a:buChar char="•"/>
            </a:pPr>
            <a:r>
              <a:rPr lang="nl-NL" dirty="0"/>
              <a:t>Informeren en adviseren over verplichtingen gegevensbescherming</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Toezien op naleving gegevensbescherming</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Adviseren gegevensbeschermingseffect-beoordeling</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Toezien op uitvoering gegevensbeschermingseffect-beoordeling</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Samenwerken met Autoriteit Persoonsgegevens</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Aanspreekpunt voor Autoriteit Persoonsgegevens en anderen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3456426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D0FBD82-0669-4D23-82FA-ED9D6CEF9F25}"/>
              </a:ext>
            </a:extLst>
          </p:cNvPr>
          <p:cNvSpPr>
            <a:spLocks noGrp="1"/>
          </p:cNvSpPr>
          <p:nvPr>
            <p:ph type="title"/>
          </p:nvPr>
        </p:nvSpPr>
        <p:spPr/>
        <p:txBody>
          <a:bodyPr/>
          <a:lstStyle/>
          <a:p>
            <a:r>
              <a:rPr lang="nl-NL" dirty="0"/>
              <a:t>Rolverdeling</a:t>
            </a:r>
          </a:p>
        </p:txBody>
      </p:sp>
      <p:sp>
        <p:nvSpPr>
          <p:cNvPr id="6" name="Tijdelijke aanduiding voor inhoud 5">
            <a:extLst>
              <a:ext uri="{FF2B5EF4-FFF2-40B4-BE49-F238E27FC236}">
                <a16:creationId xmlns:a16="http://schemas.microsoft.com/office/drawing/2014/main" id="{541963F8-2F10-4B7E-87A3-78C27C341DF5}"/>
              </a:ext>
            </a:extLst>
          </p:cNvPr>
          <p:cNvSpPr>
            <a:spLocks noGrp="1"/>
          </p:cNvSpPr>
          <p:nvPr>
            <p:ph idx="1"/>
          </p:nvPr>
        </p:nvSpPr>
        <p:spPr/>
        <p:txBody>
          <a:bodyPr/>
          <a:lstStyle/>
          <a:p>
            <a:endParaRPr lang="nl-NL" dirty="0"/>
          </a:p>
        </p:txBody>
      </p:sp>
      <p:graphicFrame>
        <p:nvGraphicFramePr>
          <p:cNvPr id="8" name="Tijdelijke aanduiding voor inhoud 7">
            <a:extLst>
              <a:ext uri="{FF2B5EF4-FFF2-40B4-BE49-F238E27FC236}">
                <a16:creationId xmlns:a16="http://schemas.microsoft.com/office/drawing/2014/main" id="{D711BE3B-5EA0-4F93-837C-D46A3C639399}"/>
              </a:ext>
            </a:extLst>
          </p:cNvPr>
          <p:cNvGraphicFramePr>
            <a:graphicFrameLocks noGrp="1"/>
          </p:cNvGraphicFramePr>
          <p:nvPr>
            <p:ph idx="10"/>
            <p:extLst>
              <p:ext uri="{D42A27DB-BD31-4B8C-83A1-F6EECF244321}">
                <p14:modId xmlns:p14="http://schemas.microsoft.com/office/powerpoint/2010/main" val="1248654772"/>
              </p:ext>
            </p:extLst>
          </p:nvPr>
        </p:nvGraphicFramePr>
        <p:xfrm>
          <a:off x="406400" y="1808163"/>
          <a:ext cx="8496300" cy="299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Bijschrift: dubbele gebogen lijn 8">
            <a:extLst>
              <a:ext uri="{FF2B5EF4-FFF2-40B4-BE49-F238E27FC236}">
                <a16:creationId xmlns:a16="http://schemas.microsoft.com/office/drawing/2014/main" id="{317413BF-45F7-4E11-9BAE-51004ED58BB2}"/>
              </a:ext>
            </a:extLst>
          </p:cNvPr>
          <p:cNvSpPr/>
          <p:nvPr/>
        </p:nvSpPr>
        <p:spPr>
          <a:xfrm>
            <a:off x="539552" y="3075806"/>
            <a:ext cx="1944216" cy="864096"/>
          </a:xfrm>
          <a:prstGeom prst="borderCallout3">
            <a:avLst>
              <a:gd name="adj1" fmla="val 100096"/>
              <a:gd name="adj2" fmla="val 49693"/>
              <a:gd name="adj3" fmla="val 143712"/>
              <a:gd name="adj4" fmla="val 49741"/>
              <a:gd name="adj5" fmla="val 187147"/>
              <a:gd name="adj6" fmla="val 88221"/>
              <a:gd name="adj7" fmla="val 160432"/>
              <a:gd name="adj8" fmla="val 13439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rgbClr val="7030A0"/>
                </a:solidFill>
              </a:rPr>
              <a:t>Stelt het doel van en</a:t>
            </a:r>
          </a:p>
          <a:p>
            <a:pPr algn="ctr"/>
            <a:r>
              <a:rPr lang="nl-NL" sz="1400" dirty="0">
                <a:solidFill>
                  <a:srgbClr val="7030A0"/>
                </a:solidFill>
              </a:rPr>
              <a:t>de middelen voor</a:t>
            </a:r>
          </a:p>
          <a:p>
            <a:pPr algn="ctr"/>
            <a:r>
              <a:rPr lang="nl-NL" sz="1400" dirty="0">
                <a:solidFill>
                  <a:srgbClr val="7030A0"/>
                </a:solidFill>
              </a:rPr>
              <a:t>de verwerking vast</a:t>
            </a:r>
          </a:p>
        </p:txBody>
      </p:sp>
      <p:sp>
        <p:nvSpPr>
          <p:cNvPr id="10" name="Bijschrift: dubbele gebogen lijn 9">
            <a:extLst>
              <a:ext uri="{FF2B5EF4-FFF2-40B4-BE49-F238E27FC236}">
                <a16:creationId xmlns:a16="http://schemas.microsoft.com/office/drawing/2014/main" id="{009BC853-94CD-4CD3-BA82-85984DECBF62}"/>
              </a:ext>
            </a:extLst>
          </p:cNvPr>
          <p:cNvSpPr/>
          <p:nvPr/>
        </p:nvSpPr>
        <p:spPr>
          <a:xfrm>
            <a:off x="6804248" y="3651870"/>
            <a:ext cx="2016224" cy="820798"/>
          </a:xfrm>
          <a:prstGeom prst="borderCallout3">
            <a:avLst>
              <a:gd name="adj1" fmla="val 147270"/>
              <a:gd name="adj2" fmla="val -54995"/>
              <a:gd name="adj3" fmla="val 169075"/>
              <a:gd name="adj4" fmla="val -39875"/>
              <a:gd name="adj5" fmla="val 169260"/>
              <a:gd name="adj6" fmla="val -1731"/>
              <a:gd name="adj7" fmla="val 99508"/>
              <a:gd name="adj8" fmla="val 5071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NL" sz="1400" dirty="0">
                <a:solidFill>
                  <a:schemeClr val="accent3">
                    <a:lumMod val="75000"/>
                  </a:schemeClr>
                </a:solidFill>
              </a:rPr>
              <a:t>Verwerkt ten behoeve van de verwerkings-</a:t>
            </a:r>
            <a:br>
              <a:rPr lang="nl-NL" sz="1400" dirty="0">
                <a:solidFill>
                  <a:schemeClr val="accent3">
                    <a:lumMod val="75000"/>
                  </a:schemeClr>
                </a:solidFill>
              </a:rPr>
            </a:br>
            <a:r>
              <a:rPr lang="nl-NL" sz="1400" dirty="0">
                <a:solidFill>
                  <a:schemeClr val="accent3">
                    <a:lumMod val="75000"/>
                  </a:schemeClr>
                </a:solidFill>
              </a:rPr>
              <a:t>verantwoordelijke</a:t>
            </a:r>
          </a:p>
        </p:txBody>
      </p:sp>
      <p:sp>
        <p:nvSpPr>
          <p:cNvPr id="11" name="Bijschrift: gebogen lijn 10">
            <a:extLst>
              <a:ext uri="{FF2B5EF4-FFF2-40B4-BE49-F238E27FC236}">
                <a16:creationId xmlns:a16="http://schemas.microsoft.com/office/drawing/2014/main" id="{C6F4C06A-DD52-474F-968D-33C13E05EB0A}"/>
              </a:ext>
            </a:extLst>
          </p:cNvPr>
          <p:cNvSpPr/>
          <p:nvPr/>
        </p:nvSpPr>
        <p:spPr>
          <a:xfrm>
            <a:off x="6444208" y="2318109"/>
            <a:ext cx="2376264" cy="824886"/>
          </a:xfrm>
          <a:prstGeom prst="borderCallout2">
            <a:avLst>
              <a:gd name="adj1" fmla="val -1484"/>
              <a:gd name="adj2" fmla="val 49693"/>
              <a:gd name="adj3" fmla="val -32277"/>
              <a:gd name="adj4" fmla="val 18455"/>
              <a:gd name="adj5" fmla="val -9789"/>
              <a:gd name="adj6" fmla="val -3872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sz="1400" dirty="0">
                <a:solidFill>
                  <a:srgbClr val="C00000"/>
                </a:solidFill>
              </a:rPr>
              <a:t>Identificeerbare natuurlijke persoon wiens informatie het betreft</a:t>
            </a:r>
          </a:p>
        </p:txBody>
      </p:sp>
    </p:spTree>
    <p:extLst>
      <p:ext uri="{BB962C8B-B14F-4D97-AF65-F5344CB8AC3E}">
        <p14:creationId xmlns:p14="http://schemas.microsoft.com/office/powerpoint/2010/main" val="547791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Verordening</a:t>
            </a:r>
            <a:r>
              <a:rPr lang="en-US" dirty="0"/>
              <a:t> 2016/679</a:t>
            </a:r>
          </a:p>
        </p:txBody>
      </p:sp>
      <p:sp>
        <p:nvSpPr>
          <p:cNvPr id="2" name="Content Placeholder 1"/>
          <p:cNvSpPr>
            <a:spLocks noGrp="1"/>
          </p:cNvSpPr>
          <p:nvPr>
            <p:ph idx="1"/>
          </p:nvPr>
        </p:nvSpPr>
        <p:spPr/>
        <p:txBody>
          <a:bodyPr/>
          <a:lstStyle/>
          <a:p>
            <a:r>
              <a:rPr lang="en-US" altLang="ko-KR" b="1" dirty="0" err="1"/>
              <a:t>Algemene</a:t>
            </a:r>
            <a:r>
              <a:rPr lang="en-US" altLang="ko-KR" b="1" dirty="0"/>
              <a:t> </a:t>
            </a:r>
            <a:r>
              <a:rPr lang="en-US" altLang="ko-KR" b="1" dirty="0" err="1"/>
              <a:t>Verordening</a:t>
            </a:r>
            <a:r>
              <a:rPr lang="en-US" altLang="ko-KR" b="1" dirty="0"/>
              <a:t> </a:t>
            </a:r>
            <a:r>
              <a:rPr lang="en-US" altLang="ko-KR" b="1" dirty="0" err="1"/>
              <a:t>Gegevensbescherming</a:t>
            </a:r>
            <a:r>
              <a:rPr lang="en-US" altLang="ko-KR" b="1" dirty="0"/>
              <a:t>	</a:t>
            </a:r>
            <a:endParaRPr lang="en-US" b="1" dirty="0">
              <a:latin typeface="Arial" pitchFamily="34" charset="0"/>
              <a:cs typeface="Arial" pitchFamily="34" charset="0"/>
            </a:endParaRPr>
          </a:p>
        </p:txBody>
      </p:sp>
      <p:sp>
        <p:nvSpPr>
          <p:cNvPr id="5" name="Content Placeholder 4"/>
          <p:cNvSpPr>
            <a:spLocks noGrp="1"/>
          </p:cNvSpPr>
          <p:nvPr>
            <p:ph idx="10"/>
          </p:nvPr>
        </p:nvSpPr>
        <p:spPr/>
        <p:txBody>
          <a:bodyPr/>
          <a:lstStyle/>
          <a:p>
            <a:pPr marL="285750" indent="-285750">
              <a:buFont typeface="Arial" panose="020B0604020202020204" pitchFamily="34" charset="0"/>
              <a:buChar char="•"/>
            </a:pPr>
            <a:r>
              <a:rPr lang="nl-NL" altLang="ko-KR" dirty="0"/>
              <a:t>Rechtstreekse werking, supranationaal recht.</a:t>
            </a:r>
          </a:p>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r>
              <a:rPr lang="en-US" altLang="ko-KR" dirty="0" err="1"/>
              <a:t>Verordening</a:t>
            </a:r>
            <a:r>
              <a:rPr lang="en-US" altLang="ko-KR" dirty="0"/>
              <a:t> 27 </a:t>
            </a:r>
            <a:r>
              <a:rPr lang="en-US" altLang="ko-KR" dirty="0" err="1"/>
              <a:t>april</a:t>
            </a:r>
            <a:r>
              <a:rPr lang="en-US" altLang="ko-KR" dirty="0"/>
              <a:t> 2016</a:t>
            </a:r>
            <a:br>
              <a:rPr lang="en-US" altLang="ko-KR" dirty="0"/>
            </a:br>
            <a:r>
              <a:rPr lang="en-US" altLang="ko-KR" dirty="0">
                <a:hlinkClick r:id="rId3"/>
              </a:rPr>
              <a:t>http://eur-lex.europa.eu/legal-content/NL/TXT/?uri=CELEX:32016R0679</a:t>
            </a:r>
            <a:endParaRPr lang="en-US" altLang="ko-KR" dirty="0"/>
          </a:p>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r>
              <a:rPr lang="nl-NL" altLang="ko-KR" dirty="0">
                <a:latin typeface="Arial" pitchFamily="34" charset="0"/>
                <a:cs typeface="Arial" pitchFamily="34" charset="0"/>
              </a:rPr>
              <a:t>Bekendmaking 4 mei 2016</a:t>
            </a:r>
            <a:br>
              <a:rPr lang="nl-NL" altLang="ko-KR" dirty="0">
                <a:latin typeface="Arial" pitchFamily="34" charset="0"/>
                <a:cs typeface="Arial" pitchFamily="34" charset="0"/>
              </a:rPr>
            </a:br>
            <a:r>
              <a:rPr lang="nl-NL" dirty="0"/>
              <a:t>Publicatieblad van de Europese Unie, L 119, 4 mei 2016</a:t>
            </a:r>
            <a:br>
              <a:rPr lang="nl-NL" altLang="ko-KR" dirty="0">
                <a:latin typeface="Arial" pitchFamily="34" charset="0"/>
                <a:cs typeface="Arial" pitchFamily="34" charset="0"/>
              </a:rPr>
            </a:br>
            <a:r>
              <a:rPr lang="nl-NL" altLang="ko-KR" dirty="0">
                <a:hlinkClick r:id="rId4"/>
              </a:rPr>
              <a:t>http://eur-lex.europa.eu/legal-content/NL/TXT/?uri=OJ:L:2016:119:TOC</a:t>
            </a:r>
            <a:endParaRPr lang="nl-NL" altLang="ko-KR" dirty="0"/>
          </a:p>
          <a:p>
            <a:pPr marL="285750" indent="-285750">
              <a:buFont typeface="Arial" panose="020B0604020202020204" pitchFamily="34" charset="0"/>
              <a:buChar char="•"/>
            </a:pPr>
            <a:endParaRPr lang="nl-NL" altLang="ko-KR" dirty="0"/>
          </a:p>
          <a:p>
            <a:pPr marL="285750" indent="-285750">
              <a:buFont typeface="Arial" panose="020B0604020202020204" pitchFamily="34" charset="0"/>
              <a:buChar char="•"/>
            </a:pPr>
            <a:r>
              <a:rPr lang="nl-NL" altLang="ko-KR" dirty="0"/>
              <a:t>Toepassing per 25 mei 2018</a:t>
            </a:r>
            <a:br>
              <a:rPr lang="nl-NL" altLang="ko-KR" dirty="0"/>
            </a:br>
            <a:r>
              <a:rPr lang="nl-NL" altLang="ko-KR" i="1" dirty="0"/>
              <a:t>“Zij [de verordening] is van toepassing </a:t>
            </a:r>
            <a:r>
              <a:rPr lang="nl-NL" altLang="ko-KR" i="1" u="sng" dirty="0"/>
              <a:t>met ingang van 25 mei 2018</a:t>
            </a:r>
            <a:r>
              <a:rPr lang="nl-NL" altLang="ko-KR" i="1" dirty="0"/>
              <a:t>”</a:t>
            </a:r>
            <a:br>
              <a:rPr lang="nl-NL" altLang="ko-KR" i="1" dirty="0"/>
            </a:br>
            <a:r>
              <a:rPr lang="nl-NL" altLang="ko-KR" dirty="0"/>
              <a:t>(artikel 99, tweede lid, van de verordening 2016/679)</a:t>
            </a:r>
            <a:endParaRPr lang="ko-KR" altLang="en-US" dirty="0">
              <a:latin typeface="Arial" pitchFamily="34" charset="0"/>
              <a:cs typeface="Arial" pitchFamily="34" charset="0"/>
            </a:endParaRPr>
          </a:p>
        </p:txBody>
      </p:sp>
      <p:pic>
        <p:nvPicPr>
          <p:cNvPr id="6" name="Afbeelding 5">
            <a:extLst>
              <a:ext uri="{FF2B5EF4-FFF2-40B4-BE49-F238E27FC236}">
                <a16:creationId xmlns:a16="http://schemas.microsoft.com/office/drawing/2014/main" id="{E61328E5-A9F4-4E26-815A-E480B9A408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6614" y="0"/>
            <a:ext cx="1697386" cy="1131590"/>
          </a:xfrm>
          <a:prstGeom prst="rect">
            <a:avLst/>
          </a:prstGeom>
          <a:effectLst>
            <a:softEdge rad="317500"/>
          </a:effectLst>
        </p:spPr>
      </p:pic>
    </p:spTree>
    <p:extLst>
      <p:ext uri="{BB962C8B-B14F-4D97-AF65-F5344CB8AC3E}">
        <p14:creationId xmlns:p14="http://schemas.microsoft.com/office/powerpoint/2010/main" val="2090594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FDC10F-F02F-4EC2-A850-F473F52A9E3E}"/>
              </a:ext>
            </a:extLst>
          </p:cNvPr>
          <p:cNvSpPr>
            <a:spLocks noGrp="1"/>
          </p:cNvSpPr>
          <p:nvPr>
            <p:ph type="title"/>
          </p:nvPr>
        </p:nvSpPr>
        <p:spPr/>
        <p:txBody>
          <a:bodyPr/>
          <a:lstStyle/>
          <a:p>
            <a:r>
              <a:rPr lang="nl-NL" dirty="0"/>
              <a:t>Rechten van de betrokkene</a:t>
            </a:r>
          </a:p>
        </p:txBody>
      </p:sp>
      <p:graphicFrame>
        <p:nvGraphicFramePr>
          <p:cNvPr id="7" name="Tijdelijke aanduiding voor inhoud 4">
            <a:extLst>
              <a:ext uri="{FF2B5EF4-FFF2-40B4-BE49-F238E27FC236}">
                <a16:creationId xmlns:a16="http://schemas.microsoft.com/office/drawing/2014/main" id="{4F59E306-B9BA-4A2B-A0D9-46688FABAE16}"/>
              </a:ext>
            </a:extLst>
          </p:cNvPr>
          <p:cNvGraphicFramePr>
            <a:graphicFrameLocks noGrp="1"/>
          </p:cNvGraphicFramePr>
          <p:nvPr>
            <p:ph idx="10"/>
            <p:extLst>
              <p:ext uri="{D42A27DB-BD31-4B8C-83A1-F6EECF244321}">
                <p14:modId xmlns:p14="http://schemas.microsoft.com/office/powerpoint/2010/main" val="443825206"/>
              </p:ext>
            </p:extLst>
          </p:nvPr>
        </p:nvGraphicFramePr>
        <p:xfrm>
          <a:off x="406400" y="987574"/>
          <a:ext cx="8496300" cy="3816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5488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243769-40C0-4C7F-B10B-480CEC568382}"/>
              </a:ext>
            </a:extLst>
          </p:cNvPr>
          <p:cNvSpPr>
            <a:spLocks noGrp="1"/>
          </p:cNvSpPr>
          <p:nvPr>
            <p:ph type="title"/>
          </p:nvPr>
        </p:nvSpPr>
        <p:spPr/>
        <p:txBody>
          <a:bodyPr/>
          <a:lstStyle/>
          <a:p>
            <a:r>
              <a:rPr lang="nl-NL" dirty="0"/>
              <a:t>Archiefbewaarplaats</a:t>
            </a:r>
          </a:p>
        </p:txBody>
      </p:sp>
      <p:sp>
        <p:nvSpPr>
          <p:cNvPr id="4" name="Tijdelijke aanduiding voor inhoud 3">
            <a:extLst>
              <a:ext uri="{FF2B5EF4-FFF2-40B4-BE49-F238E27FC236}">
                <a16:creationId xmlns:a16="http://schemas.microsoft.com/office/drawing/2014/main" id="{F8A22B7E-0C83-4F9D-8E04-D539175071EB}"/>
              </a:ext>
            </a:extLst>
          </p:cNvPr>
          <p:cNvSpPr>
            <a:spLocks noGrp="1"/>
          </p:cNvSpPr>
          <p:nvPr>
            <p:ph idx="10"/>
          </p:nvPr>
        </p:nvSpPr>
        <p:spPr>
          <a:xfrm>
            <a:off x="405880" y="1203599"/>
            <a:ext cx="8496944" cy="3600400"/>
          </a:xfrm>
        </p:spPr>
        <p:txBody>
          <a:bodyPr/>
          <a:lstStyle/>
          <a:p>
            <a:r>
              <a:rPr lang="nl-NL" dirty="0"/>
              <a:t>Archiefbescheiden berustend in een archiefbewaarplaats:</a:t>
            </a:r>
          </a:p>
          <a:p>
            <a:endParaRPr lang="nl-NL" dirty="0"/>
          </a:p>
          <a:p>
            <a:pPr marL="285750" indent="-285750">
              <a:buFont typeface="Arial" panose="020B0604020202020204" pitchFamily="34" charset="0"/>
              <a:buChar char="•"/>
            </a:pPr>
            <a:r>
              <a:rPr lang="nl-NL" dirty="0"/>
              <a:t>Géén recht van inzage</a:t>
            </a:r>
          </a:p>
          <a:p>
            <a:pPr marL="1028700" lvl="1">
              <a:buFont typeface="Arial" panose="020B0604020202020204" pitchFamily="34" charset="0"/>
              <a:buChar char="•"/>
            </a:pPr>
            <a:r>
              <a:rPr lang="nl-NL" sz="1200" dirty="0">
                <a:solidFill>
                  <a:schemeClr val="bg1"/>
                </a:solidFill>
              </a:rPr>
              <a:t>Wel gerichte redelijke inzageverzoeken</a:t>
            </a:r>
          </a:p>
          <a:p>
            <a:pPr marL="1028700" lvl="1">
              <a:buFont typeface="Arial" panose="020B0604020202020204" pitchFamily="34" charset="0"/>
              <a:buChar char="•"/>
            </a:pPr>
            <a:endParaRPr lang="nl-NL" sz="1200" dirty="0">
              <a:solidFill>
                <a:schemeClr val="bg1"/>
              </a:solidFill>
            </a:endParaRPr>
          </a:p>
          <a:p>
            <a:pPr marL="285750" indent="-285750">
              <a:buFont typeface="Arial" panose="020B0604020202020204" pitchFamily="34" charset="0"/>
              <a:buChar char="•"/>
            </a:pPr>
            <a:r>
              <a:rPr lang="nl-NL" dirty="0"/>
              <a:t>Géén recht op rectificatie</a:t>
            </a:r>
          </a:p>
          <a:p>
            <a:pPr marL="1028700" lvl="1">
              <a:buFont typeface="Arial" panose="020B0604020202020204" pitchFamily="34" charset="0"/>
              <a:buChar char="•"/>
            </a:pPr>
            <a:r>
              <a:rPr lang="nl-NL" sz="1200" dirty="0">
                <a:solidFill>
                  <a:schemeClr val="bg1"/>
                </a:solidFill>
              </a:rPr>
              <a:t>Wel recht om eigen lezing toe te voegen</a:t>
            </a:r>
          </a:p>
          <a:p>
            <a:pPr marL="1028700" lvl="1">
              <a:buFont typeface="Arial" panose="020B0604020202020204" pitchFamily="34" charset="0"/>
              <a:buChar char="•"/>
            </a:pPr>
            <a:endParaRPr lang="nl-NL" sz="1200" dirty="0">
              <a:solidFill>
                <a:schemeClr val="bg1"/>
              </a:solidFill>
            </a:endParaRPr>
          </a:p>
          <a:p>
            <a:pPr marL="285750" indent="-285750">
              <a:buFont typeface="Arial" panose="020B0604020202020204" pitchFamily="34" charset="0"/>
              <a:buChar char="•"/>
            </a:pPr>
            <a:r>
              <a:rPr lang="nl-NL" dirty="0"/>
              <a:t>Géén beperkingsrecht bij betwisting onjuistheid</a:t>
            </a:r>
            <a:br>
              <a:rPr lang="nl-NL" dirty="0"/>
            </a:br>
            <a:r>
              <a:rPr lang="nl-NL" i="1" dirty="0"/>
              <a:t>(gedurende welke periode de verwerkingsverantwoordelijke de juistheid controleert)</a:t>
            </a:r>
          </a:p>
          <a:p>
            <a:pPr marL="285750" indent="-285750">
              <a:buFont typeface="Arial" panose="020B0604020202020204" pitchFamily="34" charset="0"/>
              <a:buChar char="•"/>
            </a:pPr>
            <a:endParaRPr lang="nl-NL" i="1" dirty="0"/>
          </a:p>
          <a:p>
            <a:pPr marL="285750" indent="-285750">
              <a:buFont typeface="Arial" panose="020B0604020202020204" pitchFamily="34" charset="0"/>
              <a:buChar char="•"/>
            </a:pPr>
            <a:r>
              <a:rPr lang="nl-NL" dirty="0"/>
              <a:t>Géén recht op </a:t>
            </a:r>
            <a:r>
              <a:rPr lang="nl-NL" dirty="0" err="1"/>
              <a:t>dataportabiliteit</a:t>
            </a:r>
            <a:endParaRPr lang="nl-NL" dirty="0"/>
          </a:p>
        </p:txBody>
      </p:sp>
    </p:spTree>
    <p:extLst>
      <p:ext uri="{BB962C8B-B14F-4D97-AF65-F5344CB8AC3E}">
        <p14:creationId xmlns:p14="http://schemas.microsoft.com/office/powerpoint/2010/main" val="3816793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24F219-A42E-4676-A252-02A4C8184DB4}"/>
              </a:ext>
            </a:extLst>
          </p:cNvPr>
          <p:cNvSpPr>
            <a:spLocks noGrp="1"/>
          </p:cNvSpPr>
          <p:nvPr>
            <p:ph type="title"/>
          </p:nvPr>
        </p:nvSpPr>
        <p:spPr/>
        <p:txBody>
          <a:bodyPr/>
          <a:lstStyle/>
          <a:p>
            <a:r>
              <a:rPr lang="nl-NL" dirty="0"/>
              <a:t>Vergetelheid</a:t>
            </a:r>
          </a:p>
        </p:txBody>
      </p:sp>
      <p:sp>
        <p:nvSpPr>
          <p:cNvPr id="3" name="Tijdelijke aanduiding voor inhoud 2">
            <a:extLst>
              <a:ext uri="{FF2B5EF4-FFF2-40B4-BE49-F238E27FC236}">
                <a16:creationId xmlns:a16="http://schemas.microsoft.com/office/drawing/2014/main" id="{EC1EADEC-81F1-4206-BB5F-5EF38FF18D49}"/>
              </a:ext>
            </a:extLst>
          </p:cNvPr>
          <p:cNvSpPr>
            <a:spLocks noGrp="1"/>
          </p:cNvSpPr>
          <p:nvPr>
            <p:ph idx="1"/>
          </p:nvPr>
        </p:nvSpPr>
        <p:spPr/>
        <p:txBody>
          <a:bodyPr/>
          <a:lstStyle/>
          <a:p>
            <a:r>
              <a:rPr lang="nl-NL" dirty="0"/>
              <a:t>Recht op </a:t>
            </a:r>
            <a:r>
              <a:rPr lang="nl-NL" dirty="0" err="1"/>
              <a:t>gegevenswissing</a:t>
            </a:r>
            <a:endParaRPr lang="nl-NL" dirty="0"/>
          </a:p>
        </p:txBody>
      </p:sp>
      <p:sp>
        <p:nvSpPr>
          <p:cNvPr id="4" name="Tijdelijke aanduiding voor inhoud 3">
            <a:extLst>
              <a:ext uri="{FF2B5EF4-FFF2-40B4-BE49-F238E27FC236}">
                <a16:creationId xmlns:a16="http://schemas.microsoft.com/office/drawing/2014/main" id="{FBB8998C-0E33-4C7A-A774-C5FF0A786502}"/>
              </a:ext>
            </a:extLst>
          </p:cNvPr>
          <p:cNvSpPr>
            <a:spLocks noGrp="1"/>
          </p:cNvSpPr>
          <p:nvPr>
            <p:ph idx="10"/>
          </p:nvPr>
        </p:nvSpPr>
        <p:spPr/>
        <p:txBody>
          <a:bodyPr/>
          <a:lstStyle/>
          <a:p>
            <a:pPr marL="285750" indent="-285750">
              <a:buFont typeface="Arial" panose="020B0604020202020204" pitchFamily="34" charset="0"/>
              <a:buChar char="•"/>
            </a:pPr>
            <a:r>
              <a:rPr lang="nl-NL" dirty="0">
                <a:solidFill>
                  <a:schemeClr val="bg1"/>
                </a:solidFill>
              </a:rPr>
              <a:t>“</a:t>
            </a:r>
            <a:r>
              <a:rPr lang="nl-NL" dirty="0">
                <a:solidFill>
                  <a:schemeClr val="bg1"/>
                </a:solidFill>
                <a:latin typeface="EUAlbertina"/>
              </a:rPr>
              <a:t>De </a:t>
            </a:r>
            <a:r>
              <a:rPr lang="nl-NL" dirty="0">
                <a:solidFill>
                  <a:srgbClr val="FFFF00"/>
                </a:solidFill>
                <a:latin typeface="EUAlbertina"/>
              </a:rPr>
              <a:t>betrokkene</a:t>
            </a:r>
            <a:r>
              <a:rPr lang="nl-NL" dirty="0">
                <a:solidFill>
                  <a:schemeClr val="bg1"/>
                </a:solidFill>
                <a:latin typeface="EUAlbertina"/>
              </a:rPr>
              <a:t> heeft het </a:t>
            </a:r>
            <a:r>
              <a:rPr lang="nl-NL" dirty="0">
                <a:solidFill>
                  <a:srgbClr val="FFFF00"/>
                </a:solidFill>
                <a:latin typeface="EUAlbertina"/>
              </a:rPr>
              <a:t>recht</a:t>
            </a:r>
            <a:r>
              <a:rPr lang="nl-NL" dirty="0">
                <a:solidFill>
                  <a:schemeClr val="bg1"/>
                </a:solidFill>
                <a:latin typeface="EUAlbertina"/>
              </a:rPr>
              <a:t> van de </a:t>
            </a:r>
            <a:r>
              <a:rPr lang="nl-NL" dirty="0">
                <a:solidFill>
                  <a:srgbClr val="FFFF00"/>
                </a:solidFill>
                <a:latin typeface="EUAlbertina"/>
              </a:rPr>
              <a:t>verwerkingsverantwoordelijke</a:t>
            </a:r>
            <a:r>
              <a:rPr lang="nl-NL" dirty="0">
                <a:solidFill>
                  <a:schemeClr val="bg1"/>
                </a:solidFill>
                <a:latin typeface="EUAlbertina"/>
              </a:rPr>
              <a:t> zonder</a:t>
            </a:r>
            <a:br>
              <a:rPr lang="nl-NL" dirty="0">
                <a:solidFill>
                  <a:schemeClr val="bg1"/>
                </a:solidFill>
                <a:latin typeface="EUAlbertina"/>
              </a:rPr>
            </a:br>
            <a:r>
              <a:rPr lang="nl-NL" dirty="0">
                <a:solidFill>
                  <a:schemeClr val="bg1"/>
                </a:solidFill>
                <a:latin typeface="EUAlbertina"/>
              </a:rPr>
              <a:t>onredelijke vertraging </a:t>
            </a:r>
            <a:r>
              <a:rPr lang="nl-NL" dirty="0" err="1">
                <a:solidFill>
                  <a:srgbClr val="FFFF00"/>
                </a:solidFill>
                <a:latin typeface="EUAlbertina"/>
              </a:rPr>
              <a:t>wissing</a:t>
            </a:r>
            <a:r>
              <a:rPr lang="nl-NL" dirty="0">
                <a:solidFill>
                  <a:schemeClr val="bg1"/>
                </a:solidFill>
                <a:latin typeface="EUAlbertina"/>
              </a:rPr>
              <a:t> van hem betreffende persoonsgegevens te</a:t>
            </a:r>
            <a:br>
              <a:rPr lang="nl-NL" dirty="0">
                <a:solidFill>
                  <a:schemeClr val="bg1"/>
                </a:solidFill>
                <a:latin typeface="EUAlbertina"/>
              </a:rPr>
            </a:br>
            <a:r>
              <a:rPr lang="nl-NL" dirty="0">
                <a:solidFill>
                  <a:schemeClr val="bg1"/>
                </a:solidFill>
                <a:latin typeface="EUAlbertina"/>
              </a:rPr>
              <a:t>verkrijgen en de verwerkingsverantwoordelijke is verplicht persoonsgegevens</a:t>
            </a:r>
            <a:br>
              <a:rPr lang="nl-NL" dirty="0">
                <a:solidFill>
                  <a:schemeClr val="bg1"/>
                </a:solidFill>
                <a:latin typeface="EUAlbertina"/>
              </a:rPr>
            </a:br>
            <a:r>
              <a:rPr lang="nl-NL" dirty="0">
                <a:solidFill>
                  <a:schemeClr val="bg1"/>
                </a:solidFill>
                <a:latin typeface="EUAlbertina"/>
              </a:rPr>
              <a:t>zonder onredelijke vertraging te wissen wanneer […]“</a:t>
            </a:r>
            <a:br>
              <a:rPr lang="nl-NL" dirty="0">
                <a:solidFill>
                  <a:schemeClr val="bg1"/>
                </a:solidFill>
                <a:latin typeface="EUAlbertina"/>
              </a:rPr>
            </a:br>
            <a:endParaRPr lang="nl-NL" dirty="0">
              <a:solidFill>
                <a:schemeClr val="bg1"/>
              </a:solidFill>
              <a:latin typeface="EUAlbertina"/>
            </a:endParaRPr>
          </a:p>
          <a:p>
            <a:pPr marL="285750" indent="-285750">
              <a:buFont typeface="Arial" panose="020B0604020202020204" pitchFamily="34" charset="0"/>
              <a:buChar char="•"/>
            </a:pPr>
            <a:r>
              <a:rPr lang="nl-NL" dirty="0">
                <a:solidFill>
                  <a:schemeClr val="bg1"/>
                </a:solidFill>
                <a:latin typeface="EUAlbertina"/>
              </a:rPr>
              <a:t>“</a:t>
            </a:r>
            <a:r>
              <a:rPr lang="nl-NL" dirty="0">
                <a:solidFill>
                  <a:srgbClr val="FFFF00"/>
                </a:solidFill>
                <a:latin typeface="EUAlbertina"/>
              </a:rPr>
              <a:t>niet van toepassing </a:t>
            </a:r>
            <a:r>
              <a:rPr lang="nl-NL" dirty="0">
                <a:solidFill>
                  <a:schemeClr val="bg1"/>
                </a:solidFill>
                <a:latin typeface="EUAlbertina"/>
              </a:rPr>
              <a:t>voor zover verwerking nodig is </a:t>
            </a:r>
            <a:r>
              <a:rPr lang="nl-NL" dirty="0">
                <a:solidFill>
                  <a:srgbClr val="FFFF00"/>
                </a:solidFill>
                <a:latin typeface="EUAlbertina"/>
              </a:rPr>
              <a:t>met het oog op archivering in</a:t>
            </a:r>
            <a:br>
              <a:rPr lang="nl-NL" dirty="0">
                <a:solidFill>
                  <a:srgbClr val="FFFF00"/>
                </a:solidFill>
                <a:latin typeface="EUAlbertina"/>
              </a:rPr>
            </a:br>
            <a:r>
              <a:rPr lang="nl-NL" dirty="0">
                <a:solidFill>
                  <a:srgbClr val="FFFF00"/>
                </a:solidFill>
                <a:latin typeface="EUAlbertina"/>
              </a:rPr>
              <a:t>het algemeen belang</a:t>
            </a:r>
            <a:r>
              <a:rPr lang="nl-NL" dirty="0">
                <a:solidFill>
                  <a:schemeClr val="bg1"/>
                </a:solidFill>
                <a:latin typeface="EUAlbertina"/>
              </a:rPr>
              <a:t>, wetenschappelijk of historisch onderzoek of statistische</a:t>
            </a:r>
            <a:br>
              <a:rPr lang="nl-NL" dirty="0">
                <a:solidFill>
                  <a:schemeClr val="bg1"/>
                </a:solidFill>
                <a:latin typeface="EUAlbertina"/>
              </a:rPr>
            </a:br>
            <a:r>
              <a:rPr lang="nl-NL" dirty="0">
                <a:solidFill>
                  <a:schemeClr val="bg1"/>
                </a:solidFill>
                <a:latin typeface="EUAlbertina"/>
              </a:rPr>
              <a:t>doeleinden </a:t>
            </a:r>
            <a:r>
              <a:rPr lang="nl-NL" dirty="0">
                <a:solidFill>
                  <a:srgbClr val="FFFF00"/>
                </a:solidFill>
                <a:latin typeface="EUAlbertina"/>
              </a:rPr>
              <a:t>overeenkomstig artikel 89, lid 1</a:t>
            </a:r>
            <a:r>
              <a:rPr lang="nl-NL" dirty="0">
                <a:solidFill>
                  <a:schemeClr val="bg1"/>
                </a:solidFill>
                <a:latin typeface="EUAlbertina"/>
              </a:rPr>
              <a:t>, […]”</a:t>
            </a:r>
          </a:p>
          <a:p>
            <a:pPr marL="285750" indent="-285750">
              <a:buFont typeface="Arial" panose="020B0604020202020204" pitchFamily="34" charset="0"/>
              <a:buChar char="•"/>
            </a:pPr>
            <a:endParaRPr lang="nl-NL" dirty="0">
              <a:solidFill>
                <a:schemeClr val="bg1"/>
              </a:solidFill>
              <a:latin typeface="EUAlbertina"/>
            </a:endParaRPr>
          </a:p>
          <a:p>
            <a:endParaRPr lang="nl-NL" dirty="0">
              <a:solidFill>
                <a:schemeClr val="bg1"/>
              </a:solidFill>
            </a:endParaRPr>
          </a:p>
        </p:txBody>
      </p:sp>
    </p:spTree>
    <p:extLst>
      <p:ext uri="{BB962C8B-B14F-4D97-AF65-F5344CB8AC3E}">
        <p14:creationId xmlns:p14="http://schemas.microsoft.com/office/powerpoint/2010/main" val="3213736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44B447-4B77-4E1A-A992-7876C8FCC001}"/>
              </a:ext>
            </a:extLst>
          </p:cNvPr>
          <p:cNvSpPr>
            <a:spLocks noGrp="1"/>
          </p:cNvSpPr>
          <p:nvPr>
            <p:ph type="title"/>
          </p:nvPr>
        </p:nvSpPr>
        <p:spPr/>
        <p:txBody>
          <a:bodyPr/>
          <a:lstStyle/>
          <a:p>
            <a:r>
              <a:rPr lang="nl-NL" dirty="0"/>
              <a:t>Waarborgen gegevensverwerking</a:t>
            </a:r>
          </a:p>
        </p:txBody>
      </p:sp>
      <p:sp>
        <p:nvSpPr>
          <p:cNvPr id="3" name="Tijdelijke aanduiding voor inhoud 2">
            <a:extLst>
              <a:ext uri="{FF2B5EF4-FFF2-40B4-BE49-F238E27FC236}">
                <a16:creationId xmlns:a16="http://schemas.microsoft.com/office/drawing/2014/main" id="{7DF76F91-D562-4470-9CD7-59F436A5BF23}"/>
              </a:ext>
            </a:extLst>
          </p:cNvPr>
          <p:cNvSpPr>
            <a:spLocks noGrp="1"/>
          </p:cNvSpPr>
          <p:nvPr>
            <p:ph idx="1"/>
          </p:nvPr>
        </p:nvSpPr>
        <p:spPr/>
        <p:txBody>
          <a:bodyPr/>
          <a:lstStyle/>
          <a:p>
            <a:r>
              <a:rPr lang="nl-NL" dirty="0"/>
              <a:t>Artikel 89, lid 1, AVG</a:t>
            </a:r>
          </a:p>
        </p:txBody>
      </p:sp>
      <p:sp>
        <p:nvSpPr>
          <p:cNvPr id="4" name="Tijdelijke aanduiding voor inhoud 3">
            <a:extLst>
              <a:ext uri="{FF2B5EF4-FFF2-40B4-BE49-F238E27FC236}">
                <a16:creationId xmlns:a16="http://schemas.microsoft.com/office/drawing/2014/main" id="{A153DEA1-0080-45AF-AFA9-E45CDEB6FD9C}"/>
              </a:ext>
            </a:extLst>
          </p:cNvPr>
          <p:cNvSpPr>
            <a:spLocks noGrp="1"/>
          </p:cNvSpPr>
          <p:nvPr>
            <p:ph idx="10"/>
          </p:nvPr>
        </p:nvSpPr>
        <p:spPr/>
        <p:txBody>
          <a:bodyPr/>
          <a:lstStyle/>
          <a:p>
            <a:r>
              <a:rPr lang="nl-NL" dirty="0"/>
              <a:t>“De </a:t>
            </a:r>
            <a:r>
              <a:rPr lang="nl-NL" dirty="0">
                <a:solidFill>
                  <a:srgbClr val="FFFF00"/>
                </a:solidFill>
              </a:rPr>
              <a:t>verwerking</a:t>
            </a:r>
            <a:r>
              <a:rPr lang="nl-NL" dirty="0"/>
              <a:t> met het oog op </a:t>
            </a:r>
            <a:r>
              <a:rPr lang="nl-NL" dirty="0">
                <a:solidFill>
                  <a:srgbClr val="FFFF00"/>
                </a:solidFill>
              </a:rPr>
              <a:t>archivering in het algemeen belang</a:t>
            </a:r>
            <a:r>
              <a:rPr lang="nl-NL" dirty="0"/>
              <a:t>,</a:t>
            </a:r>
          </a:p>
          <a:p>
            <a:r>
              <a:rPr lang="nl-NL" dirty="0"/>
              <a:t>wetenschappelijk of historisch onderzoek of statistische doeleinden </a:t>
            </a:r>
            <a:r>
              <a:rPr lang="nl-NL" dirty="0">
                <a:solidFill>
                  <a:srgbClr val="FFFF00"/>
                </a:solidFill>
              </a:rPr>
              <a:t>is</a:t>
            </a:r>
          </a:p>
          <a:p>
            <a:r>
              <a:rPr lang="nl-NL" dirty="0">
                <a:solidFill>
                  <a:srgbClr val="FFFF00"/>
                </a:solidFill>
              </a:rPr>
              <a:t>onderworpen aan passende waarborgen</a:t>
            </a:r>
            <a:r>
              <a:rPr lang="nl-NL" dirty="0"/>
              <a:t> in overeenstemming met deze</a:t>
            </a:r>
          </a:p>
          <a:p>
            <a:r>
              <a:rPr lang="nl-NL" dirty="0"/>
              <a:t>verordening voor de rechten en vrijheden van de betrokkene. Die waarborgen</a:t>
            </a:r>
          </a:p>
          <a:p>
            <a:r>
              <a:rPr lang="nl-NL" dirty="0"/>
              <a:t>zorgen ervoor dat er </a:t>
            </a:r>
            <a:r>
              <a:rPr lang="nl-NL" dirty="0">
                <a:solidFill>
                  <a:srgbClr val="FFFF00"/>
                </a:solidFill>
              </a:rPr>
              <a:t>technische</a:t>
            </a:r>
            <a:r>
              <a:rPr lang="nl-NL" dirty="0"/>
              <a:t> en </a:t>
            </a:r>
            <a:r>
              <a:rPr lang="nl-NL" dirty="0">
                <a:solidFill>
                  <a:srgbClr val="FFFF00"/>
                </a:solidFill>
              </a:rPr>
              <a:t>organisatorische maatregelen </a:t>
            </a:r>
            <a:r>
              <a:rPr lang="nl-NL" dirty="0"/>
              <a:t>zijn getroffen</a:t>
            </a:r>
          </a:p>
          <a:p>
            <a:r>
              <a:rPr lang="nl-NL" dirty="0"/>
              <a:t>om de inachtneming van het </a:t>
            </a:r>
            <a:r>
              <a:rPr lang="nl-NL" dirty="0">
                <a:solidFill>
                  <a:srgbClr val="FFFF00"/>
                </a:solidFill>
              </a:rPr>
              <a:t>beginsel van minimale gegevensverwerking</a:t>
            </a:r>
            <a:r>
              <a:rPr lang="nl-NL" dirty="0"/>
              <a:t> te</a:t>
            </a:r>
          </a:p>
          <a:p>
            <a:r>
              <a:rPr lang="nl-NL" dirty="0"/>
              <a:t>garanderen. </a:t>
            </a:r>
            <a:r>
              <a:rPr lang="nl-NL" dirty="0">
                <a:solidFill>
                  <a:schemeClr val="bg1">
                    <a:lumMod val="75000"/>
                  </a:schemeClr>
                </a:solidFill>
              </a:rPr>
              <a:t>Deze maatregelen kunnen </a:t>
            </a:r>
            <a:r>
              <a:rPr lang="nl-NL" dirty="0" err="1">
                <a:solidFill>
                  <a:schemeClr val="bg1">
                    <a:lumMod val="75000"/>
                  </a:schemeClr>
                </a:solidFill>
              </a:rPr>
              <a:t>pseudonimisering</a:t>
            </a:r>
            <a:r>
              <a:rPr lang="nl-NL" dirty="0">
                <a:solidFill>
                  <a:schemeClr val="bg1">
                    <a:lumMod val="75000"/>
                  </a:schemeClr>
                </a:solidFill>
              </a:rPr>
              <a:t> omvatten, mits aldus</a:t>
            </a:r>
          </a:p>
          <a:p>
            <a:r>
              <a:rPr lang="nl-NL" dirty="0">
                <a:solidFill>
                  <a:schemeClr val="bg1">
                    <a:lumMod val="75000"/>
                  </a:schemeClr>
                </a:solidFill>
              </a:rPr>
              <a:t>die doeleinden in kwestie kunnen worden verwezenlijkt. Wanneer die</a:t>
            </a:r>
          </a:p>
          <a:p>
            <a:r>
              <a:rPr lang="nl-NL" dirty="0">
                <a:solidFill>
                  <a:schemeClr val="bg1">
                    <a:lumMod val="75000"/>
                  </a:schemeClr>
                </a:solidFill>
              </a:rPr>
              <a:t>doeleinden kunnen worden verwezenlijkt door verdere verwerking die de</a:t>
            </a:r>
          </a:p>
          <a:p>
            <a:r>
              <a:rPr lang="nl-NL" dirty="0">
                <a:solidFill>
                  <a:schemeClr val="bg1">
                    <a:lumMod val="75000"/>
                  </a:schemeClr>
                </a:solidFill>
              </a:rPr>
              <a:t>identificatie van betrokkenen niet of niet langer toelaat, moeten zij aldus</a:t>
            </a:r>
          </a:p>
          <a:p>
            <a:r>
              <a:rPr lang="nl-NL" dirty="0">
                <a:solidFill>
                  <a:schemeClr val="bg1">
                    <a:lumMod val="75000"/>
                  </a:schemeClr>
                </a:solidFill>
              </a:rPr>
              <a:t>worden verwezenlijkt.</a:t>
            </a:r>
            <a:r>
              <a:rPr lang="nl-NL" dirty="0"/>
              <a:t>”</a:t>
            </a:r>
          </a:p>
        </p:txBody>
      </p:sp>
    </p:spTree>
    <p:extLst>
      <p:ext uri="{BB962C8B-B14F-4D97-AF65-F5344CB8AC3E}">
        <p14:creationId xmlns:p14="http://schemas.microsoft.com/office/powerpoint/2010/main" val="1448219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7E2868-5A55-4763-84B7-7A6106A0A06C}"/>
              </a:ext>
            </a:extLst>
          </p:cNvPr>
          <p:cNvSpPr>
            <a:spLocks noGrp="1"/>
          </p:cNvSpPr>
          <p:nvPr>
            <p:ph type="title"/>
          </p:nvPr>
        </p:nvSpPr>
        <p:spPr/>
        <p:txBody>
          <a:bodyPr/>
          <a:lstStyle/>
          <a:p>
            <a:r>
              <a:rPr lang="nl-NL" dirty="0"/>
              <a:t>Onbeperkte archiveringsvrijheid?</a:t>
            </a:r>
          </a:p>
        </p:txBody>
      </p:sp>
      <p:sp>
        <p:nvSpPr>
          <p:cNvPr id="3" name="Tijdelijke aanduiding voor inhoud 2">
            <a:extLst>
              <a:ext uri="{FF2B5EF4-FFF2-40B4-BE49-F238E27FC236}">
                <a16:creationId xmlns:a16="http://schemas.microsoft.com/office/drawing/2014/main" id="{3A2968CA-1CDB-4568-BD55-8462C4E0097E}"/>
              </a:ext>
            </a:extLst>
          </p:cNvPr>
          <p:cNvSpPr>
            <a:spLocks noGrp="1"/>
          </p:cNvSpPr>
          <p:nvPr>
            <p:ph idx="1"/>
          </p:nvPr>
        </p:nvSpPr>
        <p:spPr/>
        <p:txBody>
          <a:bodyPr/>
          <a:lstStyle/>
          <a:p>
            <a:r>
              <a:rPr lang="nl-NL" dirty="0"/>
              <a:t>Voorbeeld </a:t>
            </a:r>
            <a:r>
              <a:rPr lang="nl-NL" dirty="0" err="1"/>
              <a:t>Wbp</a:t>
            </a:r>
            <a:r>
              <a:rPr lang="nl-NL" dirty="0"/>
              <a:t> i.r.t. recht op </a:t>
            </a:r>
            <a:r>
              <a:rPr lang="nl-NL" dirty="0" err="1"/>
              <a:t>gegevenswissing</a:t>
            </a:r>
            <a:endParaRPr lang="nl-NL" dirty="0"/>
          </a:p>
        </p:txBody>
      </p:sp>
      <p:sp>
        <p:nvSpPr>
          <p:cNvPr id="4" name="Tijdelijke aanduiding voor inhoud 3">
            <a:extLst>
              <a:ext uri="{FF2B5EF4-FFF2-40B4-BE49-F238E27FC236}">
                <a16:creationId xmlns:a16="http://schemas.microsoft.com/office/drawing/2014/main" id="{D0F122B2-6DEF-42A6-929B-5AEE866B51F6}"/>
              </a:ext>
            </a:extLst>
          </p:cNvPr>
          <p:cNvSpPr>
            <a:spLocks noGrp="1"/>
          </p:cNvSpPr>
          <p:nvPr>
            <p:ph idx="10"/>
          </p:nvPr>
        </p:nvSpPr>
        <p:spPr/>
        <p:txBody>
          <a:bodyPr/>
          <a:lstStyle/>
          <a:p>
            <a:r>
              <a:rPr lang="nl-NL" dirty="0">
                <a:solidFill>
                  <a:schemeClr val="bg1"/>
                </a:solidFill>
                <a:latin typeface="UniversLTPro"/>
              </a:rPr>
              <a:t>Uitspraak van 23 augustus 2017 door de Afdeling bestuursrechtspraak van</a:t>
            </a:r>
            <a:br>
              <a:rPr lang="nl-NL" dirty="0">
                <a:solidFill>
                  <a:schemeClr val="bg1"/>
                </a:solidFill>
                <a:latin typeface="UniversLTPro"/>
              </a:rPr>
            </a:br>
            <a:r>
              <a:rPr lang="nl-NL" dirty="0">
                <a:solidFill>
                  <a:schemeClr val="bg1"/>
                </a:solidFill>
                <a:latin typeface="UniversLTPro"/>
              </a:rPr>
              <a:t>	de Raad van state [ECLI:NL:RVS:2017:2232]</a:t>
            </a:r>
          </a:p>
          <a:p>
            <a:endParaRPr lang="nl-NL" dirty="0">
              <a:solidFill>
                <a:schemeClr val="bg1"/>
              </a:solidFill>
              <a:latin typeface="UniversLTPro"/>
            </a:endParaRPr>
          </a:p>
          <a:p>
            <a:r>
              <a:rPr lang="nl-NL" i="1" dirty="0">
                <a:solidFill>
                  <a:schemeClr val="bg1"/>
                </a:solidFill>
                <a:latin typeface="UniversLTPro"/>
              </a:rPr>
              <a:t>“Ingevolge artikel 3 van de Archiefwet [1995] zijn de </a:t>
            </a:r>
            <a:r>
              <a:rPr lang="nl-NL" i="1" dirty="0">
                <a:solidFill>
                  <a:srgbClr val="FFFF00"/>
                </a:solidFill>
                <a:latin typeface="UniversLTPro"/>
              </a:rPr>
              <a:t>overheidsorganen verplicht de</a:t>
            </a:r>
            <a:br>
              <a:rPr lang="nl-NL" i="1" dirty="0">
                <a:solidFill>
                  <a:srgbClr val="FFFF00"/>
                </a:solidFill>
                <a:latin typeface="UniversLTPro"/>
              </a:rPr>
            </a:br>
            <a:r>
              <a:rPr lang="nl-NL" i="1" dirty="0">
                <a:solidFill>
                  <a:srgbClr val="FFFF00"/>
                </a:solidFill>
                <a:latin typeface="UniversLTPro"/>
              </a:rPr>
              <a:t>onder hen berustende archiefbescheiden in goede, geordende en toegankelijke staat te</a:t>
            </a:r>
            <a:br>
              <a:rPr lang="nl-NL" i="1" dirty="0">
                <a:solidFill>
                  <a:srgbClr val="FFFF00"/>
                </a:solidFill>
                <a:latin typeface="UniversLTPro"/>
              </a:rPr>
            </a:br>
            <a:r>
              <a:rPr lang="nl-NL" i="1" dirty="0">
                <a:solidFill>
                  <a:srgbClr val="FFFF00"/>
                </a:solidFill>
                <a:latin typeface="UniversLTPro"/>
              </a:rPr>
              <a:t>brengen en te bewaren</a:t>
            </a:r>
            <a:r>
              <a:rPr lang="nl-NL" i="1" dirty="0">
                <a:solidFill>
                  <a:schemeClr val="bg1"/>
                </a:solidFill>
                <a:latin typeface="UniversLTPro"/>
              </a:rPr>
              <a:t>, alsmede zorg te dragen voor de vernietiging van de daarvoor in aanmerking komende archiefbescheiden. Naar het </a:t>
            </a:r>
            <a:r>
              <a:rPr lang="nl-NL" i="1" dirty="0">
                <a:solidFill>
                  <a:srgbClr val="FFFF00"/>
                </a:solidFill>
                <a:latin typeface="UniversLTPro"/>
              </a:rPr>
              <a:t>oordeel van de Afdeling</a:t>
            </a:r>
            <a:r>
              <a:rPr lang="nl-NL" i="1" dirty="0">
                <a:solidFill>
                  <a:schemeClr val="bg1"/>
                </a:solidFill>
                <a:latin typeface="UniversLTPro"/>
              </a:rPr>
              <a:t> vormt deze</a:t>
            </a:r>
            <a:br>
              <a:rPr lang="nl-NL" i="1" dirty="0">
                <a:solidFill>
                  <a:schemeClr val="bg1"/>
                </a:solidFill>
                <a:latin typeface="UniversLTPro"/>
              </a:rPr>
            </a:br>
            <a:r>
              <a:rPr lang="nl-NL" i="1" dirty="0">
                <a:solidFill>
                  <a:schemeClr val="bg1"/>
                </a:solidFill>
                <a:latin typeface="UniversLTPro"/>
              </a:rPr>
              <a:t>algemene bepaling </a:t>
            </a:r>
            <a:r>
              <a:rPr lang="nl-NL" i="1" dirty="0">
                <a:solidFill>
                  <a:srgbClr val="FFFF00"/>
                </a:solidFill>
                <a:latin typeface="UniversLTPro"/>
              </a:rPr>
              <a:t>niet een zelfstandige grondslag</a:t>
            </a:r>
            <a:r>
              <a:rPr lang="nl-NL" i="1" dirty="0">
                <a:solidFill>
                  <a:schemeClr val="bg1"/>
                </a:solidFill>
                <a:latin typeface="UniversLTPro"/>
              </a:rPr>
              <a:t> voor de verwerking van bijzondere</a:t>
            </a:r>
            <a:br>
              <a:rPr lang="nl-NL" i="1" dirty="0">
                <a:solidFill>
                  <a:schemeClr val="bg1"/>
                </a:solidFill>
                <a:latin typeface="UniversLTPro"/>
              </a:rPr>
            </a:br>
            <a:r>
              <a:rPr lang="nl-NL" i="1" dirty="0">
                <a:solidFill>
                  <a:schemeClr val="bg1"/>
                </a:solidFill>
                <a:latin typeface="UniversLTPro"/>
              </a:rPr>
              <a:t>persoonsgegevens als bedoeld in artikel 23, eerste lid, aanhef en onder f, van de </a:t>
            </a:r>
            <a:r>
              <a:rPr lang="nl-NL" i="1" dirty="0" err="1">
                <a:solidFill>
                  <a:schemeClr val="bg1"/>
                </a:solidFill>
                <a:latin typeface="UniversLTPro"/>
              </a:rPr>
              <a:t>Wbp</a:t>
            </a:r>
            <a:r>
              <a:rPr lang="nl-NL" i="1" dirty="0">
                <a:solidFill>
                  <a:schemeClr val="bg1"/>
                </a:solidFill>
                <a:latin typeface="UniversLTPro"/>
              </a:rPr>
              <a:t>,</a:t>
            </a:r>
            <a:br>
              <a:rPr lang="nl-NL" i="1" dirty="0">
                <a:solidFill>
                  <a:schemeClr val="bg1"/>
                </a:solidFill>
                <a:latin typeface="UniversLTPro"/>
              </a:rPr>
            </a:br>
            <a:r>
              <a:rPr lang="nl-NL" i="1" dirty="0">
                <a:solidFill>
                  <a:srgbClr val="FFFF00"/>
                </a:solidFill>
                <a:latin typeface="UniversLTPro"/>
              </a:rPr>
              <a:t>nu aan de bewaarplicht </a:t>
            </a:r>
            <a:r>
              <a:rPr lang="nl-NL" i="1" dirty="0">
                <a:solidFill>
                  <a:schemeClr val="bg1"/>
                </a:solidFill>
                <a:latin typeface="UniversLTPro"/>
              </a:rPr>
              <a:t>van de Archiefwet [1995] </a:t>
            </a:r>
            <a:r>
              <a:rPr lang="nl-NL" i="1" dirty="0">
                <a:solidFill>
                  <a:srgbClr val="FFFF00"/>
                </a:solidFill>
                <a:latin typeface="UniversLTPro"/>
              </a:rPr>
              <a:t>pas wordt toegekomen als gegevens in overeenstemming met de </a:t>
            </a:r>
            <a:r>
              <a:rPr lang="nl-NL" i="1" dirty="0" err="1">
                <a:solidFill>
                  <a:srgbClr val="FFFF00"/>
                </a:solidFill>
                <a:latin typeface="UniversLTPro"/>
              </a:rPr>
              <a:t>Wbp</a:t>
            </a:r>
            <a:r>
              <a:rPr lang="nl-NL" i="1" dirty="0">
                <a:solidFill>
                  <a:srgbClr val="FFFF00"/>
                </a:solidFill>
                <a:latin typeface="UniversLTPro"/>
              </a:rPr>
              <a:t> worden verwerkt</a:t>
            </a:r>
            <a:r>
              <a:rPr lang="nl-NL" i="1" dirty="0">
                <a:solidFill>
                  <a:schemeClr val="bg1"/>
                </a:solidFill>
                <a:latin typeface="UniversLTPro"/>
              </a:rPr>
              <a:t>.”</a:t>
            </a:r>
          </a:p>
          <a:p>
            <a:endParaRPr lang="nl-NL" dirty="0"/>
          </a:p>
          <a:p>
            <a:endParaRPr lang="nl-NL" dirty="0"/>
          </a:p>
        </p:txBody>
      </p:sp>
    </p:spTree>
    <p:extLst>
      <p:ext uri="{BB962C8B-B14F-4D97-AF65-F5344CB8AC3E}">
        <p14:creationId xmlns:p14="http://schemas.microsoft.com/office/powerpoint/2010/main" val="629841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38390-CB01-4EFF-886A-3C96A9959DB6}"/>
              </a:ext>
            </a:extLst>
          </p:cNvPr>
          <p:cNvSpPr>
            <a:spLocks noGrp="1"/>
          </p:cNvSpPr>
          <p:nvPr>
            <p:ph type="title"/>
          </p:nvPr>
        </p:nvSpPr>
        <p:spPr/>
        <p:txBody>
          <a:bodyPr/>
          <a:lstStyle/>
          <a:p>
            <a:r>
              <a:rPr lang="nl-NL" dirty="0"/>
              <a:t>Vertegenwoordiging</a:t>
            </a:r>
          </a:p>
        </p:txBody>
      </p:sp>
      <p:pic>
        <p:nvPicPr>
          <p:cNvPr id="7" name="Tijdelijke aanduiding voor inhoud 6">
            <a:extLst>
              <a:ext uri="{FF2B5EF4-FFF2-40B4-BE49-F238E27FC236}">
                <a16:creationId xmlns:a16="http://schemas.microsoft.com/office/drawing/2014/main" id="{20B730BE-3E1F-4F3E-A665-3E953D3C822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17229" y="3939902"/>
            <a:ext cx="870595" cy="580397"/>
          </a:xfrm>
        </p:spPr>
      </p:pic>
      <p:sp>
        <p:nvSpPr>
          <p:cNvPr id="4" name="Tijdelijke aanduiding voor inhoud 3">
            <a:extLst>
              <a:ext uri="{FF2B5EF4-FFF2-40B4-BE49-F238E27FC236}">
                <a16:creationId xmlns:a16="http://schemas.microsoft.com/office/drawing/2014/main" id="{5B0E9CA9-FB70-4F4C-A7E7-96BC21E5ED61}"/>
              </a:ext>
            </a:extLst>
          </p:cNvPr>
          <p:cNvSpPr>
            <a:spLocks noGrp="1"/>
          </p:cNvSpPr>
          <p:nvPr>
            <p:ph idx="10"/>
          </p:nvPr>
        </p:nvSpPr>
        <p:spPr/>
        <p:txBody>
          <a:bodyPr/>
          <a:lstStyle/>
          <a:p>
            <a:r>
              <a:rPr lang="nl-NL" dirty="0"/>
              <a:t>“De betrokkene heeft het recht een orgaan, organisatie of vereniging zonder</a:t>
            </a:r>
            <a:br>
              <a:rPr lang="nl-NL" dirty="0"/>
            </a:br>
            <a:r>
              <a:rPr lang="nl-NL" dirty="0"/>
              <a:t>winstoogmerk dat of die op geldige wijze volgens het recht van een lidstaat is</a:t>
            </a:r>
            <a:br>
              <a:rPr lang="nl-NL" dirty="0"/>
            </a:br>
            <a:r>
              <a:rPr lang="nl-NL" dirty="0"/>
              <a:t>opgericht, waarvan de statutaire doelstellingen het openbare belang dienen en</a:t>
            </a:r>
            <a:br>
              <a:rPr lang="nl-NL" dirty="0"/>
            </a:br>
            <a:r>
              <a:rPr lang="nl-NL" dirty="0"/>
              <a:t>dat of die actief is op het gebied van de bescherming van de rechten en</a:t>
            </a:r>
            <a:br>
              <a:rPr lang="nl-NL" dirty="0"/>
            </a:br>
            <a:r>
              <a:rPr lang="nl-NL" dirty="0"/>
              <a:t>vrijheden van de betrokkene in verband met de bescherming van diens</a:t>
            </a:r>
            <a:br>
              <a:rPr lang="nl-NL" dirty="0"/>
            </a:br>
            <a:r>
              <a:rPr lang="nl-NL" dirty="0"/>
              <a:t>persoonsgegevens, opdracht te geven de klacht namens hem in te dienen,</a:t>
            </a:r>
            <a:br>
              <a:rPr lang="nl-NL" dirty="0"/>
            </a:br>
            <a:r>
              <a:rPr lang="nl-NL" dirty="0"/>
              <a:t>namens hem de in artikelen 77, 78 en 79 bedoelde rechten uit te oefenen en</a:t>
            </a:r>
            <a:br>
              <a:rPr lang="nl-NL" dirty="0"/>
            </a:br>
            <a:r>
              <a:rPr lang="nl-NL" dirty="0"/>
              <a:t>namens hem het in artikel 82 bedoelde recht op schadevergoeding uit te oefenen, indien het </a:t>
            </a:r>
            <a:r>
              <a:rPr lang="nl-NL" dirty="0" err="1"/>
              <a:t>lidstatelijke</a:t>
            </a:r>
            <a:r>
              <a:rPr lang="nl-NL" dirty="0"/>
              <a:t> recht daarin voorziet.”</a:t>
            </a:r>
          </a:p>
        </p:txBody>
      </p:sp>
      <p:sp>
        <p:nvSpPr>
          <p:cNvPr id="5" name="AutoShape 2" descr="Afbeeldingsresultaat voor cnv">
            <a:extLst>
              <a:ext uri="{FF2B5EF4-FFF2-40B4-BE49-F238E27FC236}">
                <a16:creationId xmlns:a16="http://schemas.microsoft.com/office/drawing/2014/main" id="{EBC00EDE-85CC-43FD-B181-9F32777ED4D5}"/>
              </a:ext>
            </a:extLst>
          </p:cNvPr>
          <p:cNvSpPr>
            <a:spLocks noChangeAspect="1" noChangeArrowheads="1"/>
          </p:cNvSpPr>
          <p:nvPr/>
        </p:nvSpPr>
        <p:spPr bwMode="auto">
          <a:xfrm>
            <a:off x="4419600" y="2419350"/>
            <a:ext cx="2312640" cy="23126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1" name="Afbeelding 10">
            <a:extLst>
              <a:ext uri="{FF2B5EF4-FFF2-40B4-BE49-F238E27FC236}">
                <a16:creationId xmlns:a16="http://schemas.microsoft.com/office/drawing/2014/main" id="{ABCE0454-0B33-4E0F-B33A-0D0431277D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0658" y="3867894"/>
            <a:ext cx="979254" cy="532383"/>
          </a:xfrm>
          <a:prstGeom prst="rect">
            <a:avLst/>
          </a:prstGeom>
        </p:spPr>
      </p:pic>
      <p:pic>
        <p:nvPicPr>
          <p:cNvPr id="13" name="Afbeelding 12">
            <a:extLst>
              <a:ext uri="{FF2B5EF4-FFF2-40B4-BE49-F238E27FC236}">
                <a16:creationId xmlns:a16="http://schemas.microsoft.com/office/drawing/2014/main" id="{6B6BDE49-13A5-4E37-8B8E-2660E496F6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4515" y="3939902"/>
            <a:ext cx="1515557" cy="607636"/>
          </a:xfrm>
          <a:prstGeom prst="rect">
            <a:avLst/>
          </a:prstGeom>
        </p:spPr>
      </p:pic>
      <p:pic>
        <p:nvPicPr>
          <p:cNvPr id="15" name="Afbeelding 14">
            <a:extLst>
              <a:ext uri="{FF2B5EF4-FFF2-40B4-BE49-F238E27FC236}">
                <a16:creationId xmlns:a16="http://schemas.microsoft.com/office/drawing/2014/main" id="{02D100D0-143F-4F94-9E94-DC16D96512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0072" y="3852052"/>
            <a:ext cx="1296144" cy="807930"/>
          </a:xfrm>
          <a:prstGeom prst="rect">
            <a:avLst/>
          </a:prstGeom>
        </p:spPr>
      </p:pic>
      <p:pic>
        <p:nvPicPr>
          <p:cNvPr id="17" name="Afbeelding 16">
            <a:extLst>
              <a:ext uri="{FF2B5EF4-FFF2-40B4-BE49-F238E27FC236}">
                <a16:creationId xmlns:a16="http://schemas.microsoft.com/office/drawing/2014/main" id="{530945BB-8581-4D4B-B1FA-3672A1D9F7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8224" y="3845407"/>
            <a:ext cx="715085" cy="852167"/>
          </a:xfrm>
          <a:prstGeom prst="rect">
            <a:avLst/>
          </a:prstGeom>
        </p:spPr>
      </p:pic>
      <p:pic>
        <p:nvPicPr>
          <p:cNvPr id="19" name="Afbeelding 18">
            <a:extLst>
              <a:ext uri="{FF2B5EF4-FFF2-40B4-BE49-F238E27FC236}">
                <a16:creationId xmlns:a16="http://schemas.microsoft.com/office/drawing/2014/main" id="{64818BD2-30E6-4A63-8C3C-D8D38C6745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66933" y="3818712"/>
            <a:ext cx="1381531" cy="769262"/>
          </a:xfrm>
          <a:prstGeom prst="rect">
            <a:avLst/>
          </a:prstGeom>
        </p:spPr>
      </p:pic>
    </p:spTree>
    <p:extLst>
      <p:ext uri="{BB962C8B-B14F-4D97-AF65-F5344CB8AC3E}">
        <p14:creationId xmlns:p14="http://schemas.microsoft.com/office/powerpoint/2010/main" val="3644029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A18F54-3D07-4949-87B9-924C15DE1DA2}"/>
              </a:ext>
            </a:extLst>
          </p:cNvPr>
          <p:cNvSpPr>
            <a:spLocks noGrp="1"/>
          </p:cNvSpPr>
          <p:nvPr>
            <p:ph type="title"/>
          </p:nvPr>
        </p:nvSpPr>
        <p:spPr/>
        <p:txBody>
          <a:bodyPr/>
          <a:lstStyle/>
          <a:p>
            <a:r>
              <a:rPr lang="nl-NL" dirty="0"/>
              <a:t>Verwerkersovereenkomst</a:t>
            </a:r>
          </a:p>
        </p:txBody>
      </p:sp>
      <p:sp>
        <p:nvSpPr>
          <p:cNvPr id="3" name="Tijdelijke aanduiding voor inhoud 2">
            <a:extLst>
              <a:ext uri="{FF2B5EF4-FFF2-40B4-BE49-F238E27FC236}">
                <a16:creationId xmlns:a16="http://schemas.microsoft.com/office/drawing/2014/main" id="{673E8F95-AE28-49C9-B53C-D7D454D63099}"/>
              </a:ext>
            </a:extLst>
          </p:cNvPr>
          <p:cNvSpPr>
            <a:spLocks noGrp="1"/>
          </p:cNvSpPr>
          <p:nvPr>
            <p:ph idx="1"/>
          </p:nvPr>
        </p:nvSpPr>
        <p:spPr/>
        <p:txBody>
          <a:bodyPr/>
          <a:lstStyle/>
          <a:p>
            <a:endParaRPr lang="nl-NL"/>
          </a:p>
        </p:txBody>
      </p:sp>
      <p:sp>
        <p:nvSpPr>
          <p:cNvPr id="4" name="Tijdelijke aanduiding voor inhoud 3">
            <a:extLst>
              <a:ext uri="{FF2B5EF4-FFF2-40B4-BE49-F238E27FC236}">
                <a16:creationId xmlns:a16="http://schemas.microsoft.com/office/drawing/2014/main" id="{F729C238-8A55-48EE-962B-7CE10DDD654B}"/>
              </a:ext>
            </a:extLst>
          </p:cNvPr>
          <p:cNvSpPr>
            <a:spLocks noGrp="1"/>
          </p:cNvSpPr>
          <p:nvPr>
            <p:ph idx="10"/>
          </p:nvPr>
        </p:nvSpPr>
        <p:spPr/>
        <p:txBody>
          <a:bodyPr/>
          <a:lstStyle/>
          <a:p>
            <a:pPr marL="285750" indent="-285750">
              <a:buFont typeface="Arial" panose="020B0604020202020204" pitchFamily="34" charset="0"/>
              <a:buChar char="•"/>
            </a:pPr>
            <a:r>
              <a:rPr lang="nl-NL" dirty="0"/>
              <a:t>“Wanneer een verwerking </a:t>
            </a:r>
            <a:r>
              <a:rPr lang="nl-NL" dirty="0">
                <a:solidFill>
                  <a:srgbClr val="FFFF00"/>
                </a:solidFill>
              </a:rPr>
              <a:t>namens een verwerkingsverantwoordelijke </a:t>
            </a:r>
            <a:r>
              <a:rPr lang="nl-NL" dirty="0"/>
              <a:t>wordt verricht, doet de</a:t>
            </a:r>
            <a:br>
              <a:rPr lang="nl-NL" dirty="0"/>
            </a:br>
            <a:r>
              <a:rPr lang="nl-NL" dirty="0"/>
              <a:t>verwerkingsverantwoordelijke </a:t>
            </a:r>
            <a:r>
              <a:rPr lang="nl-NL" dirty="0">
                <a:solidFill>
                  <a:srgbClr val="FFFF00"/>
                </a:solidFill>
              </a:rPr>
              <a:t>uitsluitend</a:t>
            </a:r>
            <a:r>
              <a:rPr lang="nl-NL" dirty="0"/>
              <a:t> een beroep op verwerkers die </a:t>
            </a:r>
            <a:r>
              <a:rPr lang="nl-NL" dirty="0">
                <a:solidFill>
                  <a:srgbClr val="FFFF00"/>
                </a:solidFill>
              </a:rPr>
              <a:t>afdoende garanties</a:t>
            </a:r>
            <a:br>
              <a:rPr lang="nl-NL" dirty="0"/>
            </a:br>
            <a:r>
              <a:rPr lang="nl-NL" dirty="0"/>
              <a:t>met betrekking tot het toepassen </a:t>
            </a:r>
            <a:r>
              <a:rPr lang="nl-NL" dirty="0">
                <a:solidFill>
                  <a:schemeClr val="bg1"/>
                </a:solidFill>
              </a:rPr>
              <a:t>van</a:t>
            </a:r>
            <a:r>
              <a:rPr lang="nl-NL" dirty="0">
                <a:solidFill>
                  <a:srgbClr val="FFFF00"/>
                </a:solidFill>
              </a:rPr>
              <a:t> passende technische en organisatorische maatregelen</a:t>
            </a:r>
            <a:br>
              <a:rPr lang="nl-NL" dirty="0"/>
            </a:br>
            <a:r>
              <a:rPr lang="nl-NL" dirty="0"/>
              <a:t>bieden opdat de verwerking aan de vereisten van deze verordening voldoet en de bescherming</a:t>
            </a:r>
            <a:br>
              <a:rPr lang="nl-NL" dirty="0"/>
            </a:br>
            <a:r>
              <a:rPr lang="nl-NL" dirty="0"/>
              <a:t>van de rechten van de betrokkene is gewaarborgd.”</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“De verwerker neemt </a:t>
            </a:r>
            <a:r>
              <a:rPr lang="nl-NL" dirty="0">
                <a:solidFill>
                  <a:srgbClr val="FFFF00"/>
                </a:solidFill>
              </a:rPr>
              <a:t>geen andere verwerker</a:t>
            </a:r>
            <a:r>
              <a:rPr lang="nl-NL" dirty="0"/>
              <a:t> in dienst </a:t>
            </a:r>
            <a:r>
              <a:rPr lang="nl-NL" dirty="0">
                <a:solidFill>
                  <a:srgbClr val="FFFF00"/>
                </a:solidFill>
              </a:rPr>
              <a:t>zonder voorafgaande </a:t>
            </a:r>
            <a:r>
              <a:rPr lang="nl-NL" dirty="0"/>
              <a:t>specifieke of</a:t>
            </a:r>
            <a:br>
              <a:rPr lang="nl-NL" dirty="0"/>
            </a:br>
            <a:r>
              <a:rPr lang="nl-NL" dirty="0"/>
              <a:t>algemene </a:t>
            </a:r>
            <a:r>
              <a:rPr lang="nl-NL" dirty="0">
                <a:solidFill>
                  <a:srgbClr val="FFFF00"/>
                </a:solidFill>
              </a:rPr>
              <a:t>schriftelijke toestemming </a:t>
            </a:r>
            <a:r>
              <a:rPr lang="nl-NL" dirty="0"/>
              <a:t>van de verwerkingsverantwoordelijke. In het geval van</a:t>
            </a:r>
            <a:br>
              <a:rPr lang="nl-NL" dirty="0"/>
            </a:br>
            <a:r>
              <a:rPr lang="nl-NL" dirty="0"/>
              <a:t>algemene schriftelijke toestemming licht de verwerker de verwerkingsverantwoordelijke in</a:t>
            </a:r>
            <a:br>
              <a:rPr lang="nl-NL" dirty="0"/>
            </a:br>
            <a:r>
              <a:rPr lang="nl-NL" dirty="0"/>
              <a:t>over beoogde veranderingen inzake de toevoeging of vervanging van andere verwerkers,</a:t>
            </a:r>
            <a:br>
              <a:rPr lang="nl-NL" dirty="0"/>
            </a:br>
            <a:r>
              <a:rPr lang="nl-NL" dirty="0"/>
              <a:t>waarbij de verwerkingsverantwoordelijke de mogelijkheid wordt geboden tegen deze</a:t>
            </a:r>
            <a:br>
              <a:rPr lang="nl-NL" dirty="0"/>
            </a:br>
            <a:r>
              <a:rPr lang="nl-NL" dirty="0"/>
              <a:t>veranderingen bezwaar te maken.”</a:t>
            </a:r>
          </a:p>
          <a:p>
            <a:endParaRPr lang="nl-NL" dirty="0"/>
          </a:p>
        </p:txBody>
      </p:sp>
    </p:spTree>
    <p:extLst>
      <p:ext uri="{BB962C8B-B14F-4D97-AF65-F5344CB8AC3E}">
        <p14:creationId xmlns:p14="http://schemas.microsoft.com/office/powerpoint/2010/main" val="2152117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A18F54-3D07-4949-87B9-924C15DE1DA2}"/>
              </a:ext>
            </a:extLst>
          </p:cNvPr>
          <p:cNvSpPr>
            <a:spLocks noGrp="1"/>
          </p:cNvSpPr>
          <p:nvPr>
            <p:ph type="title"/>
          </p:nvPr>
        </p:nvSpPr>
        <p:spPr/>
        <p:txBody>
          <a:bodyPr/>
          <a:lstStyle/>
          <a:p>
            <a:r>
              <a:rPr lang="nl-NL" dirty="0"/>
              <a:t>Verwerkersovereenkomst</a:t>
            </a:r>
          </a:p>
        </p:txBody>
      </p:sp>
      <p:sp>
        <p:nvSpPr>
          <p:cNvPr id="3" name="Tijdelijke aanduiding voor inhoud 2">
            <a:extLst>
              <a:ext uri="{FF2B5EF4-FFF2-40B4-BE49-F238E27FC236}">
                <a16:creationId xmlns:a16="http://schemas.microsoft.com/office/drawing/2014/main" id="{673E8F95-AE28-49C9-B53C-D7D454D63099}"/>
              </a:ext>
            </a:extLst>
          </p:cNvPr>
          <p:cNvSpPr>
            <a:spLocks noGrp="1"/>
          </p:cNvSpPr>
          <p:nvPr>
            <p:ph idx="1"/>
          </p:nvPr>
        </p:nvSpPr>
        <p:spPr/>
        <p:txBody>
          <a:bodyPr/>
          <a:lstStyle/>
          <a:p>
            <a:endParaRPr lang="nl-NL"/>
          </a:p>
        </p:txBody>
      </p:sp>
      <p:sp>
        <p:nvSpPr>
          <p:cNvPr id="4" name="Tijdelijke aanduiding voor inhoud 3">
            <a:extLst>
              <a:ext uri="{FF2B5EF4-FFF2-40B4-BE49-F238E27FC236}">
                <a16:creationId xmlns:a16="http://schemas.microsoft.com/office/drawing/2014/main" id="{F729C238-8A55-48EE-962B-7CE10DDD654B}"/>
              </a:ext>
            </a:extLst>
          </p:cNvPr>
          <p:cNvSpPr>
            <a:spLocks noGrp="1"/>
          </p:cNvSpPr>
          <p:nvPr>
            <p:ph idx="10"/>
          </p:nvPr>
        </p:nvSpPr>
        <p:spPr/>
        <p:txBody>
          <a:bodyPr/>
          <a:lstStyle/>
          <a:p>
            <a:pPr marL="285750" indent="-285750">
              <a:buFont typeface="Arial" panose="020B0604020202020204" pitchFamily="34" charset="0"/>
              <a:buChar char="•"/>
            </a:pPr>
            <a:r>
              <a:rPr lang="nl-NL" dirty="0"/>
              <a:t>“De </a:t>
            </a:r>
            <a:r>
              <a:rPr lang="nl-NL" dirty="0">
                <a:solidFill>
                  <a:srgbClr val="FFFF00"/>
                </a:solidFill>
              </a:rPr>
              <a:t>verwerking door een verwerker</a:t>
            </a:r>
            <a:r>
              <a:rPr lang="nl-NL" dirty="0"/>
              <a:t> wordt </a:t>
            </a:r>
            <a:r>
              <a:rPr lang="nl-NL" dirty="0">
                <a:solidFill>
                  <a:srgbClr val="FFFF00"/>
                </a:solidFill>
              </a:rPr>
              <a:t>geregeld in een overeenkomst </a:t>
            </a:r>
            <a:r>
              <a:rPr lang="nl-NL" dirty="0"/>
              <a:t>of andere</a:t>
            </a:r>
            <a:br>
              <a:rPr lang="nl-NL" dirty="0"/>
            </a:br>
            <a:r>
              <a:rPr lang="nl-NL" dirty="0"/>
              <a:t>rechtshandeling krachtens het Unierecht of het </a:t>
            </a:r>
            <a:r>
              <a:rPr lang="nl-NL" dirty="0" err="1"/>
              <a:t>lidstatelijke</a:t>
            </a:r>
            <a:r>
              <a:rPr lang="nl-NL" dirty="0"/>
              <a:t> recht die de </a:t>
            </a:r>
            <a:r>
              <a:rPr lang="nl-NL" dirty="0">
                <a:solidFill>
                  <a:srgbClr val="FFFF00"/>
                </a:solidFill>
              </a:rPr>
              <a:t>verwerker ten</a:t>
            </a:r>
            <a:br>
              <a:rPr lang="nl-NL" dirty="0">
                <a:solidFill>
                  <a:srgbClr val="FFFF00"/>
                </a:solidFill>
              </a:rPr>
            </a:br>
            <a:r>
              <a:rPr lang="nl-NL" dirty="0">
                <a:solidFill>
                  <a:srgbClr val="FFFF00"/>
                </a:solidFill>
              </a:rPr>
              <a:t>aanzien van de verwerkingsverantwoordelijke bindt</a:t>
            </a:r>
            <a:r>
              <a:rPr lang="nl-NL" dirty="0"/>
              <a:t>, en waarin het </a:t>
            </a:r>
            <a:r>
              <a:rPr lang="nl-NL" dirty="0">
                <a:solidFill>
                  <a:srgbClr val="FFFF00"/>
                </a:solidFill>
              </a:rPr>
              <a:t>onderwerp</a:t>
            </a:r>
            <a:r>
              <a:rPr lang="nl-NL" dirty="0"/>
              <a:t> en de </a:t>
            </a:r>
            <a:r>
              <a:rPr lang="nl-NL" dirty="0">
                <a:solidFill>
                  <a:srgbClr val="FFFF00"/>
                </a:solidFill>
              </a:rPr>
              <a:t>duur</a:t>
            </a:r>
            <a:br>
              <a:rPr lang="nl-NL" dirty="0"/>
            </a:br>
            <a:r>
              <a:rPr lang="nl-NL" dirty="0"/>
              <a:t>van de verwerking, de </a:t>
            </a:r>
            <a:r>
              <a:rPr lang="nl-NL" dirty="0">
                <a:solidFill>
                  <a:srgbClr val="FFFF00"/>
                </a:solidFill>
              </a:rPr>
              <a:t>aard</a:t>
            </a:r>
            <a:r>
              <a:rPr lang="nl-NL" dirty="0"/>
              <a:t> en het </a:t>
            </a:r>
            <a:r>
              <a:rPr lang="nl-NL" dirty="0">
                <a:solidFill>
                  <a:srgbClr val="FFFF00"/>
                </a:solidFill>
              </a:rPr>
              <a:t>doel</a:t>
            </a:r>
            <a:r>
              <a:rPr lang="nl-NL" dirty="0"/>
              <a:t> van de verwerking, het </a:t>
            </a:r>
            <a:r>
              <a:rPr lang="nl-NL" dirty="0">
                <a:solidFill>
                  <a:srgbClr val="FFFF00"/>
                </a:solidFill>
              </a:rPr>
              <a:t>soort persoonsgegevens </a:t>
            </a:r>
            <a:r>
              <a:rPr lang="nl-NL" dirty="0"/>
              <a:t>en</a:t>
            </a:r>
            <a:br>
              <a:rPr lang="nl-NL" dirty="0"/>
            </a:br>
            <a:r>
              <a:rPr lang="nl-NL" dirty="0"/>
              <a:t>de </a:t>
            </a:r>
            <a:r>
              <a:rPr lang="nl-NL" dirty="0">
                <a:solidFill>
                  <a:srgbClr val="FFFF00"/>
                </a:solidFill>
              </a:rPr>
              <a:t>categorieën van betrokkenen</a:t>
            </a:r>
            <a:r>
              <a:rPr lang="nl-NL" dirty="0"/>
              <a:t>, en de </a:t>
            </a:r>
            <a:r>
              <a:rPr lang="nl-NL" dirty="0">
                <a:solidFill>
                  <a:srgbClr val="FFFF00"/>
                </a:solidFill>
              </a:rPr>
              <a:t>rechten en verplichtingen </a:t>
            </a:r>
            <a:r>
              <a:rPr lang="nl-NL" dirty="0"/>
              <a:t>van de</a:t>
            </a:r>
            <a:br>
              <a:rPr lang="nl-NL" dirty="0"/>
            </a:br>
            <a:r>
              <a:rPr lang="nl-NL" dirty="0"/>
              <a:t>verwerkingsverantwoordelijke worden omschreven.”</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2177730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A18F54-3D07-4949-87B9-924C15DE1DA2}"/>
              </a:ext>
            </a:extLst>
          </p:cNvPr>
          <p:cNvSpPr>
            <a:spLocks noGrp="1"/>
          </p:cNvSpPr>
          <p:nvPr>
            <p:ph type="title"/>
          </p:nvPr>
        </p:nvSpPr>
        <p:spPr/>
        <p:txBody>
          <a:bodyPr/>
          <a:lstStyle/>
          <a:p>
            <a:r>
              <a:rPr lang="nl-NL" dirty="0"/>
              <a:t>Verwerkersovereenkomst</a:t>
            </a:r>
          </a:p>
        </p:txBody>
      </p:sp>
      <p:sp>
        <p:nvSpPr>
          <p:cNvPr id="3" name="Tijdelijke aanduiding voor inhoud 2">
            <a:extLst>
              <a:ext uri="{FF2B5EF4-FFF2-40B4-BE49-F238E27FC236}">
                <a16:creationId xmlns:a16="http://schemas.microsoft.com/office/drawing/2014/main" id="{673E8F95-AE28-49C9-B53C-D7D454D63099}"/>
              </a:ext>
            </a:extLst>
          </p:cNvPr>
          <p:cNvSpPr>
            <a:spLocks noGrp="1"/>
          </p:cNvSpPr>
          <p:nvPr>
            <p:ph idx="1"/>
          </p:nvPr>
        </p:nvSpPr>
        <p:spPr/>
        <p:txBody>
          <a:bodyPr/>
          <a:lstStyle/>
          <a:p>
            <a:endParaRPr lang="nl-NL"/>
          </a:p>
        </p:txBody>
      </p:sp>
      <p:sp>
        <p:nvSpPr>
          <p:cNvPr id="4" name="Tijdelijke aanduiding voor inhoud 3">
            <a:extLst>
              <a:ext uri="{FF2B5EF4-FFF2-40B4-BE49-F238E27FC236}">
                <a16:creationId xmlns:a16="http://schemas.microsoft.com/office/drawing/2014/main" id="{F729C238-8A55-48EE-962B-7CE10DDD654B}"/>
              </a:ext>
            </a:extLst>
          </p:cNvPr>
          <p:cNvSpPr>
            <a:spLocks noGrp="1"/>
          </p:cNvSpPr>
          <p:nvPr>
            <p:ph idx="10"/>
          </p:nvPr>
        </p:nvSpPr>
        <p:spPr/>
        <p:txBody>
          <a:bodyPr/>
          <a:lstStyle/>
          <a:p>
            <a:pPr marL="285750" indent="-285750">
              <a:buFont typeface="Arial" panose="020B0604020202020204" pitchFamily="34" charset="0"/>
              <a:buChar char="•"/>
            </a:pPr>
            <a:r>
              <a:rPr lang="nl-NL" dirty="0"/>
              <a:t>Verwerker verwerkt enkel o.b.v. schriftelijke instructies verwerkingsverantwoordelijke</a:t>
            </a:r>
          </a:p>
          <a:p>
            <a:pPr marL="285750" indent="-285750">
              <a:buFont typeface="Arial" panose="020B0604020202020204" pitchFamily="34" charset="0"/>
              <a:buChar char="•"/>
            </a:pPr>
            <a:r>
              <a:rPr lang="nl-NL" dirty="0"/>
              <a:t>Verwerker waarborgt vertrouwelijkheid</a:t>
            </a:r>
          </a:p>
          <a:p>
            <a:pPr marL="285750" indent="-285750">
              <a:buFont typeface="Arial" panose="020B0604020202020204" pitchFamily="34" charset="0"/>
              <a:buChar char="•"/>
            </a:pPr>
            <a:r>
              <a:rPr lang="nl-NL" dirty="0"/>
              <a:t>Verwerker hanteert informatiebeveiliging</a:t>
            </a:r>
          </a:p>
          <a:p>
            <a:pPr marL="285750" indent="-285750">
              <a:buFont typeface="Arial" panose="020B0604020202020204" pitchFamily="34" charset="0"/>
              <a:buChar char="•"/>
            </a:pPr>
            <a:r>
              <a:rPr lang="nl-NL" dirty="0"/>
              <a:t>Verwerker stelt dezelfde eisen aan sub-verwerker</a:t>
            </a:r>
          </a:p>
          <a:p>
            <a:pPr marL="285750" indent="-285750">
              <a:buFont typeface="Arial" panose="020B0604020202020204" pitchFamily="34" charset="0"/>
              <a:buChar char="•"/>
            </a:pPr>
            <a:r>
              <a:rPr lang="nl-NL" dirty="0"/>
              <a:t>Verwerker werkt mee aan rechten betrokkene</a:t>
            </a:r>
          </a:p>
          <a:p>
            <a:pPr marL="285750" indent="-285750">
              <a:buFont typeface="Arial" panose="020B0604020202020204" pitchFamily="34" charset="0"/>
              <a:buChar char="•"/>
            </a:pPr>
            <a:r>
              <a:rPr lang="nl-NL" dirty="0"/>
              <a:t>Verwerker levert bijstand aan verwerkingsverantwoordelijke</a:t>
            </a:r>
          </a:p>
          <a:p>
            <a:pPr marL="285750" indent="-285750">
              <a:buFont typeface="Arial" panose="020B0604020202020204" pitchFamily="34" charset="0"/>
              <a:buChar char="•"/>
            </a:pPr>
            <a:r>
              <a:rPr lang="nl-NL" dirty="0"/>
              <a:t>Verwerker levert na afloop overeenkomst alle persoonsgegevens terug (en wist kopieën)</a:t>
            </a:r>
          </a:p>
          <a:p>
            <a:pPr marL="285750" indent="-285750">
              <a:buFont typeface="Arial" panose="020B0604020202020204" pitchFamily="34" charset="0"/>
              <a:buChar char="•"/>
            </a:pPr>
            <a:r>
              <a:rPr lang="nl-NL" dirty="0"/>
              <a:t>Verwerker stelt verwerkingsverantwoordelijke benodigde informatie voor audits ter beschikking</a:t>
            </a:r>
          </a:p>
        </p:txBody>
      </p:sp>
    </p:spTree>
    <p:extLst>
      <p:ext uri="{BB962C8B-B14F-4D97-AF65-F5344CB8AC3E}">
        <p14:creationId xmlns:p14="http://schemas.microsoft.com/office/powerpoint/2010/main" val="4191130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98F731-74BA-4DD9-8005-9B130CA32A5B}"/>
              </a:ext>
            </a:extLst>
          </p:cNvPr>
          <p:cNvSpPr>
            <a:spLocks noGrp="1"/>
          </p:cNvSpPr>
          <p:nvPr>
            <p:ph type="title"/>
          </p:nvPr>
        </p:nvSpPr>
        <p:spPr/>
        <p:txBody>
          <a:bodyPr/>
          <a:lstStyle/>
          <a:p>
            <a:r>
              <a:rPr lang="nl-NL" dirty="0"/>
              <a:t>Onderlinge overeenkomst</a:t>
            </a:r>
          </a:p>
        </p:txBody>
      </p:sp>
      <p:sp>
        <p:nvSpPr>
          <p:cNvPr id="3" name="Tijdelijke aanduiding voor inhoud 2">
            <a:extLst>
              <a:ext uri="{FF2B5EF4-FFF2-40B4-BE49-F238E27FC236}">
                <a16:creationId xmlns:a16="http://schemas.microsoft.com/office/drawing/2014/main" id="{0E264E04-880C-42B5-8F91-244779F3FBF3}"/>
              </a:ext>
            </a:extLst>
          </p:cNvPr>
          <p:cNvSpPr>
            <a:spLocks noGrp="1"/>
          </p:cNvSpPr>
          <p:nvPr>
            <p:ph idx="1"/>
          </p:nvPr>
        </p:nvSpPr>
        <p:spPr/>
        <p:txBody>
          <a:bodyPr/>
          <a:lstStyle/>
          <a:p>
            <a:r>
              <a:rPr lang="nl-NL" dirty="0"/>
              <a:t>Gezamenlijke verwerkingsverantwoordelijken</a:t>
            </a:r>
          </a:p>
        </p:txBody>
      </p:sp>
      <p:sp>
        <p:nvSpPr>
          <p:cNvPr id="4" name="Tijdelijke aanduiding voor inhoud 3">
            <a:extLst>
              <a:ext uri="{FF2B5EF4-FFF2-40B4-BE49-F238E27FC236}">
                <a16:creationId xmlns:a16="http://schemas.microsoft.com/office/drawing/2014/main" id="{9BAA746F-5A0B-4D90-9152-DE3C8E257A0D}"/>
              </a:ext>
            </a:extLst>
          </p:cNvPr>
          <p:cNvSpPr>
            <a:spLocks noGrp="1"/>
          </p:cNvSpPr>
          <p:nvPr>
            <p:ph idx="10"/>
          </p:nvPr>
        </p:nvSpPr>
        <p:spPr/>
        <p:txBody>
          <a:bodyPr/>
          <a:lstStyle/>
          <a:p>
            <a:r>
              <a:rPr lang="nl-NL" dirty="0">
                <a:solidFill>
                  <a:schemeClr val="bg1"/>
                </a:solidFill>
              </a:rPr>
              <a:t>“Wanneer </a:t>
            </a:r>
            <a:r>
              <a:rPr lang="nl-NL" dirty="0">
                <a:solidFill>
                  <a:srgbClr val="FFFF00"/>
                </a:solidFill>
              </a:rPr>
              <a:t>twee of meer verwerkingsverantwoordelijken gezamenlijk</a:t>
            </a:r>
            <a:r>
              <a:rPr lang="nl-NL" dirty="0">
                <a:solidFill>
                  <a:schemeClr val="bg1"/>
                </a:solidFill>
              </a:rPr>
              <a:t> de </a:t>
            </a:r>
            <a:r>
              <a:rPr lang="nl-NL" dirty="0">
                <a:solidFill>
                  <a:srgbClr val="FFFF00"/>
                </a:solidFill>
              </a:rPr>
              <a:t>doeleinden en middelen</a:t>
            </a:r>
            <a:r>
              <a:rPr lang="nl-NL" dirty="0">
                <a:solidFill>
                  <a:schemeClr val="bg1"/>
                </a:solidFill>
              </a:rPr>
              <a:t> van </a:t>
            </a:r>
            <a:br>
              <a:rPr lang="nl-NL" dirty="0">
                <a:solidFill>
                  <a:schemeClr val="bg1"/>
                </a:solidFill>
              </a:rPr>
            </a:br>
            <a:r>
              <a:rPr lang="nl-NL" dirty="0">
                <a:solidFill>
                  <a:schemeClr val="bg1"/>
                </a:solidFill>
              </a:rPr>
              <a:t>de verwerking bepalen, zijn zij </a:t>
            </a:r>
            <a:r>
              <a:rPr lang="nl-NL" dirty="0">
                <a:solidFill>
                  <a:srgbClr val="FFFF00"/>
                </a:solidFill>
              </a:rPr>
              <a:t>gezamenlijke verwerkingsverantwoordelijken</a:t>
            </a:r>
            <a:r>
              <a:rPr lang="nl-NL" dirty="0">
                <a:solidFill>
                  <a:schemeClr val="bg1"/>
                </a:solidFill>
              </a:rPr>
              <a:t>. Zij </a:t>
            </a:r>
            <a:r>
              <a:rPr lang="nl-NL" dirty="0">
                <a:solidFill>
                  <a:srgbClr val="FFFF00"/>
                </a:solidFill>
              </a:rPr>
              <a:t>stellen</a:t>
            </a:r>
            <a:r>
              <a:rPr lang="nl-NL" dirty="0">
                <a:solidFill>
                  <a:schemeClr val="bg1"/>
                </a:solidFill>
              </a:rPr>
              <a:t> op</a:t>
            </a:r>
            <a:br>
              <a:rPr lang="nl-NL" dirty="0">
                <a:solidFill>
                  <a:schemeClr val="bg1"/>
                </a:solidFill>
              </a:rPr>
            </a:br>
            <a:r>
              <a:rPr lang="nl-NL" dirty="0">
                <a:solidFill>
                  <a:schemeClr val="bg1"/>
                </a:solidFill>
              </a:rPr>
              <a:t>transparante wijze </a:t>
            </a:r>
            <a:r>
              <a:rPr lang="nl-NL" dirty="0">
                <a:solidFill>
                  <a:srgbClr val="FFFF00"/>
                </a:solidFill>
              </a:rPr>
              <a:t>hun respectieve verantwoordelijkheden </a:t>
            </a:r>
            <a:r>
              <a:rPr lang="nl-NL" dirty="0">
                <a:solidFill>
                  <a:schemeClr val="bg1"/>
                </a:solidFill>
              </a:rPr>
              <a:t>voor de nakoming van de</a:t>
            </a:r>
            <a:br>
              <a:rPr lang="nl-NL" dirty="0">
                <a:solidFill>
                  <a:schemeClr val="bg1"/>
                </a:solidFill>
              </a:rPr>
            </a:br>
            <a:r>
              <a:rPr lang="nl-NL" dirty="0">
                <a:solidFill>
                  <a:schemeClr val="bg1"/>
                </a:solidFill>
              </a:rPr>
              <a:t>verplichtingen uit hoofde van deze verordening </a:t>
            </a:r>
            <a:r>
              <a:rPr lang="nl-NL" dirty="0">
                <a:solidFill>
                  <a:srgbClr val="FFFF00"/>
                </a:solidFill>
              </a:rPr>
              <a:t>vast</a:t>
            </a:r>
            <a:r>
              <a:rPr lang="nl-NL" dirty="0">
                <a:solidFill>
                  <a:schemeClr val="bg1"/>
                </a:solidFill>
              </a:rPr>
              <a:t>.”</a:t>
            </a:r>
          </a:p>
        </p:txBody>
      </p:sp>
    </p:spTree>
    <p:extLst>
      <p:ext uri="{BB962C8B-B14F-4D97-AF65-F5344CB8AC3E}">
        <p14:creationId xmlns:p14="http://schemas.microsoft.com/office/powerpoint/2010/main" val="4290239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A5B0773B-BEF2-49C9-9CD4-CB570C8876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024" y="-12294"/>
            <a:ext cx="1727976" cy="1143884"/>
          </a:xfrm>
          <a:prstGeom prst="rect">
            <a:avLst/>
          </a:prstGeom>
          <a:effectLst>
            <a:softEdge rad="317500"/>
          </a:effectLst>
        </p:spPr>
      </p:pic>
      <p:sp>
        <p:nvSpPr>
          <p:cNvPr id="3" name="Title 2"/>
          <p:cNvSpPr>
            <a:spLocks noGrp="1"/>
          </p:cNvSpPr>
          <p:nvPr>
            <p:ph type="title"/>
          </p:nvPr>
        </p:nvSpPr>
        <p:spPr/>
        <p:txBody>
          <a:bodyPr/>
          <a:lstStyle/>
          <a:p>
            <a:r>
              <a:rPr lang="en-US" altLang="ko-KR" dirty="0" err="1"/>
              <a:t>Nationale</a:t>
            </a:r>
            <a:r>
              <a:rPr lang="en-US" altLang="ko-KR" dirty="0"/>
              <a:t> </a:t>
            </a:r>
            <a:r>
              <a:rPr lang="en-US" altLang="ko-KR" dirty="0" err="1"/>
              <a:t>aanvullende</a:t>
            </a:r>
            <a:r>
              <a:rPr lang="en-US" altLang="ko-KR" dirty="0"/>
              <a:t> regels</a:t>
            </a:r>
            <a:endParaRPr lang="ko-KR" altLang="en-US" dirty="0"/>
          </a:p>
        </p:txBody>
      </p:sp>
      <p:sp>
        <p:nvSpPr>
          <p:cNvPr id="2" name="Content Placeholder 1"/>
          <p:cNvSpPr>
            <a:spLocks noGrp="1"/>
          </p:cNvSpPr>
          <p:nvPr>
            <p:ph idx="1"/>
          </p:nvPr>
        </p:nvSpPr>
        <p:spPr>
          <a:xfrm>
            <a:off x="1763688" y="987574"/>
            <a:ext cx="7128792" cy="460648"/>
          </a:xfrm>
        </p:spPr>
        <p:txBody>
          <a:bodyPr/>
          <a:lstStyle/>
          <a:p>
            <a:r>
              <a:rPr lang="nl-NL" dirty="0"/>
              <a:t>Uitvoeringswet Algemene verordening gegevensbescherming</a:t>
            </a:r>
          </a:p>
        </p:txBody>
      </p:sp>
      <p:sp>
        <p:nvSpPr>
          <p:cNvPr id="5" name="Content Placeholder 4"/>
          <p:cNvSpPr>
            <a:spLocks noGrp="1"/>
          </p:cNvSpPr>
          <p:nvPr>
            <p:ph idx="10"/>
          </p:nvPr>
        </p:nvSpPr>
        <p:spPr>
          <a:xfrm>
            <a:off x="1990056" y="1664245"/>
            <a:ext cx="6902424" cy="2995737"/>
          </a:xfrm>
        </p:spPr>
        <p:txBody>
          <a:bodyPr/>
          <a:lstStyle/>
          <a:p>
            <a:pPr marL="285750" indent="-285750">
              <a:buFont typeface="Arial" panose="020B0604020202020204" pitchFamily="34" charset="0"/>
              <a:buChar char="•"/>
            </a:pPr>
            <a:r>
              <a:rPr lang="nl-NL" altLang="ko-KR" dirty="0">
                <a:latin typeface="Arial" pitchFamily="34" charset="0"/>
                <a:cs typeface="Arial" pitchFamily="34" charset="0"/>
              </a:rPr>
              <a:t>Internetconsultatie concept-wet</a:t>
            </a:r>
            <a:br>
              <a:rPr lang="nl-NL" altLang="ko-KR" dirty="0">
                <a:latin typeface="Arial" pitchFamily="34" charset="0"/>
                <a:cs typeface="Arial" pitchFamily="34" charset="0"/>
              </a:rPr>
            </a:br>
            <a:r>
              <a:rPr lang="nl-NL" altLang="ko-KR" dirty="0">
                <a:latin typeface="Arial" pitchFamily="34" charset="0"/>
                <a:cs typeface="Arial" pitchFamily="34" charset="0"/>
              </a:rPr>
              <a:t>9 december 2016 – 20 januari 2017</a:t>
            </a:r>
          </a:p>
          <a:p>
            <a:endParaRPr lang="nl-NL" altLang="ko-KR" dirty="0">
              <a:latin typeface="Arial" pitchFamily="34" charset="0"/>
              <a:cs typeface="Arial" pitchFamily="34" charset="0"/>
            </a:endParaRPr>
          </a:p>
          <a:p>
            <a:pPr marL="285750" indent="-285750">
              <a:buFont typeface="Arial" panose="020B0604020202020204" pitchFamily="34" charset="0"/>
              <a:buChar char="•"/>
            </a:pPr>
            <a:r>
              <a:rPr lang="nl-NL" altLang="ko-KR" sz="1200" dirty="0">
                <a:solidFill>
                  <a:schemeClr val="bg1"/>
                </a:solidFill>
              </a:rPr>
              <a:t>In werking getreden op </a:t>
            </a:r>
            <a:r>
              <a:rPr lang="nl-NL" altLang="ko-KR" sz="1200" dirty="0">
                <a:solidFill>
                  <a:schemeClr val="bg1"/>
                </a:solidFill>
                <a:latin typeface="Arial" panose="020B0604020202020204" pitchFamily="34" charset="0"/>
                <a:cs typeface="Arial" panose="020B0604020202020204" pitchFamily="34" charset="0"/>
              </a:rPr>
              <a:t>25 mei 2018</a:t>
            </a:r>
          </a:p>
          <a:p>
            <a:endParaRPr lang="nl-NL" altLang="ko-KR" dirty="0"/>
          </a:p>
          <a:p>
            <a:pPr marL="285750" indent="-285750">
              <a:buFont typeface="Arial" panose="020B0604020202020204" pitchFamily="34" charset="0"/>
              <a:buChar char="•"/>
            </a:pPr>
            <a:r>
              <a:rPr lang="nl-NL" altLang="ko-KR" dirty="0">
                <a:latin typeface="Arial" pitchFamily="34" charset="0"/>
                <a:cs typeface="Arial" pitchFamily="34" charset="0"/>
              </a:rPr>
              <a:t>Aanpassingswet Algemene verordening gegevensbescherming</a:t>
            </a:r>
          </a:p>
          <a:p>
            <a:pPr marL="1028700" lvl="1">
              <a:buFont typeface="Arial" panose="020B0604020202020204" pitchFamily="34" charset="0"/>
              <a:buChar char="•"/>
            </a:pPr>
            <a:r>
              <a:rPr lang="nl-NL" altLang="ko-KR" sz="1200" dirty="0">
                <a:solidFill>
                  <a:schemeClr val="bg1"/>
                </a:solidFill>
              </a:rPr>
              <a:t>28 juli </a:t>
            </a:r>
            <a:r>
              <a:rPr lang="nl-NL" altLang="ko-KR" sz="1200" dirty="0">
                <a:solidFill>
                  <a:schemeClr val="bg1"/>
                </a:solidFill>
                <a:latin typeface="Arial" panose="020B0604020202020204" pitchFamily="34" charset="0"/>
                <a:cs typeface="Arial" panose="020B0604020202020204" pitchFamily="34" charset="0"/>
              </a:rPr>
              <a:t>2018</a:t>
            </a:r>
            <a:endParaRPr lang="nl-NL" altLang="ko-KR" sz="1200" dirty="0">
              <a:latin typeface="Arial" panose="020B0604020202020204" pitchFamily="34" charset="0"/>
              <a:cs typeface="Arial" pitchFamily="34" charset="0"/>
            </a:endParaRPr>
          </a:p>
          <a:p>
            <a:pPr marL="285750" indent="-285750">
              <a:buFont typeface="Arial" panose="020B0604020202020204" pitchFamily="34" charset="0"/>
              <a:buChar char="•"/>
            </a:pPr>
            <a:endParaRPr lang="ko-KR" altLang="en-US" dirty="0">
              <a:latin typeface="Arial" pitchFamily="34" charset="0"/>
              <a:cs typeface="Arial" pitchFamily="34" charset="0"/>
            </a:endParaRPr>
          </a:p>
        </p:txBody>
      </p:sp>
    </p:spTree>
    <p:extLst>
      <p:ext uri="{BB962C8B-B14F-4D97-AF65-F5344CB8AC3E}">
        <p14:creationId xmlns:p14="http://schemas.microsoft.com/office/powerpoint/2010/main" val="979107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A61A5-3290-43FD-A892-0DBB6B0A91E6}"/>
              </a:ext>
            </a:extLst>
          </p:cNvPr>
          <p:cNvSpPr>
            <a:spLocks noGrp="1"/>
          </p:cNvSpPr>
          <p:nvPr>
            <p:ph type="title"/>
          </p:nvPr>
        </p:nvSpPr>
        <p:spPr/>
        <p:txBody>
          <a:bodyPr/>
          <a:lstStyle/>
          <a:p>
            <a:r>
              <a:rPr lang="nl-NL" dirty="0"/>
              <a:t>Privacy Impact Assessment</a:t>
            </a:r>
          </a:p>
        </p:txBody>
      </p:sp>
      <p:sp>
        <p:nvSpPr>
          <p:cNvPr id="3" name="Tijdelijke aanduiding voor inhoud 2">
            <a:extLst>
              <a:ext uri="{FF2B5EF4-FFF2-40B4-BE49-F238E27FC236}">
                <a16:creationId xmlns:a16="http://schemas.microsoft.com/office/drawing/2014/main" id="{3905DD4F-8FCB-42C6-BA6E-5348C6496769}"/>
              </a:ext>
            </a:extLst>
          </p:cNvPr>
          <p:cNvSpPr>
            <a:spLocks noGrp="1"/>
          </p:cNvSpPr>
          <p:nvPr>
            <p:ph idx="1"/>
          </p:nvPr>
        </p:nvSpPr>
        <p:spPr/>
        <p:txBody>
          <a:bodyPr/>
          <a:lstStyle/>
          <a:p>
            <a:r>
              <a:rPr lang="nl-NL" b="1" dirty="0" err="1"/>
              <a:t>Gegevensbeschermingseffectbeoordeling</a:t>
            </a:r>
            <a:endParaRPr lang="nl-NL" dirty="0"/>
          </a:p>
        </p:txBody>
      </p:sp>
      <p:sp>
        <p:nvSpPr>
          <p:cNvPr id="4" name="Tijdelijke aanduiding voor inhoud 3">
            <a:extLst>
              <a:ext uri="{FF2B5EF4-FFF2-40B4-BE49-F238E27FC236}">
                <a16:creationId xmlns:a16="http://schemas.microsoft.com/office/drawing/2014/main" id="{0FE47809-7651-4938-A14E-55F0F13422E3}"/>
              </a:ext>
            </a:extLst>
          </p:cNvPr>
          <p:cNvSpPr>
            <a:spLocks noGrp="1"/>
          </p:cNvSpPr>
          <p:nvPr>
            <p:ph idx="10"/>
          </p:nvPr>
        </p:nvSpPr>
        <p:spPr/>
        <p:txBody>
          <a:bodyPr/>
          <a:lstStyle/>
          <a:p>
            <a:r>
              <a:rPr lang="nl-NL" dirty="0"/>
              <a:t>Verplicht indien:</a:t>
            </a:r>
          </a:p>
          <a:p>
            <a:endParaRPr lang="nl-NL" dirty="0"/>
          </a:p>
          <a:p>
            <a:pPr marL="285750" indent="-285750">
              <a:buFont typeface="Arial" panose="020B0604020202020204" pitchFamily="34" charset="0"/>
              <a:buChar char="•"/>
            </a:pPr>
            <a:r>
              <a:rPr lang="nl-NL" dirty="0"/>
              <a:t>Geautomatiseerde besluitvorming o.b.v. persoonsgegevens</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Grootschalige verwerking bijzondere persoonsgegevens</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Monitoring van openbaar toegankelijke ruimten</a:t>
            </a:r>
          </a:p>
          <a:p>
            <a:pPr marL="1028700" lvl="1">
              <a:buFont typeface="Arial" panose="020B0604020202020204" pitchFamily="34" charset="0"/>
              <a:buChar char="•"/>
            </a:pPr>
            <a:r>
              <a:rPr lang="nl-NL" sz="1200" dirty="0">
                <a:solidFill>
                  <a:schemeClr val="bg1"/>
                </a:solidFill>
              </a:rPr>
              <a:t>Camerabewaking</a:t>
            </a:r>
          </a:p>
          <a:p>
            <a:pPr marL="171450" indent="-171450">
              <a:buFont typeface="Arial" panose="020B0604020202020204" pitchFamily="34" charset="0"/>
              <a:buChar char="•"/>
            </a:pPr>
            <a:endParaRPr lang="nl-NL" dirty="0"/>
          </a:p>
          <a:p>
            <a:pPr marL="285750" indent="-285750">
              <a:buFont typeface="Arial" panose="020B0604020202020204" pitchFamily="34" charset="0"/>
              <a:buChar char="•"/>
            </a:pPr>
            <a:r>
              <a:rPr lang="nl-NL" dirty="0"/>
              <a:t>Gegevensverwerking waarvoor door Autoriteit </a:t>
            </a:r>
            <a:r>
              <a:rPr lang="nl-NL"/>
              <a:t>Persoonsgegevens verplicht gesteld</a:t>
            </a:r>
            <a:endParaRPr lang="nl-NL" dirty="0"/>
          </a:p>
        </p:txBody>
      </p:sp>
    </p:spTree>
    <p:extLst>
      <p:ext uri="{BB962C8B-B14F-4D97-AF65-F5344CB8AC3E}">
        <p14:creationId xmlns:p14="http://schemas.microsoft.com/office/powerpoint/2010/main" val="533957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164BA9-20AC-4E54-B989-A72F86888F9A}"/>
              </a:ext>
            </a:extLst>
          </p:cNvPr>
          <p:cNvSpPr>
            <a:spLocks noGrp="1"/>
          </p:cNvSpPr>
          <p:nvPr>
            <p:ph type="title"/>
          </p:nvPr>
        </p:nvSpPr>
        <p:spPr/>
        <p:txBody>
          <a:bodyPr/>
          <a:lstStyle/>
          <a:p>
            <a:r>
              <a:rPr lang="nl-NL" dirty="0"/>
              <a:t>Oude wijn in nieuwe zakken</a:t>
            </a:r>
          </a:p>
        </p:txBody>
      </p:sp>
      <p:sp>
        <p:nvSpPr>
          <p:cNvPr id="3" name="Tijdelijke aanduiding voor inhoud 2">
            <a:extLst>
              <a:ext uri="{FF2B5EF4-FFF2-40B4-BE49-F238E27FC236}">
                <a16:creationId xmlns:a16="http://schemas.microsoft.com/office/drawing/2014/main" id="{71C86E85-48EB-4331-A11F-0523A0AAEEA6}"/>
              </a:ext>
            </a:extLst>
          </p:cNvPr>
          <p:cNvSpPr>
            <a:spLocks noGrp="1"/>
          </p:cNvSpPr>
          <p:nvPr>
            <p:ph idx="1"/>
          </p:nvPr>
        </p:nvSpPr>
        <p:spPr/>
        <p:txBody>
          <a:bodyPr/>
          <a:lstStyle/>
          <a:p>
            <a:endParaRPr lang="nl-NL"/>
          </a:p>
        </p:txBody>
      </p:sp>
      <p:sp>
        <p:nvSpPr>
          <p:cNvPr id="4" name="Tijdelijke aanduiding voor inhoud 3">
            <a:extLst>
              <a:ext uri="{FF2B5EF4-FFF2-40B4-BE49-F238E27FC236}">
                <a16:creationId xmlns:a16="http://schemas.microsoft.com/office/drawing/2014/main" id="{990EBEFD-C0B0-432D-9E14-B8D9C3CF0533}"/>
              </a:ext>
            </a:extLst>
          </p:cNvPr>
          <p:cNvSpPr>
            <a:spLocks noGrp="1"/>
          </p:cNvSpPr>
          <p:nvPr>
            <p:ph idx="10"/>
          </p:nvPr>
        </p:nvSpPr>
        <p:spPr/>
        <p:txBody>
          <a:bodyPr/>
          <a:lstStyle/>
          <a:p>
            <a:pPr marL="285750" indent="-285750">
              <a:buFont typeface="Arial" panose="020B0604020202020204" pitchFamily="34" charset="0"/>
              <a:buChar char="•"/>
            </a:pPr>
            <a:r>
              <a:rPr lang="nl-NL" b="1" dirty="0">
                <a:solidFill>
                  <a:schemeClr val="bg1"/>
                </a:solidFill>
              </a:rPr>
              <a:t>Artikel 2a Archiefwet 1995</a:t>
            </a:r>
          </a:p>
          <a:p>
            <a:pPr marL="1028700" lvl="1">
              <a:buFont typeface="Arial" panose="020B0604020202020204" pitchFamily="34" charset="0"/>
              <a:buChar char="•"/>
            </a:pPr>
            <a:r>
              <a:rPr lang="nl-NL" sz="1200" dirty="0">
                <a:solidFill>
                  <a:schemeClr val="bg1"/>
                </a:solidFill>
                <a:latin typeface="Arial" panose="020B0604020202020204" pitchFamily="34" charset="0"/>
                <a:cs typeface="Arial" panose="020B0604020202020204" pitchFamily="34" charset="0"/>
              </a:rPr>
              <a:t>Verwerking beperkt zich tot:</a:t>
            </a:r>
          </a:p>
          <a:p>
            <a:pPr marL="1428750" lvl="2"/>
            <a:r>
              <a:rPr lang="nl-NL" sz="1200" dirty="0">
                <a:solidFill>
                  <a:schemeClr val="bg1"/>
                </a:solidFill>
                <a:latin typeface="Arial" panose="020B0604020202020204" pitchFamily="34" charset="0"/>
                <a:cs typeface="Arial" panose="020B0604020202020204" pitchFamily="34" charset="0"/>
              </a:rPr>
              <a:t>Vervanging</a:t>
            </a:r>
          </a:p>
          <a:p>
            <a:pPr marL="1428750" lvl="2"/>
            <a:r>
              <a:rPr lang="nl-NL" sz="1200" dirty="0">
                <a:solidFill>
                  <a:schemeClr val="bg1"/>
                </a:solidFill>
                <a:latin typeface="Arial" panose="020B0604020202020204" pitchFamily="34" charset="0"/>
                <a:cs typeface="Arial" panose="020B0604020202020204" pitchFamily="34" charset="0"/>
              </a:rPr>
              <a:t>Overbrenging</a:t>
            </a:r>
          </a:p>
          <a:p>
            <a:pPr marL="1428750" lvl="2"/>
            <a:r>
              <a:rPr lang="nl-NL" sz="1200" dirty="0">
                <a:solidFill>
                  <a:schemeClr val="bg1"/>
                </a:solidFill>
                <a:latin typeface="Arial" panose="020B0604020202020204" pitchFamily="34" charset="0"/>
                <a:cs typeface="Arial" panose="020B0604020202020204" pitchFamily="34" charset="0"/>
              </a:rPr>
              <a:t>Opnemen in archiefbewaarplaats</a:t>
            </a:r>
          </a:p>
          <a:p>
            <a:pPr marL="1428750" lvl="2"/>
            <a:r>
              <a:rPr lang="nl-NL" sz="1200" dirty="0">
                <a:solidFill>
                  <a:schemeClr val="bg1"/>
                </a:solidFill>
                <a:latin typeface="Arial" panose="020B0604020202020204" pitchFamily="34" charset="0"/>
                <a:cs typeface="Arial" panose="020B0604020202020204" pitchFamily="34" charset="0"/>
              </a:rPr>
              <a:t>Beheer (m.u.v. raadpleging en beschikbaar stellen)</a:t>
            </a:r>
          </a:p>
          <a:p>
            <a:pPr marL="285750" indent="-285750">
              <a:buFont typeface="Arial" panose="020B0604020202020204" pitchFamily="34" charset="0"/>
              <a:buChar char="•"/>
            </a:pPr>
            <a:endParaRPr lang="nl-NL" dirty="0">
              <a:solidFill>
                <a:schemeClr val="bg1"/>
              </a:solidFill>
            </a:endParaRPr>
          </a:p>
          <a:p>
            <a:pPr marL="285750" indent="-285750">
              <a:buFont typeface="Arial" panose="020B0604020202020204" pitchFamily="34" charset="0"/>
              <a:buChar char="•"/>
            </a:pPr>
            <a:r>
              <a:rPr lang="nl-NL" b="1" dirty="0">
                <a:solidFill>
                  <a:schemeClr val="bg1"/>
                </a:solidFill>
              </a:rPr>
              <a:t>Artikel 15, eerste lid, Archiefwet 1995</a:t>
            </a:r>
          </a:p>
          <a:p>
            <a:pPr marL="1028700" lvl="1">
              <a:buFont typeface="Arial" panose="020B0604020202020204" pitchFamily="34" charset="0"/>
              <a:buChar char="•"/>
            </a:pPr>
            <a:r>
              <a:rPr lang="nl-NL" sz="1200" dirty="0">
                <a:solidFill>
                  <a:schemeClr val="bg1"/>
                </a:solidFill>
                <a:latin typeface="Arial" panose="020B0604020202020204" pitchFamily="34" charset="0"/>
                <a:cs typeface="Arial" panose="020B0604020202020204" pitchFamily="34" charset="0"/>
              </a:rPr>
              <a:t>Bij de overbrenging […] kan de zorgdrager […] slechts beperkingen aan de openbaarheid stellen voor</a:t>
            </a:r>
            <a:br>
              <a:rPr lang="nl-NL" sz="1200" dirty="0">
                <a:solidFill>
                  <a:schemeClr val="bg1"/>
                </a:solidFill>
                <a:latin typeface="Arial" panose="020B0604020202020204" pitchFamily="34" charset="0"/>
                <a:cs typeface="Arial" panose="020B0604020202020204" pitchFamily="34" charset="0"/>
              </a:rPr>
            </a:br>
            <a:r>
              <a:rPr lang="nl-NL" sz="1200" dirty="0">
                <a:solidFill>
                  <a:schemeClr val="bg1"/>
                </a:solidFill>
                <a:latin typeface="Arial" panose="020B0604020202020204" pitchFamily="34" charset="0"/>
                <a:cs typeface="Arial" panose="020B0604020202020204" pitchFamily="34" charset="0"/>
              </a:rPr>
              <a:t>een bepaalde termijn en met het oog op:</a:t>
            </a:r>
          </a:p>
          <a:p>
            <a:pPr marL="1428750" lvl="2"/>
            <a:r>
              <a:rPr lang="nl-NL" sz="1000" dirty="0">
                <a:solidFill>
                  <a:schemeClr val="bg1"/>
                </a:solidFill>
                <a:latin typeface="Arial" panose="020B0604020202020204" pitchFamily="34" charset="0"/>
                <a:cs typeface="Arial" panose="020B0604020202020204" pitchFamily="34" charset="0"/>
              </a:rPr>
              <a:t>de eerbiediging van de persoonlijke levenssfeer;</a:t>
            </a:r>
          </a:p>
          <a:p>
            <a:pPr marL="1428750" lvl="2"/>
            <a:r>
              <a:rPr lang="nl-NL" sz="1000">
                <a:solidFill>
                  <a:schemeClr val="bg1"/>
                </a:solidFill>
                <a:latin typeface="Arial" panose="020B0604020202020204" pitchFamily="34" charset="0"/>
                <a:cs typeface="Arial" panose="020B0604020202020204" pitchFamily="34" charset="0"/>
              </a:rPr>
              <a:t>het </a:t>
            </a:r>
            <a:r>
              <a:rPr lang="nl-NL" sz="1000" dirty="0">
                <a:solidFill>
                  <a:schemeClr val="bg1"/>
                </a:solidFill>
                <a:latin typeface="Arial" panose="020B0604020202020204" pitchFamily="34" charset="0"/>
                <a:cs typeface="Arial" panose="020B0604020202020204" pitchFamily="34" charset="0"/>
              </a:rPr>
              <a:t>belang van de Staat of zijn bondgenoten;</a:t>
            </a:r>
          </a:p>
          <a:p>
            <a:pPr marL="1428750" lvl="2"/>
            <a:r>
              <a:rPr lang="nl-NL" sz="1000">
                <a:solidFill>
                  <a:schemeClr val="bg1"/>
                </a:solidFill>
                <a:latin typeface="Arial" panose="020B0604020202020204" pitchFamily="34" charset="0"/>
                <a:cs typeface="Arial" panose="020B0604020202020204" pitchFamily="34" charset="0"/>
              </a:rPr>
              <a:t>het </a:t>
            </a:r>
            <a:r>
              <a:rPr lang="nl-NL" sz="1000" dirty="0">
                <a:solidFill>
                  <a:schemeClr val="bg1"/>
                </a:solidFill>
                <a:latin typeface="Arial" panose="020B0604020202020204" pitchFamily="34" charset="0"/>
                <a:cs typeface="Arial" panose="020B0604020202020204" pitchFamily="34" charset="0"/>
              </a:rPr>
              <a:t>anderszins voorkomen van onevenredige bevoordeling of benadeling van betrokken natuurlijke personen of</a:t>
            </a:r>
            <a:br>
              <a:rPr lang="nl-NL" sz="1000" dirty="0">
                <a:solidFill>
                  <a:schemeClr val="bg1"/>
                </a:solidFill>
                <a:latin typeface="Arial" panose="020B0604020202020204" pitchFamily="34" charset="0"/>
                <a:cs typeface="Arial" panose="020B0604020202020204" pitchFamily="34" charset="0"/>
              </a:rPr>
            </a:br>
            <a:r>
              <a:rPr lang="nl-NL" sz="1000" dirty="0">
                <a:solidFill>
                  <a:schemeClr val="bg1"/>
                </a:solidFill>
                <a:latin typeface="Arial" panose="020B0604020202020204" pitchFamily="34" charset="0"/>
                <a:cs typeface="Arial" panose="020B0604020202020204" pitchFamily="34" charset="0"/>
              </a:rPr>
              <a:t>rechtspersonen dan wel van derden.</a:t>
            </a:r>
          </a:p>
        </p:txBody>
      </p:sp>
    </p:spTree>
    <p:extLst>
      <p:ext uri="{BB962C8B-B14F-4D97-AF65-F5344CB8AC3E}">
        <p14:creationId xmlns:p14="http://schemas.microsoft.com/office/powerpoint/2010/main" val="336157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FF403A8-213F-43D8-8D27-3BB63C7C5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871"/>
            <a:ext cx="9144000" cy="6091238"/>
          </a:xfrm>
          <a:prstGeom prst="rect">
            <a:avLst/>
          </a:prstGeom>
        </p:spPr>
      </p:pic>
    </p:spTree>
    <p:extLst>
      <p:ext uri="{BB962C8B-B14F-4D97-AF65-F5344CB8AC3E}">
        <p14:creationId xmlns:p14="http://schemas.microsoft.com/office/powerpoint/2010/main" val="242244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A5B0773B-BEF2-49C9-9CD4-CB570C8876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024" y="-12294"/>
            <a:ext cx="1727976" cy="1143884"/>
          </a:xfrm>
          <a:prstGeom prst="rect">
            <a:avLst/>
          </a:prstGeom>
          <a:effectLst>
            <a:softEdge rad="317500"/>
          </a:effectLst>
        </p:spPr>
      </p:pic>
      <p:sp>
        <p:nvSpPr>
          <p:cNvPr id="3" name="Title 2"/>
          <p:cNvSpPr>
            <a:spLocks noGrp="1"/>
          </p:cNvSpPr>
          <p:nvPr>
            <p:ph type="title"/>
          </p:nvPr>
        </p:nvSpPr>
        <p:spPr/>
        <p:txBody>
          <a:bodyPr/>
          <a:lstStyle/>
          <a:p>
            <a:r>
              <a:rPr lang="en-US" altLang="ko-KR" dirty="0" err="1"/>
              <a:t>Nationale</a:t>
            </a:r>
            <a:r>
              <a:rPr lang="en-US" altLang="ko-KR" dirty="0"/>
              <a:t> </a:t>
            </a:r>
            <a:r>
              <a:rPr lang="en-US" altLang="ko-KR" dirty="0" err="1"/>
              <a:t>aanvullende</a:t>
            </a:r>
            <a:r>
              <a:rPr lang="en-US" altLang="ko-KR" dirty="0"/>
              <a:t> regels</a:t>
            </a:r>
            <a:endParaRPr lang="ko-KR" altLang="en-US" dirty="0"/>
          </a:p>
        </p:txBody>
      </p:sp>
      <p:sp>
        <p:nvSpPr>
          <p:cNvPr id="2" name="Content Placeholder 1"/>
          <p:cNvSpPr>
            <a:spLocks noGrp="1"/>
          </p:cNvSpPr>
          <p:nvPr>
            <p:ph idx="1"/>
          </p:nvPr>
        </p:nvSpPr>
        <p:spPr>
          <a:xfrm>
            <a:off x="1763688" y="987574"/>
            <a:ext cx="7128792" cy="460648"/>
          </a:xfrm>
        </p:spPr>
        <p:txBody>
          <a:bodyPr/>
          <a:lstStyle/>
          <a:p>
            <a:r>
              <a:rPr lang="nl-NL" dirty="0"/>
              <a:t>Uitvoeringswet Algemene verordening gegevensbescherming</a:t>
            </a:r>
          </a:p>
        </p:txBody>
      </p:sp>
      <p:sp>
        <p:nvSpPr>
          <p:cNvPr id="5" name="Content Placeholder 4"/>
          <p:cNvSpPr>
            <a:spLocks noGrp="1"/>
          </p:cNvSpPr>
          <p:nvPr>
            <p:ph idx="10"/>
          </p:nvPr>
        </p:nvSpPr>
        <p:spPr>
          <a:xfrm>
            <a:off x="1990056" y="1664245"/>
            <a:ext cx="4022104" cy="2995737"/>
          </a:xfrm>
        </p:spPr>
        <p:txBody>
          <a:bodyPr/>
          <a:lstStyle/>
          <a:p>
            <a:pPr marL="285750" indent="-285750">
              <a:buFont typeface="Arial" panose="020B0604020202020204" pitchFamily="34" charset="0"/>
              <a:buChar char="•"/>
            </a:pPr>
            <a:r>
              <a:rPr lang="nl-NL" altLang="ko-KR" dirty="0">
                <a:latin typeface="Arial" pitchFamily="34" charset="0"/>
                <a:cs typeface="Arial" pitchFamily="34" charset="0"/>
              </a:rPr>
              <a:t>Internetconsultatie concept-wet</a:t>
            </a:r>
            <a:br>
              <a:rPr lang="nl-NL" altLang="ko-KR" dirty="0">
                <a:latin typeface="Arial" pitchFamily="34" charset="0"/>
                <a:cs typeface="Arial" pitchFamily="34" charset="0"/>
              </a:rPr>
            </a:br>
            <a:r>
              <a:rPr lang="nl-NL" altLang="ko-KR" dirty="0">
                <a:latin typeface="Arial" pitchFamily="34" charset="0"/>
                <a:cs typeface="Arial" pitchFamily="34" charset="0"/>
              </a:rPr>
              <a:t>9 december 2016 – 20 januari 2017</a:t>
            </a:r>
          </a:p>
          <a:p>
            <a:endParaRPr lang="nl-NL" altLang="ko-KR" dirty="0">
              <a:latin typeface="Arial" pitchFamily="34" charset="0"/>
              <a:cs typeface="Arial" pitchFamily="34" charset="0"/>
            </a:endParaRPr>
          </a:p>
          <a:p>
            <a:pPr marL="285750" indent="-285750">
              <a:buFont typeface="Arial" panose="020B0604020202020204" pitchFamily="34" charset="0"/>
              <a:buChar char="•"/>
            </a:pPr>
            <a:r>
              <a:rPr lang="nl-NL" altLang="ko-KR" dirty="0"/>
              <a:t>Advies vastgesteld door de Afdeling advisering van de Raad van State</a:t>
            </a:r>
            <a:br>
              <a:rPr lang="nl-NL" altLang="ko-KR" dirty="0"/>
            </a:br>
            <a:r>
              <a:rPr lang="nl-NL" altLang="ko-KR" dirty="0"/>
              <a:t>week 40 (2-6 oktober), 2017</a:t>
            </a:r>
          </a:p>
          <a:p>
            <a:pPr marL="1028700" lvl="1">
              <a:buFont typeface="Arial" panose="020B0604020202020204" pitchFamily="34" charset="0"/>
              <a:buChar char="•"/>
            </a:pPr>
            <a:r>
              <a:rPr lang="nl-NL" altLang="ko-KR" sz="1200" dirty="0">
                <a:solidFill>
                  <a:schemeClr val="bg1"/>
                </a:solidFill>
                <a:latin typeface="Arial" panose="020B0604020202020204" pitchFamily="34" charset="0"/>
                <a:cs typeface="Arial" panose="020B0604020202020204" pitchFamily="34" charset="0"/>
              </a:rPr>
              <a:t>Advies is (nog) niet openbaar</a:t>
            </a:r>
          </a:p>
          <a:p>
            <a:pPr marL="285750" indent="-285750">
              <a:buFont typeface="Arial" panose="020B0604020202020204" pitchFamily="34" charset="0"/>
              <a:buChar char="•"/>
            </a:pPr>
            <a:endParaRPr lang="nl-NL" altLang="ko-KR" dirty="0"/>
          </a:p>
          <a:p>
            <a:pPr marL="285750" indent="-285750">
              <a:buFont typeface="Arial" panose="020B0604020202020204" pitchFamily="34" charset="0"/>
              <a:buChar char="•"/>
            </a:pPr>
            <a:r>
              <a:rPr lang="nl-NL" altLang="ko-KR" dirty="0"/>
              <a:t>Wet is (nog) niet aanhangig gemaakt bij het parlement</a:t>
            </a:r>
          </a:p>
          <a:p>
            <a:pPr marL="285750" indent="-285750">
              <a:buFont typeface="Arial" panose="020B0604020202020204" pitchFamily="34" charset="0"/>
              <a:buChar char="•"/>
            </a:pPr>
            <a:endParaRPr lang="nl-NL" altLang="ko-KR" dirty="0">
              <a:latin typeface="Arial" pitchFamily="34" charset="0"/>
              <a:cs typeface="Arial" pitchFamily="34" charset="0"/>
            </a:endParaRPr>
          </a:p>
          <a:p>
            <a:pPr marL="285750" indent="-285750">
              <a:buFont typeface="Arial" panose="020B0604020202020204" pitchFamily="34" charset="0"/>
              <a:buChar char="•"/>
            </a:pPr>
            <a:endParaRPr lang="ko-KR" altLang="en-US" dirty="0">
              <a:latin typeface="Arial" pitchFamily="34" charset="0"/>
              <a:cs typeface="Arial" pitchFamily="34" charset="0"/>
            </a:endParaRPr>
          </a:p>
        </p:txBody>
      </p:sp>
      <p:grpSp>
        <p:nvGrpSpPr>
          <p:cNvPr id="9" name="Groep 8">
            <a:extLst>
              <a:ext uri="{FF2B5EF4-FFF2-40B4-BE49-F238E27FC236}">
                <a16:creationId xmlns:a16="http://schemas.microsoft.com/office/drawing/2014/main" id="{00973D7A-641F-4A2A-944F-EF935EB8D071}"/>
              </a:ext>
            </a:extLst>
          </p:cNvPr>
          <p:cNvGrpSpPr/>
          <p:nvPr/>
        </p:nvGrpSpPr>
        <p:grpSpPr>
          <a:xfrm>
            <a:off x="6246040" y="1779662"/>
            <a:ext cx="2339968" cy="2339968"/>
            <a:chOff x="6246040" y="1779662"/>
            <a:chExt cx="2339968" cy="2339968"/>
          </a:xfrm>
        </p:grpSpPr>
        <p:sp>
          <p:nvSpPr>
            <p:cNvPr id="7" name="Ovaal 6">
              <a:extLst>
                <a:ext uri="{FF2B5EF4-FFF2-40B4-BE49-F238E27FC236}">
                  <a16:creationId xmlns:a16="http://schemas.microsoft.com/office/drawing/2014/main" id="{3D9F69AC-F4D7-4AC0-B18C-9914AF4BD4FE}"/>
                </a:ext>
              </a:extLst>
            </p:cNvPr>
            <p:cNvSpPr/>
            <p:nvPr/>
          </p:nvSpPr>
          <p:spPr>
            <a:xfrm>
              <a:off x="6246040" y="1779662"/>
              <a:ext cx="2339968" cy="233996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nl-NL"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AVG</a:t>
              </a:r>
            </a:p>
            <a:p>
              <a:pPr algn="ctr"/>
              <a:endParaRPr lang="nl-NL" b="1" spc="5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nl-NL" b="1" spc="5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nl-NL" b="1" spc="5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nl-NL" b="1" spc="5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nl-NL" b="1" spc="50" dirty="0">
                <a:ln w="0"/>
                <a:solidFill>
                  <a:schemeClr val="bg2"/>
                </a:solidFill>
                <a:effectLst>
                  <a:innerShdw blurRad="63500" dist="50800" dir="13500000">
                    <a:srgbClr val="000000">
                      <a:alpha val="50000"/>
                    </a:srgbClr>
                  </a:innerShdw>
                </a:effectLst>
              </a:endParaRPr>
            </a:p>
            <a:p>
              <a:pPr algn="ctr"/>
              <a:endParaRPr lang="nl-NL" b="1" spc="5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Ovaal 7">
              <a:extLst>
                <a:ext uri="{FF2B5EF4-FFF2-40B4-BE49-F238E27FC236}">
                  <a16:creationId xmlns:a16="http://schemas.microsoft.com/office/drawing/2014/main" id="{D6F74B61-F27F-473C-842F-34CB046ED7D8}"/>
                </a:ext>
              </a:extLst>
            </p:cNvPr>
            <p:cNvSpPr/>
            <p:nvPr/>
          </p:nvSpPr>
          <p:spPr>
            <a:xfrm>
              <a:off x="6835423" y="2369045"/>
              <a:ext cx="1161202" cy="116120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UAVG</a:t>
              </a:r>
            </a:p>
          </p:txBody>
        </p:sp>
      </p:grpSp>
    </p:spTree>
    <p:extLst>
      <p:ext uri="{BB962C8B-B14F-4D97-AF65-F5344CB8AC3E}">
        <p14:creationId xmlns:p14="http://schemas.microsoft.com/office/powerpoint/2010/main" val="2068869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89BBCB-E902-4A05-A8D4-37DDF98115D9}"/>
              </a:ext>
            </a:extLst>
          </p:cNvPr>
          <p:cNvSpPr>
            <a:spLocks noGrp="1"/>
          </p:cNvSpPr>
          <p:nvPr>
            <p:ph type="title"/>
          </p:nvPr>
        </p:nvSpPr>
        <p:spPr/>
        <p:txBody>
          <a:bodyPr/>
          <a:lstStyle/>
          <a:p>
            <a:r>
              <a:rPr lang="nl-NL" dirty="0"/>
              <a:t>Persoonsgegevens</a:t>
            </a:r>
          </a:p>
        </p:txBody>
      </p:sp>
      <p:sp>
        <p:nvSpPr>
          <p:cNvPr id="4" name="Tijdelijke aanduiding voor inhoud 3">
            <a:extLst>
              <a:ext uri="{FF2B5EF4-FFF2-40B4-BE49-F238E27FC236}">
                <a16:creationId xmlns:a16="http://schemas.microsoft.com/office/drawing/2014/main" id="{C5D481BF-6005-4CD3-B96D-7E68F1D53A70}"/>
              </a:ext>
            </a:extLst>
          </p:cNvPr>
          <p:cNvSpPr>
            <a:spLocks noGrp="1"/>
          </p:cNvSpPr>
          <p:nvPr>
            <p:ph idx="1"/>
          </p:nvPr>
        </p:nvSpPr>
        <p:spPr/>
        <p:txBody>
          <a:bodyPr/>
          <a:lstStyle/>
          <a:p>
            <a:r>
              <a:rPr lang="nl-NL" dirty="0"/>
              <a:t>Definitie</a:t>
            </a:r>
          </a:p>
        </p:txBody>
      </p:sp>
      <p:sp>
        <p:nvSpPr>
          <p:cNvPr id="5" name="Tijdelijke aanduiding voor inhoud 4">
            <a:extLst>
              <a:ext uri="{FF2B5EF4-FFF2-40B4-BE49-F238E27FC236}">
                <a16:creationId xmlns:a16="http://schemas.microsoft.com/office/drawing/2014/main" id="{03FEC52E-FC12-416E-AF5F-31966EEDAF76}"/>
              </a:ext>
            </a:extLst>
          </p:cNvPr>
          <p:cNvSpPr>
            <a:spLocks noGrp="1"/>
          </p:cNvSpPr>
          <p:nvPr>
            <p:ph idx="10"/>
          </p:nvPr>
        </p:nvSpPr>
        <p:spPr/>
        <p:txBody>
          <a:bodyPr/>
          <a:lstStyle/>
          <a:p>
            <a:pPr marL="285750" indent="-285750">
              <a:buFont typeface="Arial" panose="020B0604020202020204" pitchFamily="34" charset="0"/>
              <a:buChar char="•"/>
            </a:pPr>
            <a:r>
              <a:rPr lang="nl-NL" dirty="0"/>
              <a:t>alle informatie over een geïdentificeerde of identificeerbare </a:t>
            </a:r>
            <a:r>
              <a:rPr lang="nl-NL" dirty="0">
                <a:solidFill>
                  <a:srgbClr val="FFFF00"/>
                </a:solidFill>
              </a:rPr>
              <a:t>natuurlijke persoon</a:t>
            </a:r>
          </a:p>
          <a:p>
            <a:endParaRPr lang="nl-NL" dirty="0"/>
          </a:p>
        </p:txBody>
      </p:sp>
      <p:pic>
        <p:nvPicPr>
          <p:cNvPr id="7" name="Afbeelding 6">
            <a:extLst>
              <a:ext uri="{FF2B5EF4-FFF2-40B4-BE49-F238E27FC236}">
                <a16:creationId xmlns:a16="http://schemas.microsoft.com/office/drawing/2014/main" id="{E8F96985-6F0E-43D4-B4E3-19B9F4DDC5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9880" y="2499742"/>
            <a:ext cx="3844241" cy="20162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04196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89BBCB-E902-4A05-A8D4-37DDF98115D9}"/>
              </a:ext>
            </a:extLst>
          </p:cNvPr>
          <p:cNvSpPr>
            <a:spLocks noGrp="1"/>
          </p:cNvSpPr>
          <p:nvPr>
            <p:ph type="title"/>
          </p:nvPr>
        </p:nvSpPr>
        <p:spPr/>
        <p:txBody>
          <a:bodyPr/>
          <a:lstStyle/>
          <a:p>
            <a:r>
              <a:rPr lang="nl-NL" dirty="0"/>
              <a:t>Persoonsgegevens</a:t>
            </a:r>
          </a:p>
        </p:txBody>
      </p:sp>
      <p:sp>
        <p:nvSpPr>
          <p:cNvPr id="4" name="Tijdelijke aanduiding voor inhoud 3">
            <a:extLst>
              <a:ext uri="{FF2B5EF4-FFF2-40B4-BE49-F238E27FC236}">
                <a16:creationId xmlns:a16="http://schemas.microsoft.com/office/drawing/2014/main" id="{C5D481BF-6005-4CD3-B96D-7E68F1D53A70}"/>
              </a:ext>
            </a:extLst>
          </p:cNvPr>
          <p:cNvSpPr>
            <a:spLocks noGrp="1"/>
          </p:cNvSpPr>
          <p:nvPr>
            <p:ph idx="1"/>
          </p:nvPr>
        </p:nvSpPr>
        <p:spPr/>
        <p:txBody>
          <a:bodyPr/>
          <a:lstStyle/>
          <a:p>
            <a:r>
              <a:rPr lang="nl-NL" dirty="0"/>
              <a:t>Definitie</a:t>
            </a:r>
          </a:p>
        </p:txBody>
      </p:sp>
      <p:sp>
        <p:nvSpPr>
          <p:cNvPr id="5" name="Tijdelijke aanduiding voor inhoud 4">
            <a:extLst>
              <a:ext uri="{FF2B5EF4-FFF2-40B4-BE49-F238E27FC236}">
                <a16:creationId xmlns:a16="http://schemas.microsoft.com/office/drawing/2014/main" id="{03FEC52E-FC12-416E-AF5F-31966EEDAF76}"/>
              </a:ext>
            </a:extLst>
          </p:cNvPr>
          <p:cNvSpPr>
            <a:spLocks noGrp="1"/>
          </p:cNvSpPr>
          <p:nvPr>
            <p:ph idx="10"/>
          </p:nvPr>
        </p:nvSpPr>
        <p:spPr/>
        <p:txBody>
          <a:bodyPr/>
          <a:lstStyle/>
          <a:p>
            <a:pPr marL="285750" indent="-285750">
              <a:buFont typeface="Arial" panose="020B0604020202020204" pitchFamily="34" charset="0"/>
              <a:buChar char="•"/>
            </a:pPr>
            <a:r>
              <a:rPr lang="nl-NL" dirty="0">
                <a:solidFill>
                  <a:schemeClr val="bg1">
                    <a:lumMod val="65000"/>
                  </a:schemeClr>
                </a:solidFill>
              </a:rPr>
              <a:t>alle informatie over een geïdentificeerde of identificeerbare natuurlijke persoon;</a:t>
            </a:r>
          </a:p>
          <a:p>
            <a:pPr marL="285750" indent="-285750">
              <a:buFont typeface="Arial" panose="020B0604020202020204" pitchFamily="34" charset="0"/>
              <a:buChar char="•"/>
            </a:pPr>
            <a:r>
              <a:rPr lang="nl-NL" dirty="0"/>
              <a:t>als identificeerbaar wordt beschouwd een natuurlijke persoon die direct of indirect kan worden</a:t>
            </a:r>
            <a:br>
              <a:rPr lang="nl-NL" dirty="0"/>
            </a:br>
            <a:r>
              <a:rPr lang="nl-NL" dirty="0"/>
              <a:t>geïdentificeerd, met name aan de hand van een </a:t>
            </a:r>
            <a:r>
              <a:rPr lang="nl-NL" dirty="0" err="1"/>
              <a:t>identificator</a:t>
            </a:r>
            <a:r>
              <a:rPr lang="nl-NL" dirty="0"/>
              <a:t> zoals een </a:t>
            </a:r>
            <a:r>
              <a:rPr lang="nl-NL" dirty="0">
                <a:solidFill>
                  <a:srgbClr val="FFFF00"/>
                </a:solidFill>
              </a:rPr>
              <a:t>naam</a:t>
            </a:r>
            <a:r>
              <a:rPr lang="nl-NL" dirty="0"/>
              <a:t>,</a:t>
            </a:r>
            <a:br>
              <a:rPr lang="nl-NL" dirty="0"/>
            </a:br>
            <a:r>
              <a:rPr lang="nl-NL" dirty="0"/>
              <a:t>een </a:t>
            </a:r>
            <a:r>
              <a:rPr lang="nl-NL" dirty="0">
                <a:solidFill>
                  <a:srgbClr val="FFFF00"/>
                </a:solidFill>
              </a:rPr>
              <a:t>identificatienummer</a:t>
            </a:r>
            <a:r>
              <a:rPr lang="nl-NL" dirty="0"/>
              <a:t>, </a:t>
            </a:r>
            <a:r>
              <a:rPr lang="nl-NL" dirty="0">
                <a:solidFill>
                  <a:srgbClr val="FFFF00"/>
                </a:solidFill>
              </a:rPr>
              <a:t>locatiegegevens</a:t>
            </a:r>
            <a:r>
              <a:rPr lang="nl-NL" dirty="0"/>
              <a:t>, een </a:t>
            </a:r>
            <a:r>
              <a:rPr lang="nl-NL" dirty="0">
                <a:solidFill>
                  <a:srgbClr val="FFFF00"/>
                </a:solidFill>
              </a:rPr>
              <a:t>online </a:t>
            </a:r>
            <a:r>
              <a:rPr lang="nl-NL" dirty="0" err="1">
                <a:solidFill>
                  <a:srgbClr val="FFFF00"/>
                </a:solidFill>
              </a:rPr>
              <a:t>identificator</a:t>
            </a:r>
            <a:endParaRPr lang="nl-NL" dirty="0">
              <a:solidFill>
                <a:srgbClr val="FFFF00"/>
              </a:solidFill>
            </a:endParaRPr>
          </a:p>
          <a:p>
            <a:endParaRPr lang="nl-NL" dirty="0"/>
          </a:p>
        </p:txBody>
      </p:sp>
      <p:pic>
        <p:nvPicPr>
          <p:cNvPr id="6" name="Afbeelding 5">
            <a:extLst>
              <a:ext uri="{FF2B5EF4-FFF2-40B4-BE49-F238E27FC236}">
                <a16:creationId xmlns:a16="http://schemas.microsoft.com/office/drawing/2014/main" id="{B6B33284-7A69-4281-8E4D-B521BA35AC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879" y="3216955"/>
            <a:ext cx="2021421" cy="134761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Afbeelding 8">
            <a:extLst>
              <a:ext uri="{FF2B5EF4-FFF2-40B4-BE49-F238E27FC236}">
                <a16:creationId xmlns:a16="http://schemas.microsoft.com/office/drawing/2014/main" id="{04235486-0420-400F-977D-465A685BA8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8233" y="3216955"/>
            <a:ext cx="2021420" cy="13476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Afbeelding 10">
            <a:extLst>
              <a:ext uri="{FF2B5EF4-FFF2-40B4-BE49-F238E27FC236}">
                <a16:creationId xmlns:a16="http://schemas.microsoft.com/office/drawing/2014/main" id="{0A4FFFB3-1146-4F60-AE1A-BCD21442B3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7896" y="3216955"/>
            <a:ext cx="1485741" cy="13476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 name="Afbeelding 12">
            <a:extLst>
              <a:ext uri="{FF2B5EF4-FFF2-40B4-BE49-F238E27FC236}">
                <a16:creationId xmlns:a16="http://schemas.microsoft.com/office/drawing/2014/main" id="{6026CFE9-F1E6-45AC-AAC1-FE1CE9C5EF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4248" y="3216955"/>
            <a:ext cx="1905355" cy="13436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28506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89BBCB-E902-4A05-A8D4-37DDF98115D9}"/>
              </a:ext>
            </a:extLst>
          </p:cNvPr>
          <p:cNvSpPr>
            <a:spLocks noGrp="1"/>
          </p:cNvSpPr>
          <p:nvPr>
            <p:ph type="title"/>
          </p:nvPr>
        </p:nvSpPr>
        <p:spPr/>
        <p:txBody>
          <a:bodyPr/>
          <a:lstStyle/>
          <a:p>
            <a:r>
              <a:rPr lang="nl-NL" dirty="0"/>
              <a:t>Persoonsgegevens</a:t>
            </a:r>
          </a:p>
        </p:txBody>
      </p:sp>
      <p:sp>
        <p:nvSpPr>
          <p:cNvPr id="4" name="Tijdelijke aanduiding voor inhoud 3">
            <a:extLst>
              <a:ext uri="{FF2B5EF4-FFF2-40B4-BE49-F238E27FC236}">
                <a16:creationId xmlns:a16="http://schemas.microsoft.com/office/drawing/2014/main" id="{C5D481BF-6005-4CD3-B96D-7E68F1D53A70}"/>
              </a:ext>
            </a:extLst>
          </p:cNvPr>
          <p:cNvSpPr>
            <a:spLocks noGrp="1"/>
          </p:cNvSpPr>
          <p:nvPr>
            <p:ph idx="1"/>
          </p:nvPr>
        </p:nvSpPr>
        <p:spPr/>
        <p:txBody>
          <a:bodyPr/>
          <a:lstStyle/>
          <a:p>
            <a:r>
              <a:rPr lang="nl-NL" dirty="0"/>
              <a:t>Definitie</a:t>
            </a:r>
          </a:p>
        </p:txBody>
      </p:sp>
      <p:sp>
        <p:nvSpPr>
          <p:cNvPr id="5" name="Tijdelijke aanduiding voor inhoud 4">
            <a:extLst>
              <a:ext uri="{FF2B5EF4-FFF2-40B4-BE49-F238E27FC236}">
                <a16:creationId xmlns:a16="http://schemas.microsoft.com/office/drawing/2014/main" id="{03FEC52E-FC12-416E-AF5F-31966EEDAF76}"/>
              </a:ext>
            </a:extLst>
          </p:cNvPr>
          <p:cNvSpPr>
            <a:spLocks noGrp="1"/>
          </p:cNvSpPr>
          <p:nvPr>
            <p:ph idx="10"/>
          </p:nvPr>
        </p:nvSpPr>
        <p:spPr/>
        <p:txBody>
          <a:bodyPr/>
          <a:lstStyle/>
          <a:p>
            <a:pPr marL="285750" indent="-285750">
              <a:buFont typeface="Arial" panose="020B0604020202020204" pitchFamily="34" charset="0"/>
              <a:buChar char="•"/>
            </a:pPr>
            <a:r>
              <a:rPr lang="nl-NL" dirty="0">
                <a:solidFill>
                  <a:schemeClr val="bg1">
                    <a:lumMod val="65000"/>
                  </a:schemeClr>
                </a:solidFill>
              </a:rPr>
              <a:t>alle informatie over een geïdentificeerde of identificeerbare natuurlijke persoon;</a:t>
            </a:r>
          </a:p>
          <a:p>
            <a:pPr marL="285750" indent="-285750">
              <a:buFont typeface="Arial" panose="020B0604020202020204" pitchFamily="34" charset="0"/>
              <a:buChar char="•"/>
            </a:pPr>
            <a:r>
              <a:rPr lang="nl-NL" dirty="0">
                <a:solidFill>
                  <a:schemeClr val="bg1">
                    <a:lumMod val="65000"/>
                  </a:schemeClr>
                </a:solidFill>
              </a:rPr>
              <a:t>als identificeerbaar wordt beschouwd een natuurlijke persoon die direct of indirect kan worden</a:t>
            </a:r>
            <a:br>
              <a:rPr lang="nl-NL" dirty="0">
                <a:solidFill>
                  <a:schemeClr val="bg1">
                    <a:lumMod val="65000"/>
                  </a:schemeClr>
                </a:solidFill>
              </a:rPr>
            </a:br>
            <a:r>
              <a:rPr lang="nl-NL" dirty="0">
                <a:solidFill>
                  <a:schemeClr val="bg1">
                    <a:lumMod val="65000"/>
                  </a:schemeClr>
                </a:solidFill>
              </a:rPr>
              <a:t>geïdentificeerd, met name aan de hand van een </a:t>
            </a:r>
            <a:r>
              <a:rPr lang="nl-NL" dirty="0" err="1">
                <a:solidFill>
                  <a:schemeClr val="bg1">
                    <a:lumMod val="65000"/>
                  </a:schemeClr>
                </a:solidFill>
              </a:rPr>
              <a:t>identificator</a:t>
            </a:r>
            <a:r>
              <a:rPr lang="nl-NL" dirty="0">
                <a:solidFill>
                  <a:schemeClr val="bg1">
                    <a:lumMod val="65000"/>
                  </a:schemeClr>
                </a:solidFill>
              </a:rPr>
              <a:t> zoals een naam,</a:t>
            </a:r>
            <a:br>
              <a:rPr lang="nl-NL" dirty="0">
                <a:solidFill>
                  <a:schemeClr val="bg1">
                    <a:lumMod val="65000"/>
                  </a:schemeClr>
                </a:solidFill>
              </a:rPr>
            </a:br>
            <a:r>
              <a:rPr lang="nl-NL" dirty="0">
                <a:solidFill>
                  <a:schemeClr val="bg1">
                    <a:lumMod val="65000"/>
                  </a:schemeClr>
                </a:solidFill>
              </a:rPr>
              <a:t>een identificatienummer, locatiegegevens, een online </a:t>
            </a:r>
            <a:r>
              <a:rPr lang="nl-NL" dirty="0" err="1">
                <a:solidFill>
                  <a:schemeClr val="bg1">
                    <a:lumMod val="65000"/>
                  </a:schemeClr>
                </a:solidFill>
              </a:rPr>
              <a:t>identificator</a:t>
            </a:r>
            <a:r>
              <a:rPr lang="nl-NL" dirty="0">
                <a:solidFill>
                  <a:schemeClr val="bg1">
                    <a:lumMod val="65000"/>
                  </a:schemeClr>
                </a:solidFill>
              </a:rPr>
              <a:t> </a:t>
            </a:r>
            <a:r>
              <a:rPr lang="nl-NL" dirty="0"/>
              <a:t>of van een of meer elementen</a:t>
            </a:r>
            <a:br>
              <a:rPr lang="nl-NL" dirty="0"/>
            </a:br>
            <a:r>
              <a:rPr lang="nl-NL" dirty="0"/>
              <a:t>die kenmerkend zijn voor de </a:t>
            </a:r>
            <a:r>
              <a:rPr lang="nl-NL" dirty="0">
                <a:solidFill>
                  <a:srgbClr val="FFFF00"/>
                </a:solidFill>
              </a:rPr>
              <a:t>fysieke</a:t>
            </a:r>
            <a:r>
              <a:rPr lang="nl-NL" dirty="0"/>
              <a:t>, </a:t>
            </a:r>
            <a:r>
              <a:rPr lang="nl-NL" dirty="0">
                <a:solidFill>
                  <a:srgbClr val="FFFF00"/>
                </a:solidFill>
              </a:rPr>
              <a:t>fysiologische</a:t>
            </a:r>
            <a:r>
              <a:rPr lang="nl-NL" dirty="0"/>
              <a:t>, </a:t>
            </a:r>
            <a:r>
              <a:rPr lang="nl-NL" dirty="0">
                <a:solidFill>
                  <a:srgbClr val="FFFF00"/>
                </a:solidFill>
              </a:rPr>
              <a:t>genetische</a:t>
            </a:r>
            <a:r>
              <a:rPr lang="nl-NL" dirty="0"/>
              <a:t>, </a:t>
            </a:r>
            <a:r>
              <a:rPr lang="nl-NL" dirty="0">
                <a:solidFill>
                  <a:srgbClr val="FFFF00"/>
                </a:solidFill>
              </a:rPr>
              <a:t>psychische</a:t>
            </a:r>
            <a:r>
              <a:rPr lang="nl-NL" dirty="0"/>
              <a:t>, </a:t>
            </a:r>
            <a:r>
              <a:rPr lang="nl-NL" dirty="0">
                <a:solidFill>
                  <a:srgbClr val="FFFF00"/>
                </a:solidFill>
              </a:rPr>
              <a:t>economische</a:t>
            </a:r>
            <a:r>
              <a:rPr lang="nl-NL" dirty="0"/>
              <a:t>,</a:t>
            </a:r>
            <a:br>
              <a:rPr lang="nl-NL" dirty="0"/>
            </a:br>
            <a:r>
              <a:rPr lang="nl-NL" dirty="0">
                <a:solidFill>
                  <a:srgbClr val="FFFF00"/>
                </a:solidFill>
              </a:rPr>
              <a:t>culturele</a:t>
            </a:r>
            <a:r>
              <a:rPr lang="nl-NL" dirty="0"/>
              <a:t> of </a:t>
            </a:r>
            <a:r>
              <a:rPr lang="nl-NL" dirty="0">
                <a:solidFill>
                  <a:srgbClr val="FFFF00"/>
                </a:solidFill>
              </a:rPr>
              <a:t>sociale</a:t>
            </a:r>
            <a:r>
              <a:rPr lang="nl-NL" dirty="0"/>
              <a:t> identiteit van die natuurlijke persoon</a:t>
            </a:r>
          </a:p>
          <a:p>
            <a:endParaRPr lang="nl-NL" dirty="0"/>
          </a:p>
        </p:txBody>
      </p:sp>
      <p:pic>
        <p:nvPicPr>
          <p:cNvPr id="7" name="Afbeelding 6">
            <a:extLst>
              <a:ext uri="{FF2B5EF4-FFF2-40B4-BE49-F238E27FC236}">
                <a16:creationId xmlns:a16="http://schemas.microsoft.com/office/drawing/2014/main" id="{A179D118-5B22-441E-930E-4E34330817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668" y="3227022"/>
            <a:ext cx="5976664" cy="1792999"/>
          </a:xfrm>
          <a:prstGeom prst="rect">
            <a:avLst/>
          </a:prstGeom>
          <a:effectLst>
            <a:outerShdw blurRad="50800" dist="38100" dir="2700000" algn="tl" rotWithShape="0">
              <a:prstClr val="black">
                <a:alpha val="40000"/>
              </a:prstClr>
            </a:outerShdw>
            <a:softEdge rad="127000"/>
          </a:effectLst>
        </p:spPr>
      </p:pic>
    </p:spTree>
    <p:extLst>
      <p:ext uri="{BB962C8B-B14F-4D97-AF65-F5344CB8AC3E}">
        <p14:creationId xmlns:p14="http://schemas.microsoft.com/office/powerpoint/2010/main" val="2660989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E54A4D6-FE3C-488B-B935-0F5446E63B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1203598"/>
            <a:ext cx="1872208" cy="18722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el 1">
            <a:extLst>
              <a:ext uri="{FF2B5EF4-FFF2-40B4-BE49-F238E27FC236}">
                <a16:creationId xmlns:a16="http://schemas.microsoft.com/office/drawing/2014/main" id="{00DD3703-C778-4364-A92C-978D7F165439}"/>
              </a:ext>
            </a:extLst>
          </p:cNvPr>
          <p:cNvSpPr>
            <a:spLocks noGrp="1"/>
          </p:cNvSpPr>
          <p:nvPr>
            <p:ph type="title"/>
          </p:nvPr>
        </p:nvSpPr>
        <p:spPr/>
        <p:txBody>
          <a:bodyPr/>
          <a:lstStyle/>
          <a:p>
            <a:r>
              <a:rPr lang="nl-NL" dirty="0"/>
              <a:t>Bijzondere persoonsgegevens</a:t>
            </a:r>
          </a:p>
        </p:txBody>
      </p:sp>
      <p:sp>
        <p:nvSpPr>
          <p:cNvPr id="3" name="Tijdelijke aanduiding voor inhoud 2">
            <a:extLst>
              <a:ext uri="{FF2B5EF4-FFF2-40B4-BE49-F238E27FC236}">
                <a16:creationId xmlns:a16="http://schemas.microsoft.com/office/drawing/2014/main" id="{E6584CF9-D6E6-4839-99C2-2A1111D1E047}"/>
              </a:ext>
            </a:extLst>
          </p:cNvPr>
          <p:cNvSpPr>
            <a:spLocks noGrp="1"/>
          </p:cNvSpPr>
          <p:nvPr>
            <p:ph idx="1"/>
          </p:nvPr>
        </p:nvSpPr>
        <p:spPr/>
        <p:txBody>
          <a:bodyPr/>
          <a:lstStyle/>
          <a:p>
            <a:r>
              <a:rPr lang="nl-NL" dirty="0"/>
              <a:t>Gevoelige gegevens</a:t>
            </a:r>
          </a:p>
        </p:txBody>
      </p:sp>
      <p:sp>
        <p:nvSpPr>
          <p:cNvPr id="4" name="Tijdelijke aanduiding voor inhoud 3">
            <a:extLst>
              <a:ext uri="{FF2B5EF4-FFF2-40B4-BE49-F238E27FC236}">
                <a16:creationId xmlns:a16="http://schemas.microsoft.com/office/drawing/2014/main" id="{65A9CA70-BF9E-4CD8-8411-C288D2C4A0A1}"/>
              </a:ext>
            </a:extLst>
          </p:cNvPr>
          <p:cNvSpPr>
            <a:spLocks noGrp="1"/>
          </p:cNvSpPr>
          <p:nvPr>
            <p:ph idx="10"/>
          </p:nvPr>
        </p:nvSpPr>
        <p:spPr/>
        <p:txBody>
          <a:bodyPr/>
          <a:lstStyle/>
          <a:p>
            <a:pPr marL="285750" indent="-285750">
              <a:buFont typeface="Arial" panose="020B0604020202020204" pitchFamily="34" charset="0"/>
              <a:buChar char="•"/>
            </a:pPr>
            <a:r>
              <a:rPr lang="nl-NL" dirty="0"/>
              <a:t>Ras</a:t>
            </a:r>
          </a:p>
          <a:p>
            <a:pPr marL="285750" indent="-285750">
              <a:buFont typeface="Arial" panose="020B0604020202020204" pitchFamily="34" charset="0"/>
              <a:buChar char="•"/>
            </a:pPr>
            <a:r>
              <a:rPr lang="nl-NL" dirty="0"/>
              <a:t>Etnische afkomst</a:t>
            </a:r>
          </a:p>
          <a:p>
            <a:pPr marL="285750" indent="-285750">
              <a:buFont typeface="Arial" panose="020B0604020202020204" pitchFamily="34" charset="0"/>
              <a:buChar char="•"/>
            </a:pPr>
            <a:r>
              <a:rPr lang="nl-NL" dirty="0"/>
              <a:t>Politieke opvattingen</a:t>
            </a:r>
          </a:p>
          <a:p>
            <a:pPr marL="285750" indent="-285750">
              <a:buFont typeface="Arial" panose="020B0604020202020204" pitchFamily="34" charset="0"/>
              <a:buChar char="•"/>
            </a:pPr>
            <a:r>
              <a:rPr lang="nl-NL" dirty="0"/>
              <a:t>Religieuze of levensbeschouwelijke overtuigingen</a:t>
            </a:r>
          </a:p>
          <a:p>
            <a:pPr marL="285750" indent="-285750">
              <a:buFont typeface="Arial" panose="020B0604020202020204" pitchFamily="34" charset="0"/>
              <a:buChar char="•"/>
            </a:pPr>
            <a:r>
              <a:rPr lang="nl-NL" dirty="0"/>
              <a:t>Lidmaatschap van een vakbond</a:t>
            </a:r>
          </a:p>
          <a:p>
            <a:pPr marL="285750" indent="-285750">
              <a:buFont typeface="Arial" panose="020B0604020202020204" pitchFamily="34" charset="0"/>
              <a:buChar char="•"/>
            </a:pPr>
            <a:r>
              <a:rPr lang="nl-NL" dirty="0"/>
              <a:t>Genetische gegevens</a:t>
            </a:r>
          </a:p>
          <a:p>
            <a:pPr marL="285750" indent="-285750">
              <a:buFont typeface="Arial" panose="020B0604020202020204" pitchFamily="34" charset="0"/>
              <a:buChar char="•"/>
            </a:pPr>
            <a:r>
              <a:rPr lang="nl-NL" dirty="0"/>
              <a:t>Biometrische gegevens</a:t>
            </a:r>
          </a:p>
          <a:p>
            <a:pPr marL="285750" indent="-285750">
              <a:buFont typeface="Arial" panose="020B0604020202020204" pitchFamily="34" charset="0"/>
              <a:buChar char="•"/>
            </a:pPr>
            <a:r>
              <a:rPr lang="nl-NL" dirty="0"/>
              <a:t>Gegevens over gezondheid</a:t>
            </a:r>
          </a:p>
          <a:p>
            <a:pPr marL="285750" indent="-285750">
              <a:buFont typeface="Arial" panose="020B0604020202020204" pitchFamily="34" charset="0"/>
              <a:buChar char="•"/>
            </a:pPr>
            <a:r>
              <a:rPr lang="nl-NL" dirty="0"/>
              <a:t>Gegevens omtrent seksueel gedrag of seksuele gerichtheid</a:t>
            </a:r>
          </a:p>
        </p:txBody>
      </p:sp>
      <p:pic>
        <p:nvPicPr>
          <p:cNvPr id="6" name="Afbeelding 5">
            <a:extLst>
              <a:ext uri="{FF2B5EF4-FFF2-40B4-BE49-F238E27FC236}">
                <a16:creationId xmlns:a16="http://schemas.microsoft.com/office/drawing/2014/main" id="{FDCE745D-8AEE-4676-9A2A-30FC0C7B81BD}"/>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2292" y1="30365" x2="32292" y2="30365"/>
                        <a14:backgroundMark x1="31667" y1="30677" x2="32917" y2="30990"/>
                        <a14:backgroundMark x1="51406" y1="52865" x2="52031" y2="52552"/>
                        <a14:backgroundMark x1="73906" y1="68594" x2="73281" y2="68594"/>
                        <a14:backgroundMark x1="75104" y1="72604" x2="74792" y2="72604"/>
                        <a14:backgroundMark x1="75729" y1="75677" x2="75417" y2="75677"/>
                        <a14:backgroundMark x1="72344" y1="65781" x2="72031" y2="65781"/>
                        <a14:backgroundMark x1="62813" y1="69479" x2="62813" y2="69479"/>
                        <a14:backgroundMark x1="63438" y1="71979" x2="63438" y2="71979"/>
                        <a14:backgroundMark x1="65260" y1="73802" x2="65260" y2="73802"/>
                      </a14:backgroundRemoval>
                    </a14:imgEffect>
                  </a14:imgLayer>
                </a14:imgProps>
              </a:ext>
              <a:ext uri="{28A0092B-C50C-407E-A947-70E740481C1C}">
                <a14:useLocalDpi xmlns:a14="http://schemas.microsoft.com/office/drawing/2010/main" val="0"/>
              </a:ext>
            </a:extLst>
          </a:blip>
          <a:stretch>
            <a:fillRect/>
          </a:stretch>
        </p:blipFill>
        <p:spPr>
          <a:xfrm>
            <a:off x="6997554" y="2975305"/>
            <a:ext cx="2355726" cy="2355726"/>
          </a:xfrm>
          <a:prstGeom prst="rect">
            <a:avLst/>
          </a:prstGeom>
          <a:effectLst>
            <a:glow rad="63500">
              <a:schemeClr val="accent2">
                <a:satMod val="175000"/>
                <a:alpha val="40000"/>
              </a:schemeClr>
            </a:glow>
            <a:reflection blurRad="6350" stA="52000" endA="300" endPos="35000" dir="5400000" sy="-100000" algn="bl" rotWithShape="0"/>
          </a:effectLst>
        </p:spPr>
      </p:pic>
    </p:spTree>
    <p:extLst>
      <p:ext uri="{BB962C8B-B14F-4D97-AF65-F5344CB8AC3E}">
        <p14:creationId xmlns:p14="http://schemas.microsoft.com/office/powerpoint/2010/main" val="2744113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EADA6-08C9-484E-BF05-0C3AF0ECC2F2}"/>
              </a:ext>
            </a:extLst>
          </p:cNvPr>
          <p:cNvSpPr>
            <a:spLocks noGrp="1"/>
          </p:cNvSpPr>
          <p:nvPr>
            <p:ph type="title"/>
          </p:nvPr>
        </p:nvSpPr>
        <p:spPr/>
        <p:txBody>
          <a:bodyPr/>
          <a:lstStyle/>
          <a:p>
            <a:r>
              <a:rPr lang="nl-NL" dirty="0"/>
              <a:t>Rechtmatigheid</a:t>
            </a:r>
          </a:p>
        </p:txBody>
      </p:sp>
      <p:sp>
        <p:nvSpPr>
          <p:cNvPr id="3" name="Tijdelijke aanduiding voor inhoud 2">
            <a:extLst>
              <a:ext uri="{FF2B5EF4-FFF2-40B4-BE49-F238E27FC236}">
                <a16:creationId xmlns:a16="http://schemas.microsoft.com/office/drawing/2014/main" id="{F9380C5B-6268-4596-8DC8-A54164D17541}"/>
              </a:ext>
            </a:extLst>
          </p:cNvPr>
          <p:cNvSpPr>
            <a:spLocks noGrp="1"/>
          </p:cNvSpPr>
          <p:nvPr>
            <p:ph idx="10"/>
          </p:nvPr>
        </p:nvSpPr>
        <p:spPr>
          <a:xfrm>
            <a:off x="405880" y="1347615"/>
            <a:ext cx="8496944" cy="3456384"/>
          </a:xfrm>
        </p:spPr>
        <p:txBody>
          <a:bodyPr/>
          <a:lstStyle/>
          <a:p>
            <a:pPr marL="285750" indent="-285750">
              <a:buFont typeface="Arial" panose="020B0604020202020204" pitchFamily="34" charset="0"/>
              <a:buChar char="•"/>
            </a:pPr>
            <a:r>
              <a:rPr lang="nl-NL" dirty="0"/>
              <a:t>Toestemming van betrokkene</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Noodzakelijk voor uitvoering overeenkomst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Noodzakelijk voor uitvoering wet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Noodzakelijk ter bescherming vitale belangen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Noodzakelijk voor uitvoering overheidstaak</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Noodzakelijk voor dringend eigen belang</a:t>
            </a:r>
          </a:p>
          <a:p>
            <a:endParaRPr lang="nl-NL" dirty="0"/>
          </a:p>
        </p:txBody>
      </p:sp>
      <p:pic>
        <p:nvPicPr>
          <p:cNvPr id="6" name="Afbeelding 5">
            <a:extLst>
              <a:ext uri="{FF2B5EF4-FFF2-40B4-BE49-F238E27FC236}">
                <a16:creationId xmlns:a16="http://schemas.microsoft.com/office/drawing/2014/main" id="{6E66B965-AE52-4C60-9EB2-238B6CE29A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2755" y="1429431"/>
            <a:ext cx="5377837" cy="3714069"/>
          </a:xfrm>
          <a:prstGeom prst="rect">
            <a:avLst/>
          </a:prstGeom>
        </p:spPr>
      </p:pic>
    </p:spTree>
    <p:extLst>
      <p:ext uri="{BB962C8B-B14F-4D97-AF65-F5344CB8AC3E}">
        <p14:creationId xmlns:p14="http://schemas.microsoft.com/office/powerpoint/2010/main" val="3299558170"/>
      </p:ext>
    </p:extLst>
  </p:cSld>
  <p:clrMapOvr>
    <a:masterClrMapping/>
  </p:clrMapOvr>
</p:sld>
</file>

<file path=ppt/theme/theme1.xml><?xml version="1.0" encoding="utf-8"?>
<a:theme xmlns:a="http://schemas.openxmlformats.org/drawingml/2006/main" name="Office Theme">
  <a:themeElements>
    <a:clrScheme name="Aangepast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6D9F0"/>
      </a:hlink>
      <a:folHlink>
        <a:srgbClr val="FFC0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F20CE0-10E1-4FA2-94C0-1C4680116581}"/>
</file>

<file path=customXml/itemProps2.xml><?xml version="1.0" encoding="utf-8"?>
<ds:datastoreItem xmlns:ds="http://schemas.openxmlformats.org/officeDocument/2006/customXml" ds:itemID="{BE10F13F-F5F7-419B-9864-D0AB7DB703FC}"/>
</file>

<file path=docProps/app.xml><?xml version="1.0" encoding="utf-8"?>
<Properties xmlns="http://schemas.openxmlformats.org/officeDocument/2006/extended-properties" xmlns:vt="http://schemas.openxmlformats.org/officeDocument/2006/docPropsVTypes">
  <TotalTime>1590</TotalTime>
  <Words>1704</Words>
  <Application>Microsoft Office PowerPoint</Application>
  <PresentationFormat>Diavoorstelling (16:9)</PresentationFormat>
  <Paragraphs>317</Paragraphs>
  <Slides>32</Slides>
  <Notes>28</Notes>
  <HiddenSlides>1</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32</vt:i4>
      </vt:variant>
    </vt:vector>
  </HeadingPairs>
  <TitlesOfParts>
    <vt:vector size="39" baseType="lpstr">
      <vt:lpstr>맑은 고딕</vt:lpstr>
      <vt:lpstr>Arial</vt:lpstr>
      <vt:lpstr>Calibri</vt:lpstr>
      <vt:lpstr>EUAlbertina</vt:lpstr>
      <vt:lpstr>UniversLTPro</vt:lpstr>
      <vt:lpstr>Office Theme</vt:lpstr>
      <vt:lpstr>Custom Design</vt:lpstr>
      <vt:lpstr>PowerPoint-presentatie</vt:lpstr>
      <vt:lpstr>Verordening 2016/679</vt:lpstr>
      <vt:lpstr>Nationale aanvullende regels</vt:lpstr>
      <vt:lpstr>Nationale aanvullende regels</vt:lpstr>
      <vt:lpstr>Persoonsgegevens</vt:lpstr>
      <vt:lpstr>Persoonsgegevens</vt:lpstr>
      <vt:lpstr>Persoonsgegevens</vt:lpstr>
      <vt:lpstr>Bijzondere persoonsgegevens</vt:lpstr>
      <vt:lpstr>Rechtmatigheid</vt:lpstr>
      <vt:lpstr>Rechtmatigheid</vt:lpstr>
      <vt:lpstr>Toestemming</vt:lpstr>
      <vt:lpstr>Verwerking persoonsgegevens</vt:lpstr>
      <vt:lpstr>Doelbinding</vt:lpstr>
      <vt:lpstr>Opslagbeperking</vt:lpstr>
      <vt:lpstr>Bijzondere persoonsgegevens</vt:lpstr>
      <vt:lpstr>Waarborgen gegevensverwerking</vt:lpstr>
      <vt:lpstr>Functionaris voor gegevensbescherming</vt:lpstr>
      <vt:lpstr>Functionaris voor gegevensbescherming</vt:lpstr>
      <vt:lpstr>Rolverdeling</vt:lpstr>
      <vt:lpstr>Rechten van de betrokkene</vt:lpstr>
      <vt:lpstr>Archiefbewaarplaats</vt:lpstr>
      <vt:lpstr>Vergetelheid</vt:lpstr>
      <vt:lpstr>Waarborgen gegevensverwerking</vt:lpstr>
      <vt:lpstr>Onbeperkte archiveringsvrijheid?</vt:lpstr>
      <vt:lpstr>Vertegenwoordiging</vt:lpstr>
      <vt:lpstr>Verwerkersovereenkomst</vt:lpstr>
      <vt:lpstr>Verwerkersovereenkomst</vt:lpstr>
      <vt:lpstr>Verwerkersovereenkomst</vt:lpstr>
      <vt:lpstr>Onderlinge overeenkomst</vt:lpstr>
      <vt:lpstr>Privacy Impact Assessment</vt:lpstr>
      <vt:lpstr>Oude wijn in nieuwe zakken</vt:lpstr>
      <vt:lpstr>PowerPoint-presentatie</vt:lpstr>
    </vt:vector>
  </TitlesOfParts>
  <Company>Regionaal Historisch Centrum Eindhoven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AVG (DIV-bijeenkomst 12.12.2017)</dc:title>
  <dc:creator>mr. ir. G.H.J. Dorssers</dc:creator>
  <cp:lastModifiedBy>Guido Dorssers</cp:lastModifiedBy>
  <cp:revision>129</cp:revision>
  <dcterms:created xsi:type="dcterms:W3CDTF">2014-04-01T16:27:38Z</dcterms:created>
  <dcterms:modified xsi:type="dcterms:W3CDTF">2018-10-17T14:38:44Z</dcterms:modified>
</cp:coreProperties>
</file>