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65" r:id="rId3"/>
    <p:sldId id="266" r:id="rId4"/>
    <p:sldId id="263" r:id="rId5"/>
    <p:sldId id="267" r:id="rId6"/>
    <p:sldId id="260" r:id="rId7"/>
    <p:sldId id="259" r:id="rId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7" d="100"/>
          <a:sy n="117" d="100"/>
        </p:scale>
        <p:origin x="-324"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 name="Shape 61"/>
          <p:cNvSpPr>
            <a:spLocks noGrp="1" noRot="1" noChangeAspect="1"/>
          </p:cNvSpPr>
          <p:nvPr>
            <p:ph type="sldImg"/>
          </p:nvPr>
        </p:nvSpPr>
        <p:spPr>
          <a:xfrm>
            <a:off x="1143000" y="685800"/>
            <a:ext cx="4572000" cy="3429000"/>
          </a:xfrm>
          <a:prstGeom prst="rect">
            <a:avLst/>
          </a:prstGeom>
        </p:spPr>
        <p:txBody>
          <a:bodyPr/>
          <a:lstStyle/>
          <a:p>
            <a:endParaRPr/>
          </a:p>
        </p:txBody>
      </p:sp>
      <p:sp>
        <p:nvSpPr>
          <p:cNvPr id="62" name="Shape 6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276220516"/>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Verdana"/>
      </a:defRPr>
    </a:lvl1pPr>
    <a:lvl2pPr indent="228600" latinLnBrk="0">
      <a:defRPr sz="1200">
        <a:latin typeface="+mj-lt"/>
        <a:ea typeface="+mj-ea"/>
        <a:cs typeface="+mj-cs"/>
        <a:sym typeface="Verdana"/>
      </a:defRPr>
    </a:lvl2pPr>
    <a:lvl3pPr indent="457200" latinLnBrk="0">
      <a:defRPr sz="1200">
        <a:latin typeface="+mj-lt"/>
        <a:ea typeface="+mj-ea"/>
        <a:cs typeface="+mj-cs"/>
        <a:sym typeface="Verdana"/>
      </a:defRPr>
    </a:lvl3pPr>
    <a:lvl4pPr indent="685800" latinLnBrk="0">
      <a:defRPr sz="1200">
        <a:latin typeface="+mj-lt"/>
        <a:ea typeface="+mj-ea"/>
        <a:cs typeface="+mj-cs"/>
        <a:sym typeface="Verdana"/>
      </a:defRPr>
    </a:lvl4pPr>
    <a:lvl5pPr indent="914400" latinLnBrk="0">
      <a:defRPr sz="1200">
        <a:latin typeface="+mj-lt"/>
        <a:ea typeface="+mj-ea"/>
        <a:cs typeface="+mj-cs"/>
        <a:sym typeface="Verdana"/>
      </a:defRPr>
    </a:lvl5pPr>
    <a:lvl6pPr indent="1143000" latinLnBrk="0">
      <a:defRPr sz="1200">
        <a:latin typeface="+mj-lt"/>
        <a:ea typeface="+mj-ea"/>
        <a:cs typeface="+mj-cs"/>
        <a:sym typeface="Verdana"/>
      </a:defRPr>
    </a:lvl6pPr>
    <a:lvl7pPr indent="1371600" latinLnBrk="0">
      <a:defRPr sz="1200">
        <a:latin typeface="+mj-lt"/>
        <a:ea typeface="+mj-ea"/>
        <a:cs typeface="+mj-cs"/>
        <a:sym typeface="Verdana"/>
      </a:defRPr>
    </a:lvl7pPr>
    <a:lvl8pPr indent="1600200" latinLnBrk="0">
      <a:defRPr sz="1200">
        <a:latin typeface="+mj-lt"/>
        <a:ea typeface="+mj-ea"/>
        <a:cs typeface="+mj-cs"/>
        <a:sym typeface="Verdana"/>
      </a:defRPr>
    </a:lvl8pPr>
    <a:lvl9pPr indent="1828800" latinLnBrk="0">
      <a:defRPr sz="1200">
        <a:latin typeface="+mj-lt"/>
        <a:ea typeface="+mj-ea"/>
        <a:cs typeface="+mj-cs"/>
        <a:sym typeface="Verdana"/>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smtClean="0"/>
              <a:t>De kennisplatforms waardering</a:t>
            </a:r>
            <a:r>
              <a:rPr lang="nl-NL" baseline="0" dirty="0" smtClean="0"/>
              <a:t> en selectie en particuliere archieven hebben van januari tot en met mei 2018 een </a:t>
            </a:r>
            <a:r>
              <a:rPr lang="nl-NL" baseline="0" dirty="0" err="1" smtClean="0"/>
              <a:t>archieflab</a:t>
            </a:r>
            <a:r>
              <a:rPr lang="nl-NL" baseline="0" dirty="0" smtClean="0"/>
              <a:t> georganiseerd over hotspots. Samen met een aantal archiefinstellingen en studenten </a:t>
            </a:r>
            <a:r>
              <a:rPr lang="nl-NL" baseline="0" dirty="0" err="1" smtClean="0"/>
              <a:t>archivistiek</a:t>
            </a:r>
            <a:r>
              <a:rPr lang="nl-NL" baseline="0" dirty="0" smtClean="0"/>
              <a:t> van de </a:t>
            </a:r>
            <a:r>
              <a:rPr lang="nl-NL" baseline="0" dirty="0" err="1" smtClean="0"/>
              <a:t>Reinwardt</a:t>
            </a:r>
            <a:r>
              <a:rPr lang="nl-NL" baseline="0" dirty="0" smtClean="0"/>
              <a:t> Academie is onderzocht of en hoe de hotspotmethodiek door archiefinstellingen kan worden toegepast. We hebben drie thematische bijeenkomsten georganiseerd die ook toegankelijk waren voor niet-deelnemers. Voor deze bijeenkomsten hebben we verschillende gastsprekers uitgenodigd die het thema vanuit hun expertise konden toelichten.</a:t>
            </a:r>
          </a:p>
          <a:p>
            <a:r>
              <a:rPr lang="nl-NL" baseline="0" dirty="0" smtClean="0"/>
              <a:t>Doel: hier wordt vaak snel over heen gestapt, alsof het doel al intrinsiek duidelijk is (‘documenteren van de samenleving’). Doel is belangrijk voor het hele verdere proces van selecteren, verzamelen en presenteren van het archiefmateriaal.</a:t>
            </a:r>
          </a:p>
          <a:p>
            <a:r>
              <a:rPr lang="nl-NL" baseline="0" dirty="0" smtClean="0"/>
              <a:t>Selectie: de methodiek die door belangen in balans en de handreiking lokale </a:t>
            </a:r>
            <a:r>
              <a:rPr lang="nl-NL" baseline="0" dirty="0" err="1" smtClean="0"/>
              <a:t>hotspot</a:t>
            </a:r>
            <a:r>
              <a:rPr lang="nl-NL" baseline="0" dirty="0" smtClean="0"/>
              <a:t>-monitor is ontwikkeld gaan eigenlijk geheel over het proces van selectie. Wie betrek je bij de selectie, hoe vaak ga je selecteren, welke criteria pas je toe (uit eigen ervaring: toepassen criteria is heel moeilijk omdat de criteria niet te kwantificeren zijn: hoeveel interactie moet er zijn om als intensief te kunnen worden gekwalificeerd?)</a:t>
            </a:r>
          </a:p>
          <a:p>
            <a:r>
              <a:rPr lang="nl-NL" baseline="0" dirty="0" smtClean="0"/>
              <a:t>Verzamelen en presenteren: hoe leg je contacten met particuliere archiefvormers? Ga je delen van archieven verwerven? Hoe leg je de context vast? Hoe maak je er een eenheid van (of niet: beperk je je tot het het uitzonderen van dossiers en het verwerven van een of twee particuliere archieven of los materiaal? Verdwijnt het in de collectie of doe je er iets extra’s mee?</a:t>
            </a:r>
          </a:p>
          <a:p>
            <a:r>
              <a:rPr lang="nl-NL" baseline="0" dirty="0" smtClean="0"/>
              <a:t>Tussen haakjes staat nog: haalbaarheid. Het zou wel eens heel veel werk kunnen zijn om (verantwoord) hotspots te benoemen en uit te voeren: hoe haalbaar is dat eigenlijk en heiligt het doel dan wel alle middelen?</a:t>
            </a:r>
          </a:p>
        </p:txBody>
      </p:sp>
    </p:spTree>
    <p:extLst>
      <p:ext uri="{BB962C8B-B14F-4D97-AF65-F5344CB8AC3E}">
        <p14:creationId xmlns:p14="http://schemas.microsoft.com/office/powerpoint/2010/main" val="1920842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smtClean="0"/>
              <a:t>Hotspots: archieven herkenbaarder maken &gt; archieven</a:t>
            </a:r>
            <a:r>
              <a:rPr lang="nl-NL" baseline="0" dirty="0" smtClean="0"/>
              <a:t> gaan over ons, over onze stad en wat er nu in onze stad gebeurt &gt; nieuwe doelgroepen kunnen aanspreken zowel als bezoekers maar ook als archiefvormers &gt; representatievere collectie kunnen opbouwen</a:t>
            </a:r>
            <a:endParaRPr lang="nl-NL" dirty="0"/>
          </a:p>
        </p:txBody>
      </p:sp>
    </p:spTree>
    <p:extLst>
      <p:ext uri="{BB962C8B-B14F-4D97-AF65-F5344CB8AC3E}">
        <p14:creationId xmlns:p14="http://schemas.microsoft.com/office/powerpoint/2010/main" val="236157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smtClean="0"/>
              <a:t>Voor alle archiefinstellingen</a:t>
            </a:r>
            <a:r>
              <a:rPr lang="nl-NL" baseline="0" dirty="0" smtClean="0"/>
              <a:t> die aan het </a:t>
            </a:r>
            <a:r>
              <a:rPr lang="nl-NL" baseline="0" dirty="0" err="1" smtClean="0"/>
              <a:t>archieflab</a:t>
            </a:r>
            <a:r>
              <a:rPr lang="nl-NL" baseline="0" dirty="0" smtClean="0"/>
              <a:t> mee hebben gedaan gold eigenlijk dat de </a:t>
            </a:r>
            <a:r>
              <a:rPr lang="nl-NL" baseline="0" dirty="0" err="1" smtClean="0"/>
              <a:t>hotspot</a:t>
            </a:r>
            <a:r>
              <a:rPr lang="nl-NL" baseline="0" dirty="0" smtClean="0"/>
              <a:t> niet op zich staat, maar onderdeel is van een bredere acquisitiestrategie</a:t>
            </a:r>
            <a:endParaRPr lang="nl-NL" dirty="0" smtClean="0"/>
          </a:p>
          <a:p>
            <a:r>
              <a:rPr lang="nl-NL" dirty="0" smtClean="0"/>
              <a:t>Hotspots als onderdeel van een</a:t>
            </a:r>
            <a:r>
              <a:rPr lang="nl-NL" baseline="0" dirty="0" smtClean="0"/>
              <a:t> t</a:t>
            </a:r>
            <a:r>
              <a:rPr lang="nl-NL" dirty="0" smtClean="0"/>
              <a:t>rendanalyse:</a:t>
            </a:r>
            <a:r>
              <a:rPr lang="nl-NL" baseline="0" dirty="0" smtClean="0"/>
              <a:t> Rijkswaterstaat</a:t>
            </a:r>
          </a:p>
          <a:p>
            <a:r>
              <a:rPr lang="nl-NL" baseline="0" dirty="0" smtClean="0"/>
              <a:t>Leemtelijst: wat krijg je niet via reguliere acquisitie (NHA/Atria) &gt; kun je de hotspotmethodiek daarop toepassen?</a:t>
            </a:r>
            <a:endParaRPr lang="nl-NL" dirty="0"/>
          </a:p>
        </p:txBody>
      </p:sp>
    </p:spTree>
    <p:extLst>
      <p:ext uri="{BB962C8B-B14F-4D97-AF65-F5344CB8AC3E}">
        <p14:creationId xmlns:p14="http://schemas.microsoft.com/office/powerpoint/2010/main" val="3799782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smtClean="0"/>
              <a:t>Wie betrek je bij de selectie?</a:t>
            </a:r>
            <a:r>
              <a:rPr lang="nl-NL" baseline="0" dirty="0" smtClean="0"/>
              <a:t> </a:t>
            </a:r>
          </a:p>
          <a:p>
            <a:r>
              <a:rPr lang="nl-NL" baseline="0" dirty="0" smtClean="0"/>
              <a:t>Over welke periode ga je hotspots benoemen en hoe vaak ga je de hotspotmonitor herhalen?</a:t>
            </a:r>
          </a:p>
          <a:p>
            <a:r>
              <a:rPr lang="nl-NL" baseline="0" dirty="0" smtClean="0"/>
              <a:t>Hangt samen met maximum. SAA gaat een jaarlijkse hotspotmonitor doen, wijst geen hotspots met terugwerkende kracht aan (we beginnen dus in 2017) en maximaal drie per jaar &gt; haalbaarheid </a:t>
            </a:r>
            <a:r>
              <a:rPr lang="nl-NL" baseline="0" dirty="0" err="1" smtClean="0"/>
              <a:t>ivm</a:t>
            </a:r>
            <a:r>
              <a:rPr lang="nl-NL" baseline="0" dirty="0" smtClean="0"/>
              <a:t> onze acquisitiedoelstelling. Oha zie ik lange lijsten hotspots: met terugwerkende kracht en zonder maximum. Hoe haalbaar is dat? Worden al die hotspots uitgevoerd of wordt er alsnog een selectie gemaakt? Hoe zinnig is dat? Creëer je in feite niet eerder een canon dan een hotspotlijst en wat is de functie van je hotspotlijst dan? </a:t>
            </a:r>
          </a:p>
          <a:p>
            <a:r>
              <a:rPr lang="nl-NL" baseline="0" dirty="0" smtClean="0"/>
              <a:t>Toepassen criteria: moeilijk</a:t>
            </a:r>
            <a:endParaRPr lang="nl-NL" dirty="0"/>
          </a:p>
        </p:txBody>
      </p:sp>
    </p:spTree>
    <p:extLst>
      <p:ext uri="{BB962C8B-B14F-4D97-AF65-F5344CB8AC3E}">
        <p14:creationId xmlns:p14="http://schemas.microsoft.com/office/powerpoint/2010/main" val="1370407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smtClean="0"/>
              <a:t>Verwachtingen: in</a:t>
            </a:r>
            <a:r>
              <a:rPr lang="nl-NL" baseline="0" dirty="0" smtClean="0"/>
              <a:t> Amsterdam hebben wij een hele enthousiaste hotspotcommissie en die verwachten dat wij wel wat meer gaan doen dan alleen verzamelen van materiaal: de context onderzoeken en documenteren, tentoonstellingen, presentatie in debatcentrum Pakhuis de Zwijger, </a:t>
            </a:r>
            <a:r>
              <a:rPr lang="nl-NL" baseline="0" dirty="0" err="1" smtClean="0"/>
              <a:t>oral</a:t>
            </a:r>
            <a:r>
              <a:rPr lang="nl-NL" baseline="0" dirty="0" smtClean="0"/>
              <a:t> </a:t>
            </a:r>
            <a:r>
              <a:rPr lang="nl-NL" baseline="0" dirty="0" err="1" smtClean="0"/>
              <a:t>history</a:t>
            </a:r>
            <a:r>
              <a:rPr lang="nl-NL" baseline="0" dirty="0" smtClean="0"/>
              <a:t>, themawebsites, stageprojecten &gt; zo maak je archief levend (gesteld dat dat je doel is natuurlijk!)</a:t>
            </a:r>
            <a:endParaRPr lang="nl-NL" dirty="0"/>
          </a:p>
        </p:txBody>
      </p:sp>
    </p:spTree>
    <p:extLst>
      <p:ext uri="{BB962C8B-B14F-4D97-AF65-F5344CB8AC3E}">
        <p14:creationId xmlns:p14="http://schemas.microsoft.com/office/powerpoint/2010/main" val="34097609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dia">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1" name="Titeltekst"/>
          <p:cNvSpPr txBox="1">
            <a:spLocks noGrp="1"/>
          </p:cNvSpPr>
          <p:nvPr>
            <p:ph type="title"/>
          </p:nvPr>
        </p:nvSpPr>
        <p:spPr>
          <a:xfrm>
            <a:off x="259883" y="2537790"/>
            <a:ext cx="7603960" cy="1119810"/>
          </a:xfrm>
          <a:prstGeom prst="rect">
            <a:avLst/>
          </a:prstGeom>
        </p:spPr>
        <p:txBody>
          <a:bodyPr anchor="b"/>
          <a:lstStyle>
            <a:lvl1pPr>
              <a:defRPr sz="3200"/>
            </a:lvl1pPr>
          </a:lstStyle>
          <a:p>
            <a:r>
              <a:t>Titeltekst</a:t>
            </a:r>
          </a:p>
        </p:txBody>
      </p:sp>
      <p:sp>
        <p:nvSpPr>
          <p:cNvPr id="12" name="Hoofdtekst - niveau één…"/>
          <p:cNvSpPr txBox="1">
            <a:spLocks noGrp="1"/>
          </p:cNvSpPr>
          <p:nvPr>
            <p:ph type="body" sz="quarter" idx="1"/>
          </p:nvPr>
        </p:nvSpPr>
        <p:spPr>
          <a:xfrm>
            <a:off x="259882" y="3657598"/>
            <a:ext cx="7603960" cy="583098"/>
          </a:xfrm>
          <a:prstGeom prst="rect">
            <a:avLst/>
          </a:prstGeom>
        </p:spPr>
        <p:txBody>
          <a:bodyPr/>
          <a:lstStyle>
            <a:lvl1pPr marL="0" indent="0" algn="r">
              <a:buSzTx/>
              <a:buFontTx/>
              <a:buNone/>
              <a:defRPr sz="1800"/>
            </a:lvl1pPr>
            <a:lvl2pPr marL="0" indent="457200" algn="r">
              <a:buSzTx/>
              <a:buFontTx/>
              <a:buNone/>
              <a:defRPr sz="1800"/>
            </a:lvl2pPr>
            <a:lvl3pPr marL="0" indent="914400" algn="r">
              <a:buSzTx/>
              <a:buFontTx/>
              <a:buNone/>
              <a:defRPr sz="1800"/>
            </a:lvl3pPr>
            <a:lvl4pPr marL="0" indent="1371600" algn="r">
              <a:buSzTx/>
              <a:buFontTx/>
              <a:buNone/>
              <a:defRPr sz="1800"/>
            </a:lvl4pPr>
            <a:lvl5pPr marL="0" indent="1828800" algn="r">
              <a:buSzTx/>
              <a:buFontTx/>
              <a:buNone/>
              <a:defRPr sz="1800"/>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13" name="Tijdelijke aanduiding voor tekst 16"/>
          <p:cNvSpPr>
            <a:spLocks noGrp="1"/>
          </p:cNvSpPr>
          <p:nvPr>
            <p:ph type="body" sz="quarter" idx="13"/>
          </p:nvPr>
        </p:nvSpPr>
        <p:spPr>
          <a:xfrm>
            <a:off x="4446587" y="5168899"/>
            <a:ext cx="3417888" cy="264493"/>
          </a:xfrm>
          <a:prstGeom prst="rect">
            <a:avLst/>
          </a:prstGeom>
        </p:spPr>
        <p:txBody>
          <a:bodyPr/>
          <a:lstStyle/>
          <a:p>
            <a:pPr marL="0" indent="0" algn="r">
              <a:buSzTx/>
              <a:buFontTx/>
              <a:buNone/>
              <a:defRPr sz="1200">
                <a:solidFill>
                  <a:srgbClr val="808080"/>
                </a:solidFill>
              </a:defRPr>
            </a:pPr>
            <a:endParaRPr/>
          </a:p>
        </p:txBody>
      </p:sp>
      <p:sp>
        <p:nvSpPr>
          <p:cNvPr id="14" name="Tijdelijke aanduiding voor tekst 16"/>
          <p:cNvSpPr>
            <a:spLocks noGrp="1"/>
          </p:cNvSpPr>
          <p:nvPr>
            <p:ph type="body" sz="quarter" idx="14"/>
          </p:nvPr>
        </p:nvSpPr>
        <p:spPr>
          <a:xfrm>
            <a:off x="4446587" y="5460651"/>
            <a:ext cx="3417888" cy="264492"/>
          </a:xfrm>
          <a:prstGeom prst="rect">
            <a:avLst/>
          </a:prstGeom>
        </p:spPr>
        <p:txBody>
          <a:bodyPr/>
          <a:lstStyle/>
          <a:p>
            <a:pPr marL="0" indent="0" algn="r">
              <a:buSzTx/>
              <a:buFontTx/>
              <a:buNone/>
              <a:defRPr sz="1200">
                <a:solidFill>
                  <a:srgbClr val="808080"/>
                </a:solidFill>
              </a:defRPr>
            </a:pPr>
            <a:endParaRPr/>
          </a:p>
        </p:txBody>
      </p:sp>
      <p:sp>
        <p:nvSpPr>
          <p:cNvPr id="15" name="Dianumm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en object">
    <p:spTree>
      <p:nvGrpSpPr>
        <p:cNvPr id="1" name=""/>
        <p:cNvGrpSpPr/>
        <p:nvPr/>
      </p:nvGrpSpPr>
      <p:grpSpPr>
        <a:xfrm>
          <a:off x="0" y="0"/>
          <a:ext cx="0" cy="0"/>
          <a:chOff x="0" y="0"/>
          <a:chExt cx="0" cy="0"/>
        </a:xfrm>
      </p:grpSpPr>
      <p:sp>
        <p:nvSpPr>
          <p:cNvPr id="22" name="Titeltekst"/>
          <p:cNvSpPr txBox="1">
            <a:spLocks noGrp="1"/>
          </p:cNvSpPr>
          <p:nvPr>
            <p:ph type="title"/>
          </p:nvPr>
        </p:nvSpPr>
        <p:spPr>
          <a:xfrm>
            <a:off x="2087216" y="636104"/>
            <a:ext cx="9266584" cy="410818"/>
          </a:xfrm>
          <a:prstGeom prst="rect">
            <a:avLst/>
          </a:prstGeom>
        </p:spPr>
        <p:txBody>
          <a:bodyPr/>
          <a:lstStyle/>
          <a:p>
            <a:r>
              <a:t>Titeltekst</a:t>
            </a:r>
          </a:p>
        </p:txBody>
      </p:sp>
      <p:sp>
        <p:nvSpPr>
          <p:cNvPr id="23" name="Hoofdtekst - niveau één…"/>
          <p:cNvSpPr txBox="1">
            <a:spLocks noGrp="1"/>
          </p:cNvSpPr>
          <p:nvPr>
            <p:ph type="body" idx="1"/>
          </p:nvPr>
        </p:nvSpPr>
        <p:spPr>
          <a:xfrm>
            <a:off x="838200" y="1825625"/>
            <a:ext cx="10515600" cy="4351338"/>
          </a:xfrm>
          <a:prstGeom prst="rect">
            <a:avLst/>
          </a:prstGeom>
        </p:spPr>
        <p:txBody>
          <a:body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24"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ee objecten">
    <p:spTree>
      <p:nvGrpSpPr>
        <p:cNvPr id="1" name=""/>
        <p:cNvGrpSpPr/>
        <p:nvPr/>
      </p:nvGrpSpPr>
      <p:grpSpPr>
        <a:xfrm>
          <a:off x="0" y="0"/>
          <a:ext cx="0" cy="0"/>
          <a:chOff x="0" y="0"/>
          <a:chExt cx="0" cy="0"/>
        </a:xfrm>
      </p:grpSpPr>
      <p:sp>
        <p:nvSpPr>
          <p:cNvPr id="31" name="Hoofdtekst - niveau één…"/>
          <p:cNvSpPr txBox="1">
            <a:spLocks noGrp="1"/>
          </p:cNvSpPr>
          <p:nvPr>
            <p:ph type="body" sz="half" idx="1"/>
          </p:nvPr>
        </p:nvSpPr>
        <p:spPr>
          <a:xfrm>
            <a:off x="838200" y="1825625"/>
            <a:ext cx="5181600" cy="4351338"/>
          </a:xfrm>
          <a:prstGeom prst="rect">
            <a:avLst/>
          </a:prstGeom>
        </p:spPr>
        <p:txBody>
          <a:body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32" name="Titeltekst"/>
          <p:cNvSpPr txBox="1">
            <a:spLocks noGrp="1"/>
          </p:cNvSpPr>
          <p:nvPr>
            <p:ph type="title"/>
          </p:nvPr>
        </p:nvSpPr>
        <p:spPr>
          <a:xfrm>
            <a:off x="2087216" y="636104"/>
            <a:ext cx="9266584" cy="410818"/>
          </a:xfrm>
          <a:prstGeom prst="rect">
            <a:avLst/>
          </a:prstGeom>
        </p:spPr>
        <p:txBody>
          <a:bodyPr/>
          <a:lstStyle/>
          <a:p>
            <a:r>
              <a:t>Titeltekst</a:t>
            </a:r>
          </a:p>
        </p:txBody>
      </p:sp>
      <p:sp>
        <p:nvSpPr>
          <p:cNvPr id="33"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Leeg">
    <p:spTree>
      <p:nvGrpSpPr>
        <p:cNvPr id="1" name=""/>
        <p:cNvGrpSpPr/>
        <p:nvPr/>
      </p:nvGrpSpPr>
      <p:grpSpPr>
        <a:xfrm>
          <a:off x="0" y="0"/>
          <a:ext cx="0" cy="0"/>
          <a:chOff x="0" y="0"/>
          <a:chExt cx="0" cy="0"/>
        </a:xfrm>
      </p:grpSpPr>
      <p:sp>
        <p:nvSpPr>
          <p:cNvPr id="48" name="Dia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slotdia">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55" name="Dianummer"/>
          <p:cNvSpPr txBox="1">
            <a:spLocks noGrp="1"/>
          </p:cNvSpPr>
          <p:nvPr>
            <p:ph type="sldNum" sz="quarter" idx="2"/>
          </p:nvPr>
        </p:nvSpPr>
        <p:spPr>
          <a:xfrm>
            <a:off x="5892800" y="6172200"/>
            <a:ext cx="2844800" cy="368301"/>
          </a:xfrm>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rcRect/>
          <a:stretch>
            <a:fillRect/>
          </a:stretch>
        </a:blipFill>
        <a:effectLst/>
      </p:bgPr>
    </p:bg>
    <p:spTree>
      <p:nvGrpSpPr>
        <p:cNvPr id="1" name=""/>
        <p:cNvGrpSpPr/>
        <p:nvPr/>
      </p:nvGrpSpPr>
      <p:grpSpPr>
        <a:xfrm>
          <a:off x="0" y="0"/>
          <a:ext cx="0" cy="0"/>
          <a:chOff x="0" y="0"/>
          <a:chExt cx="0" cy="0"/>
        </a:xfrm>
      </p:grpSpPr>
      <p:sp>
        <p:nvSpPr>
          <p:cNvPr id="2" name="Titeltekst"/>
          <p:cNvSpPr txBox="1">
            <a:spLocks noGrp="1"/>
          </p:cNvSpPr>
          <p:nvPr>
            <p:ph type="title"/>
          </p:nvPr>
        </p:nvSpPr>
        <p:spPr>
          <a:xfrm>
            <a:off x="609600" y="92074"/>
            <a:ext cx="10972800" cy="150812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Titeltekst</a:t>
            </a:r>
          </a:p>
        </p:txBody>
      </p:sp>
      <p:sp>
        <p:nvSpPr>
          <p:cNvPr id="3" name="Hoofdtekst - niveau één…"/>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4" name="Dianummer"/>
          <p:cNvSpPr txBox="1">
            <a:spLocks noGrp="1"/>
          </p:cNvSpPr>
          <p:nvPr>
            <p:ph type="sldNum" sz="quarter" idx="2"/>
          </p:nvPr>
        </p:nvSpPr>
        <p:spPr>
          <a:xfrm>
            <a:off x="11055885" y="6397942"/>
            <a:ext cx="297916" cy="2819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ransition spd="med"/>
  <p:txStyles>
    <p:titleStyle>
      <a:lvl1pPr marL="0" marR="0" indent="0" algn="r" defTabSz="914400" rtl="0" latinLnBrk="0">
        <a:lnSpc>
          <a:spcPct val="90000"/>
        </a:lnSpc>
        <a:spcBef>
          <a:spcPts val="0"/>
        </a:spcBef>
        <a:spcAft>
          <a:spcPts val="0"/>
        </a:spcAft>
        <a:buClrTx/>
        <a:buSzTx/>
        <a:buFontTx/>
        <a:buNone/>
        <a:tabLst/>
        <a:defRPr sz="2400" b="0" i="0" u="none" strike="noStrike" cap="none" spc="0" baseline="0">
          <a:ln>
            <a:noFill/>
          </a:ln>
          <a:solidFill>
            <a:srgbClr val="000000"/>
          </a:solidFill>
          <a:uFillTx/>
          <a:latin typeface="+mj-lt"/>
          <a:ea typeface="+mj-ea"/>
          <a:cs typeface="+mj-cs"/>
          <a:sym typeface="Verdana"/>
        </a:defRPr>
      </a:lvl1pPr>
      <a:lvl2pPr marL="0" marR="0" indent="0" algn="r" defTabSz="914400" rtl="0" latinLnBrk="0">
        <a:lnSpc>
          <a:spcPct val="90000"/>
        </a:lnSpc>
        <a:spcBef>
          <a:spcPts val="0"/>
        </a:spcBef>
        <a:spcAft>
          <a:spcPts val="0"/>
        </a:spcAft>
        <a:buClrTx/>
        <a:buSzTx/>
        <a:buFontTx/>
        <a:buNone/>
        <a:tabLst/>
        <a:defRPr sz="2400" b="0" i="0" u="none" strike="noStrike" cap="none" spc="0" baseline="0">
          <a:ln>
            <a:noFill/>
          </a:ln>
          <a:solidFill>
            <a:srgbClr val="000000"/>
          </a:solidFill>
          <a:uFillTx/>
          <a:latin typeface="+mj-lt"/>
          <a:ea typeface="+mj-ea"/>
          <a:cs typeface="+mj-cs"/>
          <a:sym typeface="Verdana"/>
        </a:defRPr>
      </a:lvl2pPr>
      <a:lvl3pPr marL="0" marR="0" indent="0" algn="r" defTabSz="914400" rtl="0" latinLnBrk="0">
        <a:lnSpc>
          <a:spcPct val="90000"/>
        </a:lnSpc>
        <a:spcBef>
          <a:spcPts val="0"/>
        </a:spcBef>
        <a:spcAft>
          <a:spcPts val="0"/>
        </a:spcAft>
        <a:buClrTx/>
        <a:buSzTx/>
        <a:buFontTx/>
        <a:buNone/>
        <a:tabLst/>
        <a:defRPr sz="2400" b="0" i="0" u="none" strike="noStrike" cap="none" spc="0" baseline="0">
          <a:ln>
            <a:noFill/>
          </a:ln>
          <a:solidFill>
            <a:srgbClr val="000000"/>
          </a:solidFill>
          <a:uFillTx/>
          <a:latin typeface="+mj-lt"/>
          <a:ea typeface="+mj-ea"/>
          <a:cs typeface="+mj-cs"/>
          <a:sym typeface="Verdana"/>
        </a:defRPr>
      </a:lvl3pPr>
      <a:lvl4pPr marL="0" marR="0" indent="0" algn="r" defTabSz="914400" rtl="0" latinLnBrk="0">
        <a:lnSpc>
          <a:spcPct val="90000"/>
        </a:lnSpc>
        <a:spcBef>
          <a:spcPts val="0"/>
        </a:spcBef>
        <a:spcAft>
          <a:spcPts val="0"/>
        </a:spcAft>
        <a:buClrTx/>
        <a:buSzTx/>
        <a:buFontTx/>
        <a:buNone/>
        <a:tabLst/>
        <a:defRPr sz="2400" b="0" i="0" u="none" strike="noStrike" cap="none" spc="0" baseline="0">
          <a:ln>
            <a:noFill/>
          </a:ln>
          <a:solidFill>
            <a:srgbClr val="000000"/>
          </a:solidFill>
          <a:uFillTx/>
          <a:latin typeface="+mj-lt"/>
          <a:ea typeface="+mj-ea"/>
          <a:cs typeface="+mj-cs"/>
          <a:sym typeface="Verdana"/>
        </a:defRPr>
      </a:lvl4pPr>
      <a:lvl5pPr marL="0" marR="0" indent="0" algn="r" defTabSz="914400" rtl="0" latinLnBrk="0">
        <a:lnSpc>
          <a:spcPct val="90000"/>
        </a:lnSpc>
        <a:spcBef>
          <a:spcPts val="0"/>
        </a:spcBef>
        <a:spcAft>
          <a:spcPts val="0"/>
        </a:spcAft>
        <a:buClrTx/>
        <a:buSzTx/>
        <a:buFontTx/>
        <a:buNone/>
        <a:tabLst/>
        <a:defRPr sz="2400" b="0" i="0" u="none" strike="noStrike" cap="none" spc="0" baseline="0">
          <a:ln>
            <a:noFill/>
          </a:ln>
          <a:solidFill>
            <a:srgbClr val="000000"/>
          </a:solidFill>
          <a:uFillTx/>
          <a:latin typeface="+mj-lt"/>
          <a:ea typeface="+mj-ea"/>
          <a:cs typeface="+mj-cs"/>
          <a:sym typeface="Verdana"/>
        </a:defRPr>
      </a:lvl5pPr>
      <a:lvl6pPr marL="0" marR="0" indent="0" algn="r" defTabSz="914400" rtl="0" latinLnBrk="0">
        <a:lnSpc>
          <a:spcPct val="90000"/>
        </a:lnSpc>
        <a:spcBef>
          <a:spcPts val="0"/>
        </a:spcBef>
        <a:spcAft>
          <a:spcPts val="0"/>
        </a:spcAft>
        <a:buClrTx/>
        <a:buSzTx/>
        <a:buFontTx/>
        <a:buNone/>
        <a:tabLst/>
        <a:defRPr sz="2400" b="0" i="0" u="none" strike="noStrike" cap="none" spc="0" baseline="0">
          <a:ln>
            <a:noFill/>
          </a:ln>
          <a:solidFill>
            <a:srgbClr val="000000"/>
          </a:solidFill>
          <a:uFillTx/>
          <a:latin typeface="+mj-lt"/>
          <a:ea typeface="+mj-ea"/>
          <a:cs typeface="+mj-cs"/>
          <a:sym typeface="Verdana"/>
        </a:defRPr>
      </a:lvl6pPr>
      <a:lvl7pPr marL="0" marR="0" indent="0" algn="r" defTabSz="914400" rtl="0" latinLnBrk="0">
        <a:lnSpc>
          <a:spcPct val="90000"/>
        </a:lnSpc>
        <a:spcBef>
          <a:spcPts val="0"/>
        </a:spcBef>
        <a:spcAft>
          <a:spcPts val="0"/>
        </a:spcAft>
        <a:buClrTx/>
        <a:buSzTx/>
        <a:buFontTx/>
        <a:buNone/>
        <a:tabLst/>
        <a:defRPr sz="2400" b="0" i="0" u="none" strike="noStrike" cap="none" spc="0" baseline="0">
          <a:ln>
            <a:noFill/>
          </a:ln>
          <a:solidFill>
            <a:srgbClr val="000000"/>
          </a:solidFill>
          <a:uFillTx/>
          <a:latin typeface="+mj-lt"/>
          <a:ea typeface="+mj-ea"/>
          <a:cs typeface="+mj-cs"/>
          <a:sym typeface="Verdana"/>
        </a:defRPr>
      </a:lvl7pPr>
      <a:lvl8pPr marL="0" marR="0" indent="0" algn="r" defTabSz="914400" rtl="0" latinLnBrk="0">
        <a:lnSpc>
          <a:spcPct val="90000"/>
        </a:lnSpc>
        <a:spcBef>
          <a:spcPts val="0"/>
        </a:spcBef>
        <a:spcAft>
          <a:spcPts val="0"/>
        </a:spcAft>
        <a:buClrTx/>
        <a:buSzTx/>
        <a:buFontTx/>
        <a:buNone/>
        <a:tabLst/>
        <a:defRPr sz="2400" b="0" i="0" u="none" strike="noStrike" cap="none" spc="0" baseline="0">
          <a:ln>
            <a:noFill/>
          </a:ln>
          <a:solidFill>
            <a:srgbClr val="000000"/>
          </a:solidFill>
          <a:uFillTx/>
          <a:latin typeface="+mj-lt"/>
          <a:ea typeface="+mj-ea"/>
          <a:cs typeface="+mj-cs"/>
          <a:sym typeface="Verdana"/>
        </a:defRPr>
      </a:lvl8pPr>
      <a:lvl9pPr marL="0" marR="0" indent="0" algn="r" defTabSz="914400" rtl="0" latinLnBrk="0">
        <a:lnSpc>
          <a:spcPct val="90000"/>
        </a:lnSpc>
        <a:spcBef>
          <a:spcPts val="0"/>
        </a:spcBef>
        <a:spcAft>
          <a:spcPts val="0"/>
        </a:spcAft>
        <a:buClrTx/>
        <a:buSzTx/>
        <a:buFontTx/>
        <a:buNone/>
        <a:tabLst/>
        <a:defRPr sz="2400" b="0" i="0" u="none" strike="noStrike" cap="none" spc="0" baseline="0">
          <a:ln>
            <a:noFill/>
          </a:ln>
          <a:solidFill>
            <a:srgbClr val="000000"/>
          </a:solidFill>
          <a:uFillTx/>
          <a:latin typeface="+mj-lt"/>
          <a:ea typeface="+mj-ea"/>
          <a:cs typeface="+mj-cs"/>
          <a:sym typeface="Verdan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Verdana"/>
        </a:defRPr>
      </a:lvl1pPr>
      <a:lvl2pPr marL="731519" marR="0" indent="-274319" algn="l" defTabSz="914400" rtl="0" latinLnBrk="0">
        <a:lnSpc>
          <a:spcPct val="90000"/>
        </a:lnSpc>
        <a:spcBef>
          <a:spcPts val="10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Verdana"/>
        </a:defRPr>
      </a:lvl2pPr>
      <a:lvl3pPr marL="1188719" marR="0" indent="-274319" algn="l" defTabSz="914400" rtl="0" latinLnBrk="0">
        <a:lnSpc>
          <a:spcPct val="90000"/>
        </a:lnSpc>
        <a:spcBef>
          <a:spcPts val="10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Verdana"/>
        </a:defRPr>
      </a:lvl3pPr>
      <a:lvl4pPr marL="1676400" marR="0" indent="-304800" algn="l" defTabSz="914400" rtl="0" latinLnBrk="0">
        <a:lnSpc>
          <a:spcPct val="90000"/>
        </a:lnSpc>
        <a:spcBef>
          <a:spcPts val="10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Verdana"/>
        </a:defRPr>
      </a:lvl4pPr>
      <a:lvl5pPr marL="2171700" marR="0" indent="-342900" algn="l" defTabSz="914400" rtl="0" latinLnBrk="0">
        <a:lnSpc>
          <a:spcPct val="90000"/>
        </a:lnSpc>
        <a:spcBef>
          <a:spcPts val="10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Verdana"/>
        </a:defRPr>
      </a:lvl5pPr>
      <a:lvl6pPr marL="2590800" marR="0" indent="-304800" algn="l" defTabSz="914400" rtl="0" latinLnBrk="0">
        <a:lnSpc>
          <a:spcPct val="90000"/>
        </a:lnSpc>
        <a:spcBef>
          <a:spcPts val="10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Verdana"/>
        </a:defRPr>
      </a:lvl6pPr>
      <a:lvl7pPr marL="3048000" marR="0" indent="-304800" algn="l" defTabSz="914400" rtl="0" latinLnBrk="0">
        <a:lnSpc>
          <a:spcPct val="90000"/>
        </a:lnSpc>
        <a:spcBef>
          <a:spcPts val="10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Verdana"/>
        </a:defRPr>
      </a:lvl7pPr>
      <a:lvl8pPr marL="3505200" marR="0" indent="-304800" algn="l" defTabSz="914400" rtl="0" latinLnBrk="0">
        <a:lnSpc>
          <a:spcPct val="90000"/>
        </a:lnSpc>
        <a:spcBef>
          <a:spcPts val="10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Verdana"/>
        </a:defRPr>
      </a:lvl8pPr>
      <a:lvl9pPr marL="3962400" marR="0" indent="-304800" algn="l" defTabSz="914400" rtl="0" latinLnBrk="0">
        <a:lnSpc>
          <a:spcPct val="90000"/>
        </a:lnSpc>
        <a:spcBef>
          <a:spcPts val="1000"/>
        </a:spcBef>
        <a:spcAft>
          <a:spcPts val="0"/>
        </a:spcAft>
        <a:buClrTx/>
        <a:buSzPct val="100000"/>
        <a:buFont typeface="Arial"/>
        <a:buChar char="•"/>
        <a:tabLst/>
        <a:defRPr sz="2400" b="0" i="0" u="none" strike="noStrike" cap="none" spc="0" baseline="0">
          <a:ln>
            <a:noFill/>
          </a:ln>
          <a:solidFill>
            <a:srgbClr val="000000"/>
          </a:solidFill>
          <a:uFillTx/>
          <a:latin typeface="+mj-lt"/>
          <a:ea typeface="+mj-ea"/>
          <a:cs typeface="+mj-cs"/>
          <a:sym typeface="Verdana"/>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Verdana"/>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Verdana"/>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Verdana"/>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Verdana"/>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Verdana"/>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Verdana"/>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Verdana"/>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Verdana"/>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Verdan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kia.pleio.nl/groups/view/41453152/kennisplatform-particuliere-archieven/wiki/view/55794149/toolkit-hotspots"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itel 1"/>
          <p:cNvSpPr txBox="1">
            <a:spLocks noGrp="1"/>
          </p:cNvSpPr>
          <p:nvPr>
            <p:ph type="ctrTitle"/>
          </p:nvPr>
        </p:nvSpPr>
        <p:spPr>
          <a:xfrm>
            <a:off x="259883" y="2537790"/>
            <a:ext cx="7603960" cy="1119810"/>
          </a:xfrm>
          <a:prstGeom prst="rect">
            <a:avLst/>
          </a:prstGeom>
        </p:spPr>
        <p:txBody>
          <a:bodyPr/>
          <a:lstStyle/>
          <a:p>
            <a:r>
              <a:rPr lang="nl-NL" dirty="0" err="1" smtClean="0"/>
              <a:t>Archieflab</a:t>
            </a:r>
            <a:r>
              <a:rPr lang="nl-NL" dirty="0" smtClean="0"/>
              <a:t> en </a:t>
            </a:r>
            <a:r>
              <a:rPr lang="nl-NL" dirty="0" err="1" smtClean="0"/>
              <a:t>toolkit</a:t>
            </a:r>
            <a:r>
              <a:rPr lang="nl-NL" dirty="0" smtClean="0"/>
              <a:t> hotspots </a:t>
            </a:r>
            <a:endParaRPr dirty="0"/>
          </a:p>
        </p:txBody>
      </p:sp>
      <p:sp>
        <p:nvSpPr>
          <p:cNvPr id="65" name="Ondertitel 2"/>
          <p:cNvSpPr txBox="1">
            <a:spLocks noGrp="1"/>
          </p:cNvSpPr>
          <p:nvPr>
            <p:ph type="subTitle" sz="quarter" idx="1"/>
          </p:nvPr>
        </p:nvSpPr>
        <p:spPr>
          <a:xfrm>
            <a:off x="259882" y="3657598"/>
            <a:ext cx="7603960" cy="583098"/>
          </a:xfrm>
          <a:prstGeom prst="rect">
            <a:avLst/>
          </a:prstGeom>
        </p:spPr>
        <p:txBody>
          <a:bodyPr/>
          <a:lstStyle/>
          <a:p>
            <a:r>
              <a:rPr lang="nl-NL" dirty="0" smtClean="0"/>
              <a:t>Hotspots als onderdeel van een integraal acquisitiebeleid</a:t>
            </a:r>
            <a:endParaRPr dirty="0"/>
          </a:p>
        </p:txBody>
      </p:sp>
      <p:sp>
        <p:nvSpPr>
          <p:cNvPr id="66" name="Tijdelijke aanduiding voor tekst 3"/>
          <p:cNvSpPr>
            <a:spLocks noGrp="1"/>
          </p:cNvSpPr>
          <p:nvPr>
            <p:ph type="body" idx="13"/>
          </p:nvPr>
        </p:nvSpPr>
        <p:spPr>
          <a:prstGeom prst="rect">
            <a:avLst/>
          </a:prstGeom>
        </p:spPr>
        <p:txBody>
          <a:bodyPr/>
          <a:lstStyle/>
          <a:p>
            <a:pPr marL="0" indent="0" algn="r">
              <a:buSzTx/>
              <a:buFontTx/>
              <a:buNone/>
              <a:defRPr sz="1200">
                <a:solidFill>
                  <a:srgbClr val="808080"/>
                </a:solidFill>
              </a:defRPr>
            </a:pPr>
            <a:r>
              <a:rPr lang="nl-NL" dirty="0" smtClean="0"/>
              <a:t>Mirjam Schaap</a:t>
            </a:r>
            <a:endParaRPr dirty="0"/>
          </a:p>
        </p:txBody>
      </p:sp>
      <p:sp>
        <p:nvSpPr>
          <p:cNvPr id="67" name="Tijdelijke aanduiding voor tekst 4"/>
          <p:cNvSpPr>
            <a:spLocks noGrp="1"/>
          </p:cNvSpPr>
          <p:nvPr>
            <p:ph type="body" idx="14"/>
          </p:nvPr>
        </p:nvSpPr>
        <p:spPr>
          <a:prstGeom prst="rect">
            <a:avLst/>
          </a:prstGeom>
        </p:spPr>
        <p:txBody>
          <a:bodyPr/>
          <a:lstStyle/>
          <a:p>
            <a:pPr marL="0" indent="0" algn="r">
              <a:buSzTx/>
              <a:buFontTx/>
              <a:buNone/>
              <a:defRPr sz="1200">
                <a:solidFill>
                  <a:srgbClr val="808080"/>
                </a:solidFill>
              </a:defRPr>
            </a:pPr>
            <a:r>
              <a:rPr lang="nl-NL" dirty="0" smtClean="0"/>
              <a:t>Kennisplatform Particuliere Archieven</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Opzet </a:t>
            </a:r>
            <a:r>
              <a:rPr lang="nl-NL" dirty="0" err="1" smtClean="0"/>
              <a:t>archieflab</a:t>
            </a:r>
            <a:endParaRPr lang="nl-NL" dirty="0"/>
          </a:p>
        </p:txBody>
      </p:sp>
      <p:sp>
        <p:nvSpPr>
          <p:cNvPr id="3" name="Tijdelijke aanduiding voor tekst 2"/>
          <p:cNvSpPr>
            <a:spLocks noGrp="1"/>
          </p:cNvSpPr>
          <p:nvPr>
            <p:ph type="body" idx="1"/>
          </p:nvPr>
        </p:nvSpPr>
        <p:spPr/>
        <p:txBody>
          <a:bodyPr>
            <a:normAutofit/>
          </a:bodyPr>
          <a:lstStyle/>
          <a:p>
            <a:pPr marL="0" indent="0">
              <a:buNone/>
            </a:pPr>
            <a:r>
              <a:rPr lang="nl-NL" dirty="0" err="1" smtClean="0"/>
              <a:t>Archieflab</a:t>
            </a:r>
            <a:r>
              <a:rPr lang="nl-NL" dirty="0" smtClean="0"/>
              <a:t> hotspots</a:t>
            </a:r>
          </a:p>
          <a:p>
            <a:pPr marL="0" indent="0">
              <a:buNone/>
            </a:pPr>
            <a:endParaRPr lang="nl-NL" dirty="0"/>
          </a:p>
          <a:p>
            <a:r>
              <a:rPr lang="nl-NL" sz="2000" dirty="0" smtClean="0"/>
              <a:t>Doel</a:t>
            </a:r>
          </a:p>
          <a:p>
            <a:r>
              <a:rPr lang="nl-NL" sz="2000" dirty="0" smtClean="0"/>
              <a:t>Selectie van hotspots</a:t>
            </a:r>
          </a:p>
          <a:p>
            <a:r>
              <a:rPr lang="nl-NL" sz="2000" dirty="0" smtClean="0"/>
              <a:t>Verzamelen en presenteren van materiaal</a:t>
            </a:r>
          </a:p>
          <a:p>
            <a:endParaRPr lang="nl-NL" sz="2000" dirty="0"/>
          </a:p>
          <a:p>
            <a:pPr>
              <a:buFont typeface="Arial" panose="020B0604020202020204" pitchFamily="34" charset="0"/>
              <a:buChar char="•"/>
            </a:pPr>
            <a:r>
              <a:rPr lang="nl-NL" sz="2000" dirty="0"/>
              <a:t>(</a:t>
            </a:r>
            <a:r>
              <a:rPr lang="nl-NL" sz="2000" dirty="0" smtClean="0"/>
              <a:t>Haalbaarheid &gt; heiligt het doel de middelen?)</a:t>
            </a:r>
            <a:endParaRPr lang="nl-NL" sz="2000" dirty="0"/>
          </a:p>
        </p:txBody>
      </p:sp>
    </p:spTree>
    <p:extLst>
      <p:ext uri="{BB962C8B-B14F-4D97-AF65-F5344CB8AC3E}">
        <p14:creationId xmlns:p14="http://schemas.microsoft.com/office/powerpoint/2010/main" val="203349003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Wat wil je bereiken met het </a:t>
            </a:r>
            <a:br>
              <a:rPr lang="nl-NL" dirty="0" smtClean="0"/>
            </a:br>
            <a:r>
              <a:rPr lang="nl-NL" dirty="0" smtClean="0"/>
              <a:t>benoemen van hotspots?</a:t>
            </a:r>
            <a:endParaRPr lang="nl-NL" dirty="0"/>
          </a:p>
        </p:txBody>
      </p:sp>
      <p:sp>
        <p:nvSpPr>
          <p:cNvPr id="3" name="Tijdelijke aanduiding voor tekst 2"/>
          <p:cNvSpPr>
            <a:spLocks noGrp="1"/>
          </p:cNvSpPr>
          <p:nvPr>
            <p:ph type="body" idx="1"/>
          </p:nvPr>
        </p:nvSpPr>
        <p:spPr>
          <a:xfrm>
            <a:off x="838200" y="1772816"/>
            <a:ext cx="10515600" cy="4404147"/>
          </a:xfrm>
        </p:spPr>
        <p:txBody>
          <a:bodyPr>
            <a:normAutofit fontScale="92500" lnSpcReduction="10000"/>
          </a:bodyPr>
          <a:lstStyle/>
          <a:p>
            <a:pPr marL="0" indent="0">
              <a:buNone/>
            </a:pPr>
            <a:r>
              <a:rPr lang="nl-NL" sz="2600" dirty="0" smtClean="0"/>
              <a:t>Doel</a:t>
            </a:r>
          </a:p>
          <a:p>
            <a:pPr marL="0" indent="0">
              <a:buNone/>
            </a:pPr>
            <a:endParaRPr lang="nl-NL" sz="2000" dirty="0"/>
          </a:p>
          <a:p>
            <a:pPr lvl="1">
              <a:lnSpc>
                <a:spcPct val="110000"/>
              </a:lnSpc>
            </a:pPr>
            <a:r>
              <a:rPr lang="nl-NL" sz="2000" i="1" dirty="0"/>
              <a:t>Identificeren</a:t>
            </a:r>
            <a:r>
              <a:rPr lang="nl-NL" sz="2000" dirty="0"/>
              <a:t> van gebeurtenissen en kwesties in de samenleving die grote invloed hadden op de activiteiten van de organisatie (=overheid) (Belangen in Balans)</a:t>
            </a:r>
          </a:p>
          <a:p>
            <a:pPr lvl="1">
              <a:lnSpc>
                <a:spcPct val="110000"/>
              </a:lnSpc>
            </a:pPr>
            <a:r>
              <a:rPr lang="nl-NL" sz="2000" dirty="0"/>
              <a:t>Verantwoording gevoerde overheidsbeleid (MH17)</a:t>
            </a:r>
          </a:p>
          <a:p>
            <a:pPr lvl="1">
              <a:lnSpc>
                <a:spcPct val="110000"/>
              </a:lnSpc>
            </a:pPr>
            <a:r>
              <a:rPr lang="nl-NL" sz="2000" i="1" dirty="0"/>
              <a:t>Veiligstellen</a:t>
            </a:r>
            <a:r>
              <a:rPr lang="nl-NL" sz="2000" dirty="0"/>
              <a:t> van relevante cultuur-historische informatie onder andere als bron voor (toekomstig) historisch onderzoek (Handreiking lokale </a:t>
            </a:r>
            <a:r>
              <a:rPr lang="nl-NL" sz="2000" dirty="0" err="1"/>
              <a:t>hotspot</a:t>
            </a:r>
            <a:r>
              <a:rPr lang="nl-NL" sz="2000" dirty="0"/>
              <a:t>-monitor</a:t>
            </a:r>
            <a:r>
              <a:rPr lang="nl-NL" sz="2000" dirty="0" smtClean="0"/>
              <a:t>)</a:t>
            </a:r>
          </a:p>
          <a:p>
            <a:pPr lvl="1">
              <a:lnSpc>
                <a:spcPct val="110000"/>
              </a:lnSpc>
            </a:pPr>
            <a:r>
              <a:rPr lang="nl-NL" sz="2000" dirty="0" smtClean="0"/>
              <a:t>Documenteren van ontwikkelingen die zich grotendeels online manifesteren (Atria, Kennisinstituut voor emancipatie en vrouwengeschiedenis)</a:t>
            </a:r>
            <a:endParaRPr lang="nl-NL" sz="2000" dirty="0"/>
          </a:p>
          <a:p>
            <a:pPr lvl="1">
              <a:lnSpc>
                <a:spcPct val="110000"/>
              </a:lnSpc>
            </a:pPr>
            <a:r>
              <a:rPr lang="nl-NL" sz="2000" dirty="0" err="1"/>
              <a:t>Beleefbaar</a:t>
            </a:r>
            <a:r>
              <a:rPr lang="nl-NL" sz="2000" dirty="0"/>
              <a:t> erfgoed (Gemeente Zwolle) / herkenbare collectie (Stadsarchief Amsterdam)  </a:t>
            </a:r>
          </a:p>
          <a:p>
            <a:pPr marL="0" indent="0">
              <a:buNone/>
            </a:pPr>
            <a:endParaRPr lang="nl-NL" dirty="0"/>
          </a:p>
        </p:txBody>
      </p:sp>
    </p:spTree>
    <p:extLst>
      <p:ext uri="{BB962C8B-B14F-4D97-AF65-F5344CB8AC3E}">
        <p14:creationId xmlns:p14="http://schemas.microsoft.com/office/powerpoint/2010/main" val="172046826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ijdelijke aanduiding voor inhoud 2"/>
          <p:cNvSpPr txBox="1">
            <a:spLocks noGrp="1"/>
          </p:cNvSpPr>
          <p:nvPr>
            <p:ph type="body" idx="1"/>
          </p:nvPr>
        </p:nvSpPr>
        <p:spPr>
          <a:xfrm>
            <a:off x="838200" y="1825625"/>
            <a:ext cx="10515600" cy="4351338"/>
          </a:xfrm>
          <a:prstGeom prst="rect">
            <a:avLst/>
          </a:prstGeom>
        </p:spPr>
        <p:txBody>
          <a:bodyPr>
            <a:normAutofit lnSpcReduction="10000"/>
          </a:bodyPr>
          <a:lstStyle/>
          <a:p>
            <a:pPr marL="0" indent="0">
              <a:buNone/>
            </a:pPr>
            <a:r>
              <a:rPr lang="nl-NL" dirty="0" err="1" smtClean="0"/>
              <a:t>Hotspot</a:t>
            </a:r>
            <a:r>
              <a:rPr lang="nl-NL" dirty="0" smtClean="0"/>
              <a:t> als onderdeel </a:t>
            </a:r>
            <a:r>
              <a:rPr lang="nl-NL" dirty="0" smtClean="0"/>
              <a:t>bredere </a:t>
            </a:r>
            <a:r>
              <a:rPr lang="nl-NL" dirty="0" smtClean="0"/>
              <a:t>acquisitiestrategie</a:t>
            </a:r>
            <a:endParaRPr dirty="0" smtClean="0"/>
          </a:p>
          <a:p>
            <a:pPr lvl="1"/>
            <a:endParaRPr lang="nl-NL" sz="2000" dirty="0" smtClean="0"/>
          </a:p>
          <a:p>
            <a:pPr lvl="1"/>
            <a:r>
              <a:rPr lang="nl-NL" sz="2000" dirty="0" smtClean="0"/>
              <a:t>Trendanalyse: Noord-Hollands </a:t>
            </a:r>
            <a:r>
              <a:rPr lang="nl-NL" sz="2000" dirty="0" smtClean="0"/>
              <a:t>Archief en Stadsarchief </a:t>
            </a:r>
            <a:r>
              <a:rPr lang="nl-NL" sz="2000" dirty="0" smtClean="0"/>
              <a:t>Amsterdam</a:t>
            </a:r>
            <a:endParaRPr lang="nl-NL" sz="2000" dirty="0" smtClean="0"/>
          </a:p>
          <a:p>
            <a:pPr lvl="1"/>
            <a:r>
              <a:rPr lang="nl-NL" sz="2000" dirty="0" smtClean="0"/>
              <a:t>Speerpunten: Regionaal </a:t>
            </a:r>
            <a:r>
              <a:rPr lang="nl-NL" sz="2000" dirty="0" smtClean="0"/>
              <a:t>Historisch Centrum Eindhoven </a:t>
            </a:r>
            <a:endParaRPr lang="nl-NL" sz="2000" dirty="0" smtClean="0"/>
          </a:p>
          <a:p>
            <a:pPr marL="457200" lvl="1" indent="0">
              <a:buNone/>
            </a:pPr>
            <a:r>
              <a:rPr lang="nl-NL" sz="2000" dirty="0" smtClean="0"/>
              <a:t>   documenteren </a:t>
            </a:r>
            <a:r>
              <a:rPr lang="nl-NL" sz="2000" dirty="0" smtClean="0"/>
              <a:t>van het landelijk gebied: varkenspest en </a:t>
            </a:r>
            <a:endParaRPr lang="nl-NL" sz="2000" dirty="0" smtClean="0"/>
          </a:p>
          <a:p>
            <a:pPr marL="457200" lvl="1" indent="0">
              <a:buNone/>
            </a:pPr>
            <a:r>
              <a:rPr lang="nl-NL" sz="2000" dirty="0"/>
              <a:t> </a:t>
            </a:r>
            <a:r>
              <a:rPr lang="nl-NL" sz="2000" dirty="0" smtClean="0"/>
              <a:t>  </a:t>
            </a:r>
            <a:r>
              <a:rPr lang="nl-NL" sz="2000" dirty="0" smtClean="0"/>
              <a:t>drugscriminaliteit</a:t>
            </a:r>
            <a:r>
              <a:rPr lang="nl-NL" sz="2000" dirty="0" smtClean="0"/>
              <a:t>) </a:t>
            </a:r>
          </a:p>
          <a:p>
            <a:pPr lvl="1"/>
            <a:r>
              <a:rPr lang="nl-NL" sz="2000" dirty="0" smtClean="0"/>
              <a:t>Documenteren niet-geïnstitutionaliseerde bewegingen die zich </a:t>
            </a:r>
            <a:endParaRPr lang="nl-NL" sz="2000" dirty="0" smtClean="0"/>
          </a:p>
          <a:p>
            <a:pPr marL="457200" lvl="1" indent="0">
              <a:buNone/>
            </a:pPr>
            <a:r>
              <a:rPr lang="nl-NL" sz="2000" dirty="0"/>
              <a:t> </a:t>
            </a:r>
            <a:r>
              <a:rPr lang="nl-NL" sz="2000" dirty="0" smtClean="0"/>
              <a:t>  </a:t>
            </a:r>
            <a:r>
              <a:rPr lang="nl-NL" sz="2000" dirty="0" smtClean="0"/>
              <a:t>grotendeels </a:t>
            </a:r>
            <a:r>
              <a:rPr lang="nl-NL" sz="2000" dirty="0" smtClean="0"/>
              <a:t>online manifesteren (</a:t>
            </a:r>
            <a:r>
              <a:rPr lang="nl-NL" sz="2000" dirty="0" smtClean="0"/>
              <a:t>Atria: </a:t>
            </a:r>
            <a:r>
              <a:rPr lang="nl-NL" sz="2000" dirty="0" err="1" smtClean="0"/>
              <a:t>Women’s</a:t>
            </a:r>
            <a:r>
              <a:rPr lang="nl-NL" sz="2000" dirty="0" smtClean="0"/>
              <a:t> </a:t>
            </a:r>
            <a:r>
              <a:rPr lang="nl-NL" sz="2000" dirty="0" err="1" smtClean="0"/>
              <a:t>March</a:t>
            </a:r>
            <a:r>
              <a:rPr lang="nl-NL" sz="2000" dirty="0" smtClean="0"/>
              <a:t>)</a:t>
            </a:r>
          </a:p>
          <a:p>
            <a:pPr lvl="1"/>
            <a:endParaRPr lang="nl-NL" sz="2000" dirty="0" smtClean="0"/>
          </a:p>
          <a:p>
            <a:pPr marL="457200" lvl="1" indent="0">
              <a:buNone/>
            </a:pPr>
            <a:r>
              <a:rPr lang="nl-NL" sz="2000" dirty="0" smtClean="0"/>
              <a:t>Context van de </a:t>
            </a:r>
            <a:r>
              <a:rPr lang="nl-NL" sz="2000" dirty="0" err="1" smtClean="0"/>
              <a:t>hotspot</a:t>
            </a:r>
            <a:r>
              <a:rPr lang="nl-NL" sz="2000" dirty="0" smtClean="0"/>
              <a:t> (al dan niet als onderdeel trend)</a:t>
            </a:r>
            <a:endParaRPr lang="nl-NL" sz="2000" dirty="0" smtClean="0"/>
          </a:p>
          <a:p>
            <a:pPr marL="457200" lvl="1" indent="0">
              <a:buNone/>
            </a:pPr>
            <a:r>
              <a:rPr lang="nl-NL" sz="2000" dirty="0" smtClean="0"/>
              <a:t>Coördinatie vanuit de archiefinstelling</a:t>
            </a:r>
            <a:endParaRPr sz="2000" dirty="0"/>
          </a:p>
        </p:txBody>
      </p:sp>
      <p:sp>
        <p:nvSpPr>
          <p:cNvPr id="2" name="Titel 1"/>
          <p:cNvSpPr>
            <a:spLocks noGrp="1"/>
          </p:cNvSpPr>
          <p:nvPr>
            <p:ph type="title"/>
          </p:nvPr>
        </p:nvSpPr>
        <p:spPr/>
        <p:txBody>
          <a:bodyPr>
            <a:normAutofit fontScale="90000"/>
          </a:bodyPr>
          <a:lstStyle/>
          <a:p>
            <a:r>
              <a:rPr lang="nl-NL" dirty="0" smtClean="0"/>
              <a:t>Documenteren van de samenleving</a:t>
            </a:r>
            <a:endParaRPr lang="nl-NL" dirty="0"/>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18476" y="1140261"/>
            <a:ext cx="1893645" cy="2648779"/>
          </a:xfrm>
          <a:prstGeom prst="rect">
            <a:avLst/>
          </a:prstGeom>
        </p:spPr>
      </p:pic>
      <p:pic>
        <p:nvPicPr>
          <p:cNvPr id="5" name="Afbeelding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18093" y="3984351"/>
            <a:ext cx="1894028" cy="2685009"/>
          </a:xfrm>
          <a:prstGeom prst="rect">
            <a:avLst/>
          </a:prstGeom>
        </p:spPr>
      </p:pic>
    </p:spTree>
    <p:extLst>
      <p:ext uri="{BB962C8B-B14F-4D97-AF65-F5344CB8AC3E}">
        <p14:creationId xmlns:p14="http://schemas.microsoft.com/office/powerpoint/2010/main" val="199423613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Selecteren van hotspots</a:t>
            </a:r>
            <a:endParaRPr lang="nl-NL" dirty="0"/>
          </a:p>
        </p:txBody>
      </p:sp>
      <p:sp>
        <p:nvSpPr>
          <p:cNvPr id="3" name="Tijdelijke aanduiding voor tekst 2"/>
          <p:cNvSpPr>
            <a:spLocks noGrp="1"/>
          </p:cNvSpPr>
          <p:nvPr>
            <p:ph type="body" idx="1"/>
          </p:nvPr>
        </p:nvSpPr>
        <p:spPr>
          <a:xfrm>
            <a:off x="838200" y="1556792"/>
            <a:ext cx="10515600" cy="4896544"/>
          </a:xfrm>
        </p:spPr>
        <p:txBody>
          <a:bodyPr>
            <a:normAutofit fontScale="40000" lnSpcReduction="20000"/>
          </a:bodyPr>
          <a:lstStyle/>
          <a:p>
            <a:pPr marL="0" indent="0">
              <a:buNone/>
            </a:pPr>
            <a:r>
              <a:rPr lang="nl-NL" sz="6000" dirty="0" smtClean="0"/>
              <a:t>Selectie</a:t>
            </a:r>
          </a:p>
          <a:p>
            <a:pPr marL="0" indent="0">
              <a:buNone/>
            </a:pPr>
            <a:endParaRPr lang="nl-NL" sz="2600" dirty="0" smtClean="0"/>
          </a:p>
          <a:p>
            <a:pPr>
              <a:lnSpc>
                <a:spcPct val="120000"/>
              </a:lnSpc>
            </a:pPr>
            <a:r>
              <a:rPr lang="nl-NL" sz="4200" dirty="0" smtClean="0"/>
              <a:t>Wie betrek je erbij? </a:t>
            </a:r>
          </a:p>
          <a:p>
            <a:pPr lvl="1">
              <a:lnSpc>
                <a:spcPct val="120000"/>
              </a:lnSpc>
              <a:buFont typeface="Courier New" panose="02070309020205020404" pitchFamily="49" charset="0"/>
              <a:buChar char="o"/>
            </a:pPr>
            <a:r>
              <a:rPr lang="nl-NL" sz="4200" dirty="0" smtClean="0"/>
              <a:t>Noord-Hollands Archief: </a:t>
            </a:r>
            <a:r>
              <a:rPr lang="nl-NL" sz="4200" dirty="0"/>
              <a:t>16 </a:t>
            </a:r>
            <a:r>
              <a:rPr lang="nl-NL" sz="4200" dirty="0" smtClean="0"/>
              <a:t>gemeenten&gt; </a:t>
            </a:r>
            <a:r>
              <a:rPr lang="nl-NL" sz="4200" dirty="0"/>
              <a:t>2 trajecten (overheid &amp; particulier)</a:t>
            </a:r>
          </a:p>
          <a:p>
            <a:pPr lvl="1">
              <a:lnSpc>
                <a:spcPct val="120000"/>
              </a:lnSpc>
              <a:buFont typeface="Courier New" panose="02070309020205020404" pitchFamily="49" charset="0"/>
              <a:buChar char="o"/>
            </a:pPr>
            <a:r>
              <a:rPr lang="nl-NL" sz="4200" dirty="0" smtClean="0"/>
              <a:t>Stadsarchief Amsterdam: </a:t>
            </a:r>
            <a:r>
              <a:rPr lang="nl-NL" sz="4200" dirty="0"/>
              <a:t>1 commissie bestaande uit drie vertegenwoordigers van de gemeente, drie externe experts en een medewerker </a:t>
            </a:r>
            <a:r>
              <a:rPr lang="nl-NL" sz="4200" dirty="0" smtClean="0"/>
              <a:t>SAA</a:t>
            </a:r>
          </a:p>
          <a:p>
            <a:pPr lvl="1">
              <a:lnSpc>
                <a:spcPct val="120000"/>
              </a:lnSpc>
              <a:buFont typeface="Courier New" panose="02070309020205020404" pitchFamily="49" charset="0"/>
              <a:buChar char="o"/>
            </a:pPr>
            <a:r>
              <a:rPr lang="nl-NL" sz="4200" dirty="0" smtClean="0"/>
              <a:t>Gemeente </a:t>
            </a:r>
            <a:r>
              <a:rPr lang="nl-NL" sz="4200" dirty="0"/>
              <a:t>Peel en Maas: </a:t>
            </a:r>
            <a:r>
              <a:rPr lang="nl-NL" sz="4200" dirty="0" smtClean="0"/>
              <a:t>selectie </a:t>
            </a:r>
            <a:r>
              <a:rPr lang="nl-NL" sz="4200" dirty="0"/>
              <a:t>hotspots </a:t>
            </a:r>
            <a:r>
              <a:rPr lang="nl-NL" sz="4200" dirty="0" err="1"/>
              <a:t>ism</a:t>
            </a:r>
            <a:r>
              <a:rPr lang="nl-NL" sz="4200" dirty="0"/>
              <a:t> bewoners, particuliere archiefgedeelte is uitbesteed aan historische verenigingen/vrijwilligers &gt; cultuur-historisch perspectief/maatschappelijke </a:t>
            </a:r>
            <a:r>
              <a:rPr lang="nl-NL" sz="4200" dirty="0" smtClean="0"/>
              <a:t>inbedding</a:t>
            </a:r>
          </a:p>
          <a:p>
            <a:pPr lvl="1">
              <a:lnSpc>
                <a:spcPct val="120000"/>
              </a:lnSpc>
              <a:buFont typeface="Courier New" panose="02070309020205020404" pitchFamily="49" charset="0"/>
              <a:buChar char="o"/>
            </a:pPr>
            <a:r>
              <a:rPr lang="nl-NL" sz="4200" dirty="0" smtClean="0"/>
              <a:t>RHC Eindhoven: speerpunten benoemd tot </a:t>
            </a:r>
            <a:r>
              <a:rPr lang="nl-NL" sz="4200" dirty="0" err="1" smtClean="0"/>
              <a:t>hotspot</a:t>
            </a:r>
            <a:r>
              <a:rPr lang="nl-NL" sz="4200" dirty="0" smtClean="0"/>
              <a:t> (strookt dit met selectielijst?)</a:t>
            </a:r>
            <a:endParaRPr lang="nl-NL" sz="4200" dirty="0"/>
          </a:p>
          <a:p>
            <a:pPr>
              <a:lnSpc>
                <a:spcPct val="120000"/>
              </a:lnSpc>
            </a:pPr>
            <a:r>
              <a:rPr lang="nl-NL" sz="4200" dirty="0" smtClean="0"/>
              <a:t>Periode (van hotspots en hotspotmonitor)</a:t>
            </a:r>
          </a:p>
          <a:p>
            <a:pPr>
              <a:lnSpc>
                <a:spcPct val="120000"/>
              </a:lnSpc>
            </a:pPr>
            <a:r>
              <a:rPr lang="nl-NL" sz="4200" dirty="0" smtClean="0"/>
              <a:t>Maximum aantal hotspots (haalbaarheid)</a:t>
            </a:r>
          </a:p>
          <a:p>
            <a:pPr>
              <a:lnSpc>
                <a:spcPct val="120000"/>
              </a:lnSpc>
            </a:pPr>
            <a:r>
              <a:rPr lang="nl-NL" sz="4200" dirty="0" smtClean="0"/>
              <a:t>Criteria (moeilijk kwantificeerbaar)</a:t>
            </a:r>
            <a:endParaRPr lang="nl-NL" sz="4200" dirty="0"/>
          </a:p>
        </p:txBody>
      </p:sp>
    </p:spTree>
    <p:extLst>
      <p:ext uri="{BB962C8B-B14F-4D97-AF65-F5344CB8AC3E}">
        <p14:creationId xmlns:p14="http://schemas.microsoft.com/office/powerpoint/2010/main" val="336175176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Verzamelen en presenteren van materiaal</a:t>
            </a:r>
            <a:endParaRPr lang="nl-NL" dirty="0"/>
          </a:p>
        </p:txBody>
      </p:sp>
      <p:sp>
        <p:nvSpPr>
          <p:cNvPr id="3" name="Tijdelijke aanduiding voor tekst 2"/>
          <p:cNvSpPr>
            <a:spLocks noGrp="1"/>
          </p:cNvSpPr>
          <p:nvPr>
            <p:ph type="body" idx="1"/>
          </p:nvPr>
        </p:nvSpPr>
        <p:spPr/>
        <p:txBody>
          <a:bodyPr/>
          <a:lstStyle/>
          <a:p>
            <a:pPr marL="0" indent="0">
              <a:buNone/>
            </a:pPr>
            <a:r>
              <a:rPr lang="nl-NL" dirty="0" smtClean="0"/>
              <a:t>Identificeren</a:t>
            </a:r>
            <a:r>
              <a:rPr lang="nl-NL" dirty="0" smtClean="0"/>
              <a:t> &amp; veiligstellen: is dat genoeg?</a:t>
            </a:r>
          </a:p>
          <a:p>
            <a:pPr marL="0" indent="0">
              <a:buNone/>
            </a:pPr>
            <a:endParaRPr lang="nl-NL" dirty="0" smtClean="0"/>
          </a:p>
          <a:p>
            <a:pPr lvl="1">
              <a:buFont typeface="Arial" panose="020B0604020202020204" pitchFamily="34" charset="0"/>
              <a:buChar char="•"/>
            </a:pPr>
            <a:r>
              <a:rPr lang="nl-NL" sz="2000" dirty="0" smtClean="0"/>
              <a:t>Doel</a:t>
            </a:r>
            <a:r>
              <a:rPr lang="nl-NL" sz="2000" dirty="0" smtClean="0"/>
              <a:t> </a:t>
            </a:r>
          </a:p>
          <a:p>
            <a:pPr lvl="1">
              <a:buFont typeface="Arial" panose="020B0604020202020204" pitchFamily="34" charset="0"/>
              <a:buChar char="•"/>
            </a:pPr>
            <a:r>
              <a:rPr lang="nl-NL" sz="2000" dirty="0" smtClean="0"/>
              <a:t>Middelen</a:t>
            </a:r>
          </a:p>
          <a:p>
            <a:pPr lvl="1">
              <a:buFont typeface="Arial" panose="020B0604020202020204" pitchFamily="34" charset="0"/>
              <a:buChar char="•"/>
            </a:pPr>
            <a:r>
              <a:rPr lang="nl-NL" sz="2000" dirty="0" smtClean="0"/>
              <a:t>Verwachtingen</a:t>
            </a:r>
            <a:endParaRPr lang="nl-NL" sz="2000" dirty="0" smtClean="0"/>
          </a:p>
        </p:txBody>
      </p:sp>
    </p:spTree>
    <p:extLst>
      <p:ext uri="{BB962C8B-B14F-4D97-AF65-F5344CB8AC3E}">
        <p14:creationId xmlns:p14="http://schemas.microsoft.com/office/powerpoint/2010/main" val="208494745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559496" y="1484784"/>
            <a:ext cx="7560840" cy="3416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nl-NL" sz="1800" b="1" i="0" u="none" strike="noStrike" cap="none" spc="0" normalizeH="0" baseline="0" dirty="0" smtClean="0">
                <a:ln>
                  <a:noFill/>
                </a:ln>
                <a:solidFill>
                  <a:srgbClr val="000000"/>
                </a:solidFill>
                <a:effectLst/>
                <a:uFillTx/>
                <a:latin typeface="+mj-lt"/>
                <a:ea typeface="+mj-ea"/>
                <a:cs typeface="+mj-cs"/>
                <a:sym typeface="Verdana"/>
              </a:rPr>
              <a:t>Toolkit</a:t>
            </a:r>
          </a:p>
          <a:p>
            <a:pPr marL="0" marR="0" indent="0" algn="l" defTabSz="914400" rtl="0" fontAlgn="auto" latinLnBrk="0" hangingPunct="0">
              <a:lnSpc>
                <a:spcPct val="100000"/>
              </a:lnSpc>
              <a:spcBef>
                <a:spcPts val="0"/>
              </a:spcBef>
              <a:spcAft>
                <a:spcPts val="0"/>
              </a:spcAft>
              <a:buClrTx/>
              <a:buSzTx/>
              <a:buFontTx/>
              <a:buNone/>
              <a:tabLst/>
            </a:pPr>
            <a:endParaRPr lang="nl-NL" dirty="0"/>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nl-NL" sz="1800" b="0" i="0" u="none" strike="noStrike" cap="none" spc="0" normalizeH="0" baseline="0" dirty="0" smtClean="0">
                <a:ln>
                  <a:noFill/>
                </a:ln>
                <a:solidFill>
                  <a:srgbClr val="000000"/>
                </a:solidFill>
                <a:effectLst/>
                <a:uFillTx/>
                <a:latin typeface="+mj-lt"/>
                <a:ea typeface="+mj-ea"/>
                <a:cs typeface="+mj-cs"/>
                <a:sym typeface="Verdana"/>
              </a:rPr>
              <a:t>Resultaten</a:t>
            </a:r>
            <a:r>
              <a:rPr kumimoji="0" lang="nl-NL" sz="1800" b="0" i="0" u="none" strike="noStrike" cap="none" spc="0" normalizeH="0" dirty="0" smtClean="0">
                <a:ln>
                  <a:noFill/>
                </a:ln>
                <a:solidFill>
                  <a:srgbClr val="000000"/>
                </a:solidFill>
                <a:effectLst/>
                <a:uFillTx/>
                <a:latin typeface="+mj-lt"/>
                <a:ea typeface="+mj-ea"/>
                <a:cs typeface="+mj-cs"/>
                <a:sym typeface="Verdana"/>
              </a:rPr>
              <a:t> van het </a:t>
            </a:r>
            <a:r>
              <a:rPr kumimoji="0" lang="nl-NL" sz="1800" b="0" i="0" u="none" strike="noStrike" cap="none" spc="0" normalizeH="0" dirty="0" err="1" smtClean="0">
                <a:ln>
                  <a:noFill/>
                </a:ln>
                <a:solidFill>
                  <a:srgbClr val="000000"/>
                </a:solidFill>
                <a:effectLst/>
                <a:uFillTx/>
                <a:latin typeface="+mj-lt"/>
                <a:ea typeface="+mj-ea"/>
                <a:cs typeface="+mj-cs"/>
                <a:sym typeface="Verdana"/>
              </a:rPr>
              <a:t>archieflab</a:t>
            </a:r>
            <a:endParaRPr kumimoji="0" lang="nl-NL" sz="1800" b="0" i="0" u="none" strike="noStrike" cap="none" spc="0" normalizeH="0" dirty="0" smtClean="0">
              <a:ln>
                <a:noFill/>
              </a:ln>
              <a:solidFill>
                <a:srgbClr val="000000"/>
              </a:solidFill>
              <a:effectLst/>
              <a:uFillTx/>
              <a:latin typeface="+mj-lt"/>
              <a:ea typeface="+mj-ea"/>
              <a:cs typeface="+mj-cs"/>
              <a:sym typeface="Verdana"/>
            </a:endParaRP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lang="nl-NL" baseline="0" dirty="0" smtClean="0"/>
              <a:t>Documentatie</a:t>
            </a:r>
            <a:r>
              <a:rPr lang="nl-NL" dirty="0" smtClean="0"/>
              <a:t> ten aanzien van hotspots</a:t>
            </a: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nl-NL" sz="1800" b="0" i="0" u="none" strike="noStrike" cap="none" spc="0" normalizeH="0" baseline="0" dirty="0" smtClean="0">
                <a:ln>
                  <a:noFill/>
                </a:ln>
                <a:solidFill>
                  <a:srgbClr val="000000"/>
                </a:solidFill>
                <a:effectLst/>
                <a:uFillTx/>
                <a:latin typeface="+mj-lt"/>
                <a:ea typeface="+mj-ea"/>
                <a:cs typeface="+mj-cs"/>
                <a:sym typeface="Verdana"/>
              </a:rPr>
              <a:t>Hotspotmonitoren </a:t>
            </a:r>
            <a:r>
              <a:rPr kumimoji="0" lang="nl-NL" sz="1800" b="0" i="0" u="none" strike="noStrike" cap="none" spc="0" normalizeH="0" baseline="0" smtClean="0">
                <a:ln>
                  <a:noFill/>
                </a:ln>
                <a:solidFill>
                  <a:srgbClr val="000000"/>
                </a:solidFill>
                <a:effectLst/>
                <a:uFillTx/>
                <a:latin typeface="+mj-lt"/>
                <a:ea typeface="+mj-ea"/>
                <a:cs typeface="+mj-cs"/>
                <a:sym typeface="Verdana"/>
              </a:rPr>
              <a:t>&amp; trendanalyses</a:t>
            </a:r>
            <a:endParaRPr kumimoji="0" lang="nl-NL" sz="1800" b="0" i="0" u="none" strike="noStrike" cap="none" spc="0" normalizeH="0" baseline="0" dirty="0" smtClean="0">
              <a:ln>
                <a:noFill/>
              </a:ln>
              <a:solidFill>
                <a:srgbClr val="000000"/>
              </a:solidFill>
              <a:effectLst/>
              <a:uFillTx/>
              <a:latin typeface="+mj-lt"/>
              <a:ea typeface="+mj-ea"/>
              <a:cs typeface="+mj-cs"/>
              <a:sym typeface="Verdana"/>
            </a:endParaRPr>
          </a:p>
          <a:p>
            <a:pPr marL="285750" marR="0" indent="-285750" algn="l" defTabSz="914400" rtl="0" fontAlgn="auto" latinLnBrk="0" hangingPunct="0">
              <a:lnSpc>
                <a:spcPct val="100000"/>
              </a:lnSpc>
              <a:spcBef>
                <a:spcPts val="0"/>
              </a:spcBef>
              <a:spcAft>
                <a:spcPts val="0"/>
              </a:spcAft>
              <a:buClrTx/>
              <a:buSzTx/>
              <a:buFont typeface="Arial" panose="020B0604020202020204" pitchFamily="34" charset="0"/>
              <a:buChar char="•"/>
              <a:tabLst/>
            </a:pPr>
            <a:endParaRPr lang="nl-NL" dirty="0"/>
          </a:p>
          <a:p>
            <a:pPr marR="0" algn="l" defTabSz="914400" rtl="0" fontAlgn="auto" latinLnBrk="0" hangingPunct="0">
              <a:lnSpc>
                <a:spcPct val="100000"/>
              </a:lnSpc>
              <a:spcBef>
                <a:spcPts val="0"/>
              </a:spcBef>
              <a:spcAft>
                <a:spcPts val="0"/>
              </a:spcAft>
              <a:buClrTx/>
              <a:buSzTx/>
              <a:tabLst/>
            </a:pPr>
            <a:r>
              <a:rPr kumimoji="0" lang="nl-NL" sz="1800" b="0" i="0" u="none" strike="noStrike" cap="none" spc="0" normalizeH="0" baseline="0" dirty="0" smtClean="0">
                <a:ln>
                  <a:noFill/>
                </a:ln>
                <a:solidFill>
                  <a:srgbClr val="000000"/>
                </a:solidFill>
                <a:effectLst/>
                <a:uFillTx/>
                <a:latin typeface="+mj-lt"/>
                <a:ea typeface="+mj-ea"/>
                <a:cs typeface="+mj-cs"/>
                <a:sym typeface="Verdana"/>
              </a:rPr>
              <a:t>Deel</a:t>
            </a:r>
            <a:r>
              <a:rPr kumimoji="0" lang="nl-NL" sz="1800" b="0" i="0" u="none" strike="noStrike" cap="none" spc="0" normalizeH="0" dirty="0" smtClean="0">
                <a:ln>
                  <a:noFill/>
                </a:ln>
                <a:solidFill>
                  <a:srgbClr val="000000"/>
                </a:solidFill>
                <a:effectLst/>
                <a:uFillTx/>
                <a:latin typeface="+mj-lt"/>
                <a:ea typeface="+mj-ea"/>
                <a:cs typeface="+mj-cs"/>
                <a:sym typeface="Verdana"/>
              </a:rPr>
              <a:t> jouw hotspotmonitor en ervaringen met hotspots via de hotspottoolkit!</a:t>
            </a:r>
          </a:p>
          <a:p>
            <a:pPr marR="0" algn="l" defTabSz="914400" rtl="0" fontAlgn="auto" latinLnBrk="0" hangingPunct="0">
              <a:lnSpc>
                <a:spcPct val="100000"/>
              </a:lnSpc>
              <a:spcBef>
                <a:spcPts val="0"/>
              </a:spcBef>
              <a:spcAft>
                <a:spcPts val="0"/>
              </a:spcAft>
              <a:buClrTx/>
              <a:buSzTx/>
              <a:tabLst/>
            </a:pPr>
            <a:endParaRPr lang="nl-NL" baseline="0" dirty="0"/>
          </a:p>
          <a:p>
            <a:r>
              <a:rPr lang="nl-NL" dirty="0">
                <a:hlinkClick r:id="rId2"/>
              </a:rPr>
              <a:t>https://</a:t>
            </a:r>
            <a:r>
              <a:rPr lang="nl-NL" dirty="0" smtClean="0">
                <a:hlinkClick r:id="rId2"/>
              </a:rPr>
              <a:t>kia.pleio.nl/groups/view/41453152/kennisplatform-particuliere-archieven/wiki/view/55794149/toolkit-hotspots</a:t>
            </a:r>
            <a:endParaRPr lang="nl-NL" dirty="0" smtClean="0"/>
          </a:p>
          <a:p>
            <a:endParaRPr kumimoji="0" lang="nl-NL" sz="1800" b="0" i="0" u="none" strike="noStrike" cap="none" spc="0" normalizeH="0" baseline="0" dirty="0">
              <a:ln>
                <a:noFill/>
              </a:ln>
              <a:solidFill>
                <a:srgbClr val="000000"/>
              </a:solidFill>
              <a:effectLst/>
              <a:uFillTx/>
              <a:latin typeface="+mj-lt"/>
              <a:ea typeface="+mj-ea"/>
              <a:cs typeface="+mj-cs"/>
              <a:sym typeface="Verdana"/>
            </a:endParaRPr>
          </a:p>
        </p:txBody>
      </p:sp>
    </p:spTree>
  </p:cSld>
  <p:clrMapOvr>
    <a:masterClrMapping/>
  </p:clrMapOvr>
  <p:transition spd="med"/>
</p:sld>
</file>

<file path=ppt/theme/theme1.xml><?xml version="1.0" encoding="utf-8"?>
<a:theme xmlns:a="http://schemas.openxmlformats.org/drawingml/2006/main" name="Office-thema">
  <a:themeElements>
    <a:clrScheme name="Office-thema">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thema">
      <a:majorFont>
        <a:latin typeface="Verdana"/>
        <a:ea typeface="Verdana"/>
        <a:cs typeface="Verdana"/>
      </a:majorFont>
      <a:minorFont>
        <a:latin typeface="Helvetica"/>
        <a:ea typeface="Helvetica"/>
        <a:cs typeface="Helvetica"/>
      </a:minorFont>
    </a:fontScheme>
    <a:fmtScheme name="Office-th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thema">
  <a:themeElements>
    <a:clrScheme name="Office-thema">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thema">
      <a:majorFont>
        <a:latin typeface="Verdana"/>
        <a:ea typeface="Verdana"/>
        <a:cs typeface="Verdana"/>
      </a:majorFont>
      <a:minorFont>
        <a:latin typeface="Helvetica"/>
        <a:ea typeface="Helvetica"/>
        <a:cs typeface="Helvetica"/>
      </a:minorFont>
    </a:fontScheme>
    <a:fmtScheme name="Office-th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85BE56-0B08-45CD-ABD5-B97F7F4CFE05}"/>
</file>

<file path=customXml/itemProps2.xml><?xml version="1.0" encoding="utf-8"?>
<ds:datastoreItem xmlns:ds="http://schemas.openxmlformats.org/officeDocument/2006/customXml" ds:itemID="{3C4E946B-4CBD-4124-8349-4A5EED0E20D0}"/>
</file>

<file path=docProps/app.xml><?xml version="1.0" encoding="utf-8"?>
<Properties xmlns="http://schemas.openxmlformats.org/officeDocument/2006/extended-properties" xmlns:vt="http://schemas.openxmlformats.org/officeDocument/2006/docPropsVTypes">
  <TotalTime>207</TotalTime>
  <Words>913</Words>
  <Application>Microsoft Office PowerPoint</Application>
  <PresentationFormat>Aangepast</PresentationFormat>
  <Paragraphs>72</Paragraphs>
  <Slides>7</Slides>
  <Notes>5</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Office-thema</vt:lpstr>
      <vt:lpstr>Archieflab en toolkit hotspots </vt:lpstr>
      <vt:lpstr>Opzet archieflab</vt:lpstr>
      <vt:lpstr>Wat wil je bereiken met het  benoemen van hotspots?</vt:lpstr>
      <vt:lpstr>Documenteren van de samenleving</vt:lpstr>
      <vt:lpstr>Selecteren van hotspots</vt:lpstr>
      <vt:lpstr>Verzamelen en presenteren van materiaal</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Archieflab en toolkit hotspots</dc:title>
  <dc:creator>Schaap, Mirjam</dc:creator>
  <cp:lastModifiedBy>Schaap, Mirjam</cp:lastModifiedBy>
  <cp:revision>14</cp:revision>
  <dcterms:modified xsi:type="dcterms:W3CDTF">2018-12-05T10:42:02Z</dcterms:modified>
</cp:coreProperties>
</file>