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9" r:id="rId4"/>
    <p:sldId id="266" r:id="rId5"/>
    <p:sldId id="267" r:id="rId6"/>
    <p:sldId id="268" r:id="rId7"/>
    <p:sldId id="276" r:id="rId8"/>
  </p:sldIdLst>
  <p:sldSz cx="12192000" cy="6858000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olet Meerdink" initials="V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C45"/>
    <a:srgbClr val="9615F7"/>
    <a:srgbClr val="C9A4E4"/>
    <a:srgbClr val="FF66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80229" autoAdjust="0"/>
  </p:normalViewPr>
  <p:slideViewPr>
    <p:cSldViewPr snapToGrid="0" snapToObjects="1">
      <p:cViewPr>
        <p:scale>
          <a:sx n="66" d="100"/>
          <a:sy n="66" d="100"/>
        </p:scale>
        <p:origin x="-882" y="-72"/>
      </p:cViewPr>
      <p:guideLst>
        <p:guide orient="horz" pos="2154"/>
        <p:guide pos="3840"/>
      </p:guideLst>
    </p:cSldViewPr>
  </p:slideViewPr>
  <p:outlineViewPr>
    <p:cViewPr>
      <p:scale>
        <a:sx n="33" d="100"/>
        <a:sy n="33" d="100"/>
      </p:scale>
      <p:origin x="0" y="86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2889362" cy="4937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8156" y="9"/>
            <a:ext cx="2889362" cy="4937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6DE2B-9558-461C-A940-F94BF510942F}" type="datetimeFigureOut">
              <a:rPr lang="nl-NL" smtClean="0"/>
              <a:t>13-12-2018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9"/>
            <a:ext cx="2889362" cy="4937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8156" y="9377369"/>
            <a:ext cx="2889362" cy="4937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1E6D5-3411-40A6-B083-D68B963E2E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5705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6" y="9"/>
            <a:ext cx="2889250" cy="4937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256" y="9"/>
            <a:ext cx="2889250" cy="4937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2B6EA-D2C9-47F6-A298-4BD640524110}" type="datetimeFigureOut">
              <a:rPr lang="nl-NL" smtClean="0"/>
              <a:t>13-12-2018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4450" y="739775"/>
            <a:ext cx="658018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750" y="4689480"/>
            <a:ext cx="5335588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6" y="9377369"/>
            <a:ext cx="2889250" cy="4937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256" y="9377369"/>
            <a:ext cx="2889250" cy="4937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94CB7-483B-4B40-88F4-4CC429FDE0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834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94CB7-483B-4B40-88F4-4CC429FDE01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2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94CB7-483B-4B40-88F4-4CC429FDE01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9473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94CB7-483B-4B40-88F4-4CC429FDE01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4858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94CB7-483B-4B40-88F4-4CC429FDE01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166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94CB7-483B-4B40-88F4-4CC429FDE01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2134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Tja, wat moet ik nog meer zeggen?</a:t>
            </a:r>
          </a:p>
          <a:p>
            <a:r>
              <a:rPr lang="nl-NL" baseline="0" dirty="0"/>
              <a:t>Ik belicht graag nog een paar elementen van KIA en deel enkele ervaringen bij de opbouw van een netwerk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We hebben KIA in eerste instantie</a:t>
            </a:r>
            <a:r>
              <a:rPr lang="nl-NL" baseline="0" dirty="0"/>
              <a:t> </a:t>
            </a:r>
            <a:r>
              <a:rPr lang="nl-NL" baseline="0" dirty="0" smtClean="0"/>
              <a:t>gevormd </a:t>
            </a:r>
            <a:r>
              <a:rPr lang="nl-NL" baseline="0" dirty="0"/>
              <a:t>rond een achttiental kennisthema’s,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inhoudelijk georiënteerde achttien kennisplatforms. Vakgenoten ontmoeten elkaar hierop rond kennisthema’s die door de gehele archiveringsfunctie lopen: van kennis over de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informatiehuishouding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overheden, via thema’s als openbaarheid, architectuur etc., tot aan de toegang tot data en dienstverlening aan de gebruikers.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 vormgeving op KIA zijn die platforms</a:t>
            </a:r>
            <a:r>
              <a:rPr lang="nl-N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duidelijk zichtbaar gemaakt.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94CB7-483B-4B40-88F4-4CC429FDE01F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36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94CB7-483B-4B40-88F4-4CC429FDE01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34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kia.pleio.nl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kia.pleio.nl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kia.pleio.nl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kia.pleio.nl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kia.pleio.nl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kia.pleio.nl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kia.pleio.nl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kia.pleio.nl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kia.pleio.nl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9884" y="2537790"/>
            <a:ext cx="7603958" cy="1119809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9883" y="3657599"/>
            <a:ext cx="7603958" cy="583097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smtClean="0"/>
              <a:t>Klik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4446588" y="5168900"/>
            <a:ext cx="3417887" cy="264491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Naam Presentator</a:t>
            </a:r>
            <a:endParaRPr lang="nl-NL" dirty="0"/>
          </a:p>
        </p:txBody>
      </p:sp>
      <p:sp>
        <p:nvSpPr>
          <p:cNvPr id="18" name="Tijdelijke aanduiding voor tekst 16"/>
          <p:cNvSpPr>
            <a:spLocks noGrp="1"/>
          </p:cNvSpPr>
          <p:nvPr>
            <p:ph type="body" sz="quarter" idx="12" hasCustomPrompt="1"/>
          </p:nvPr>
        </p:nvSpPr>
        <p:spPr>
          <a:xfrm>
            <a:off x="4446588" y="5460651"/>
            <a:ext cx="3417887" cy="264491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 smtClean="0"/>
              <a:t>Datum</a:t>
            </a:r>
            <a:endParaRPr lang="nl-NL" dirty="0"/>
          </a:p>
        </p:txBody>
      </p:sp>
      <p:sp>
        <p:nvSpPr>
          <p:cNvPr id="6" name="Rechthoek 5">
            <a:hlinkClick r:id="rId3"/>
          </p:cNvPr>
          <p:cNvSpPr/>
          <p:nvPr userDrawn="1"/>
        </p:nvSpPr>
        <p:spPr>
          <a:xfrm>
            <a:off x="8149173" y="819807"/>
            <a:ext cx="2771075" cy="536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598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7216" y="636104"/>
            <a:ext cx="9266583" cy="410818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5pPr>
              <a:defRPr sz="1600"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F459-F16D-BE42-9FA9-D96D360A15DF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Rechthoek 4">
            <a:hlinkClick r:id="rId2"/>
          </p:cNvPr>
          <p:cNvSpPr/>
          <p:nvPr userDrawn="1"/>
        </p:nvSpPr>
        <p:spPr>
          <a:xfrm>
            <a:off x="1948070" y="252248"/>
            <a:ext cx="2171985" cy="390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5pPr>
              <a:defRPr sz="1600"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F459-F16D-BE42-9FA9-D96D360A15DF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087216" y="636104"/>
            <a:ext cx="9266583" cy="410818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6172199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5pPr>
              <a:defRPr sz="1600"/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Rechthoek 5">
            <a:hlinkClick r:id="rId2"/>
          </p:cNvPr>
          <p:cNvSpPr/>
          <p:nvPr userDrawn="1"/>
        </p:nvSpPr>
        <p:spPr>
          <a:xfrm>
            <a:off x="1948070" y="252248"/>
            <a:ext cx="2171985" cy="390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23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F459-F16D-BE42-9FA9-D96D360A15DF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087216" y="636104"/>
            <a:ext cx="9266583" cy="410818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4" name="Rechthoek 3">
            <a:hlinkClick r:id="rId2"/>
          </p:cNvPr>
          <p:cNvSpPr/>
          <p:nvPr userDrawn="1"/>
        </p:nvSpPr>
        <p:spPr>
          <a:xfrm>
            <a:off x="1948070" y="252248"/>
            <a:ext cx="2171985" cy="390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680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8AF459-F16D-BE42-9FA9-D96D360A15DF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Rechthoek 2">
            <a:hlinkClick r:id="rId2"/>
          </p:cNvPr>
          <p:cNvSpPr/>
          <p:nvPr userDrawn="1"/>
        </p:nvSpPr>
        <p:spPr>
          <a:xfrm>
            <a:off x="1948070" y="252248"/>
            <a:ext cx="2171985" cy="390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860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ot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hlinkClick r:id="rId3"/>
          </p:cNvPr>
          <p:cNvSpPr/>
          <p:nvPr userDrawn="1"/>
        </p:nvSpPr>
        <p:spPr>
          <a:xfrm>
            <a:off x="4635060" y="6285187"/>
            <a:ext cx="256452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hlinkClick r:id="rId3"/>
          </p:cNvPr>
          <p:cNvSpPr/>
          <p:nvPr userDrawn="1"/>
        </p:nvSpPr>
        <p:spPr>
          <a:xfrm>
            <a:off x="1948070" y="252248"/>
            <a:ext cx="2171985" cy="390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9884" y="2537790"/>
            <a:ext cx="7603958" cy="1119809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9883" y="3657599"/>
            <a:ext cx="7603958" cy="583097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1" hasCustomPrompt="1"/>
          </p:nvPr>
        </p:nvSpPr>
        <p:spPr>
          <a:xfrm>
            <a:off x="4446588" y="5168900"/>
            <a:ext cx="3417887" cy="264491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Naam Presentator</a:t>
            </a:r>
          </a:p>
        </p:txBody>
      </p:sp>
      <p:sp>
        <p:nvSpPr>
          <p:cNvPr id="18" name="Tijdelijke aanduiding voor tekst 16"/>
          <p:cNvSpPr>
            <a:spLocks noGrp="1"/>
          </p:cNvSpPr>
          <p:nvPr>
            <p:ph type="body" sz="quarter" idx="12" hasCustomPrompt="1"/>
          </p:nvPr>
        </p:nvSpPr>
        <p:spPr>
          <a:xfrm>
            <a:off x="4446588" y="5460651"/>
            <a:ext cx="3417887" cy="264491"/>
          </a:xfrm>
        </p:spPr>
        <p:txBody>
          <a:bodyPr>
            <a:noAutofit/>
          </a:bodyPr>
          <a:lstStyle>
            <a:lvl1pPr marL="0" indent="0" algn="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6" name="Rechthoek 5">
            <a:hlinkClick r:id="rId3"/>
          </p:cNvPr>
          <p:cNvSpPr/>
          <p:nvPr userDrawn="1"/>
        </p:nvSpPr>
        <p:spPr>
          <a:xfrm>
            <a:off x="8149173" y="819807"/>
            <a:ext cx="2771075" cy="5360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65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5pPr>
              <a:defRPr sz="16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F459-F16D-BE42-9FA9-D96D360A15D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087216" y="636104"/>
            <a:ext cx="9266583" cy="410818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6172199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5pPr>
              <a:defRPr sz="1600"/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Rechthoek 5">
            <a:hlinkClick r:id="rId2"/>
          </p:cNvPr>
          <p:cNvSpPr/>
          <p:nvPr userDrawn="1"/>
        </p:nvSpPr>
        <p:spPr>
          <a:xfrm>
            <a:off x="1948070" y="252248"/>
            <a:ext cx="2171985" cy="390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5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F459-F16D-BE42-9FA9-D96D360A15DF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087216" y="636104"/>
            <a:ext cx="9266583" cy="410818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4" name="Rechthoek 3">
            <a:hlinkClick r:id="rId2"/>
          </p:cNvPr>
          <p:cNvSpPr/>
          <p:nvPr userDrawn="1"/>
        </p:nvSpPr>
        <p:spPr>
          <a:xfrm>
            <a:off x="1948070" y="252248"/>
            <a:ext cx="2171985" cy="390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69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kia.pleio.nl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948070" y="642729"/>
            <a:ext cx="9405730" cy="404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KIA. Presentatie Convent februari 2018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AF459-F16D-BE42-9FA9-D96D360A15DF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hlinkClick r:id="rId12"/>
          </p:cNvPr>
          <p:cNvSpPr/>
          <p:nvPr userDrawn="1"/>
        </p:nvSpPr>
        <p:spPr>
          <a:xfrm>
            <a:off x="1948070" y="252248"/>
            <a:ext cx="2171985" cy="390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09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86" r:id="rId7"/>
    <p:sldLayoutId id="2147483688" r:id="rId8"/>
    <p:sldLayoutId id="2147483689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6oO7vzDdd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kia.pleio.nl/groups/profile/28319672/kennisplatform-informatievoorziening-overheden" TargetMode="External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hyperlink" Target="https://kia.pleio.nl/groups/profile/27898492" TargetMode="External"/><Relationship Id="rId21" Type="http://schemas.openxmlformats.org/officeDocument/2006/relationships/hyperlink" Target="https://kia.pleio.nl/groups/profile/29153422/kennisplatform-openbaarheid" TargetMode="External"/><Relationship Id="rId34" Type="http://schemas.openxmlformats.org/officeDocument/2006/relationships/image" Target="../media/image22.png"/><Relationship Id="rId7" Type="http://schemas.openxmlformats.org/officeDocument/2006/relationships/hyperlink" Target="https://kia.pleio.nl/groups/profile/41379452/kennisplatform-dienstverlening-archieven" TargetMode="External"/><Relationship Id="rId12" Type="http://schemas.openxmlformats.org/officeDocument/2006/relationships/image" Target="../media/image11.png"/><Relationship Id="rId17" Type="http://schemas.openxmlformats.org/officeDocument/2006/relationships/hyperlink" Target="https://kia.pleio.nl/groups/profile/48594512/kennisplatform-juridische-vraagstukken" TargetMode="External"/><Relationship Id="rId25" Type="http://schemas.openxmlformats.org/officeDocument/2006/relationships/hyperlink" Target="https://kia.pleio.nl/groups/profile/41371832/kennisplatform-preservation" TargetMode="External"/><Relationship Id="rId33" Type="http://schemas.openxmlformats.org/officeDocument/2006/relationships/hyperlink" Target="https://kia.pleio.nl/groups/profile/32042772/kennisplatform-waardering-en-selectie-van-archieven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openxmlformats.org/officeDocument/2006/relationships/hyperlink" Target="https://kia.pleio.nl/groups/profile/32601572/kennisplatform-toegang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hyperlink" Target="https://kia.pleio.nl/groups/profile/54681252/kennisplatform-educatie-presentatie" TargetMode="External"/><Relationship Id="rId24" Type="http://schemas.openxmlformats.org/officeDocument/2006/relationships/image" Target="../media/image17.png"/><Relationship Id="rId32" Type="http://schemas.openxmlformats.org/officeDocument/2006/relationships/image" Target="../media/image21.png"/><Relationship Id="rId37" Type="http://schemas.openxmlformats.org/officeDocument/2006/relationships/image" Target="../media/image24.png"/><Relationship Id="rId5" Type="http://schemas.openxmlformats.org/officeDocument/2006/relationships/hyperlink" Target="https://kia.pleio.nl/groups/profile/41371102/kennisplatform-conservering" TargetMode="External"/><Relationship Id="rId15" Type="http://schemas.openxmlformats.org/officeDocument/2006/relationships/hyperlink" Target="https://kia.pleio.nl/groups/profile/53406652/kennisplatform-innovatie" TargetMode="External"/><Relationship Id="rId23" Type="http://schemas.openxmlformats.org/officeDocument/2006/relationships/hyperlink" Target="https://kia.pleio.nl/groups/profile/41453152/kennisplatform-particuliere-archieven" TargetMode="External"/><Relationship Id="rId28" Type="http://schemas.openxmlformats.org/officeDocument/2006/relationships/image" Target="../media/image19.png"/><Relationship Id="rId36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hyperlink" Target="https://kia.pleio.nl/groups/profile/27717192/kennisplatform-metadata" TargetMode="External"/><Relationship Id="rId31" Type="http://schemas.openxmlformats.org/officeDocument/2006/relationships/hyperlink" Target="https://kia.pleio.nl/groups/profile/48594482/kennisplatform-toezicht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kia.pleio.nl/groups/profile/41372192/kennisplatform-e-depot-en-digitale-verwerving" TargetMode="External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hyperlink" Target="https://kia.pleio.nl/groups/profile/42095522/kennisplatform-professionalisering" TargetMode="External"/><Relationship Id="rId30" Type="http://schemas.openxmlformats.org/officeDocument/2006/relationships/image" Target="../media/image20.png"/><Relationship Id="rId35" Type="http://schemas.openxmlformats.org/officeDocument/2006/relationships/hyperlink" Target="https://kia.pleio.nl/groups/profile/48637242/kennisplatform-webarchiveri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ia.pleio.n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03999" y="2537790"/>
            <a:ext cx="9784002" cy="1119809"/>
          </a:xfrm>
        </p:spPr>
        <p:txBody>
          <a:bodyPr>
            <a:normAutofit/>
          </a:bodyPr>
          <a:lstStyle/>
          <a:p>
            <a:r>
              <a:rPr lang="nl-NL" sz="2800" b="1" dirty="0" smtClean="0">
                <a:solidFill>
                  <a:srgbClr val="C21370"/>
                </a:solidFill>
              </a:rPr>
              <a:t>Aan de slag met duurzaam </a:t>
            </a:r>
            <a:r>
              <a:rPr lang="nl-NL" sz="2800" b="1" dirty="0">
                <a:solidFill>
                  <a:srgbClr val="C21370"/>
                </a:solidFill>
              </a:rPr>
              <a:t>i</a:t>
            </a:r>
            <a:r>
              <a:rPr lang="nl-NL" sz="2800" b="1" dirty="0" smtClean="0">
                <a:solidFill>
                  <a:srgbClr val="C21370"/>
                </a:solidFill>
              </a:rPr>
              <a:t>nformatiebeheer</a:t>
            </a:r>
            <a:r>
              <a:rPr lang="nl-NL" sz="2800" b="1" dirty="0">
                <a:solidFill>
                  <a:srgbClr val="C21370"/>
                </a:solidFill>
              </a:rPr>
              <a:t/>
            </a:r>
            <a:br>
              <a:rPr lang="nl-NL" sz="2800" b="1" dirty="0">
                <a:solidFill>
                  <a:srgbClr val="C21370"/>
                </a:solidFill>
              </a:rPr>
            </a:br>
            <a:endParaRPr lang="nl-NL" sz="2800" b="1" dirty="0">
              <a:solidFill>
                <a:srgbClr val="C2137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sz="4800" b="1" dirty="0" smtClean="0">
                <a:solidFill>
                  <a:srgbClr val="45AC45"/>
                </a:solidFill>
              </a:rPr>
              <a:t>Welkom!</a:t>
            </a:r>
            <a:endParaRPr lang="nl-NL" sz="4800" b="1" dirty="0">
              <a:solidFill>
                <a:srgbClr val="45AC45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>
          <a:xfrm>
            <a:off x="3387043" y="4838700"/>
            <a:ext cx="6235927" cy="886442"/>
          </a:xfrm>
        </p:spPr>
        <p:txBody>
          <a:bodyPr/>
          <a:lstStyle/>
          <a:p>
            <a:r>
              <a:rPr lang="nl-NL" sz="1000" dirty="0" smtClean="0"/>
              <a:t>Puck Huitsing</a:t>
            </a:r>
            <a:endParaRPr lang="nl-NL" sz="1000" dirty="0"/>
          </a:p>
          <a:p>
            <a:r>
              <a:rPr lang="nl-NL" sz="1000" dirty="0" smtClean="0"/>
              <a:t>Utrecht 6 december 2018</a:t>
            </a:r>
            <a:endParaRPr lang="nl-NL" sz="1000" dirty="0"/>
          </a:p>
          <a:p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28274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200" dirty="0" smtClean="0">
                <a:solidFill>
                  <a:srgbClr val="C21370"/>
                </a:solidFill>
              </a:rPr>
              <a:t>Programma</a:t>
            </a:r>
            <a:endParaRPr lang="nl-NL" sz="2200" dirty="0">
              <a:solidFill>
                <a:srgbClr val="C21370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838199" y="1230539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800" dirty="0">
                <a:solidFill>
                  <a:srgbClr val="C21370"/>
                </a:solidFill>
                <a:ea typeface="+mj-ea"/>
                <a:cs typeface="+mj-cs"/>
              </a:rPr>
              <a:t>10.00 	Welkom door Chantal Keijsper (Het Utrechts Archief) en Puck Huitsing </a:t>
            </a:r>
            <a:r>
              <a:rPr lang="nl-NL" sz="1800" dirty="0" smtClean="0">
                <a:solidFill>
                  <a:srgbClr val="C21370"/>
                </a:solidFill>
                <a:ea typeface="+mj-ea"/>
                <a:cs typeface="+mj-cs"/>
              </a:rPr>
              <a:t>	(</a:t>
            </a:r>
            <a:r>
              <a:rPr lang="nl-NL" sz="1800" dirty="0">
                <a:solidFill>
                  <a:srgbClr val="C21370"/>
                </a:solidFill>
                <a:ea typeface="+mj-ea"/>
                <a:cs typeface="+mj-cs"/>
              </a:rPr>
              <a:t>dagvoorzitter) 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C21370"/>
                </a:solidFill>
                <a:ea typeface="+mj-ea"/>
                <a:cs typeface="+mj-cs"/>
              </a:rPr>
              <a:t>10.10 	Donovan </a:t>
            </a:r>
            <a:r>
              <a:rPr lang="nl-NL" sz="1800" dirty="0" err="1">
                <a:solidFill>
                  <a:srgbClr val="C21370"/>
                </a:solidFill>
                <a:ea typeface="+mj-ea"/>
                <a:cs typeface="+mj-cs"/>
              </a:rPr>
              <a:t>Karamat</a:t>
            </a:r>
            <a:r>
              <a:rPr lang="nl-NL" sz="1800" dirty="0">
                <a:solidFill>
                  <a:srgbClr val="C21370"/>
                </a:solidFill>
                <a:ea typeface="+mj-ea"/>
                <a:cs typeface="+mj-cs"/>
              </a:rPr>
              <a:t> Ali (Gemeente Utrecht): opening 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C21370"/>
                </a:solidFill>
                <a:ea typeface="+mj-ea"/>
                <a:cs typeface="+mj-cs"/>
              </a:rPr>
              <a:t>10.25 	Pauline Harmsen en Suzi </a:t>
            </a:r>
            <a:r>
              <a:rPr lang="nl-NL" sz="1800" dirty="0" err="1">
                <a:solidFill>
                  <a:srgbClr val="C21370"/>
                </a:solidFill>
                <a:ea typeface="+mj-ea"/>
                <a:cs typeface="+mj-cs"/>
              </a:rPr>
              <a:t>Szabo</a:t>
            </a:r>
            <a:r>
              <a:rPr lang="nl-NL" sz="1800" dirty="0">
                <a:solidFill>
                  <a:srgbClr val="C21370"/>
                </a:solidFill>
                <a:ea typeface="+mj-ea"/>
                <a:cs typeface="+mj-cs"/>
              </a:rPr>
              <a:t> (Nationaal Archief): Kennisproducten Nationaal </a:t>
            </a:r>
            <a:r>
              <a:rPr lang="nl-NL" sz="1800" dirty="0" smtClean="0">
                <a:solidFill>
                  <a:srgbClr val="C21370"/>
                </a:solidFill>
                <a:ea typeface="+mj-ea"/>
                <a:cs typeface="+mj-cs"/>
              </a:rPr>
              <a:t>	Archief </a:t>
            </a:r>
            <a:endParaRPr lang="nl-NL" sz="1800" dirty="0">
              <a:solidFill>
                <a:srgbClr val="C21370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nl-NL" sz="1800" dirty="0">
                <a:solidFill>
                  <a:srgbClr val="C21370"/>
                </a:solidFill>
                <a:ea typeface="+mj-ea"/>
                <a:cs typeface="+mj-cs"/>
              </a:rPr>
              <a:t>11.00 	Koffie 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C21370"/>
                </a:solidFill>
                <a:ea typeface="+mj-ea"/>
                <a:cs typeface="+mj-cs"/>
              </a:rPr>
              <a:t>11.15 	Arnoud Glaudemans (VNG): Beleid en kennisproducten VNG Adviescommissie </a:t>
            </a:r>
            <a:r>
              <a:rPr lang="nl-NL" sz="1800" dirty="0" smtClean="0">
                <a:solidFill>
                  <a:srgbClr val="C21370"/>
                </a:solidFill>
                <a:ea typeface="+mj-ea"/>
                <a:cs typeface="+mj-cs"/>
              </a:rPr>
              <a:t>	Archieven </a:t>
            </a:r>
            <a:endParaRPr lang="nl-NL" sz="1800" dirty="0">
              <a:solidFill>
                <a:srgbClr val="C21370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nl-NL" sz="1800" dirty="0">
                <a:solidFill>
                  <a:srgbClr val="C21370"/>
                </a:solidFill>
                <a:ea typeface="+mj-ea"/>
                <a:cs typeface="+mj-cs"/>
              </a:rPr>
              <a:t>11.45 	Marit Vochteloo (OCW): Recente ontwikkelingen rond de Archiefwet 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C21370"/>
                </a:solidFill>
                <a:ea typeface="+mj-ea"/>
                <a:cs typeface="+mj-cs"/>
              </a:rPr>
              <a:t>12.15 	Lunch 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C21370"/>
                </a:solidFill>
                <a:ea typeface="+mj-ea"/>
                <a:cs typeface="+mj-cs"/>
              </a:rPr>
              <a:t>12.45 	</a:t>
            </a:r>
            <a:r>
              <a:rPr lang="nl-NL" sz="1800" dirty="0" err="1">
                <a:solidFill>
                  <a:srgbClr val="C21370"/>
                </a:solidFill>
                <a:ea typeface="+mj-ea"/>
                <a:cs typeface="+mj-cs"/>
              </a:rPr>
              <a:t>Kaj</a:t>
            </a:r>
            <a:r>
              <a:rPr lang="nl-NL" sz="1800" dirty="0">
                <a:solidFill>
                  <a:srgbClr val="C21370"/>
                </a:solidFill>
                <a:ea typeface="+mj-ea"/>
                <a:cs typeface="+mj-cs"/>
              </a:rPr>
              <a:t> van Vliet (Het Utrechts Archief): Hotspotmonitor Utrecht 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C21370"/>
                </a:solidFill>
                <a:ea typeface="+mj-ea"/>
                <a:cs typeface="+mj-cs"/>
              </a:rPr>
              <a:t>13.05 	Uitreiking eerste exemplaar van de Utrechtse hotspotmonitor aan Linda </a:t>
            </a:r>
            <a:r>
              <a:rPr lang="nl-NL" sz="1800" dirty="0" smtClean="0">
                <a:solidFill>
                  <a:srgbClr val="C21370"/>
                </a:solidFill>
                <a:ea typeface="+mj-ea"/>
                <a:cs typeface="+mj-cs"/>
              </a:rPr>
              <a:t>	Voortman </a:t>
            </a:r>
            <a:r>
              <a:rPr lang="nl-NL" sz="1800" dirty="0">
                <a:solidFill>
                  <a:srgbClr val="C21370"/>
                </a:solidFill>
                <a:ea typeface="+mj-ea"/>
                <a:cs typeface="+mj-cs"/>
              </a:rPr>
              <a:t>(wethouder Utrecht)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C21370"/>
                </a:solidFill>
                <a:ea typeface="+mj-ea"/>
                <a:cs typeface="+mj-cs"/>
              </a:rPr>
              <a:t>13.15 	Mirjam Schaap (Stadsarchief Amsterdam): Toolkit Hotspotmonitor </a:t>
            </a:r>
          </a:p>
          <a:p>
            <a:pPr marL="0" indent="0">
              <a:buNone/>
            </a:pPr>
            <a:r>
              <a:rPr lang="nl-NL" sz="1800" dirty="0">
                <a:solidFill>
                  <a:srgbClr val="C21370"/>
                </a:solidFill>
                <a:ea typeface="+mj-ea"/>
                <a:cs typeface="+mj-cs"/>
              </a:rPr>
              <a:t>13.30 	Einde</a:t>
            </a:r>
          </a:p>
          <a:p>
            <a:pPr marL="0" indent="0">
              <a:buNone/>
            </a:pPr>
            <a:endParaRPr lang="nl-NL" sz="2000" dirty="0">
              <a:solidFill>
                <a:srgbClr val="C21370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nl-NL" sz="2200" dirty="0">
              <a:solidFill>
                <a:srgbClr val="C2137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80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200" dirty="0" smtClean="0">
                <a:solidFill>
                  <a:srgbClr val="C21370"/>
                </a:solidFill>
              </a:rPr>
              <a:t>Waarom is er een Kennisnetwerk Informatie en Archief?</a:t>
            </a:r>
            <a:endParaRPr lang="nl-NL" sz="2200" dirty="0">
              <a:solidFill>
                <a:srgbClr val="C2137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C:\Users\hpieters\AppData\Local\Microsoft\Windows\Temporary Internet Files\Content.Outlook\68D4NDPX\Kennisdelen sam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81" y="1976234"/>
            <a:ext cx="11193438" cy="290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73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rgbClr val="C21370"/>
                </a:solidFill>
              </a:rPr>
              <a:t>KIA vind je op kia.pleio.nl</a:t>
            </a:r>
            <a:endParaRPr lang="nl-NL" dirty="0">
              <a:solidFill>
                <a:srgbClr val="C2137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31" y="1210838"/>
            <a:ext cx="9730468" cy="529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200" dirty="0">
                <a:solidFill>
                  <a:srgbClr val="C21370"/>
                </a:solidFill>
              </a:rPr>
              <a:t>KIA-Animatie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https://youtu.be/46oO7vzDdd8</a:t>
            </a:r>
            <a:endParaRPr lang="nl-NL" dirty="0"/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81" y="2363334"/>
            <a:ext cx="618172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629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3"/>
            <a:extLst>
              <a:ext uri="{FF2B5EF4-FFF2-40B4-BE49-F238E27FC236}">
                <a16:creationId xmlns:a16="http://schemas.microsoft.com/office/drawing/2014/main" xmlns="" id="{C1AD3095-6D95-4923-950C-E7EF28F5A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16" y="1406181"/>
            <a:ext cx="1450919" cy="1313767"/>
          </a:xfrm>
          <a:prstGeom prst="rect">
            <a:avLst/>
          </a:prstGeom>
        </p:spPr>
      </p:pic>
      <p:pic>
        <p:nvPicPr>
          <p:cNvPr id="8" name="Afbeelding 7">
            <a:hlinkClick r:id="rId5"/>
            <a:extLst>
              <a:ext uri="{FF2B5EF4-FFF2-40B4-BE49-F238E27FC236}">
                <a16:creationId xmlns:a16="http://schemas.microsoft.com/office/drawing/2014/main" xmlns="" id="{6DA68B46-BD48-4C83-89FE-2190D53D6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9012" y="1405587"/>
            <a:ext cx="1450919" cy="1313767"/>
          </a:xfrm>
          <a:prstGeom prst="rect">
            <a:avLst/>
          </a:prstGeom>
        </p:spPr>
      </p:pic>
      <p:pic>
        <p:nvPicPr>
          <p:cNvPr id="12" name="Afbeelding 11">
            <a:hlinkClick r:id="rId7"/>
            <a:extLst>
              <a:ext uri="{FF2B5EF4-FFF2-40B4-BE49-F238E27FC236}">
                <a16:creationId xmlns:a16="http://schemas.microsoft.com/office/drawing/2014/main" xmlns="" id="{ADE8134E-4D7A-438E-AC6C-393852001F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1517" y="1405587"/>
            <a:ext cx="1450919" cy="1313767"/>
          </a:xfrm>
          <a:prstGeom prst="rect">
            <a:avLst/>
          </a:prstGeom>
        </p:spPr>
      </p:pic>
      <p:pic>
        <p:nvPicPr>
          <p:cNvPr id="16" name="Afbeelding 15">
            <a:hlinkClick r:id="rId9"/>
            <a:extLst>
              <a:ext uri="{FF2B5EF4-FFF2-40B4-BE49-F238E27FC236}">
                <a16:creationId xmlns:a16="http://schemas.microsoft.com/office/drawing/2014/main" xmlns="" id="{A72627D6-246D-4872-8052-5A00C6000C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4022" y="1405586"/>
            <a:ext cx="1450919" cy="1313767"/>
          </a:xfrm>
          <a:prstGeom prst="rect">
            <a:avLst/>
          </a:prstGeom>
        </p:spPr>
      </p:pic>
      <p:pic>
        <p:nvPicPr>
          <p:cNvPr id="20" name="Afbeelding 19">
            <a:hlinkClick r:id="rId11"/>
            <a:extLst>
              <a:ext uri="{FF2B5EF4-FFF2-40B4-BE49-F238E27FC236}">
                <a16:creationId xmlns:a16="http://schemas.microsoft.com/office/drawing/2014/main" xmlns="" id="{46D6FFDA-AAA2-4840-ABCA-CB37B94A78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73690" y="2999237"/>
            <a:ext cx="1450919" cy="1314362"/>
          </a:xfrm>
          <a:prstGeom prst="rect">
            <a:avLst/>
          </a:prstGeom>
        </p:spPr>
      </p:pic>
      <p:pic>
        <p:nvPicPr>
          <p:cNvPr id="24" name="Afbeelding 23">
            <a:hlinkClick r:id="rId13"/>
            <a:extLst>
              <a:ext uri="{FF2B5EF4-FFF2-40B4-BE49-F238E27FC236}">
                <a16:creationId xmlns:a16="http://schemas.microsoft.com/office/drawing/2014/main" xmlns="" id="{0BF8D9FD-93D5-4545-AAEA-E9459780E80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4015" y="3010391"/>
            <a:ext cx="1450919" cy="1313767"/>
          </a:xfrm>
          <a:prstGeom prst="rect">
            <a:avLst/>
          </a:prstGeom>
        </p:spPr>
      </p:pic>
      <p:pic>
        <p:nvPicPr>
          <p:cNvPr id="28" name="Afbeelding 27">
            <a:hlinkClick r:id="rId15"/>
            <a:extLst>
              <a:ext uri="{FF2B5EF4-FFF2-40B4-BE49-F238E27FC236}">
                <a16:creationId xmlns:a16="http://schemas.microsoft.com/office/drawing/2014/main" xmlns="" id="{B54941BA-DE4D-422B-BB60-63E42541D05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02879" y="4615195"/>
            <a:ext cx="1450920" cy="1313768"/>
          </a:xfrm>
          <a:prstGeom prst="rect">
            <a:avLst/>
          </a:prstGeom>
        </p:spPr>
      </p:pic>
      <p:pic>
        <p:nvPicPr>
          <p:cNvPr id="32" name="Afbeelding 31">
            <a:hlinkClick r:id="rId17"/>
            <a:extLst>
              <a:ext uri="{FF2B5EF4-FFF2-40B4-BE49-F238E27FC236}">
                <a16:creationId xmlns:a16="http://schemas.microsoft.com/office/drawing/2014/main" xmlns="" id="{D7BFDC0B-9165-43EE-B341-EC7E76DB72B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16441" y="3010390"/>
            <a:ext cx="1450920" cy="1313768"/>
          </a:xfrm>
          <a:prstGeom prst="rect">
            <a:avLst/>
          </a:prstGeom>
        </p:spPr>
      </p:pic>
      <p:pic>
        <p:nvPicPr>
          <p:cNvPr id="35" name="Afbeelding 34">
            <a:hlinkClick r:id="rId19"/>
            <a:extLst>
              <a:ext uri="{FF2B5EF4-FFF2-40B4-BE49-F238E27FC236}">
                <a16:creationId xmlns:a16="http://schemas.microsoft.com/office/drawing/2014/main" xmlns="" id="{AA796D1C-1C19-4BB4-929E-61FD3D83766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72542" y="3005111"/>
            <a:ext cx="1450919" cy="1313767"/>
          </a:xfrm>
          <a:prstGeom prst="rect">
            <a:avLst/>
          </a:prstGeom>
        </p:spPr>
      </p:pic>
      <p:pic>
        <p:nvPicPr>
          <p:cNvPr id="37" name="Afbeelding 36">
            <a:hlinkClick r:id="rId21"/>
            <a:extLst>
              <a:ext uri="{FF2B5EF4-FFF2-40B4-BE49-F238E27FC236}">
                <a16:creationId xmlns:a16="http://schemas.microsoft.com/office/drawing/2014/main" xmlns="" id="{6C1B25B4-3062-42B3-B9CC-B5101147327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128642" y="3010391"/>
            <a:ext cx="1445088" cy="1308488"/>
          </a:xfrm>
          <a:prstGeom prst="rect">
            <a:avLst/>
          </a:prstGeom>
        </p:spPr>
      </p:pic>
      <p:pic>
        <p:nvPicPr>
          <p:cNvPr id="39" name="Afbeelding 38">
            <a:hlinkClick r:id="rId23"/>
            <a:extLst>
              <a:ext uri="{FF2B5EF4-FFF2-40B4-BE49-F238E27FC236}">
                <a16:creationId xmlns:a16="http://schemas.microsoft.com/office/drawing/2014/main" xmlns="" id="{31A885F2-ADE1-4F06-B5EA-A6776E072FC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22378" y="3005111"/>
            <a:ext cx="1445088" cy="1308488"/>
          </a:xfrm>
          <a:prstGeom prst="rect">
            <a:avLst/>
          </a:prstGeom>
        </p:spPr>
      </p:pic>
      <p:pic>
        <p:nvPicPr>
          <p:cNvPr id="41" name="Afbeelding 40">
            <a:hlinkClick r:id="rId25"/>
            <a:extLst>
              <a:ext uri="{FF2B5EF4-FFF2-40B4-BE49-F238E27FC236}">
                <a16:creationId xmlns:a16="http://schemas.microsoft.com/office/drawing/2014/main" xmlns="" id="{D63D7266-A502-4312-AD3B-F0B26524D659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010716" y="1406776"/>
            <a:ext cx="1450919" cy="1313767"/>
          </a:xfrm>
          <a:prstGeom prst="rect">
            <a:avLst/>
          </a:prstGeom>
        </p:spPr>
      </p:pic>
      <p:pic>
        <p:nvPicPr>
          <p:cNvPr id="43" name="Afbeelding 42">
            <a:hlinkClick r:id="rId27"/>
            <a:extLst>
              <a:ext uri="{FF2B5EF4-FFF2-40B4-BE49-F238E27FC236}">
                <a16:creationId xmlns:a16="http://schemas.microsoft.com/office/drawing/2014/main" xmlns="" id="{13B03409-A56C-4D66-BACF-D574ACF6B8E2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84015" y="4604635"/>
            <a:ext cx="1450920" cy="1313768"/>
          </a:xfrm>
          <a:prstGeom prst="rect">
            <a:avLst/>
          </a:prstGeom>
        </p:spPr>
      </p:pic>
      <p:pic>
        <p:nvPicPr>
          <p:cNvPr id="45" name="Afbeelding 44">
            <a:hlinkClick r:id="rId29"/>
            <a:extLst>
              <a:ext uri="{FF2B5EF4-FFF2-40B4-BE49-F238E27FC236}">
                <a16:creationId xmlns:a16="http://schemas.microsoft.com/office/drawing/2014/main" xmlns="" id="{6DD2A404-5016-409C-A6FF-BF1593F0F4E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412842" y="4615194"/>
            <a:ext cx="1450920" cy="1313768"/>
          </a:xfrm>
          <a:prstGeom prst="rect">
            <a:avLst/>
          </a:prstGeom>
        </p:spPr>
      </p:pic>
      <p:pic>
        <p:nvPicPr>
          <p:cNvPr id="47" name="Afbeelding 46">
            <a:hlinkClick r:id="rId31"/>
            <a:extLst>
              <a:ext uri="{FF2B5EF4-FFF2-40B4-BE49-F238E27FC236}">
                <a16:creationId xmlns:a16="http://schemas.microsoft.com/office/drawing/2014/main" xmlns="" id="{3F8B3C8C-B5AF-44BB-AE79-2603544F46D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291517" y="4604635"/>
            <a:ext cx="1450919" cy="1313767"/>
          </a:xfrm>
          <a:prstGeom prst="rect">
            <a:avLst/>
          </a:prstGeom>
        </p:spPr>
      </p:pic>
      <p:pic>
        <p:nvPicPr>
          <p:cNvPr id="49" name="Afbeelding 48">
            <a:hlinkClick r:id="rId33"/>
            <a:extLst>
              <a:ext uri="{FF2B5EF4-FFF2-40B4-BE49-F238E27FC236}">
                <a16:creationId xmlns:a16="http://schemas.microsoft.com/office/drawing/2014/main" xmlns="" id="{D7FB7B2C-1A6F-4E43-A8E6-289A9579AE22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128642" y="4615193"/>
            <a:ext cx="1450921" cy="1313769"/>
          </a:xfrm>
          <a:prstGeom prst="rect">
            <a:avLst/>
          </a:prstGeom>
        </p:spPr>
      </p:pic>
      <p:pic>
        <p:nvPicPr>
          <p:cNvPr id="51" name="Afbeelding 50">
            <a:hlinkClick r:id="rId35"/>
            <a:extLst>
              <a:ext uri="{FF2B5EF4-FFF2-40B4-BE49-F238E27FC236}">
                <a16:creationId xmlns:a16="http://schemas.microsoft.com/office/drawing/2014/main" xmlns="" id="{8AD99D70-422C-4115-96FD-FB2EB063118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022378" y="4615195"/>
            <a:ext cx="1439257" cy="1303208"/>
          </a:xfrm>
          <a:prstGeom prst="rect">
            <a:avLst/>
          </a:prstGeom>
        </p:spPr>
      </p:pic>
      <p:sp>
        <p:nvSpPr>
          <p:cNvPr id="74" name="Titel 1">
            <a:extLst>
              <a:ext uri="{FF2B5EF4-FFF2-40B4-BE49-F238E27FC236}">
                <a16:creationId xmlns:a16="http://schemas.microsoft.com/office/drawing/2014/main" xmlns="" id="{40FB1911-9BB5-40E2-AD0C-27538B2D9D97}"/>
              </a:ext>
            </a:extLst>
          </p:cNvPr>
          <p:cNvSpPr txBox="1">
            <a:spLocks/>
          </p:cNvSpPr>
          <p:nvPr/>
        </p:nvSpPr>
        <p:spPr>
          <a:xfrm>
            <a:off x="2087216" y="636104"/>
            <a:ext cx="9266583" cy="41081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C21370"/>
                </a:solidFill>
              </a:rPr>
              <a:t>De kern: Kennisplatforms</a:t>
            </a:r>
            <a:endParaRPr lang="nl-NL" dirty="0">
              <a:solidFill>
                <a:prstClr val="black"/>
              </a:solidFill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879" y="1405586"/>
            <a:ext cx="1403748" cy="135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606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5F15E91D-A299-4072-990A-74A3917B577E" descr="DE5F07E6-23CD-4D5F-B7A4-8BE611822A94@contictisp">
            <a:hlinkClick r:id="rId3"/>
            <a:extLst>
              <a:ext uri="{FF2B5EF4-FFF2-40B4-BE49-F238E27FC236}">
                <a16:creationId xmlns:a16="http://schemas.microsoft.com/office/drawing/2014/main" xmlns="" id="{E9C9A284-3EF6-4509-97BB-D5826E946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97" y="4804167"/>
            <a:ext cx="3554815" cy="64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-989795" y="1579844"/>
            <a:ext cx="11135298" cy="410818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l-NL" sz="4800" b="1" dirty="0">
                <a:solidFill>
                  <a:srgbClr val="C21370"/>
                </a:solidFill>
              </a:rPr>
              <a:t>Vragen?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711455" y="1625599"/>
            <a:ext cx="65169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nl-NL" sz="2200" dirty="0"/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nl-NL" sz="2200" dirty="0"/>
          </a:p>
        </p:txBody>
      </p:sp>
      <p:pic>
        <p:nvPicPr>
          <p:cNvPr id="5" name="Picture 2" descr="S:\Beeldbank communicatie\Foto's\Kennisfunctie\Filmpje Funk-e\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84" y="977944"/>
            <a:ext cx="6400287" cy="359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pieters\AppData\Local\Microsoft\Windows\Temporary Internet Files\Content.Outlook\68D4NDPX\Kennisdelen durve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83" y="2518151"/>
            <a:ext cx="4609066" cy="164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72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7A8BC9-D254-4B1C-B688-6071B7E7B457}"/>
</file>

<file path=customXml/itemProps2.xml><?xml version="1.0" encoding="utf-8"?>
<ds:datastoreItem xmlns:ds="http://schemas.openxmlformats.org/officeDocument/2006/customXml" ds:itemID="{0025CC19-68CB-47CD-B731-C8C0FA7C70C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4535</TotalTime>
  <Words>146</Words>
  <Application>Microsoft Office PowerPoint</Application>
  <PresentationFormat>Aangepast</PresentationFormat>
  <Paragraphs>35</Paragraphs>
  <Slides>7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Office-thema</vt:lpstr>
      <vt:lpstr>Aan de slag met duurzaam informatiebeheer </vt:lpstr>
      <vt:lpstr>Programma</vt:lpstr>
      <vt:lpstr>Waarom is er een Kennisnetwerk Informatie en Archief?</vt:lpstr>
      <vt:lpstr>KIA vind je op kia.pleio.nl</vt:lpstr>
      <vt:lpstr>KIA-Animatie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van de presentatie</dc:title>
  <dc:creator>M-Effect</dc:creator>
  <cp:lastModifiedBy>Violet Meerdink</cp:lastModifiedBy>
  <cp:revision>174</cp:revision>
  <cp:lastPrinted>2018-08-29T06:50:32Z</cp:lastPrinted>
  <dcterms:created xsi:type="dcterms:W3CDTF">2017-07-14T07:09:24Z</dcterms:created>
  <dcterms:modified xsi:type="dcterms:W3CDTF">2018-12-13T14:09:12Z</dcterms:modified>
</cp:coreProperties>
</file>