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  <p:sldMasterId id="2147483725" r:id="rId6"/>
  </p:sldMasterIdLst>
  <p:notesMasterIdLst>
    <p:notesMasterId r:id="rId39"/>
  </p:notesMasterIdLst>
  <p:handoutMasterIdLst>
    <p:handoutMasterId r:id="rId40"/>
  </p:handoutMasterIdLst>
  <p:sldIdLst>
    <p:sldId id="279" r:id="rId7"/>
    <p:sldId id="1784" r:id="rId8"/>
    <p:sldId id="1786" r:id="rId9"/>
    <p:sldId id="1787" r:id="rId10"/>
    <p:sldId id="1788" r:id="rId11"/>
    <p:sldId id="1790" r:id="rId12"/>
    <p:sldId id="1791" r:id="rId13"/>
    <p:sldId id="1792" r:id="rId14"/>
    <p:sldId id="1796" r:id="rId15"/>
    <p:sldId id="1793" r:id="rId16"/>
    <p:sldId id="1803" r:id="rId17"/>
    <p:sldId id="1804" r:id="rId18"/>
    <p:sldId id="262" r:id="rId19"/>
    <p:sldId id="1805" r:id="rId20"/>
    <p:sldId id="1806" r:id="rId21"/>
    <p:sldId id="1807" r:id="rId22"/>
    <p:sldId id="1808" r:id="rId23"/>
    <p:sldId id="1809" r:id="rId24"/>
    <p:sldId id="1819" r:id="rId25"/>
    <p:sldId id="1810" r:id="rId26"/>
    <p:sldId id="1811" r:id="rId27"/>
    <p:sldId id="1812" r:id="rId28"/>
    <p:sldId id="1813" r:id="rId29"/>
    <p:sldId id="1814" r:id="rId30"/>
    <p:sldId id="1815" r:id="rId31"/>
    <p:sldId id="1820" r:id="rId32"/>
    <p:sldId id="1816" r:id="rId33"/>
    <p:sldId id="1817" r:id="rId34"/>
    <p:sldId id="1794" r:id="rId35"/>
    <p:sldId id="1822" r:id="rId36"/>
    <p:sldId id="1821" r:id="rId37"/>
    <p:sldId id="1818" r:id="rId38"/>
  </p:sldIdLst>
  <p:sldSz cx="12192000" cy="6858000"/>
  <p:notesSz cx="6858000" cy="9144000"/>
  <p:defaultTextStyle>
    <a:defPPr>
      <a:defRPr lang="nl-NL"/>
    </a:defPPr>
    <a:lvl1pPr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0013" indent="1588"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7213" indent="1588"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 userDrawn="1">
          <p15:clr>
            <a:srgbClr val="A4A3A4"/>
          </p15:clr>
        </p15:guide>
        <p15:guide id="3" pos="7219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F3"/>
    <a:srgbClr val="C00000"/>
    <a:srgbClr val="FFFFCC"/>
    <a:srgbClr val="FFFF99"/>
    <a:srgbClr val="F07E23"/>
    <a:srgbClr val="008542"/>
    <a:srgbClr val="002C64"/>
    <a:srgbClr val="8EBAE5"/>
    <a:srgbClr val="F0AB00"/>
    <a:srgbClr val="C200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2AF422-FD59-4C33-9169-E3E9477B52B9}" v="279" dt="2022-08-19T13:39:22.416"/>
  </p1510:revLst>
</p1510:revInfo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Stijl, thema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52" autoAdjust="0"/>
    <p:restoredTop sz="94007" autoAdjust="0"/>
  </p:normalViewPr>
  <p:slideViewPr>
    <p:cSldViewPr snapToGrid="0">
      <p:cViewPr varScale="1">
        <p:scale>
          <a:sx n="59" d="100"/>
          <a:sy n="59" d="100"/>
        </p:scale>
        <p:origin x="1108" y="60"/>
      </p:cViewPr>
      <p:guideLst>
        <p:guide orient="horz" pos="2160"/>
        <p:guide pos="721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20" Type="http://schemas.openxmlformats.org/officeDocument/2006/relationships/slide" Target="slides/slide14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handoutMaster" Target="handoutMasters/handoutMaster1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heme" Target="theme/theme1.xml"/><Relationship Id="rId8" Type="http://schemas.openxmlformats.org/officeDocument/2006/relationships/slide" Target="slides/slide2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C3D4CAB9-543B-124D-AC85-B38EEA6DAD72}" type="datetimeFigureOut">
              <a:rPr lang="nl-NL" altLang="en-US"/>
              <a:pPr/>
              <a:t>26-8-2022</a:t>
            </a:fld>
            <a:endParaRPr lang="nl-NL" alt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E10CD581-2C6F-F24C-A6EA-AEF3E4905845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6531227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D520C45E-4B48-084A-A24B-FDF519F7717D}" type="datetimeFigureOut">
              <a:rPr lang="nl-NL" altLang="en-US"/>
              <a:pPr/>
              <a:t>26-8-2022</a:t>
            </a:fld>
            <a:endParaRPr lang="nl-NL" alt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3399720B-A57D-9C40-A75B-79A2C5AF5111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2765186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5pPr>
    <a:lvl6pPr marL="2285795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53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13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71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1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6950288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10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761423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11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930077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12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3632697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34244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14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6013222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15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3964470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16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1967954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17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4850244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18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4350953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19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257636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2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808229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20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2997711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21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1426704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22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9085697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23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0881716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24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9683250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25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302204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26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1218821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27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9459973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28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4182373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29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158853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3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8297739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32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234699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4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672076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5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132447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6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633465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7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514269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8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789191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9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020546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: titel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>
                <a:solidFill>
                  <a:srgbClr val="00A9F3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268288" indent="-268288"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090354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: titel met tekst 2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0000" y="1800000"/>
            <a:ext cx="4860000" cy="450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/>
          </p:nvPr>
        </p:nvSpPr>
        <p:spPr>
          <a:xfrm>
            <a:off x="6252000" y="1800000"/>
            <a:ext cx="4860000" cy="450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905419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tit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110955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0000" y="1080000"/>
            <a:ext cx="10033200" cy="522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606042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2590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aflopend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9" name="Groep 1"/>
          <p:cNvGrpSpPr/>
          <p:nvPr userDrawn="1"/>
        </p:nvGrpSpPr>
        <p:grpSpPr>
          <a:xfrm>
            <a:off x="-7374" y="6415994"/>
            <a:ext cx="4949825" cy="449261"/>
            <a:chOff x="0" y="6408737"/>
            <a:chExt cx="4949825" cy="449261"/>
          </a:xfrm>
          <a:solidFill>
            <a:schemeClr val="bg2"/>
          </a:solidFill>
        </p:grpSpPr>
        <p:sp>
          <p:nvSpPr>
            <p:cNvPr id="10" name="Freeform 5"/>
            <p:cNvSpPr>
              <a:spLocks noChangeAspect="1"/>
            </p:cNvSpPr>
            <p:nvPr/>
          </p:nvSpPr>
          <p:spPr bwMode="auto">
            <a:xfrm>
              <a:off x="0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solidFill>
              <a:srgbClr val="F07E23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1" name="Freeform 5"/>
            <p:cNvSpPr>
              <a:spLocks noChangeAspect="1"/>
            </p:cNvSpPr>
            <p:nvPr/>
          </p:nvSpPr>
          <p:spPr bwMode="auto">
            <a:xfrm>
              <a:off x="2257781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solidFill>
              <a:srgbClr val="F07E23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latin typeface="Arial" panose="020B0604020202020204" pitchFamily="34" charset="0"/>
                <a:ea typeface="+mn-ea"/>
              </a:endParaRPr>
            </a:p>
          </p:txBody>
        </p:sp>
      </p:grpSp>
      <p:pic>
        <p:nvPicPr>
          <p:cNvPr id="7" name="Afbeelding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0"/>
            <a:ext cx="21494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1037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8">
            <a:extLst>
              <a:ext uri="{FF2B5EF4-FFF2-40B4-BE49-F238E27FC236}">
                <a16:creationId xmlns:a16="http://schemas.microsoft.com/office/drawing/2014/main" id="{3B17B4A9-BA73-47E6-905B-FFAD03B754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632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193CE86A-0528-4A6A-B914-51973C0B47B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019867" y="535940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nl-NL" sz="180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9600" y="2998114"/>
            <a:ext cx="6841067" cy="430887"/>
          </a:xfrm>
        </p:spPr>
        <p:txBody>
          <a:bodyPr anchor="b">
            <a:spAutoFit/>
          </a:bodyPr>
          <a:lstStyle>
            <a:lvl1pPr>
              <a:defRPr sz="2200">
                <a:solidFill>
                  <a:srgbClr val="E11E2D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09600" y="3429000"/>
            <a:ext cx="5486400" cy="12573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E11E2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A7A6C3CA-1D8A-497F-97EE-F8BB2A6B0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23 november 2020</a:t>
            </a:r>
            <a:endParaRPr lang="nl-NL" altLang="nl-NL" dirty="0"/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11C5DBF3-3E50-40FD-A90E-46C683D74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5991226"/>
            <a:ext cx="38608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nl-NL"/>
              <a:t>Provero congres </a:t>
            </a:r>
          </a:p>
        </p:txBody>
      </p:sp>
    </p:spTree>
    <p:extLst>
      <p:ext uri="{BB962C8B-B14F-4D97-AF65-F5344CB8AC3E}">
        <p14:creationId xmlns:p14="http://schemas.microsoft.com/office/powerpoint/2010/main" val="2719614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: Academ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eperen 3"/>
          <p:cNvGrpSpPr>
            <a:grpSpLocks/>
          </p:cNvGrpSpPr>
          <p:nvPr userDrawn="1"/>
        </p:nvGrpSpPr>
        <p:grpSpPr bwMode="auto">
          <a:xfrm>
            <a:off x="7346964" y="1871663"/>
            <a:ext cx="4845036" cy="4319587"/>
            <a:chOff x="7222241" y="1800000"/>
            <a:chExt cx="4844271" cy="4320000"/>
          </a:xfrm>
          <a:solidFill>
            <a:schemeClr val="tx2"/>
          </a:solidFill>
        </p:grpSpPr>
        <p:sp>
          <p:nvSpPr>
            <p:cNvPr id="12" name="Uitstel 4"/>
            <p:cNvSpPr/>
            <p:nvPr userDrawn="1"/>
          </p:nvSpPr>
          <p:spPr>
            <a:xfrm rot="10800000">
              <a:off x="7222241" y="1800000"/>
              <a:ext cx="4320490" cy="4320000"/>
            </a:xfrm>
            <a:prstGeom prst="flowChartDelay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defRPr/>
              </a:pPr>
              <a:endParaRPr lang="en-US" altLang="en-US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Rechthoek 13"/>
            <p:cNvSpPr/>
            <p:nvPr/>
          </p:nvSpPr>
          <p:spPr>
            <a:xfrm>
              <a:off x="11490341" y="1800000"/>
              <a:ext cx="576171" cy="432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defRPr/>
              </a:pPr>
              <a:endParaRPr lang="en-US" altLang="en-US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80000" y="3959940"/>
            <a:ext cx="4320000" cy="144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9" name="Tijdelijke aanduiding voor datum 3"/>
          <p:cNvSpPr>
            <a:spLocks noGrp="1" noChangeAspect="1"/>
          </p:cNvSpPr>
          <p:nvPr>
            <p:ph type="dt" sz="half" idx="10"/>
          </p:nvPr>
        </p:nvSpPr>
        <p:spPr>
          <a:xfrm>
            <a:off x="1080000" y="6480000"/>
            <a:ext cx="4070350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eaLnBrk="0" hangingPunct="0">
              <a:defRPr sz="1000" dirty="0">
                <a:solidFill>
                  <a:schemeClr val="tx2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4323167"/>
            <a:ext cx="2634916" cy="2527974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8" t="21635" r="45369" b="22009"/>
          <a:stretch/>
        </p:blipFill>
        <p:spPr>
          <a:xfrm>
            <a:off x="516963" y="378862"/>
            <a:ext cx="1486713" cy="112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745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/>
          <p:cNvGrpSpPr/>
          <p:nvPr/>
        </p:nvGrpSpPr>
        <p:grpSpPr>
          <a:xfrm>
            <a:off x="-7374" y="6415994"/>
            <a:ext cx="4949825" cy="449261"/>
            <a:chOff x="0" y="6408737"/>
            <a:chExt cx="4949825" cy="449261"/>
          </a:xfrm>
          <a:solidFill>
            <a:schemeClr val="bg2"/>
          </a:solidFill>
        </p:grpSpPr>
        <p:sp>
          <p:nvSpPr>
            <p:cNvPr id="13" name="Freeform 5"/>
            <p:cNvSpPr>
              <a:spLocks noChangeAspect="1"/>
            </p:cNvSpPr>
            <p:nvPr/>
          </p:nvSpPr>
          <p:spPr bwMode="auto">
            <a:xfrm>
              <a:off x="0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solidFill>
              <a:srgbClr val="F07E23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2" name="Freeform 5"/>
            <p:cNvSpPr>
              <a:spLocks noChangeAspect="1"/>
            </p:cNvSpPr>
            <p:nvPr/>
          </p:nvSpPr>
          <p:spPr bwMode="auto">
            <a:xfrm>
              <a:off x="2257781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solidFill>
              <a:srgbClr val="F07E23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102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079500" y="1079500"/>
            <a:ext cx="10033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Titelstijl van model bewerken</a:t>
            </a:r>
          </a:p>
        </p:txBody>
      </p:sp>
      <p:sp>
        <p:nvSpPr>
          <p:cNvPr id="1028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079500" y="1800225"/>
            <a:ext cx="1003300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Klik om de tekststijl van het model te bewerken</a:t>
            </a:r>
          </a:p>
          <a:p>
            <a:pPr lvl="1"/>
            <a:r>
              <a:rPr lang="nl-NL" altLang="en-US"/>
              <a:t>Tweede niveau</a:t>
            </a:r>
          </a:p>
          <a:p>
            <a:pPr lvl="2"/>
            <a:r>
              <a:rPr lang="nl-NL" altLang="en-US"/>
              <a:t>Derde niveau</a:t>
            </a:r>
          </a:p>
          <a:p>
            <a:pPr lvl="3"/>
            <a:r>
              <a:rPr lang="nl-NL" altLang="en-US"/>
              <a:t>Vierde niveau</a:t>
            </a:r>
          </a:p>
          <a:p>
            <a:pPr lvl="4"/>
            <a:r>
              <a:rPr lang="nl-NL" altLang="en-US"/>
              <a:t>Vijfde niveau</a:t>
            </a:r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5" t="21635" r="45369" b="22009"/>
          <a:stretch/>
        </p:blipFill>
        <p:spPr>
          <a:xfrm>
            <a:off x="756746" y="246515"/>
            <a:ext cx="937329" cy="7223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8" r:id="rId7"/>
  </p:sldLayoutIdLst>
  <p:hf hdr="0"/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de-DE" sz="3200" b="1" kern="1200">
          <a:solidFill>
            <a:srgbClr val="00A9F3"/>
          </a:solidFill>
          <a:latin typeface="Arial" charset="0"/>
          <a:ea typeface="Arial" charset="0"/>
          <a:cs typeface="Arial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9pPr>
    </p:titleStyle>
    <p:bodyStyle>
      <a:lvl1pPr marL="268288" indent="-268288" algn="l" defTabSz="912813" rtl="0" eaLnBrk="1" fontAlgn="base" hangingPunct="1">
        <a:lnSpc>
          <a:spcPct val="90000"/>
        </a:lnSpc>
        <a:spcBef>
          <a:spcPts val="475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39750" indent="-269875" algn="l" defTabSz="912813" rtl="0" eaLnBrk="1" fontAlgn="base" hangingPunct="1">
        <a:lnSpc>
          <a:spcPct val="90000"/>
        </a:lnSpc>
        <a:spcBef>
          <a:spcPts val="438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09625" indent="-269875" algn="l" defTabSz="912813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079500" indent="-269875" algn="l" defTabSz="912813" rtl="0" eaLnBrk="1" fontAlgn="base" hangingPunct="1">
        <a:lnSpc>
          <a:spcPct val="90000"/>
        </a:lnSpc>
        <a:spcBef>
          <a:spcPts val="363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349375" indent="-268288" algn="l" defTabSz="912813" rtl="0" eaLnBrk="1" fontAlgn="base" hangingPunct="1">
        <a:lnSpc>
          <a:spcPct val="90000"/>
        </a:lnSpc>
        <a:spcBef>
          <a:spcPts val="325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200" b="1" kern="1200">
          <a:solidFill>
            <a:schemeClr val="bg2"/>
          </a:solidFill>
          <a:latin typeface="+mj-lt"/>
          <a:ea typeface="ＭＳ Ｐゴシック" charset="-128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9pPr>
    </p:titleStyle>
    <p:bodyStyle>
      <a:lvl1pPr marL="265113" indent="-26511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538163" indent="-27305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803275" indent="-26511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076325" indent="-27305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tabLst>
          <a:tab pos="1792288" algn="l"/>
        </a:tabLst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341438" indent="-26511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12" Type="http://schemas.microsoft.com/office/2007/relationships/hdphoto" Target="../media/hdphoto8.wdp"/><Relationship Id="rId17" Type="http://schemas.openxmlformats.org/officeDocument/2006/relationships/image" Target="../media/image36.sv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11" Type="http://schemas.openxmlformats.org/officeDocument/2006/relationships/image" Target="../media/image31.png"/><Relationship Id="rId5" Type="http://schemas.openxmlformats.org/officeDocument/2006/relationships/image" Target="../media/image28.png"/><Relationship Id="rId15" Type="http://schemas.openxmlformats.org/officeDocument/2006/relationships/image" Target="../media/image34.sv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30.png"/><Relationship Id="rId1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Relationship Id="rId9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aandeslagmetdeomgevingswet.nl/implementatie/voortgang-monitoring/indringend-ketentesten/overzicht-belangrijke-functies-lokale-software/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1080000" y="2160000"/>
            <a:ext cx="6120000" cy="144000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nl-NL" dirty="0">
                <a:ea typeface="ＭＳ Ｐゴシック"/>
                <a:cs typeface="Arial"/>
              </a:rPr>
              <a:t>Summer School</a:t>
            </a:r>
            <a:br>
              <a:rPr lang="nl-NL" dirty="0">
                <a:ea typeface="ＭＳ Ｐゴシック"/>
                <a:cs typeface="Arial"/>
              </a:rPr>
            </a:br>
            <a:r>
              <a:rPr lang="nl-NL" dirty="0">
                <a:ea typeface="ＭＳ Ｐゴシック"/>
                <a:cs typeface="Arial"/>
              </a:rPr>
              <a:t>Duurzame toegankelijkheid </a:t>
            </a:r>
            <a:br>
              <a:rPr lang="nl-NL" dirty="0">
                <a:ea typeface="ＭＳ Ｐゴシック"/>
                <a:cs typeface="Arial"/>
              </a:rPr>
            </a:br>
            <a:r>
              <a:rPr lang="nl-NL" dirty="0">
                <a:ea typeface="ＭＳ Ｐゴシック"/>
                <a:cs typeface="Arial"/>
              </a:rPr>
              <a:t>in de informatieketens </a:t>
            </a:r>
            <a:br>
              <a:rPr lang="nl-NL" dirty="0">
                <a:ea typeface="ＭＳ Ｐゴシック"/>
                <a:cs typeface="Arial"/>
              </a:rPr>
            </a:br>
            <a:r>
              <a:rPr lang="nl-NL" dirty="0">
                <a:ea typeface="ＭＳ Ｐゴシック"/>
                <a:cs typeface="Arial"/>
              </a:rPr>
              <a:t>van de Omgevingswet</a:t>
            </a:r>
            <a:endParaRPr lang="nl-NL" dirty="0">
              <a:cs typeface="Arial"/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31 augustus 2022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C49782F-14A8-41FB-AEE8-078250CF6F22}"/>
              </a:ext>
            </a:extLst>
          </p:cNvPr>
          <p:cNvSpPr txBox="1"/>
          <p:nvPr/>
        </p:nvSpPr>
        <p:spPr>
          <a:xfrm>
            <a:off x="7891244" y="3165464"/>
            <a:ext cx="4211273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+mj-lt"/>
                <a:ea typeface="ＭＳ Ｐゴシック"/>
                <a:cs typeface="Calibri"/>
              </a:rPr>
              <a:t>Bynette Stam, </a:t>
            </a:r>
            <a:r>
              <a:rPr lang="nl-NL" sz="2000" dirty="0" err="1">
                <a:solidFill>
                  <a:schemeClr val="bg1"/>
                </a:solidFill>
                <a:latin typeface="+mj-lt"/>
                <a:ea typeface="ＭＳ Ｐゴシック"/>
                <a:cs typeface="Calibri"/>
              </a:rPr>
              <a:t>Becis</a:t>
            </a:r>
            <a:r>
              <a:rPr lang="nl-NL" sz="2000" dirty="0">
                <a:solidFill>
                  <a:schemeClr val="bg1"/>
                </a:solidFill>
                <a:latin typeface="+mj-lt"/>
                <a:ea typeface="ＭＳ Ｐゴシック"/>
                <a:cs typeface="Calibri"/>
              </a:rPr>
              <a:t>/DIOR</a:t>
            </a:r>
          </a:p>
          <a:p>
            <a:r>
              <a:rPr lang="nl-NL" sz="2000" dirty="0">
                <a:solidFill>
                  <a:schemeClr val="bg1"/>
                </a:solidFill>
                <a:latin typeface="+mj-lt"/>
                <a:ea typeface="ＭＳ Ｐゴシック"/>
                <a:cs typeface="Calibri"/>
              </a:rPr>
              <a:t>Ewald te </a:t>
            </a:r>
            <a:r>
              <a:rPr lang="nl-NL" sz="2000" dirty="0" err="1">
                <a:solidFill>
                  <a:schemeClr val="bg1"/>
                </a:solidFill>
                <a:latin typeface="+mj-lt"/>
                <a:ea typeface="ＭＳ Ｐゴシック"/>
                <a:cs typeface="Calibri"/>
              </a:rPr>
              <a:t>Koppele</a:t>
            </a:r>
            <a:r>
              <a:rPr lang="nl-NL" sz="2000" dirty="0">
                <a:solidFill>
                  <a:schemeClr val="bg1"/>
                </a:solidFill>
                <a:latin typeface="+mj-lt"/>
                <a:ea typeface="ＭＳ Ｐゴシック"/>
                <a:cs typeface="Calibri"/>
              </a:rPr>
              <a:t>, </a:t>
            </a:r>
            <a:r>
              <a:rPr lang="nl-NL" sz="2000" dirty="0" err="1">
                <a:solidFill>
                  <a:schemeClr val="bg1"/>
                </a:solidFill>
                <a:latin typeface="+mj-lt"/>
                <a:ea typeface="ＭＳ Ｐゴシック"/>
                <a:cs typeface="Calibri"/>
              </a:rPr>
              <a:t>Meerinzicht</a:t>
            </a:r>
            <a:r>
              <a:rPr lang="nl-NL" sz="2000" dirty="0">
                <a:solidFill>
                  <a:schemeClr val="bg1"/>
                </a:solidFill>
                <a:latin typeface="+mj-lt"/>
                <a:ea typeface="ＭＳ Ｐゴシック"/>
                <a:cs typeface="Calibri"/>
              </a:rPr>
              <a:t> </a:t>
            </a:r>
          </a:p>
          <a:p>
            <a:r>
              <a:rPr lang="nl-NL" sz="2000" dirty="0">
                <a:solidFill>
                  <a:schemeClr val="bg1"/>
                </a:solidFill>
                <a:latin typeface="+mj-lt"/>
                <a:cs typeface="Calibri"/>
              </a:rPr>
              <a:t>Joost van Koutrik, Utrechts Archief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225D450-EA14-4D1A-A494-24D5A0FF9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4989" y="382717"/>
            <a:ext cx="3978275" cy="80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697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1ED6F2E-75A9-4A41-97DF-CFB240F95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75" y="272817"/>
            <a:ext cx="482600" cy="488951"/>
          </a:xfrm>
          <a:prstGeom prst="rect">
            <a:avLst/>
          </a:prstGeom>
        </p:spPr>
      </p:pic>
      <p:sp>
        <p:nvSpPr>
          <p:cNvPr id="8" name="Google Shape;131;ge1e89b1d6a_0_0">
            <a:extLst>
              <a:ext uri="{FF2B5EF4-FFF2-40B4-BE49-F238E27FC236}">
                <a16:creationId xmlns:a16="http://schemas.microsoft.com/office/drawing/2014/main" id="{168C1FD2-84C9-499B-BAC3-4C53C4E1ED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28880" y="294903"/>
            <a:ext cx="10972800" cy="933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75937"/>
              </a:buClr>
              <a:buSzPts val="2800"/>
              <a:buFont typeface="Verdana"/>
              <a:buNone/>
            </a:pPr>
            <a:r>
              <a:rPr lang="nl-NL" dirty="0"/>
              <a:t>Checklist DUTO-TODO Omgevingswet</a:t>
            </a:r>
            <a:endParaRPr dirty="0"/>
          </a:p>
        </p:txBody>
      </p:sp>
      <p:graphicFrame>
        <p:nvGraphicFramePr>
          <p:cNvPr id="9" name="Tabel 4">
            <a:extLst>
              <a:ext uri="{FF2B5EF4-FFF2-40B4-BE49-F238E27FC236}">
                <a16:creationId xmlns:a16="http://schemas.microsoft.com/office/drawing/2014/main" id="{1316730E-51B4-410B-B2ED-8B1FD66025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48615"/>
              </p:ext>
            </p:extLst>
          </p:nvPr>
        </p:nvGraphicFramePr>
        <p:xfrm>
          <a:off x="2288673" y="1254106"/>
          <a:ext cx="8264525" cy="461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5277">
                  <a:extLst>
                    <a:ext uri="{9D8B030D-6E8A-4147-A177-3AD203B41FA5}">
                      <a16:colId xmlns:a16="http://schemas.microsoft.com/office/drawing/2014/main" val="3443340161"/>
                    </a:ext>
                  </a:extLst>
                </a:gridCol>
                <a:gridCol w="7639248">
                  <a:extLst>
                    <a:ext uri="{9D8B030D-6E8A-4147-A177-3AD203B41FA5}">
                      <a16:colId xmlns:a16="http://schemas.microsoft.com/office/drawing/2014/main" val="2871801235"/>
                    </a:ext>
                  </a:extLst>
                </a:gridCol>
              </a:tblGrid>
              <a:tr h="461848">
                <a:tc>
                  <a:txBody>
                    <a:bodyPr/>
                    <a:lstStyle/>
                    <a:p>
                      <a:r>
                        <a:rPr lang="nl-NL" dirty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Algemeen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269249"/>
                  </a:ext>
                </a:extLst>
              </a:tr>
              <a:tr h="461848">
                <a:tc>
                  <a:txBody>
                    <a:bodyPr/>
                    <a:lstStyle/>
                    <a:p>
                      <a:r>
                        <a:rPr lang="nl-NL" dirty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Verantwoordelijkheden en interbestuurlijke samenwerking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509960"/>
                  </a:ext>
                </a:extLst>
              </a:tr>
              <a:tr h="461848">
                <a:tc>
                  <a:txBody>
                    <a:bodyPr/>
                    <a:lstStyle/>
                    <a:p>
                      <a:r>
                        <a:rPr lang="nl-NL" dirty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Volledigheid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4727009"/>
                  </a:ext>
                </a:extLst>
              </a:tr>
              <a:tr h="461848">
                <a:tc>
                  <a:txBody>
                    <a:bodyPr/>
                    <a:lstStyle/>
                    <a:p>
                      <a:r>
                        <a:rPr lang="nl-NL" dirty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Authenticiteit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956614"/>
                  </a:ext>
                </a:extLst>
              </a:tr>
              <a:tr h="461848">
                <a:tc>
                  <a:txBody>
                    <a:bodyPr/>
                    <a:lstStyle/>
                    <a:p>
                      <a:r>
                        <a:rPr lang="nl-NL" dirty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Metagegevens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937174"/>
                  </a:ext>
                </a:extLst>
              </a:tr>
              <a:tr h="461848">
                <a:tc>
                  <a:txBody>
                    <a:bodyPr/>
                    <a:lstStyle/>
                    <a:p>
                      <a:r>
                        <a:rPr lang="nl-NL" dirty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Waardering en selectie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037996"/>
                  </a:ext>
                </a:extLst>
              </a:tr>
              <a:tr h="461848">
                <a:tc>
                  <a:txBody>
                    <a:bodyPr/>
                    <a:lstStyle/>
                    <a:p>
                      <a:r>
                        <a:rPr lang="nl-NL" dirty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Vindbaarheid en uitwisselbaarheid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240234"/>
                  </a:ext>
                </a:extLst>
              </a:tr>
              <a:tr h="461848">
                <a:tc>
                  <a:txBody>
                    <a:bodyPr/>
                    <a:lstStyle/>
                    <a:p>
                      <a:r>
                        <a:rPr lang="nl-NL" dirty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Toegang en beveiliging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311425"/>
                  </a:ext>
                </a:extLst>
              </a:tr>
              <a:tr h="461848">
                <a:tc>
                  <a:txBody>
                    <a:bodyPr/>
                    <a:lstStyle/>
                    <a:p>
                      <a:r>
                        <a:rPr lang="nl-NL" dirty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Formaten en standaarden voor toegankelijkheid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5974"/>
                  </a:ext>
                </a:extLst>
              </a:tr>
              <a:tr h="461848">
                <a:tc>
                  <a:txBody>
                    <a:bodyPr/>
                    <a:lstStyle/>
                    <a:p>
                      <a:r>
                        <a:rPr lang="nl-NL" dirty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Programmatuur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606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762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1ED6F2E-75A9-4A41-97DF-CFB240F95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75" y="272817"/>
            <a:ext cx="482600" cy="488951"/>
          </a:xfrm>
          <a:prstGeom prst="rect">
            <a:avLst/>
          </a:prstGeom>
        </p:spPr>
      </p:pic>
      <p:sp>
        <p:nvSpPr>
          <p:cNvPr id="8" name="Google Shape;131;ge1e89b1d6a_0_0">
            <a:extLst>
              <a:ext uri="{FF2B5EF4-FFF2-40B4-BE49-F238E27FC236}">
                <a16:creationId xmlns:a16="http://schemas.microsoft.com/office/drawing/2014/main" id="{168C1FD2-84C9-499B-BAC3-4C53C4E1ED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28880" y="294903"/>
            <a:ext cx="10972800" cy="933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75937"/>
              </a:buClr>
              <a:buSzPts val="2800"/>
              <a:buFont typeface="Verdana"/>
              <a:buNone/>
            </a:pPr>
            <a:r>
              <a:rPr lang="nl-NL" dirty="0"/>
              <a:t>Onderzocht in de werkplaats</a:t>
            </a:r>
            <a:endParaRPr dirty="0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5A397675-16C9-4CB8-8B6D-C87A13C67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8880" y="1892754"/>
            <a:ext cx="9213542" cy="4119132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  <a:defRPr/>
            </a:pPr>
            <a:r>
              <a:rPr lang="nl-NL" b="1" dirty="0">
                <a:solidFill>
                  <a:srgbClr val="002060"/>
                </a:solidFill>
              </a:rPr>
              <a:t>A. </a:t>
            </a:r>
            <a:r>
              <a:rPr lang="nl-NL" dirty="0">
                <a:solidFill>
                  <a:srgbClr val="002060"/>
                </a:solidFill>
              </a:rPr>
              <a:t>Aandachtspunten/onderzoeksdoelen bij planvorming</a:t>
            </a:r>
          </a:p>
          <a:p>
            <a:pPr marL="0" indent="0">
              <a:lnSpc>
                <a:spcPct val="200000"/>
              </a:lnSpc>
              <a:buNone/>
              <a:defRPr/>
            </a:pPr>
            <a:r>
              <a:rPr lang="nl-NL" b="1" dirty="0">
                <a:solidFill>
                  <a:srgbClr val="002060"/>
                </a:solidFill>
              </a:rPr>
              <a:t>B. </a:t>
            </a:r>
            <a:r>
              <a:rPr lang="nl-NL" dirty="0">
                <a:solidFill>
                  <a:srgbClr val="002060"/>
                </a:solidFill>
              </a:rPr>
              <a:t>Aandachtspunten/onderzoeksdoelen bij toepasbare regels</a:t>
            </a:r>
          </a:p>
          <a:p>
            <a:pPr marL="0" indent="0">
              <a:lnSpc>
                <a:spcPct val="200000"/>
              </a:lnSpc>
              <a:buNone/>
              <a:defRPr/>
            </a:pPr>
            <a:r>
              <a:rPr lang="nl-NL" b="1" dirty="0">
                <a:solidFill>
                  <a:srgbClr val="002060"/>
                </a:solidFill>
              </a:rPr>
              <a:t>C. </a:t>
            </a:r>
            <a:r>
              <a:rPr lang="nl-NL" dirty="0">
                <a:solidFill>
                  <a:srgbClr val="002060"/>
                </a:solidFill>
              </a:rPr>
              <a:t>Aandachtspunten/onderzoeksdoelen bij VTH</a:t>
            </a:r>
          </a:p>
          <a:p>
            <a:pPr marL="0" indent="0">
              <a:lnSpc>
                <a:spcPct val="200000"/>
              </a:lnSpc>
              <a:buNone/>
              <a:defRPr/>
            </a:pPr>
            <a:r>
              <a:rPr lang="nl-NL" b="1" dirty="0">
                <a:solidFill>
                  <a:srgbClr val="002060"/>
                </a:solidFill>
              </a:rPr>
              <a:t>VTH special: </a:t>
            </a:r>
            <a:r>
              <a:rPr lang="nl-NL" dirty="0">
                <a:solidFill>
                  <a:srgbClr val="002060"/>
                </a:solidFill>
              </a:rPr>
              <a:t>WKB en register externe veiligheid</a:t>
            </a:r>
          </a:p>
          <a:p>
            <a:pPr marL="457200" indent="-457200">
              <a:buFont typeface="+mj-lt"/>
              <a:buAutoNum type="alphaUcPeriod"/>
              <a:defRPr/>
            </a:pPr>
            <a:endParaRPr lang="nl-NL" dirty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endParaRPr lang="nl-NL" dirty="0">
              <a:solidFill>
                <a:srgbClr val="002060"/>
              </a:solidFill>
            </a:endParaRPr>
          </a:p>
          <a:p>
            <a:pPr>
              <a:defRPr/>
            </a:pPr>
            <a:endParaRPr lang="nl-NL" dirty="0">
              <a:solidFill>
                <a:srgbClr val="002060"/>
              </a:solidFill>
            </a:endParaRPr>
          </a:p>
          <a:p>
            <a:pPr marL="457200" indent="-457200">
              <a:buFont typeface="Calibri" panose="020F0502020204030204" pitchFamily="34" charset="0"/>
              <a:buAutoNum type="arabicPeriod"/>
              <a:defRPr/>
            </a:pPr>
            <a:endParaRPr lang="nl-NL" altLang="nl-NL" dirty="0">
              <a:solidFill>
                <a:srgbClr val="00206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7591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1ED6F2E-75A9-4A41-97DF-CFB240F95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75" y="272817"/>
            <a:ext cx="482600" cy="488951"/>
          </a:xfrm>
          <a:prstGeom prst="rect">
            <a:avLst/>
          </a:prstGeom>
        </p:spPr>
      </p:pic>
      <p:sp>
        <p:nvSpPr>
          <p:cNvPr id="8" name="Google Shape;131;ge1e89b1d6a_0_0">
            <a:extLst>
              <a:ext uri="{FF2B5EF4-FFF2-40B4-BE49-F238E27FC236}">
                <a16:creationId xmlns:a16="http://schemas.microsoft.com/office/drawing/2014/main" id="{168C1FD2-84C9-499B-BAC3-4C53C4E1ED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28880" y="294903"/>
            <a:ext cx="10972800" cy="933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75937"/>
              </a:buClr>
              <a:buSzPts val="2800"/>
              <a:buFont typeface="Verdana"/>
              <a:buNone/>
            </a:pPr>
            <a:r>
              <a:rPr lang="nl-NL" dirty="0"/>
              <a:t>A. Omgevingsplannen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E7337CA-EBD5-433E-80FB-14C4725B9F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086" y="941075"/>
            <a:ext cx="8403771" cy="5443637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993D4438-593C-405D-BE24-F923F8EF27EC}"/>
              </a:ext>
            </a:extLst>
          </p:cNvPr>
          <p:cNvSpPr txBox="1"/>
          <p:nvPr/>
        </p:nvSpPr>
        <p:spPr>
          <a:xfrm>
            <a:off x="-44390" y="6676008"/>
            <a:ext cx="1219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>
                <a:solidFill>
                  <a:schemeClr val="bg1"/>
                </a:solidFill>
              </a:rPr>
              <a:t>Bron: </a:t>
            </a:r>
            <a:r>
              <a:rPr lang="nl-NL" sz="800" dirty="0" err="1">
                <a:solidFill>
                  <a:schemeClr val="bg1"/>
                </a:solidFill>
              </a:rPr>
              <a:t>Leveranciersdag</a:t>
            </a:r>
            <a:r>
              <a:rPr lang="nl-NL" sz="800" dirty="0">
                <a:solidFill>
                  <a:schemeClr val="bg1"/>
                </a:solidFill>
              </a:rPr>
              <a:t> Omgevingswet, 2 november 2018</a:t>
            </a:r>
          </a:p>
        </p:txBody>
      </p:sp>
    </p:spTree>
    <p:extLst>
      <p:ext uri="{BB962C8B-B14F-4D97-AF65-F5344CB8AC3E}">
        <p14:creationId xmlns:p14="http://schemas.microsoft.com/office/powerpoint/2010/main" val="2097111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L-shape 26">
            <a:extLst>
              <a:ext uri="{FF2B5EF4-FFF2-40B4-BE49-F238E27FC236}">
                <a16:creationId xmlns:a16="http://schemas.microsoft.com/office/drawing/2014/main" id="{2EE81572-7BE4-C043-8F5A-74953B12D952}"/>
              </a:ext>
            </a:extLst>
          </p:cNvPr>
          <p:cNvSpPr/>
          <p:nvPr/>
        </p:nvSpPr>
        <p:spPr>
          <a:xfrm rot="10800000">
            <a:off x="172409" y="125637"/>
            <a:ext cx="4494175" cy="6620820"/>
          </a:xfrm>
          <a:prstGeom prst="corner">
            <a:avLst>
              <a:gd name="adj1" fmla="val 57081"/>
              <a:gd name="adj2" fmla="val 50980"/>
            </a:avLst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1800">
              <a:latin typeface="Avenir Next Condensed Ultra Lig" panose="020B0206020202020204" pitchFamily="34" charset="7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EC3BD9-E6C7-E94E-9F23-262A0C4651F5}"/>
              </a:ext>
            </a:extLst>
          </p:cNvPr>
          <p:cNvSpPr/>
          <p:nvPr/>
        </p:nvSpPr>
        <p:spPr>
          <a:xfrm>
            <a:off x="5564467" y="205648"/>
            <a:ext cx="2280720" cy="6561006"/>
          </a:xfrm>
          <a:prstGeom prst="rect">
            <a:avLst/>
          </a:prstGeom>
          <a:solidFill>
            <a:schemeClr val="accent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1800">
              <a:latin typeface="Avenir Next Condensed Ultra Lig" panose="020B0206020202020204" pitchFamily="34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76EDA1-95CD-4E43-A523-CB4AA1BEFA95}"/>
              </a:ext>
            </a:extLst>
          </p:cNvPr>
          <p:cNvSpPr txBox="1"/>
          <p:nvPr/>
        </p:nvSpPr>
        <p:spPr>
          <a:xfrm>
            <a:off x="5564205" y="896230"/>
            <a:ext cx="2280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800">
                <a:solidFill>
                  <a:schemeClr val="bg1"/>
                </a:solidFill>
                <a:latin typeface="Avenir Next Condensed Medium" panose="020B0506020202020204" pitchFamily="34" charset="0"/>
              </a:rPr>
              <a:t>Overheden</a:t>
            </a:r>
            <a:endParaRPr lang="en-NL" sz="1800">
              <a:solidFill>
                <a:schemeClr val="bg1"/>
              </a:solidFill>
              <a:latin typeface="Avenir Next Condensed Medium" panose="020B0506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C91CF1-E64E-8F4B-87F7-D4D605F444C9}"/>
              </a:ext>
            </a:extLst>
          </p:cNvPr>
          <p:cNvSpPr/>
          <p:nvPr/>
        </p:nvSpPr>
        <p:spPr>
          <a:xfrm>
            <a:off x="9371110" y="224018"/>
            <a:ext cx="2685286" cy="6561006"/>
          </a:xfrm>
          <a:prstGeom prst="rect">
            <a:avLst/>
          </a:prstGeom>
          <a:solidFill>
            <a:schemeClr val="accent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1800">
              <a:latin typeface="Avenir Next Condensed Ultra Lig" panose="020B0206020202020204" pitchFamily="34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F0CB35-E85A-F744-9D73-A2226881893F}"/>
              </a:ext>
            </a:extLst>
          </p:cNvPr>
          <p:cNvSpPr txBox="1"/>
          <p:nvPr/>
        </p:nvSpPr>
        <p:spPr>
          <a:xfrm>
            <a:off x="9025059" y="741086"/>
            <a:ext cx="2953581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l-NL" sz="1800" dirty="0">
                <a:solidFill>
                  <a:schemeClr val="bg1"/>
                </a:solidFill>
                <a:latin typeface="Avenir Next Condensed Medium" panose="020B0506020202020204" pitchFamily="34" charset="0"/>
              </a:rPr>
              <a:t>Archief</a:t>
            </a:r>
          </a:p>
          <a:p>
            <a:pPr algn="ctr"/>
            <a:r>
              <a:rPr lang="nl-NL" sz="1800" dirty="0">
                <a:solidFill>
                  <a:schemeClr val="bg1"/>
                </a:solidFill>
                <a:latin typeface="Avenir Next Condensed Medium" panose="020B0506020202020204" pitchFamily="34" charset="0"/>
              </a:rPr>
              <a:t>Zaaksysteem/DMS</a:t>
            </a:r>
            <a:endParaRPr lang="en-NL" sz="1800" dirty="0">
              <a:solidFill>
                <a:schemeClr val="bg1"/>
              </a:solidFill>
              <a:latin typeface="Avenir Next Condensed Medium" panose="020B0506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B8D062-143C-A047-AD01-FF299D8C80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00" b="90000" l="3125" r="90000">
                        <a14:foregroundMark x1="10250" y1="38000" x2="3125" y2="35750"/>
                        <a14:foregroundMark x1="22250" y1="9375" x2="29000" y2="8000"/>
                        <a14:backgroundMark x1="7125" y1="24750" x2="7125" y2="24750"/>
                        <a14:backgroundMark x1="4250" y1="25750" x2="4250" y2="25750"/>
                        <a14:backgroundMark x1="6875" y1="32750" x2="6875" y2="32750"/>
                        <a14:backgroundMark x1="4000" y1="32250" x2="4000" y2="32250"/>
                        <a14:backgroundMark x1="38375" y1="16875" x2="38375" y2="16875"/>
                        <a14:backgroundMark x1="38125" y1="26250" x2="38125" y2="26250"/>
                        <a14:backgroundMark x1="44375" y1="26625" x2="44375" y2="26625"/>
                        <a14:backgroundMark x1="46000" y1="26625" x2="46000" y2="26625"/>
                        <a14:backgroundMark x1="45750" y1="31125" x2="45750" y2="31125"/>
                        <a14:backgroundMark x1="43500" y1="32250" x2="43500" y2="32250"/>
                        <a14:backgroundMark x1="38125" y1="32375" x2="38125" y2="32375"/>
                      </a14:backgroundRemoval>
                    </a14:imgEffect>
                    <a14:imgEffect>
                      <a14:sharpenSoften amount="100000"/>
                    </a14:imgEffect>
                    <a14:imgEffect>
                      <a14:saturation sat="400000"/>
                    </a14:imgEffect>
                    <a14:imgEffect>
                      <a14:brightnessContrast bright="100000" contrast="-100000"/>
                    </a14:imgEffect>
                  </a14:imgLayer>
                </a14:imgProps>
              </a:ext>
            </a:extLst>
          </a:blip>
          <a:srcRect l="-6259" t="-1776" r="44294" b="44345"/>
          <a:stretch/>
        </p:blipFill>
        <p:spPr>
          <a:xfrm>
            <a:off x="10203678" y="294163"/>
            <a:ext cx="615583" cy="606257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CE71D80-8752-8F4A-B8D6-70317B50C631}"/>
              </a:ext>
            </a:extLst>
          </p:cNvPr>
          <p:cNvSpPr txBox="1"/>
          <p:nvPr/>
        </p:nvSpPr>
        <p:spPr>
          <a:xfrm>
            <a:off x="9756003" y="2800868"/>
            <a:ext cx="2009113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l-NL" sz="1800" dirty="0">
                <a:solidFill>
                  <a:schemeClr val="bg1"/>
                </a:solidFill>
                <a:latin typeface="Avenir Next Condensed"/>
              </a:rPr>
              <a:t>Zaaktype Eenvoudige beslisboom opstellen(G)</a:t>
            </a:r>
          </a:p>
          <a:p>
            <a:pPr algn="ctr"/>
            <a:r>
              <a:rPr lang="nl-NL" sz="1800" dirty="0">
                <a:solidFill>
                  <a:schemeClr val="bg1"/>
                </a:solidFill>
                <a:latin typeface="Avenir Next Condensed"/>
              </a:rPr>
              <a:t> </a:t>
            </a:r>
          </a:p>
          <a:p>
            <a:pPr algn="ctr"/>
            <a:r>
              <a:rPr lang="nl-NL" sz="1800" dirty="0">
                <a:solidFill>
                  <a:schemeClr val="bg1"/>
                </a:solidFill>
                <a:latin typeface="Avenir Next Condensed"/>
              </a:rPr>
              <a:t>Verordening opstellen(P+W)</a:t>
            </a:r>
            <a:endParaRPr lang="en-US" sz="1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A1E577-12F6-984A-B1AD-358A8A190FB9}"/>
              </a:ext>
            </a:extLst>
          </p:cNvPr>
          <p:cNvSpPr txBox="1"/>
          <p:nvPr/>
        </p:nvSpPr>
        <p:spPr>
          <a:xfrm>
            <a:off x="9546454" y="5073653"/>
            <a:ext cx="2316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800" dirty="0">
                <a:solidFill>
                  <a:schemeClr val="bg1"/>
                </a:solidFill>
                <a:latin typeface="Avenir Next Condensed" panose="020B0506020202020204" pitchFamily="34" charset="0"/>
              </a:rPr>
              <a:t>Zaaktypen Omgevingsvergunning</a:t>
            </a:r>
          </a:p>
          <a:p>
            <a:pPr algn="ctr"/>
            <a:r>
              <a:rPr lang="nl-NL" sz="1800" dirty="0">
                <a:solidFill>
                  <a:schemeClr val="bg1"/>
                </a:solidFill>
                <a:latin typeface="Avenir Next Condensed" panose="020B0506020202020204" pitchFamily="34" charset="0"/>
              </a:rPr>
              <a:t>Zaaktype Technische bouwactiviteit realisatie melding</a:t>
            </a:r>
            <a:endParaRPr lang="en-NL" sz="1800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C58CCC-26EA-F44E-9F19-6C6CE2C31E05}"/>
              </a:ext>
            </a:extLst>
          </p:cNvPr>
          <p:cNvSpPr txBox="1"/>
          <p:nvPr/>
        </p:nvSpPr>
        <p:spPr>
          <a:xfrm>
            <a:off x="5704894" y="1491759"/>
            <a:ext cx="2041588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NL" sz="1800" dirty="0">
                <a:solidFill>
                  <a:schemeClr val="bg1"/>
                </a:solidFill>
                <a:latin typeface="Avenir Next Condensed"/>
              </a:rPr>
              <a:t>Omgevingsbeleid</a:t>
            </a:r>
            <a:endParaRPr lang="nl-NL" sz="1800" dirty="0">
              <a:solidFill>
                <a:schemeClr val="bg1"/>
              </a:solidFill>
              <a:latin typeface="Avenir Next Condensed"/>
            </a:endParaRPr>
          </a:p>
          <a:p>
            <a:pPr algn="ctr"/>
            <a:r>
              <a:rPr lang="nl-NL" sz="1800" dirty="0">
                <a:solidFill>
                  <a:schemeClr val="bg1"/>
                </a:solidFill>
                <a:latin typeface="Avenir Next Condensed"/>
              </a:rPr>
              <a:t>Plansoftware</a:t>
            </a:r>
          </a:p>
          <a:p>
            <a:pPr algn="ctr"/>
            <a:r>
              <a:rPr lang="nl-NL" sz="1800" dirty="0">
                <a:solidFill>
                  <a:schemeClr val="bg1"/>
                </a:solidFill>
                <a:latin typeface="Avenir Next Condensed"/>
              </a:rPr>
              <a:t>+</a:t>
            </a:r>
          </a:p>
          <a:p>
            <a:pPr algn="ctr"/>
            <a:r>
              <a:rPr lang="nl-NL" sz="1800" dirty="0">
                <a:solidFill>
                  <a:schemeClr val="bg1"/>
                </a:solidFill>
                <a:latin typeface="Avenir Next Condensed"/>
              </a:rPr>
              <a:t>zaaksysteem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0B7E1C-A716-F049-A946-36FC94564EED}"/>
              </a:ext>
            </a:extLst>
          </p:cNvPr>
          <p:cNvSpPr txBox="1"/>
          <p:nvPr/>
        </p:nvSpPr>
        <p:spPr>
          <a:xfrm>
            <a:off x="5682057" y="2862454"/>
            <a:ext cx="2035753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NL" sz="1800" dirty="0">
                <a:solidFill>
                  <a:schemeClr val="bg1"/>
                </a:solidFill>
                <a:latin typeface="Avenir Next Condensed"/>
              </a:rPr>
              <a:t>Toepasbare Regels</a:t>
            </a:r>
            <a:r>
              <a:rPr lang="nl-NL" sz="1800" dirty="0">
                <a:solidFill>
                  <a:schemeClr val="bg1"/>
                </a:solidFill>
                <a:latin typeface="Avenir Next Condensed"/>
              </a:rPr>
              <a:t>+</a:t>
            </a:r>
          </a:p>
          <a:p>
            <a:pPr algn="ctr"/>
            <a:r>
              <a:rPr lang="nl-NL" sz="1800" dirty="0">
                <a:solidFill>
                  <a:schemeClr val="bg1"/>
                </a:solidFill>
                <a:latin typeface="Avenir Next Condensed"/>
              </a:rPr>
              <a:t>Indieningsvereisten</a:t>
            </a:r>
          </a:p>
          <a:p>
            <a:pPr algn="ctr"/>
            <a:endParaRPr lang="nl-NL" sz="1800" dirty="0">
              <a:solidFill>
                <a:schemeClr val="bg1"/>
              </a:solidFill>
              <a:latin typeface="Avenir Next Condensed"/>
            </a:endParaRPr>
          </a:p>
          <a:p>
            <a:pPr algn="ctr"/>
            <a:r>
              <a:rPr lang="nl-NL" sz="1800" dirty="0">
                <a:solidFill>
                  <a:schemeClr val="bg1"/>
                </a:solidFill>
                <a:latin typeface="Avenir Next Condensed"/>
              </a:rPr>
              <a:t>TR software</a:t>
            </a:r>
          </a:p>
          <a:p>
            <a:pPr algn="ctr"/>
            <a:r>
              <a:rPr lang="nl-NL" sz="1800" dirty="0">
                <a:solidFill>
                  <a:schemeClr val="bg1"/>
                </a:solidFill>
                <a:latin typeface="Avenir Next Condensed"/>
              </a:rPr>
              <a:t>+</a:t>
            </a:r>
          </a:p>
          <a:p>
            <a:pPr algn="ctr"/>
            <a:r>
              <a:rPr lang="nl-NL" sz="1800" dirty="0">
                <a:solidFill>
                  <a:schemeClr val="bg1"/>
                </a:solidFill>
                <a:latin typeface="Avenir Next Condensed"/>
              </a:rPr>
              <a:t>zaaksysteem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CAD4DA-DAAC-FA49-864F-B72614F749C5}"/>
              </a:ext>
            </a:extLst>
          </p:cNvPr>
          <p:cNvSpPr txBox="1"/>
          <p:nvPr/>
        </p:nvSpPr>
        <p:spPr>
          <a:xfrm>
            <a:off x="5795291" y="5345403"/>
            <a:ext cx="1838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1800" dirty="0">
                <a:solidFill>
                  <a:schemeClr val="bg1"/>
                </a:solidFill>
                <a:latin typeface="Avenir Next Condensed" panose="020B0506020202020204" pitchFamily="34" charset="0"/>
              </a:rPr>
              <a:t>VTH</a:t>
            </a:r>
            <a:endParaRPr lang="nl-NL" sz="1800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  <a:p>
            <a:pPr algn="ctr"/>
            <a:r>
              <a:rPr lang="nl-NL" sz="1800" dirty="0">
                <a:solidFill>
                  <a:schemeClr val="bg1"/>
                </a:solidFill>
                <a:latin typeface="Avenir Next Condensed" panose="020B0506020202020204" pitchFamily="34" charset="0"/>
              </a:rPr>
              <a:t>zaakafhandeling</a:t>
            </a:r>
            <a:endParaRPr lang="en-NL" sz="1800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F91A583-FAFD-1242-A412-E23545B0158D}"/>
              </a:ext>
            </a:extLst>
          </p:cNvPr>
          <p:cNvSpPr/>
          <p:nvPr/>
        </p:nvSpPr>
        <p:spPr>
          <a:xfrm>
            <a:off x="5686914" y="5059639"/>
            <a:ext cx="2031995" cy="159271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1800">
              <a:latin typeface="Avenir Next Condensed Ultra Lig" panose="020B0206020202020204" pitchFamily="34" charset="77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FB50939-2CA5-B747-B94C-28CA02AB01E6}"/>
              </a:ext>
            </a:extLst>
          </p:cNvPr>
          <p:cNvSpPr/>
          <p:nvPr/>
        </p:nvSpPr>
        <p:spPr>
          <a:xfrm>
            <a:off x="5686914" y="2859917"/>
            <a:ext cx="2031995" cy="204086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1800">
              <a:latin typeface="Avenir Next Condensed Ultra Lig" panose="020B0206020202020204" pitchFamily="34" charset="77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F8EED8D-ED16-BD43-8FA4-08FDED7A5229}"/>
              </a:ext>
            </a:extLst>
          </p:cNvPr>
          <p:cNvSpPr/>
          <p:nvPr/>
        </p:nvSpPr>
        <p:spPr>
          <a:xfrm>
            <a:off x="5675789" y="1477129"/>
            <a:ext cx="2043119" cy="132373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1800">
              <a:latin typeface="Avenir Next Condensed Ultra Lig" panose="020B0206020202020204" pitchFamily="34" charset="7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A44A31-298C-AB46-92DD-E712C254AF23}"/>
              </a:ext>
            </a:extLst>
          </p:cNvPr>
          <p:cNvSpPr txBox="1"/>
          <p:nvPr/>
        </p:nvSpPr>
        <p:spPr>
          <a:xfrm>
            <a:off x="398117" y="703124"/>
            <a:ext cx="4032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1800">
                <a:solidFill>
                  <a:schemeClr val="bg1"/>
                </a:solidFill>
                <a:latin typeface="Avenir Next Condensed Medium" panose="020B0506020202020204" pitchFamily="34" charset="0"/>
              </a:rPr>
              <a:t>LANDELIJKE </a:t>
            </a:r>
          </a:p>
          <a:p>
            <a:pPr algn="ctr"/>
            <a:r>
              <a:rPr lang="en-NL" sz="1800">
                <a:solidFill>
                  <a:schemeClr val="bg1"/>
                </a:solidFill>
                <a:latin typeface="Avenir Next Condensed Medium" panose="020B0506020202020204" pitchFamily="34" charset="0"/>
              </a:rPr>
              <a:t>VOORZIENINGEN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F189646-A597-F54B-8FEC-7205787F5A78}"/>
              </a:ext>
            </a:extLst>
          </p:cNvPr>
          <p:cNvSpPr/>
          <p:nvPr/>
        </p:nvSpPr>
        <p:spPr>
          <a:xfrm>
            <a:off x="2505367" y="1751860"/>
            <a:ext cx="2017847" cy="84135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1800">
              <a:latin typeface="Avenir Next Condensed Ultra Lig" panose="020B0206020202020204" pitchFamily="34" charset="77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0EA3808-27E1-714C-AB05-7A9147B87A48}"/>
              </a:ext>
            </a:extLst>
          </p:cNvPr>
          <p:cNvSpPr/>
          <p:nvPr/>
        </p:nvSpPr>
        <p:spPr>
          <a:xfrm>
            <a:off x="2514022" y="2735659"/>
            <a:ext cx="2031995" cy="310189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1800">
              <a:latin typeface="Avenir Next Condensed Ultra Lig" panose="020B0206020202020204" pitchFamily="34" charset="77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1CC5B33-13D8-984C-B08F-6F5DD6A4CF94}"/>
              </a:ext>
            </a:extLst>
          </p:cNvPr>
          <p:cNvSpPr/>
          <p:nvPr/>
        </p:nvSpPr>
        <p:spPr>
          <a:xfrm>
            <a:off x="355152" y="1748653"/>
            <a:ext cx="2031995" cy="8453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1800">
              <a:latin typeface="Avenir Next Condensed Ultra Lig" panose="020B0206020202020204" pitchFamily="34" charset="7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C098E1D-5820-F545-AB50-6339FC6B936A}"/>
              </a:ext>
            </a:extLst>
          </p:cNvPr>
          <p:cNvSpPr txBox="1"/>
          <p:nvPr/>
        </p:nvSpPr>
        <p:spPr>
          <a:xfrm>
            <a:off x="2780283" y="2018411"/>
            <a:ext cx="1510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1800">
                <a:solidFill>
                  <a:schemeClr val="bg1"/>
                </a:solidFill>
                <a:latin typeface="Avenir Next Condensed" panose="020B0506020202020204" pitchFamily="34" charset="0"/>
              </a:rPr>
              <a:t>LVBB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C1299DB-D696-CC4F-8D94-60CCB9F01066}"/>
              </a:ext>
            </a:extLst>
          </p:cNvPr>
          <p:cNvSpPr txBox="1"/>
          <p:nvPr/>
        </p:nvSpPr>
        <p:spPr>
          <a:xfrm>
            <a:off x="2759950" y="4760717"/>
            <a:ext cx="1510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1800" dirty="0">
                <a:solidFill>
                  <a:schemeClr val="bg1"/>
                </a:solidFill>
                <a:latin typeface="Avenir Next Condensed" panose="020B0506020202020204" pitchFamily="34" charset="0"/>
              </a:rPr>
              <a:t>DSO-LV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A0DF7C8-272F-A44A-94CC-D3D8470A5623}"/>
              </a:ext>
            </a:extLst>
          </p:cNvPr>
          <p:cNvSpPr txBox="1"/>
          <p:nvPr/>
        </p:nvSpPr>
        <p:spPr>
          <a:xfrm>
            <a:off x="326101" y="1965272"/>
            <a:ext cx="1436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1800">
                <a:solidFill>
                  <a:schemeClr val="bg1"/>
                </a:solidFill>
                <a:latin typeface="Avenir Next Condensed" panose="020B0506020202020204" pitchFamily="34" charset="0"/>
              </a:rPr>
              <a:t>Overheid.nl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C796BF0-18B9-BA4D-82AB-FFFFD618F4D7}"/>
              </a:ext>
            </a:extLst>
          </p:cNvPr>
          <p:cNvGrpSpPr/>
          <p:nvPr/>
        </p:nvGrpSpPr>
        <p:grpSpPr>
          <a:xfrm>
            <a:off x="199100" y="2810616"/>
            <a:ext cx="2074048" cy="3919559"/>
            <a:chOff x="522491" y="2724371"/>
            <a:chExt cx="2095157" cy="3919559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A856110-C92E-5B4A-8123-97271E4A56EB}"/>
                </a:ext>
              </a:extLst>
            </p:cNvPr>
            <p:cNvSpPr/>
            <p:nvPr/>
          </p:nvSpPr>
          <p:spPr>
            <a:xfrm>
              <a:off x="522491" y="2724371"/>
              <a:ext cx="2095157" cy="391955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1800">
                <a:solidFill>
                  <a:schemeClr val="bg1"/>
                </a:solidFill>
                <a:latin typeface="Avenir Next Condensed" panose="020B0506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CF2547E-74E4-834A-9541-38820727E682}"/>
                </a:ext>
              </a:extLst>
            </p:cNvPr>
            <p:cNvSpPr txBox="1"/>
            <p:nvPr/>
          </p:nvSpPr>
          <p:spPr>
            <a:xfrm>
              <a:off x="672715" y="2797247"/>
              <a:ext cx="170499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NL" sz="1800">
                  <a:solidFill>
                    <a:schemeClr val="bg1"/>
                  </a:solidFill>
                  <a:latin typeface="Avenir Next Condensed Medium" panose="020B0506020202020204" pitchFamily="34" charset="0"/>
                </a:rPr>
                <a:t>AFNEMERS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05D0EF20-037D-3841-8B6F-E3662E683B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17518" y1="82585" x2="17430" y2="59188"/>
                          <a14:backgroundMark x1="61180" y1="51496" x2="59683" y2="90064"/>
                        </a14:backgroundRemoval>
                      </a14:imgEffect>
                    </a14:imgLayer>
                  </a14:imgProps>
                </a:ext>
              </a:extLst>
            </a:blip>
            <a:srcRect l="8516" t="53208" r="72030" b="12454"/>
            <a:stretch/>
          </p:blipFill>
          <p:spPr>
            <a:xfrm>
              <a:off x="633330" y="5339225"/>
              <a:ext cx="395255" cy="57483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72CB22B-A3B4-B84C-BC7C-560FC7C2DC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81074" y1="20299" x2="81250" y2="43590"/>
                          <a14:foregroundMark x1="75968" y1="27991" x2="87588" y2="27671"/>
                          <a14:backgroundMark x1="61180" y1="56197" x2="60123" y2="79274"/>
                          <a14:backgroundMark x1="60123" y1="79274" x2="59947" y2="79808"/>
                          <a14:backgroundMark x1="63732" y1="55342" x2="56074" y2="90812"/>
                        </a14:backgroundRemoval>
                      </a14:imgEffect>
                    </a14:imgLayer>
                  </a14:imgProps>
                </a:ext>
              </a:extLst>
            </a:blip>
            <a:srcRect l="70997" t="13914" r="8214" b="51420"/>
            <a:stretch/>
          </p:blipFill>
          <p:spPr>
            <a:xfrm>
              <a:off x="610201" y="4624289"/>
              <a:ext cx="418384" cy="57483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4EB46A34-1E99-004C-878E-A60DF4BCC4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foregroundMark x1="38556" y1="19017" x2="40229" y2="42628"/>
                          <a14:backgroundMark x1="67694" y1="55449" x2="60035" y2="74573"/>
                          <a14:backgroundMark x1="60035" y1="74573" x2="54049" y2="82585"/>
                        </a14:backgroundRemoval>
                      </a14:imgEffect>
                    </a14:imgLayer>
                  </a14:imgProps>
                </a:ext>
              </a:extLst>
            </a:blip>
            <a:srcRect l="27176" t="12753" r="51373" b="52471"/>
            <a:stretch/>
          </p:blipFill>
          <p:spPr>
            <a:xfrm>
              <a:off x="593975" y="3918840"/>
              <a:ext cx="425809" cy="568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49EF74D3-137C-1642-AC34-4F10737D90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>
                          <a14:foregroundMark x1="15905" y1="37116" x2="15933" y2="37927"/>
                          <a14:foregroundMark x1="15829" y1="34946" x2="15867" y2="36045"/>
                          <a14:foregroundMark x1="15317" y1="20299" x2="15731" y2="32146"/>
                          <a14:foregroundMark x1="16301" y1="36731" x2="19982" y2="24786"/>
                          <a14:foregroundMark x1="15933" y1="37927" x2="16290" y2="36767"/>
                          <a14:foregroundMark x1="19982" y1="24786" x2="20335" y2="41132"/>
                          <a14:backgroundMark x1="57218" y1="56838" x2="62236" y2="76923"/>
                          <a14:backgroundMark x1="62236" y1="76923" x2="62500" y2="57906"/>
                          <a14:backgroundMark x1="62500" y1="57906" x2="55106" y2="75534"/>
                          <a14:backgroundMark x1="14877" y1="34081" x2="14877" y2="34081"/>
                          <a14:backgroundMark x1="14965" y1="33868" x2="15405" y2="35150"/>
                          <a14:backgroundMark x1="15053" y1="33440" x2="15493" y2="33440"/>
                          <a14:backgroundMark x1="15405" y1="35256" x2="14877" y2="35363"/>
                          <a14:backgroundMark x1="15141" y1="35256" x2="15141" y2="35256"/>
                          <a14:backgroundMark x1="15141" y1="35363" x2="15493" y2="35043"/>
                          <a14:backgroundMark x1="15317" y1="34722" x2="15405" y2="33868"/>
                        </a14:backgroundRemoval>
                      </a14:imgEffect>
                    </a14:imgLayer>
                  </a14:imgProps>
                </a:ext>
              </a:extLst>
            </a:blip>
            <a:srcRect l="7738" t="14483" r="71665" b="52237"/>
            <a:stretch/>
          </p:blipFill>
          <p:spPr>
            <a:xfrm>
              <a:off x="603505" y="3209137"/>
              <a:ext cx="431773" cy="57483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AA1CA720-1969-6948-8565-AF6725DA88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19351" y="6067181"/>
              <a:ext cx="418917" cy="418917"/>
            </a:xfrm>
            <a:prstGeom prst="rect">
              <a:avLst/>
            </a:prstGeom>
            <a:ln>
              <a:noFill/>
            </a:ln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3813063-9592-F246-A050-169FF4D95B2A}"/>
                </a:ext>
              </a:extLst>
            </p:cNvPr>
            <p:cNvSpPr/>
            <p:nvPr/>
          </p:nvSpPr>
          <p:spPr>
            <a:xfrm>
              <a:off x="645271" y="3154738"/>
              <a:ext cx="1759879" cy="6529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1800">
                <a:solidFill>
                  <a:schemeClr val="bg1"/>
                </a:solidFill>
                <a:latin typeface="Avenir Next Condensed" panose="020B0506020202020204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BB089CB-02EA-144B-B3C2-522281533CEC}"/>
                </a:ext>
              </a:extLst>
            </p:cNvPr>
            <p:cNvSpPr/>
            <p:nvPr/>
          </p:nvSpPr>
          <p:spPr>
            <a:xfrm>
              <a:off x="649353" y="3854732"/>
              <a:ext cx="1759879" cy="6529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1800">
                <a:solidFill>
                  <a:schemeClr val="bg1"/>
                </a:solidFill>
                <a:latin typeface="Avenir Next Condensed" panose="020B0506020202020204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5078E4A-D418-764B-8873-52736661D5C2}"/>
                </a:ext>
              </a:extLst>
            </p:cNvPr>
            <p:cNvSpPr/>
            <p:nvPr/>
          </p:nvSpPr>
          <p:spPr>
            <a:xfrm>
              <a:off x="650943" y="4563563"/>
              <a:ext cx="1759879" cy="6529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1800">
                <a:solidFill>
                  <a:schemeClr val="bg1"/>
                </a:solidFill>
                <a:latin typeface="Avenir Next Condensed" panose="020B0506020202020204" pitchFamily="34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07DD50A-9C36-494B-BDB2-F672C172B070}"/>
                </a:ext>
              </a:extLst>
            </p:cNvPr>
            <p:cNvSpPr/>
            <p:nvPr/>
          </p:nvSpPr>
          <p:spPr>
            <a:xfrm>
              <a:off x="653739" y="5273703"/>
              <a:ext cx="1759879" cy="6529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1800">
                <a:solidFill>
                  <a:schemeClr val="bg1"/>
                </a:solidFill>
                <a:latin typeface="Avenir Next Condensed" panose="020B0506020202020204" pitchFamily="34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FDAC16E-6E58-CD45-8FF1-39C34A6D1250}"/>
                </a:ext>
              </a:extLst>
            </p:cNvPr>
            <p:cNvSpPr/>
            <p:nvPr/>
          </p:nvSpPr>
          <p:spPr>
            <a:xfrm>
              <a:off x="645270" y="5979977"/>
              <a:ext cx="1759879" cy="6529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1800">
                <a:solidFill>
                  <a:schemeClr val="bg1"/>
                </a:solidFill>
                <a:latin typeface="Avenir Next Condensed" panose="020B0506020202020204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2B4C93E-4F3D-B74E-AEA9-1FFB9A415FD8}"/>
                </a:ext>
              </a:extLst>
            </p:cNvPr>
            <p:cNvSpPr txBox="1"/>
            <p:nvPr/>
          </p:nvSpPr>
          <p:spPr>
            <a:xfrm>
              <a:off x="821408" y="3363219"/>
              <a:ext cx="143689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NL" sz="1800" dirty="0">
                  <a:solidFill>
                    <a:schemeClr val="bg1"/>
                  </a:solidFill>
                  <a:latin typeface="Avenir Next Condensed" panose="020B0506020202020204" pitchFamily="34" charset="0"/>
                </a:rPr>
                <a:t>Eenieder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1AA2374-7C7E-7D4C-8907-35C0409C3012}"/>
                </a:ext>
              </a:extLst>
            </p:cNvPr>
            <p:cNvSpPr txBox="1"/>
            <p:nvPr/>
          </p:nvSpPr>
          <p:spPr>
            <a:xfrm>
              <a:off x="874290" y="4729755"/>
              <a:ext cx="1436899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NL" sz="1800" dirty="0">
                  <a:solidFill>
                    <a:schemeClr val="bg1"/>
                  </a:solidFill>
                  <a:latin typeface="Avenir Next Condensed" panose="020B0506020202020204" pitchFamily="34" charset="0"/>
                </a:rPr>
                <a:t>Belang</a:t>
              </a:r>
              <a:r>
                <a:rPr lang="nl-NL" sz="1800" dirty="0">
                  <a:solidFill>
                    <a:schemeClr val="bg1"/>
                  </a:solidFill>
                  <a:latin typeface="Avenir Next Condensed" panose="020B0506020202020204" pitchFamily="34" charset="0"/>
                </a:rPr>
                <a:t> </a:t>
              </a:r>
              <a:r>
                <a:rPr lang="en-NL" sz="1800" dirty="0">
                  <a:solidFill>
                    <a:schemeClr val="bg1"/>
                  </a:solidFill>
                  <a:latin typeface="Avenir Next Condensed" panose="020B0506020202020204" pitchFamily="34" charset="0"/>
                </a:rPr>
                <a:t>hebbende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CE2CAFF-C8F6-1641-BEE5-84ED7FA592C9}"/>
                </a:ext>
              </a:extLst>
            </p:cNvPr>
            <p:cNvSpPr txBox="1"/>
            <p:nvPr/>
          </p:nvSpPr>
          <p:spPr>
            <a:xfrm>
              <a:off x="810507" y="4041722"/>
              <a:ext cx="1436899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NL" sz="1800" dirty="0">
                  <a:solidFill>
                    <a:schemeClr val="bg1"/>
                  </a:solidFill>
                  <a:latin typeface="Avenir Next Condensed" panose="020B0506020202020204" pitchFamily="34" charset="0"/>
                </a:rPr>
                <a:t>Initiatief</a:t>
              </a:r>
              <a:r>
                <a:rPr lang="nl-NL" sz="1800" dirty="0">
                  <a:solidFill>
                    <a:schemeClr val="bg1"/>
                  </a:solidFill>
                  <a:latin typeface="Avenir Next Condensed" panose="020B0506020202020204" pitchFamily="34" charset="0"/>
                </a:rPr>
                <a:t> </a:t>
              </a:r>
              <a:r>
                <a:rPr lang="en-NL" sz="1800" dirty="0">
                  <a:solidFill>
                    <a:schemeClr val="bg1"/>
                  </a:solidFill>
                  <a:latin typeface="Avenir Next Condensed" panose="020B0506020202020204" pitchFamily="34" charset="0"/>
                </a:rPr>
                <a:t>nemer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42DF580-7804-2E4B-A271-0C4EB885D73F}"/>
                </a:ext>
              </a:extLst>
            </p:cNvPr>
            <p:cNvSpPr txBox="1"/>
            <p:nvPr/>
          </p:nvSpPr>
          <p:spPr>
            <a:xfrm>
              <a:off x="802606" y="5443532"/>
              <a:ext cx="1436899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NL" sz="1800">
                  <a:solidFill>
                    <a:schemeClr val="bg1"/>
                  </a:solidFill>
                  <a:latin typeface="Avenir Next Condensed" panose="020B0506020202020204" pitchFamily="34" charset="0"/>
                </a:rPr>
                <a:t>Bevoegd gezag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D6CD7ED-F68A-6840-B56D-CD6811BCCF1C}"/>
                </a:ext>
              </a:extLst>
            </p:cNvPr>
            <p:cNvSpPr txBox="1"/>
            <p:nvPr/>
          </p:nvSpPr>
          <p:spPr>
            <a:xfrm>
              <a:off x="851620" y="6112563"/>
              <a:ext cx="143689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800" dirty="0">
                  <a:solidFill>
                    <a:schemeClr val="bg1"/>
                  </a:solidFill>
                  <a:latin typeface="Avenir Next Condensed" panose="020B0506020202020204" pitchFamily="34" charset="0"/>
                </a:rPr>
                <a:t>DSO-SWF</a:t>
              </a:r>
              <a:endParaRPr lang="en-NL" sz="1800" dirty="0">
                <a:solidFill>
                  <a:schemeClr val="bg1"/>
                </a:solidFill>
                <a:latin typeface="Avenir Next Condensed" panose="020B0506020202020204" pitchFamily="34" charset="0"/>
              </a:endParaRPr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DB3F60F8-CF3F-AE49-B81A-45BC3EDFB8AB}"/>
              </a:ext>
            </a:extLst>
          </p:cNvPr>
          <p:cNvSpPr/>
          <p:nvPr/>
        </p:nvSpPr>
        <p:spPr>
          <a:xfrm>
            <a:off x="9501067" y="1504429"/>
            <a:ext cx="2334776" cy="74397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1800">
              <a:latin typeface="Avenir Next Condensed Ultra Lig" panose="020B0206020202020204" pitchFamily="34" charset="77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11BD54A-C7E6-754F-BE71-6CD5177722C8}"/>
              </a:ext>
            </a:extLst>
          </p:cNvPr>
          <p:cNvSpPr/>
          <p:nvPr/>
        </p:nvSpPr>
        <p:spPr>
          <a:xfrm>
            <a:off x="9501067" y="5073653"/>
            <a:ext cx="2382111" cy="15786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1800">
              <a:latin typeface="Avenir Next Condensed Ultra Lig" panose="020B0206020202020204" pitchFamily="34" charset="77"/>
            </a:endParaRPr>
          </a:p>
        </p:txBody>
      </p:sp>
      <p:sp>
        <p:nvSpPr>
          <p:cNvPr id="61" name="Left Arrow 60">
            <a:extLst>
              <a:ext uri="{FF2B5EF4-FFF2-40B4-BE49-F238E27FC236}">
                <a16:creationId xmlns:a16="http://schemas.microsoft.com/office/drawing/2014/main" id="{F97F48F4-01C2-694E-AAF9-6E511EDEEF33}"/>
              </a:ext>
            </a:extLst>
          </p:cNvPr>
          <p:cNvSpPr/>
          <p:nvPr/>
        </p:nvSpPr>
        <p:spPr>
          <a:xfrm>
            <a:off x="4467238" y="2138376"/>
            <a:ext cx="1707911" cy="383660"/>
          </a:xfrm>
          <a:prstGeom prst="leftArrow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NL" sz="1600" dirty="0">
                <a:solidFill>
                  <a:schemeClr val="tx1"/>
                </a:solidFill>
                <a:latin typeface="Avenir Next Condensed Medium"/>
              </a:rPr>
              <a:t>Plan</a:t>
            </a:r>
            <a:r>
              <a:rPr lang="nl-NL" sz="1600" dirty="0">
                <a:solidFill>
                  <a:schemeClr val="tx1"/>
                </a:solidFill>
                <a:latin typeface="Avenir Next Condensed Medium"/>
              </a:rPr>
              <a:t> publiceren</a:t>
            </a:r>
            <a:endParaRPr lang="en-US" sz="1600" dirty="0"/>
          </a:p>
        </p:txBody>
      </p:sp>
      <p:sp>
        <p:nvSpPr>
          <p:cNvPr id="62" name="Left Arrow 61">
            <a:extLst>
              <a:ext uri="{FF2B5EF4-FFF2-40B4-BE49-F238E27FC236}">
                <a16:creationId xmlns:a16="http://schemas.microsoft.com/office/drawing/2014/main" id="{22F68DDD-CBCE-B44B-BCD6-589C44646FFB}"/>
              </a:ext>
            </a:extLst>
          </p:cNvPr>
          <p:cNvSpPr/>
          <p:nvPr/>
        </p:nvSpPr>
        <p:spPr>
          <a:xfrm>
            <a:off x="4353614" y="3863127"/>
            <a:ext cx="1739156" cy="435277"/>
          </a:xfrm>
          <a:prstGeom prst="leftArrow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sz="1600" dirty="0">
                <a:solidFill>
                  <a:schemeClr val="tx1"/>
                </a:solidFill>
                <a:latin typeface="Avenir Next Condensed Medium" panose="020B0506020202020204" pitchFamily="34" charset="0"/>
              </a:rPr>
              <a:t>Toepasbare Regels</a:t>
            </a:r>
          </a:p>
        </p:txBody>
      </p:sp>
      <p:sp>
        <p:nvSpPr>
          <p:cNvPr id="63" name="Left Arrow 62">
            <a:extLst>
              <a:ext uri="{FF2B5EF4-FFF2-40B4-BE49-F238E27FC236}">
                <a16:creationId xmlns:a16="http://schemas.microsoft.com/office/drawing/2014/main" id="{603100AF-BDEE-EC44-8F1D-ECF369CDF760}"/>
              </a:ext>
            </a:extLst>
          </p:cNvPr>
          <p:cNvSpPr/>
          <p:nvPr/>
        </p:nvSpPr>
        <p:spPr>
          <a:xfrm>
            <a:off x="2152901" y="2121519"/>
            <a:ext cx="640852" cy="405908"/>
          </a:xfrm>
          <a:prstGeom prst="leftArrow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sz="1600" dirty="0">
                <a:solidFill>
                  <a:schemeClr val="tx1"/>
                </a:solidFill>
                <a:latin typeface="Avenir Next Condensed Medium" panose="020B0506020202020204" pitchFamily="34" charset="0"/>
              </a:rPr>
              <a:t>Plan </a:t>
            </a:r>
          </a:p>
        </p:txBody>
      </p:sp>
      <p:sp>
        <p:nvSpPr>
          <p:cNvPr id="68" name="Left Arrow 67">
            <a:extLst>
              <a:ext uri="{FF2B5EF4-FFF2-40B4-BE49-F238E27FC236}">
                <a16:creationId xmlns:a16="http://schemas.microsoft.com/office/drawing/2014/main" id="{F809F5EA-F602-6C49-8D21-50EF1B506D5A}"/>
              </a:ext>
            </a:extLst>
          </p:cNvPr>
          <p:cNvSpPr/>
          <p:nvPr/>
        </p:nvSpPr>
        <p:spPr>
          <a:xfrm rot="16200000">
            <a:off x="3131037" y="2568709"/>
            <a:ext cx="751154" cy="389222"/>
          </a:xfrm>
          <a:prstGeom prst="leftArrow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sz="1600" dirty="0">
                <a:solidFill>
                  <a:schemeClr val="tx1"/>
                </a:solidFill>
                <a:latin typeface="Avenir Next Condensed Medium" panose="020B0506020202020204" pitchFamily="34" charset="0"/>
              </a:rPr>
              <a:t>Plan </a:t>
            </a:r>
          </a:p>
        </p:txBody>
      </p:sp>
      <p:sp>
        <p:nvSpPr>
          <p:cNvPr id="94" name="Left-right Arrow 93">
            <a:extLst>
              <a:ext uri="{FF2B5EF4-FFF2-40B4-BE49-F238E27FC236}">
                <a16:creationId xmlns:a16="http://schemas.microsoft.com/office/drawing/2014/main" id="{2B512BB9-A988-0644-A649-772AE61F9F74}"/>
              </a:ext>
            </a:extLst>
          </p:cNvPr>
          <p:cNvSpPr/>
          <p:nvPr/>
        </p:nvSpPr>
        <p:spPr>
          <a:xfrm>
            <a:off x="1939046" y="5952734"/>
            <a:ext cx="3714912" cy="307777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>
                <a:solidFill>
                  <a:schemeClr val="tx1"/>
                </a:solidFill>
                <a:latin typeface="Avenir Next Condensed Ultra Lig" panose="020B0206020202020204" pitchFamily="34" charset="77"/>
              </a:rPr>
              <a:t>samenwerken</a:t>
            </a:r>
            <a:endParaRPr lang="en-NL" sz="1600" dirty="0">
              <a:solidFill>
                <a:schemeClr val="tx1"/>
              </a:solidFill>
              <a:latin typeface="Avenir Next Condensed Ultra Lig" panose="020B0206020202020204" pitchFamily="34" charset="77"/>
            </a:endParaRPr>
          </a:p>
        </p:txBody>
      </p:sp>
      <p:pic>
        <p:nvPicPr>
          <p:cNvPr id="3" name="Graphic 2" descr="Gears">
            <a:extLst>
              <a:ext uri="{FF2B5EF4-FFF2-40B4-BE49-F238E27FC236}">
                <a16:creationId xmlns:a16="http://schemas.microsoft.com/office/drawing/2014/main" id="{E7EC173C-C9F3-1748-A630-7B28F5C3CC9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036684">
            <a:off x="2118571" y="158992"/>
            <a:ext cx="607692" cy="607692"/>
          </a:xfrm>
          <a:prstGeom prst="rect">
            <a:avLst/>
          </a:prstGeom>
        </p:spPr>
      </p:pic>
      <p:pic>
        <p:nvPicPr>
          <p:cNvPr id="9" name="Graphic 8" descr="Court">
            <a:extLst>
              <a:ext uri="{FF2B5EF4-FFF2-40B4-BE49-F238E27FC236}">
                <a16:creationId xmlns:a16="http://schemas.microsoft.com/office/drawing/2014/main" id="{A6C509DA-285D-D749-89E5-9792D77B2B7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438967" y="290877"/>
            <a:ext cx="503012" cy="503012"/>
          </a:xfrm>
          <a:prstGeom prst="rect">
            <a:avLst/>
          </a:prstGeom>
        </p:spPr>
      </p:pic>
      <p:sp>
        <p:nvSpPr>
          <p:cNvPr id="99" name="Rectangle 27">
            <a:extLst>
              <a:ext uri="{FF2B5EF4-FFF2-40B4-BE49-F238E27FC236}">
                <a16:creationId xmlns:a16="http://schemas.microsoft.com/office/drawing/2014/main" id="{2574C11A-16EB-4E4C-A8F2-6E4CAFB69E87}"/>
              </a:ext>
            </a:extLst>
          </p:cNvPr>
          <p:cNvSpPr/>
          <p:nvPr/>
        </p:nvSpPr>
        <p:spPr>
          <a:xfrm>
            <a:off x="2517560" y="5927847"/>
            <a:ext cx="2031995" cy="712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1800">
              <a:latin typeface="Avenir Next Condensed Ultra Lig" panose="020B0206020202020204" pitchFamily="34" charset="77"/>
            </a:endParaRPr>
          </a:p>
        </p:txBody>
      </p:sp>
      <p:sp>
        <p:nvSpPr>
          <p:cNvPr id="100" name="TextBox 30">
            <a:extLst>
              <a:ext uri="{FF2B5EF4-FFF2-40B4-BE49-F238E27FC236}">
                <a16:creationId xmlns:a16="http://schemas.microsoft.com/office/drawing/2014/main" id="{FCF3FAB3-5117-4A0D-9B28-2220AD162DE3}"/>
              </a:ext>
            </a:extLst>
          </p:cNvPr>
          <p:cNvSpPr txBox="1"/>
          <p:nvPr/>
        </p:nvSpPr>
        <p:spPr>
          <a:xfrm>
            <a:off x="2478170" y="6089050"/>
            <a:ext cx="2017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800" dirty="0">
                <a:solidFill>
                  <a:schemeClr val="bg1"/>
                </a:solidFill>
                <a:latin typeface="Avenir Next Condensed" panose="020B0506020202020204" pitchFamily="34" charset="0"/>
              </a:rPr>
              <a:t>Mijn.</a:t>
            </a:r>
            <a:r>
              <a:rPr lang="en-NL" sz="1800" dirty="0">
                <a:solidFill>
                  <a:schemeClr val="bg1"/>
                </a:solidFill>
                <a:latin typeface="Avenir Next Condensed" panose="020B0506020202020204" pitchFamily="34" charset="0"/>
              </a:rPr>
              <a:t>Overheid.nl</a:t>
            </a:r>
          </a:p>
        </p:txBody>
      </p:sp>
      <p:sp>
        <p:nvSpPr>
          <p:cNvPr id="101" name="Left Arrow 63">
            <a:extLst>
              <a:ext uri="{FF2B5EF4-FFF2-40B4-BE49-F238E27FC236}">
                <a16:creationId xmlns:a16="http://schemas.microsoft.com/office/drawing/2014/main" id="{8693922C-BE6C-4350-95C9-5D59674F0E0B}"/>
              </a:ext>
            </a:extLst>
          </p:cNvPr>
          <p:cNvSpPr/>
          <p:nvPr/>
        </p:nvSpPr>
        <p:spPr>
          <a:xfrm>
            <a:off x="4625974" y="6325265"/>
            <a:ext cx="2197848" cy="400346"/>
          </a:xfrm>
          <a:prstGeom prst="leftArrow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>
                <a:solidFill>
                  <a:schemeClr val="tx1"/>
                </a:solidFill>
                <a:latin typeface="Avenir Next Condensed Medium" panose="020B0506020202020204" pitchFamily="34" charset="0"/>
              </a:rPr>
              <a:t>Terugkoppeling initiatiefnemer</a:t>
            </a:r>
          </a:p>
        </p:txBody>
      </p:sp>
      <p:sp>
        <p:nvSpPr>
          <p:cNvPr id="66" name="Left Arrow 65">
            <a:extLst>
              <a:ext uri="{FF2B5EF4-FFF2-40B4-BE49-F238E27FC236}">
                <a16:creationId xmlns:a16="http://schemas.microsoft.com/office/drawing/2014/main" id="{14FAD331-ACDA-3149-B0BD-3CD61B425E35}"/>
              </a:ext>
            </a:extLst>
          </p:cNvPr>
          <p:cNvSpPr/>
          <p:nvPr/>
        </p:nvSpPr>
        <p:spPr>
          <a:xfrm flipH="1">
            <a:off x="4609442" y="5139222"/>
            <a:ext cx="1486558" cy="621550"/>
          </a:xfrm>
          <a:prstGeom prst="leftArrow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sz="1600" dirty="0">
                <a:solidFill>
                  <a:schemeClr val="tx1"/>
                </a:solidFill>
                <a:latin typeface="Avenir Next Condensed Medium" panose="020B0506020202020204" pitchFamily="34" charset="0"/>
              </a:rPr>
              <a:t>Aanvraag/</a:t>
            </a:r>
            <a:endParaRPr lang="nl-NL" sz="1600" dirty="0">
              <a:solidFill>
                <a:schemeClr val="tx1"/>
              </a:solidFill>
              <a:latin typeface="Avenir Next Condensed Medium" panose="020B0506020202020204" pitchFamily="34" charset="0"/>
            </a:endParaRPr>
          </a:p>
          <a:p>
            <a:pPr algn="ctr"/>
            <a:r>
              <a:rPr lang="en-NL" sz="1600" dirty="0">
                <a:solidFill>
                  <a:schemeClr val="tx1"/>
                </a:solidFill>
                <a:latin typeface="Avenir Next Condensed Medium" panose="020B0506020202020204" pitchFamily="34" charset="0"/>
              </a:rPr>
              <a:t>melding</a:t>
            </a:r>
          </a:p>
        </p:txBody>
      </p:sp>
      <p:sp>
        <p:nvSpPr>
          <p:cNvPr id="98" name="Left-right Arrow 93">
            <a:extLst>
              <a:ext uri="{FF2B5EF4-FFF2-40B4-BE49-F238E27FC236}">
                <a16:creationId xmlns:a16="http://schemas.microsoft.com/office/drawing/2014/main" id="{9714B000-7F45-44F9-8716-4B314A8E5D38}"/>
              </a:ext>
            </a:extLst>
          </p:cNvPr>
          <p:cNvSpPr/>
          <p:nvPr/>
        </p:nvSpPr>
        <p:spPr>
          <a:xfrm>
            <a:off x="1866806" y="3959655"/>
            <a:ext cx="611364" cy="341574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1800">
              <a:solidFill>
                <a:schemeClr val="tx1"/>
              </a:solidFill>
              <a:latin typeface="Avenir Next Condensed Ultra Lig" panose="020B0206020202020204" pitchFamily="34" charset="77"/>
            </a:endParaRPr>
          </a:p>
        </p:txBody>
      </p:sp>
      <p:sp>
        <p:nvSpPr>
          <p:cNvPr id="67" name="Left Arrow 63">
            <a:extLst>
              <a:ext uri="{FF2B5EF4-FFF2-40B4-BE49-F238E27FC236}">
                <a16:creationId xmlns:a16="http://schemas.microsoft.com/office/drawing/2014/main" id="{DAC35AA9-1EB0-22E0-724A-B87FB325467A}"/>
              </a:ext>
            </a:extLst>
          </p:cNvPr>
          <p:cNvSpPr/>
          <p:nvPr/>
        </p:nvSpPr>
        <p:spPr>
          <a:xfrm flipH="1">
            <a:off x="7413570" y="1530595"/>
            <a:ext cx="2953581" cy="1240195"/>
          </a:xfrm>
          <a:prstGeom prst="leftArrow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>
                <a:solidFill>
                  <a:schemeClr val="tx1"/>
                </a:solidFill>
                <a:latin typeface="Avenir Next Condensed Medium" panose="020B0506020202020204" pitchFamily="34" charset="0"/>
              </a:rPr>
              <a:t>Planbestanden stop/</a:t>
            </a:r>
            <a:r>
              <a:rPr lang="nl-NL" sz="1600" dirty="0" err="1">
                <a:solidFill>
                  <a:schemeClr val="tx1"/>
                </a:solidFill>
                <a:latin typeface="Avenir Next Condensed Medium" panose="020B0506020202020204" pitchFamily="34" charset="0"/>
              </a:rPr>
              <a:t>tpod</a:t>
            </a:r>
            <a:endParaRPr lang="nl-NL" sz="1600" dirty="0">
              <a:solidFill>
                <a:schemeClr val="tx1"/>
              </a:solidFill>
              <a:latin typeface="Avenir Next Condensed Medium" panose="020B0506020202020204" pitchFamily="34" charset="0"/>
            </a:endParaRPr>
          </a:p>
          <a:p>
            <a:pPr algn="ctr"/>
            <a:r>
              <a:rPr lang="nl-NL" sz="1600" dirty="0">
                <a:solidFill>
                  <a:schemeClr val="tx1"/>
                </a:solidFill>
                <a:latin typeface="Avenir Next Condensed Medium" panose="020B0506020202020204" pitchFamily="34" charset="0"/>
              </a:rPr>
              <a:t>+</a:t>
            </a:r>
          </a:p>
          <a:p>
            <a:pPr algn="ctr"/>
            <a:r>
              <a:rPr lang="nl-NL" sz="1600" dirty="0">
                <a:solidFill>
                  <a:schemeClr val="tx1"/>
                </a:solidFill>
                <a:latin typeface="Avenir Next Condensed Medium" panose="020B0506020202020204" pitchFamily="34" charset="0"/>
              </a:rPr>
              <a:t>Alle relevante procesdocumenten</a:t>
            </a:r>
            <a:endParaRPr lang="en-NL" sz="1600" dirty="0">
              <a:solidFill>
                <a:schemeClr val="tx1"/>
              </a:solidFill>
              <a:latin typeface="Avenir Next Condensed Medium" panose="020B0506020202020204" pitchFamily="34" charset="0"/>
            </a:endParaRPr>
          </a:p>
        </p:txBody>
      </p:sp>
      <p:sp>
        <p:nvSpPr>
          <p:cNvPr id="69" name="TextBox 29">
            <a:extLst>
              <a:ext uri="{FF2B5EF4-FFF2-40B4-BE49-F238E27FC236}">
                <a16:creationId xmlns:a16="http://schemas.microsoft.com/office/drawing/2014/main" id="{90B7374C-C8A8-CD8C-CCB6-91BBD9F9658F}"/>
              </a:ext>
            </a:extLst>
          </p:cNvPr>
          <p:cNvSpPr txBox="1"/>
          <p:nvPr/>
        </p:nvSpPr>
        <p:spPr>
          <a:xfrm>
            <a:off x="2691769" y="3008034"/>
            <a:ext cx="1654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800" dirty="0">
                <a:solidFill>
                  <a:schemeClr val="bg1"/>
                </a:solidFill>
                <a:latin typeface="Avenir Next Condensed" panose="020B0506020202020204" pitchFamily="34" charset="0"/>
              </a:rPr>
              <a:t>Regels op kaart</a:t>
            </a:r>
            <a:endParaRPr lang="en-NL" sz="1800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70" name="TextBox 29">
            <a:extLst>
              <a:ext uri="{FF2B5EF4-FFF2-40B4-BE49-F238E27FC236}">
                <a16:creationId xmlns:a16="http://schemas.microsoft.com/office/drawing/2014/main" id="{7582366F-F4D7-D432-608C-7C3EC773841C}"/>
              </a:ext>
            </a:extLst>
          </p:cNvPr>
          <p:cNvSpPr txBox="1"/>
          <p:nvPr/>
        </p:nvSpPr>
        <p:spPr>
          <a:xfrm>
            <a:off x="2732087" y="5127546"/>
            <a:ext cx="1510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800" dirty="0">
                <a:solidFill>
                  <a:schemeClr val="bg1"/>
                </a:solidFill>
                <a:latin typeface="Avenir Next Condensed" panose="020B0506020202020204" pitchFamily="34" charset="0"/>
              </a:rPr>
              <a:t>Checken en aanvragen</a:t>
            </a:r>
            <a:endParaRPr lang="en-NL" sz="1800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71" name="Left Arrow 65">
            <a:extLst>
              <a:ext uri="{FF2B5EF4-FFF2-40B4-BE49-F238E27FC236}">
                <a16:creationId xmlns:a16="http://schemas.microsoft.com/office/drawing/2014/main" id="{9AAA7B79-1D59-76BC-6A05-E3A3620E256A}"/>
              </a:ext>
            </a:extLst>
          </p:cNvPr>
          <p:cNvSpPr/>
          <p:nvPr/>
        </p:nvSpPr>
        <p:spPr>
          <a:xfrm flipH="1">
            <a:off x="7401176" y="3283676"/>
            <a:ext cx="2802502" cy="1113653"/>
          </a:xfrm>
          <a:prstGeom prst="leftArrow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>
                <a:solidFill>
                  <a:schemeClr val="tx1"/>
                </a:solidFill>
                <a:latin typeface="Avenir Next Condensed Medium" panose="020B0506020202020204" pitchFamily="34" charset="0"/>
              </a:rPr>
              <a:t>TR-bestand</a:t>
            </a:r>
            <a:br>
              <a:rPr lang="nl-NL" sz="1600" dirty="0">
                <a:solidFill>
                  <a:schemeClr val="tx1"/>
                </a:solidFill>
                <a:latin typeface="Avenir Next Condensed Medium" panose="020B0506020202020204" pitchFamily="34" charset="0"/>
              </a:rPr>
            </a:br>
            <a:r>
              <a:rPr lang="nl-NL" sz="1600" dirty="0">
                <a:solidFill>
                  <a:schemeClr val="tx1"/>
                </a:solidFill>
                <a:latin typeface="Avenir Next Condensed Medium" panose="020B0506020202020204" pitchFamily="34" charset="0"/>
              </a:rPr>
              <a:t>+</a:t>
            </a:r>
            <a:br>
              <a:rPr lang="nl-NL" sz="1600" dirty="0">
                <a:solidFill>
                  <a:schemeClr val="tx1"/>
                </a:solidFill>
                <a:latin typeface="Avenir Next Condensed Medium" panose="020B0506020202020204" pitchFamily="34" charset="0"/>
              </a:rPr>
            </a:br>
            <a:r>
              <a:rPr lang="nl-NL" sz="1600" dirty="0">
                <a:solidFill>
                  <a:schemeClr val="tx1"/>
                </a:solidFill>
                <a:latin typeface="Avenir Next Condensed Medium" panose="020B0506020202020204" pitchFamily="34" charset="0"/>
              </a:rPr>
              <a:t>verslag (wie, wat, hoe, wanneer)</a:t>
            </a:r>
            <a:endParaRPr lang="en-NL" sz="1600" dirty="0">
              <a:solidFill>
                <a:schemeClr val="tx1"/>
              </a:solidFill>
              <a:latin typeface="Avenir Next Condensed Medium" panose="020B0506020202020204" pitchFamily="34" charset="0"/>
            </a:endParaRPr>
          </a:p>
        </p:txBody>
      </p:sp>
      <p:sp>
        <p:nvSpPr>
          <p:cNvPr id="72" name="Rectangle 55">
            <a:extLst>
              <a:ext uri="{FF2B5EF4-FFF2-40B4-BE49-F238E27FC236}">
                <a16:creationId xmlns:a16="http://schemas.microsoft.com/office/drawing/2014/main" id="{C57CE54A-3F05-740F-42D7-3D2627A47FA1}"/>
              </a:ext>
            </a:extLst>
          </p:cNvPr>
          <p:cNvSpPr/>
          <p:nvPr/>
        </p:nvSpPr>
        <p:spPr>
          <a:xfrm>
            <a:off x="9501067" y="2770790"/>
            <a:ext cx="2334776" cy="212521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1800">
              <a:latin typeface="Avenir Next Condensed Ultra Lig" panose="020B0206020202020204" pitchFamily="34" charset="77"/>
            </a:endParaRPr>
          </a:p>
        </p:txBody>
      </p:sp>
      <p:sp>
        <p:nvSpPr>
          <p:cNvPr id="73" name="TextBox 11">
            <a:extLst>
              <a:ext uri="{FF2B5EF4-FFF2-40B4-BE49-F238E27FC236}">
                <a16:creationId xmlns:a16="http://schemas.microsoft.com/office/drawing/2014/main" id="{7406337E-2CA7-6554-1EF4-F72499EB372E}"/>
              </a:ext>
            </a:extLst>
          </p:cNvPr>
          <p:cNvSpPr txBox="1"/>
          <p:nvPr/>
        </p:nvSpPr>
        <p:spPr>
          <a:xfrm>
            <a:off x="9969527" y="1601107"/>
            <a:ext cx="200911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l-NL" sz="1800" dirty="0">
                <a:solidFill>
                  <a:schemeClr val="bg1"/>
                </a:solidFill>
                <a:latin typeface="Avenir Next Condensed"/>
              </a:rPr>
              <a:t>Zaaktype plan opstellen</a:t>
            </a:r>
            <a:endParaRPr lang="en-US" sz="1800" dirty="0"/>
          </a:p>
        </p:txBody>
      </p:sp>
      <p:sp>
        <p:nvSpPr>
          <p:cNvPr id="74" name="Left Arrow 65">
            <a:extLst>
              <a:ext uri="{FF2B5EF4-FFF2-40B4-BE49-F238E27FC236}">
                <a16:creationId xmlns:a16="http://schemas.microsoft.com/office/drawing/2014/main" id="{44794662-703F-95AC-1427-6BA51C827203}"/>
              </a:ext>
            </a:extLst>
          </p:cNvPr>
          <p:cNvSpPr/>
          <p:nvPr/>
        </p:nvSpPr>
        <p:spPr>
          <a:xfrm flipH="1">
            <a:off x="7053458" y="6053084"/>
            <a:ext cx="3576965" cy="887476"/>
          </a:xfrm>
          <a:prstGeom prst="leftArrow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sz="1600" dirty="0">
                <a:solidFill>
                  <a:schemeClr val="tx1"/>
                </a:solidFill>
                <a:latin typeface="Avenir Next Condensed Medium" panose="020B0506020202020204" pitchFamily="34" charset="0"/>
              </a:rPr>
              <a:t>Aanvraag</a:t>
            </a:r>
            <a:r>
              <a:rPr lang="nl-NL" sz="1600" dirty="0">
                <a:solidFill>
                  <a:schemeClr val="tx1"/>
                </a:solidFill>
                <a:latin typeface="Avenir Next Condensed Medium" panose="020B0506020202020204" pitchFamily="34" charset="0"/>
              </a:rPr>
              <a:t>+</a:t>
            </a:r>
            <a:r>
              <a:rPr lang="nl-NL" sz="1600" dirty="0" err="1">
                <a:solidFill>
                  <a:schemeClr val="tx1"/>
                </a:solidFill>
                <a:latin typeface="Avenir Next Condensed Medium" panose="020B0506020202020204" pitchFamily="34" charset="0"/>
              </a:rPr>
              <a:t>procesdocumenten+samenwerkingen</a:t>
            </a:r>
            <a:r>
              <a:rPr lang="nl-NL" sz="1600" dirty="0">
                <a:solidFill>
                  <a:schemeClr val="tx1"/>
                </a:solidFill>
                <a:latin typeface="Avenir Next Condensed Medium" panose="020B0506020202020204" pitchFamily="34" charset="0"/>
              </a:rPr>
              <a:t>+</a:t>
            </a:r>
          </a:p>
          <a:p>
            <a:pPr algn="ctr"/>
            <a:r>
              <a:rPr lang="nl-NL" sz="1600" dirty="0">
                <a:solidFill>
                  <a:schemeClr val="tx1"/>
                </a:solidFill>
                <a:latin typeface="Avenir Next Condensed Medium" panose="020B0506020202020204" pitchFamily="34" charset="0"/>
              </a:rPr>
              <a:t>beslissing</a:t>
            </a:r>
            <a:endParaRPr lang="en-NL" sz="1600" dirty="0">
              <a:solidFill>
                <a:schemeClr val="tx1"/>
              </a:solidFill>
              <a:latin typeface="Avenir Next Condensed Medium" panose="020B0506020202020204" pitchFamily="34" charset="0"/>
            </a:endParaRPr>
          </a:p>
        </p:txBody>
      </p:sp>
      <p:sp>
        <p:nvSpPr>
          <p:cNvPr id="75" name="Left Arrow 65">
            <a:extLst>
              <a:ext uri="{FF2B5EF4-FFF2-40B4-BE49-F238E27FC236}">
                <a16:creationId xmlns:a16="http://schemas.microsoft.com/office/drawing/2014/main" id="{4B602ECF-0672-7A60-B57B-424860BB4D58}"/>
              </a:ext>
            </a:extLst>
          </p:cNvPr>
          <p:cNvSpPr/>
          <p:nvPr/>
        </p:nvSpPr>
        <p:spPr>
          <a:xfrm flipH="1">
            <a:off x="7620172" y="5595141"/>
            <a:ext cx="2054268" cy="759382"/>
          </a:xfrm>
          <a:prstGeom prst="leftArrow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>
                <a:solidFill>
                  <a:schemeClr val="tx1"/>
                </a:solidFill>
                <a:latin typeface="Avenir Next Condensed Medium" panose="020B0506020202020204" pitchFamily="34" charset="0"/>
              </a:rPr>
              <a:t>WKB meldingen + informatieplicht</a:t>
            </a:r>
            <a:endParaRPr lang="en-NL" sz="1600" dirty="0">
              <a:solidFill>
                <a:schemeClr val="tx1"/>
              </a:solidFill>
              <a:latin typeface="Avenir Next Condensed Medium" panose="020B0506020202020204" pitchFamily="34" charset="0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1C673333-3336-CED7-E9E1-DD138C4D787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890661" y="3420953"/>
            <a:ext cx="1266825" cy="1304925"/>
          </a:xfrm>
          <a:prstGeom prst="rect">
            <a:avLst/>
          </a:prstGeom>
        </p:spPr>
      </p:pic>
      <p:sp>
        <p:nvSpPr>
          <p:cNvPr id="64" name="Oval 112">
            <a:extLst>
              <a:ext uri="{FF2B5EF4-FFF2-40B4-BE49-F238E27FC236}">
                <a16:creationId xmlns:a16="http://schemas.microsoft.com/office/drawing/2014/main" id="{470F61F3-4B29-A44B-8DD7-30142E4468CA}"/>
              </a:ext>
            </a:extLst>
          </p:cNvPr>
          <p:cNvSpPr/>
          <p:nvPr/>
        </p:nvSpPr>
        <p:spPr>
          <a:xfrm>
            <a:off x="5563569" y="959892"/>
            <a:ext cx="428610" cy="437902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nl-NL"/>
            </a:defPPr>
            <a:lvl1pPr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2813" indent="1588"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0013" indent="1588"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7213" indent="1588"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Condensed Medium" panose="020B0506020202020204" pitchFamily="34" charset="0"/>
                <a:ea typeface="+mn-ea"/>
                <a:cs typeface="+mn-cs"/>
              </a:rPr>
              <a:t>1</a:t>
            </a:r>
            <a:endParaRPr kumimoji="0" lang="en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Condensed Medium" panose="020B0506020202020204" pitchFamily="34" charset="0"/>
              <a:ea typeface="+mn-ea"/>
              <a:cs typeface="+mn-cs"/>
            </a:endParaRPr>
          </a:p>
        </p:txBody>
      </p:sp>
      <p:sp>
        <p:nvSpPr>
          <p:cNvPr id="65" name="Oval 112">
            <a:extLst>
              <a:ext uri="{FF2B5EF4-FFF2-40B4-BE49-F238E27FC236}">
                <a16:creationId xmlns:a16="http://schemas.microsoft.com/office/drawing/2014/main" id="{39E4B9EA-12D0-998E-D32D-864FAF959F42}"/>
              </a:ext>
            </a:extLst>
          </p:cNvPr>
          <p:cNvSpPr/>
          <p:nvPr/>
        </p:nvSpPr>
        <p:spPr>
          <a:xfrm>
            <a:off x="3705640" y="1170967"/>
            <a:ext cx="428610" cy="437902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nl-NL"/>
            </a:defPPr>
            <a:lvl1pPr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2813" indent="1588"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0013" indent="1588"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7213" indent="1588"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800" dirty="0">
                <a:solidFill>
                  <a:prstClr val="black"/>
                </a:solidFill>
                <a:latin typeface="Avenir Next Condensed Medium" panose="020B0506020202020204" pitchFamily="34" charset="0"/>
              </a:rPr>
              <a:t>2</a:t>
            </a:r>
            <a:endParaRPr kumimoji="0" lang="en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Condensed Medium" panose="020B0506020202020204" pitchFamily="34" charset="0"/>
              <a:ea typeface="+mn-ea"/>
              <a:cs typeface="+mn-cs"/>
            </a:endParaRPr>
          </a:p>
        </p:txBody>
      </p:sp>
      <p:sp>
        <p:nvSpPr>
          <p:cNvPr id="76" name="Oval 112">
            <a:extLst>
              <a:ext uri="{FF2B5EF4-FFF2-40B4-BE49-F238E27FC236}">
                <a16:creationId xmlns:a16="http://schemas.microsoft.com/office/drawing/2014/main" id="{6B7270DF-C0C5-BA0D-AA63-CBC772A27F69}"/>
              </a:ext>
            </a:extLst>
          </p:cNvPr>
          <p:cNvSpPr/>
          <p:nvPr/>
        </p:nvSpPr>
        <p:spPr>
          <a:xfrm>
            <a:off x="9879324" y="1491759"/>
            <a:ext cx="428610" cy="437902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nl-NL"/>
            </a:defPPr>
            <a:lvl1pPr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2813" indent="1588"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0013" indent="1588"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7213" indent="1588"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Condensed Medium" panose="020B0506020202020204" pitchFamily="34" charset="0"/>
                <a:ea typeface="+mn-ea"/>
                <a:cs typeface="+mn-cs"/>
              </a:rPr>
              <a:t>3</a:t>
            </a:r>
            <a:endParaRPr kumimoji="0" lang="en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Condensed Medium" panose="020B0506020202020204" pitchFamily="34" charset="0"/>
              <a:ea typeface="+mn-ea"/>
              <a:cs typeface="+mn-cs"/>
            </a:endParaRPr>
          </a:p>
        </p:txBody>
      </p:sp>
      <p:sp>
        <p:nvSpPr>
          <p:cNvPr id="77" name="Oval 112">
            <a:extLst>
              <a:ext uri="{FF2B5EF4-FFF2-40B4-BE49-F238E27FC236}">
                <a16:creationId xmlns:a16="http://schemas.microsoft.com/office/drawing/2014/main" id="{C601B6D7-0BCD-5733-ADFA-A1063BD3F6F7}"/>
              </a:ext>
            </a:extLst>
          </p:cNvPr>
          <p:cNvSpPr/>
          <p:nvPr/>
        </p:nvSpPr>
        <p:spPr>
          <a:xfrm>
            <a:off x="5724898" y="3406023"/>
            <a:ext cx="428610" cy="437902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nl-NL"/>
            </a:defPPr>
            <a:lvl1pPr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2813" indent="1588"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0013" indent="1588"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7213" indent="1588"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800" dirty="0">
                <a:solidFill>
                  <a:prstClr val="black"/>
                </a:solidFill>
                <a:latin typeface="Avenir Next Condensed Medium" panose="020B0506020202020204" pitchFamily="34" charset="0"/>
              </a:rPr>
              <a:t>4</a:t>
            </a:r>
            <a:endParaRPr kumimoji="0" lang="en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Condensed Medium" panose="020B0506020202020204" pitchFamily="34" charset="0"/>
              <a:ea typeface="+mn-ea"/>
              <a:cs typeface="+mn-cs"/>
            </a:endParaRPr>
          </a:p>
        </p:txBody>
      </p:sp>
      <p:sp>
        <p:nvSpPr>
          <p:cNvPr id="78" name="Oval 112">
            <a:extLst>
              <a:ext uri="{FF2B5EF4-FFF2-40B4-BE49-F238E27FC236}">
                <a16:creationId xmlns:a16="http://schemas.microsoft.com/office/drawing/2014/main" id="{77EE4E43-51FE-6E01-9426-B37D79E411D4}"/>
              </a:ext>
            </a:extLst>
          </p:cNvPr>
          <p:cNvSpPr/>
          <p:nvPr/>
        </p:nvSpPr>
        <p:spPr>
          <a:xfrm>
            <a:off x="4233639" y="3443346"/>
            <a:ext cx="428610" cy="437902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nl-NL"/>
            </a:defPPr>
            <a:lvl1pPr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2813" indent="1588"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0013" indent="1588"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7213" indent="1588"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Condensed Medium" panose="020B0506020202020204" pitchFamily="34" charset="0"/>
                <a:ea typeface="+mn-ea"/>
                <a:cs typeface="+mn-cs"/>
              </a:rPr>
              <a:t>5</a:t>
            </a:r>
            <a:endParaRPr kumimoji="0" lang="en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Condensed Medium" panose="020B0506020202020204" pitchFamily="34" charset="0"/>
              <a:ea typeface="+mn-ea"/>
              <a:cs typeface="+mn-cs"/>
            </a:endParaRPr>
          </a:p>
        </p:txBody>
      </p:sp>
      <p:sp>
        <p:nvSpPr>
          <p:cNvPr id="79" name="Oval 112">
            <a:extLst>
              <a:ext uri="{FF2B5EF4-FFF2-40B4-BE49-F238E27FC236}">
                <a16:creationId xmlns:a16="http://schemas.microsoft.com/office/drawing/2014/main" id="{9A83CC77-B3E5-72BB-1408-4693591EAAC9}"/>
              </a:ext>
            </a:extLst>
          </p:cNvPr>
          <p:cNvSpPr/>
          <p:nvPr/>
        </p:nvSpPr>
        <p:spPr>
          <a:xfrm>
            <a:off x="9153593" y="2782078"/>
            <a:ext cx="1148221" cy="552622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nl-NL"/>
            </a:defPPr>
            <a:lvl1pPr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2813" indent="1588"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0013" indent="1588"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7213" indent="1588"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800" dirty="0">
                <a:solidFill>
                  <a:prstClr val="black"/>
                </a:solidFill>
                <a:latin typeface="Avenir Next Condensed Medium" panose="020B0506020202020204" pitchFamily="34" charset="0"/>
              </a:rPr>
              <a:t>6+7</a:t>
            </a:r>
            <a:endParaRPr kumimoji="0" lang="en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Condensed Medium" panose="020B0506020202020204" pitchFamily="34" charset="0"/>
              <a:ea typeface="+mn-ea"/>
              <a:cs typeface="+mn-cs"/>
            </a:endParaRPr>
          </a:p>
        </p:txBody>
      </p:sp>
      <p:sp>
        <p:nvSpPr>
          <p:cNvPr id="80" name="Oval 112">
            <a:extLst>
              <a:ext uri="{FF2B5EF4-FFF2-40B4-BE49-F238E27FC236}">
                <a16:creationId xmlns:a16="http://schemas.microsoft.com/office/drawing/2014/main" id="{7A3D8CAD-A9B6-9D25-6970-23C97F04324D}"/>
              </a:ext>
            </a:extLst>
          </p:cNvPr>
          <p:cNvSpPr/>
          <p:nvPr/>
        </p:nvSpPr>
        <p:spPr>
          <a:xfrm>
            <a:off x="4074219" y="4922570"/>
            <a:ext cx="428610" cy="437902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nl-NL"/>
            </a:defPPr>
            <a:lvl1pPr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2813" indent="1588"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0013" indent="1588"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7213" indent="1588"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800" dirty="0">
                <a:solidFill>
                  <a:prstClr val="black"/>
                </a:solidFill>
                <a:latin typeface="Avenir Next Condensed Medium" panose="020B0506020202020204" pitchFamily="34" charset="0"/>
              </a:rPr>
              <a:t>8</a:t>
            </a:r>
            <a:endParaRPr kumimoji="0" lang="en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Condensed Medium" panose="020B0506020202020204" pitchFamily="34" charset="0"/>
              <a:ea typeface="+mn-ea"/>
              <a:cs typeface="+mn-cs"/>
            </a:endParaRPr>
          </a:p>
        </p:txBody>
      </p:sp>
      <p:sp>
        <p:nvSpPr>
          <p:cNvPr id="81" name="Oval 112">
            <a:extLst>
              <a:ext uri="{FF2B5EF4-FFF2-40B4-BE49-F238E27FC236}">
                <a16:creationId xmlns:a16="http://schemas.microsoft.com/office/drawing/2014/main" id="{43A5FA01-48A0-A43A-1B92-FCEFF6C11506}"/>
              </a:ext>
            </a:extLst>
          </p:cNvPr>
          <p:cNvSpPr/>
          <p:nvPr/>
        </p:nvSpPr>
        <p:spPr>
          <a:xfrm>
            <a:off x="6066461" y="5158056"/>
            <a:ext cx="428610" cy="437902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nl-NL"/>
            </a:defPPr>
            <a:lvl1pPr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2813" indent="1588"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0013" indent="1588"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7213" indent="1588"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Condensed Medium" panose="020B0506020202020204" pitchFamily="34" charset="0"/>
                <a:ea typeface="+mn-ea"/>
                <a:cs typeface="+mn-cs"/>
              </a:rPr>
              <a:t>9</a:t>
            </a:r>
            <a:endParaRPr kumimoji="0" lang="en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Condensed Medium" panose="020B0506020202020204" pitchFamily="34" charset="0"/>
              <a:ea typeface="+mn-ea"/>
              <a:cs typeface="+mn-cs"/>
            </a:endParaRPr>
          </a:p>
        </p:txBody>
      </p:sp>
      <p:sp>
        <p:nvSpPr>
          <p:cNvPr id="82" name="Oval 112">
            <a:extLst>
              <a:ext uri="{FF2B5EF4-FFF2-40B4-BE49-F238E27FC236}">
                <a16:creationId xmlns:a16="http://schemas.microsoft.com/office/drawing/2014/main" id="{40A6004B-9812-0C6F-B892-609613B3E212}"/>
              </a:ext>
            </a:extLst>
          </p:cNvPr>
          <p:cNvSpPr/>
          <p:nvPr/>
        </p:nvSpPr>
        <p:spPr>
          <a:xfrm>
            <a:off x="4619747" y="5672971"/>
            <a:ext cx="698538" cy="509751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nl-NL"/>
            </a:defPPr>
            <a:lvl1pPr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2813" indent="1588"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0013" indent="1588"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7213" indent="1588"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800" dirty="0">
                <a:solidFill>
                  <a:prstClr val="black"/>
                </a:solidFill>
                <a:latin typeface="Avenir Next Condensed Medium" panose="020B0506020202020204" pitchFamily="34" charset="0"/>
              </a:rPr>
              <a:t>10</a:t>
            </a:r>
            <a:endParaRPr kumimoji="0" lang="en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Condensed Medium" panose="020B0506020202020204" pitchFamily="34" charset="0"/>
              <a:ea typeface="+mn-ea"/>
              <a:cs typeface="+mn-cs"/>
            </a:endParaRPr>
          </a:p>
        </p:txBody>
      </p:sp>
      <p:sp>
        <p:nvSpPr>
          <p:cNvPr id="83" name="Oval 112">
            <a:extLst>
              <a:ext uri="{FF2B5EF4-FFF2-40B4-BE49-F238E27FC236}">
                <a16:creationId xmlns:a16="http://schemas.microsoft.com/office/drawing/2014/main" id="{AFB82A2F-520D-5FB5-6128-6ACA8E251F48}"/>
              </a:ext>
            </a:extLst>
          </p:cNvPr>
          <p:cNvSpPr/>
          <p:nvPr/>
        </p:nvSpPr>
        <p:spPr>
          <a:xfrm>
            <a:off x="9487416" y="4930185"/>
            <a:ext cx="698538" cy="509751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nl-NL"/>
            </a:defPPr>
            <a:lvl1pPr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2813" indent="1588"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0013" indent="1588"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7213" indent="1588"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800" dirty="0">
                <a:solidFill>
                  <a:prstClr val="black"/>
                </a:solidFill>
                <a:latin typeface="Avenir Next Condensed Medium" panose="020B0506020202020204" pitchFamily="34" charset="0"/>
              </a:rPr>
              <a:t>11</a:t>
            </a:r>
            <a:endParaRPr kumimoji="0" lang="en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Condensed Medium" panose="020B0506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916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  <p:bldP spid="68" grpId="0" animBg="1"/>
      <p:bldP spid="101" grpId="0" animBg="1"/>
      <p:bldP spid="66" grpId="0" animBg="1"/>
      <p:bldP spid="67" grpId="0" animBg="1"/>
      <p:bldP spid="71" grpId="0" animBg="1"/>
      <p:bldP spid="74" grpId="0" animBg="1"/>
      <p:bldP spid="7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1ED6F2E-75A9-4A41-97DF-CFB240F95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75" y="272817"/>
            <a:ext cx="482600" cy="488951"/>
          </a:xfrm>
          <a:prstGeom prst="rect">
            <a:avLst/>
          </a:prstGeom>
        </p:spPr>
      </p:pic>
      <p:sp>
        <p:nvSpPr>
          <p:cNvPr id="8" name="Google Shape;131;ge1e89b1d6a_0_0">
            <a:extLst>
              <a:ext uri="{FF2B5EF4-FFF2-40B4-BE49-F238E27FC236}">
                <a16:creationId xmlns:a16="http://schemas.microsoft.com/office/drawing/2014/main" id="{168C1FD2-84C9-499B-BAC3-4C53C4E1ED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12686" y="327920"/>
            <a:ext cx="10972800" cy="933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75937"/>
              </a:buClr>
              <a:buSzPts val="2800"/>
              <a:buFont typeface="Verdana"/>
              <a:buNone/>
            </a:pPr>
            <a:r>
              <a:rPr lang="nl-NL" dirty="0"/>
              <a:t>Aandachtspunten/onderzoeksdoelen bij planvorming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196FB3C6-54A4-4D3D-93D4-C17E412214FF}"/>
              </a:ext>
            </a:extLst>
          </p:cNvPr>
          <p:cNvSpPr txBox="1">
            <a:spLocks/>
          </p:cNvSpPr>
          <p:nvPr/>
        </p:nvSpPr>
        <p:spPr bwMode="auto">
          <a:xfrm>
            <a:off x="1219200" y="166800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de-DE" sz="3200" b="1" kern="1200">
                <a:solidFill>
                  <a:srgbClr val="00A9F3"/>
                </a:solidFill>
                <a:latin typeface="Arial" charset="0"/>
                <a:ea typeface="Arial" charset="0"/>
                <a:cs typeface="Arial" charset="0"/>
              </a:defRPr>
            </a:lvl1pPr>
            <a:lvl2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4572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nl-NL" dirty="0">
                <a:solidFill>
                  <a:srgbClr val="002060"/>
                </a:solidFill>
              </a:rPr>
              <a:t>Omgevingsdocumenten dossier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4DFD9254-104E-4503-8905-DDF0D21FF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2686" y="2811009"/>
            <a:ext cx="8969829" cy="2841171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rgbClr val="002060"/>
                </a:solidFill>
              </a:rPr>
              <a:t>Alle relevante processtukken + omgevingsdocument-bestanden = het dossier</a:t>
            </a:r>
          </a:p>
          <a:p>
            <a:pPr marL="0" indent="0">
              <a:buNone/>
            </a:pPr>
            <a:endParaRPr lang="nl-NL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002060"/>
                </a:solidFill>
              </a:rPr>
              <a:t>Dossiers blijvend te bewaren</a:t>
            </a:r>
          </a:p>
          <a:p>
            <a:pPr marL="0" indent="0">
              <a:buNone/>
            </a:pPr>
            <a:endParaRPr lang="nl-NL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002060"/>
                </a:solidFill>
              </a:rPr>
              <a:t>Zaakgericht werken is een manier voor dossiervorming</a:t>
            </a:r>
          </a:p>
          <a:p>
            <a:endParaRPr lang="nl-NL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02060"/>
              </a:solidFill>
            </a:endParaRPr>
          </a:p>
          <a:p>
            <a:endParaRPr lang="nl-N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1ED6F2E-75A9-4A41-97DF-CFB240F95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75" y="272817"/>
            <a:ext cx="482600" cy="488951"/>
          </a:xfrm>
          <a:prstGeom prst="rect">
            <a:avLst/>
          </a:prstGeom>
        </p:spPr>
      </p:pic>
      <p:sp>
        <p:nvSpPr>
          <p:cNvPr id="8" name="Google Shape;131;ge1e89b1d6a_0_0">
            <a:extLst>
              <a:ext uri="{FF2B5EF4-FFF2-40B4-BE49-F238E27FC236}">
                <a16:creationId xmlns:a16="http://schemas.microsoft.com/office/drawing/2014/main" id="{168C1FD2-84C9-499B-BAC3-4C53C4E1ED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28880" y="294903"/>
            <a:ext cx="10972800" cy="933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75937"/>
              </a:buClr>
              <a:buSzPts val="2800"/>
              <a:buFont typeface="Verdana"/>
              <a:buNone/>
            </a:pPr>
            <a:r>
              <a:rPr lang="nl-NL" dirty="0"/>
              <a:t>Omgevingsplan en zaaksysteem DMS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196FB3C6-54A4-4D3D-93D4-C17E412214FF}"/>
              </a:ext>
            </a:extLst>
          </p:cNvPr>
          <p:cNvSpPr txBox="1">
            <a:spLocks/>
          </p:cNvSpPr>
          <p:nvPr/>
        </p:nvSpPr>
        <p:spPr bwMode="auto">
          <a:xfrm>
            <a:off x="714375" y="144832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de-DE" sz="3200" b="1" kern="1200">
                <a:solidFill>
                  <a:srgbClr val="00A9F3"/>
                </a:solidFill>
                <a:latin typeface="Arial" charset="0"/>
                <a:ea typeface="Arial" charset="0"/>
                <a:cs typeface="Arial" charset="0"/>
              </a:defRPr>
            </a:lvl1pPr>
            <a:lvl2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4572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nl-NL" dirty="0">
                <a:solidFill>
                  <a:srgbClr val="002060"/>
                </a:solidFill>
              </a:rPr>
              <a:t>Zaaktype ‘Omgevingsplan opstellen B1778’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4DFD9254-104E-4503-8905-DDF0D21FF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5" y="2591320"/>
            <a:ext cx="8969829" cy="2841171"/>
          </a:xfrm>
        </p:spPr>
        <p:txBody>
          <a:bodyPr/>
          <a:lstStyle/>
          <a:p>
            <a:r>
              <a:rPr lang="nl-NL" dirty="0"/>
              <a:t>Initiatief</a:t>
            </a:r>
          </a:p>
          <a:p>
            <a:r>
              <a:rPr lang="nl-NL" dirty="0"/>
              <a:t>Adviezen</a:t>
            </a:r>
          </a:p>
          <a:p>
            <a:r>
              <a:rPr lang="nl-NL" dirty="0"/>
              <a:t>Voorstellen besluit</a:t>
            </a:r>
          </a:p>
          <a:p>
            <a:r>
              <a:rPr lang="nl-NL" dirty="0"/>
              <a:t>Zienswijzen</a:t>
            </a:r>
          </a:p>
          <a:p>
            <a:r>
              <a:rPr lang="nl-NL" dirty="0" err="1"/>
              <a:t>Ontwerp+vastgestelde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plan stop-</a:t>
            </a:r>
            <a:r>
              <a:rPr lang="nl-NL" dirty="0" err="1"/>
              <a:t>tpod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(bv .zip bestand)</a:t>
            </a:r>
          </a:p>
          <a:p>
            <a:r>
              <a:rPr lang="nl-NL" dirty="0"/>
              <a:t>Beroep</a:t>
            </a:r>
          </a:p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1C18CE7-05D2-4128-9558-775330910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3703" y="2283118"/>
            <a:ext cx="748665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343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1ED6F2E-75A9-4A41-97DF-CFB240F95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75" y="272817"/>
            <a:ext cx="482600" cy="488951"/>
          </a:xfrm>
          <a:prstGeom prst="rect">
            <a:avLst/>
          </a:prstGeom>
        </p:spPr>
      </p:pic>
      <p:sp>
        <p:nvSpPr>
          <p:cNvPr id="8" name="Google Shape;131;ge1e89b1d6a_0_0">
            <a:extLst>
              <a:ext uri="{FF2B5EF4-FFF2-40B4-BE49-F238E27FC236}">
                <a16:creationId xmlns:a16="http://schemas.microsoft.com/office/drawing/2014/main" id="{168C1FD2-84C9-499B-BAC3-4C53C4E1ED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28880" y="294903"/>
            <a:ext cx="10972800" cy="933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75937"/>
              </a:buClr>
              <a:buSzPts val="2800"/>
              <a:buFont typeface="Verdana"/>
              <a:buNone/>
            </a:pPr>
            <a:r>
              <a:rPr lang="nl-NL" dirty="0"/>
              <a:t>Systemen en applicaties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4DFD9254-104E-4503-8905-DDF0D21FF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075" y="2388120"/>
            <a:ext cx="8969829" cy="284117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nl-NL" sz="2800" dirty="0"/>
              <a:t>Dossiervorming met zaaksysteem of DMS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sz="2800" dirty="0"/>
              <a:t>Bestuurlijke besluitvorming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sz="2800" dirty="0"/>
              <a:t>Plansoftware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sz="2800" dirty="0"/>
              <a:t>Archivering + overbrengen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sz="2800" dirty="0" err="1"/>
              <a:t>Wro</a:t>
            </a:r>
            <a:r>
              <a:rPr lang="nl-NL" sz="2800" dirty="0"/>
              <a:t> plannen: https://docs.geostandaarden.nl/ro/def-hr-arp-20220819/#H01</a:t>
            </a:r>
          </a:p>
          <a:p>
            <a:pPr>
              <a:lnSpc>
                <a:spcPct val="150000"/>
              </a:lnSpc>
            </a:pPr>
            <a:endParaRPr lang="nl-NL" dirty="0"/>
          </a:p>
        </p:txBody>
      </p:sp>
      <p:pic>
        <p:nvPicPr>
          <p:cNvPr id="9" name="Picture 2" descr="Zaakgericht werken en duurzaam archiveren in harmonie samen, is dat  mogelijk?">
            <a:extLst>
              <a:ext uri="{FF2B5EF4-FFF2-40B4-BE49-F238E27FC236}">
                <a16:creationId xmlns:a16="http://schemas.microsoft.com/office/drawing/2014/main" id="{C3C1F0B6-4E94-452F-8035-6496F7201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952" y="1678847"/>
            <a:ext cx="4094053" cy="355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167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1ED6F2E-75A9-4A41-97DF-CFB240F95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75" y="272817"/>
            <a:ext cx="482600" cy="488951"/>
          </a:xfrm>
          <a:prstGeom prst="rect">
            <a:avLst/>
          </a:prstGeom>
        </p:spPr>
      </p:pic>
      <p:sp>
        <p:nvSpPr>
          <p:cNvPr id="8" name="Google Shape;131;ge1e89b1d6a_0_0">
            <a:extLst>
              <a:ext uri="{FF2B5EF4-FFF2-40B4-BE49-F238E27FC236}">
                <a16:creationId xmlns:a16="http://schemas.microsoft.com/office/drawing/2014/main" id="{168C1FD2-84C9-499B-BAC3-4C53C4E1ED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28880" y="294903"/>
            <a:ext cx="10972800" cy="933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75937"/>
              </a:buClr>
              <a:buSzPts val="2800"/>
              <a:buFont typeface="Verdana"/>
              <a:buNone/>
            </a:pPr>
            <a:r>
              <a:rPr lang="nl-NL" dirty="0"/>
              <a:t>B. Toepasbare regels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993D4438-593C-405D-BE24-F923F8EF27EC}"/>
              </a:ext>
            </a:extLst>
          </p:cNvPr>
          <p:cNvSpPr txBox="1"/>
          <p:nvPr/>
        </p:nvSpPr>
        <p:spPr>
          <a:xfrm>
            <a:off x="-44390" y="6545382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>
                <a:solidFill>
                  <a:schemeClr val="bg1"/>
                </a:solidFill>
              </a:rPr>
              <a:t>Bron Handreiking duurzame toegankelijkheid (DUTO) in de informatieketens van de Omgevingswet </a:t>
            </a:r>
          </a:p>
          <a:p>
            <a:r>
              <a:rPr lang="nl-NL" sz="800" dirty="0">
                <a:solidFill>
                  <a:schemeClr val="bg1"/>
                </a:solidFill>
              </a:rPr>
              <a:t>Bijlage 6 Waardering en selectie van ‘toepasbare regels’ door decentrale overheden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F52D7D9-A7A1-4FA4-AC53-4E2DF4E05C16}"/>
              </a:ext>
            </a:extLst>
          </p:cNvPr>
          <p:cNvSpPr txBox="1">
            <a:spLocks/>
          </p:cNvSpPr>
          <p:nvPr/>
        </p:nvSpPr>
        <p:spPr bwMode="auto">
          <a:xfrm>
            <a:off x="986971" y="146845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de-DE" sz="3200" b="1" kern="1200">
                <a:solidFill>
                  <a:srgbClr val="00A9F3"/>
                </a:solidFill>
                <a:latin typeface="Arial" charset="0"/>
                <a:ea typeface="Arial" charset="0"/>
                <a:cs typeface="Arial" charset="0"/>
              </a:defRPr>
            </a:lvl1pPr>
            <a:lvl2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4572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nl-NL" dirty="0">
                <a:solidFill>
                  <a:srgbClr val="002060"/>
                </a:solidFill>
              </a:rPr>
              <a:t>Handreiking: “de selectielijsten zeggen…”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F5863A5A-F4A0-48ED-8A7A-64CD17B90A0D}"/>
              </a:ext>
            </a:extLst>
          </p:cNvPr>
          <p:cNvSpPr txBox="1"/>
          <p:nvPr/>
        </p:nvSpPr>
        <p:spPr>
          <a:xfrm>
            <a:off x="2855685" y="4931765"/>
            <a:ext cx="100330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latin typeface="+mj-lt"/>
              </a:rPr>
              <a:t>Conclusie:</a:t>
            </a:r>
          </a:p>
          <a:p>
            <a:endParaRPr lang="nl-NL" dirty="0">
              <a:latin typeface="+mj-lt"/>
            </a:endParaRPr>
          </a:p>
          <a:p>
            <a:pPr marL="0" indent="0">
              <a:buNone/>
            </a:pPr>
            <a:endParaRPr lang="nl-NL" dirty="0">
              <a:latin typeface="+mj-lt"/>
            </a:endParaRPr>
          </a:p>
        </p:txBody>
      </p:sp>
      <p:graphicFrame>
        <p:nvGraphicFramePr>
          <p:cNvPr id="3" name="Tabel 3">
            <a:extLst>
              <a:ext uri="{FF2B5EF4-FFF2-40B4-BE49-F238E27FC236}">
                <a16:creationId xmlns:a16="http://schemas.microsoft.com/office/drawing/2014/main" id="{94BE5631-857A-40D6-8E68-D554E5F292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38486"/>
              </p:ext>
            </p:extLst>
          </p:nvPr>
        </p:nvGraphicFramePr>
        <p:xfrm>
          <a:off x="1473200" y="2463462"/>
          <a:ext cx="9245600" cy="3291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380343">
                  <a:extLst>
                    <a:ext uri="{9D8B030D-6E8A-4147-A177-3AD203B41FA5}">
                      <a16:colId xmlns:a16="http://schemas.microsoft.com/office/drawing/2014/main" val="4135887512"/>
                    </a:ext>
                  </a:extLst>
                </a:gridCol>
                <a:gridCol w="6865257">
                  <a:extLst>
                    <a:ext uri="{9D8B030D-6E8A-4147-A177-3AD203B41FA5}">
                      <a16:colId xmlns:a16="http://schemas.microsoft.com/office/drawing/2014/main" val="27445020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2400" b="0" dirty="0">
                          <a:solidFill>
                            <a:srgbClr val="002060"/>
                          </a:solidFill>
                        </a:rPr>
                        <a:t>Provincies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b="0" dirty="0">
                          <a:solidFill>
                            <a:srgbClr val="002060"/>
                          </a:solidFill>
                        </a:rPr>
                        <a:t>TR = onderdeel van proces planvorming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715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400" b="0" dirty="0">
                          <a:solidFill>
                            <a:srgbClr val="002060"/>
                          </a:solidFill>
                        </a:rPr>
                        <a:t>Waterschappen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b="0" dirty="0">
                          <a:solidFill>
                            <a:srgbClr val="002060"/>
                          </a:solidFill>
                        </a:rPr>
                        <a:t>TR = onderdeel van proces planvorming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515596"/>
                  </a:ext>
                </a:extLst>
              </a:tr>
              <a:tr h="399602">
                <a:tc>
                  <a:txBody>
                    <a:bodyPr/>
                    <a:lstStyle/>
                    <a:p>
                      <a:r>
                        <a:rPr lang="nl-NL" sz="2400" b="0" dirty="0">
                          <a:solidFill>
                            <a:srgbClr val="002060"/>
                          </a:solidFill>
                        </a:rPr>
                        <a:t>Gemeenten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b="0" dirty="0">
                          <a:solidFill>
                            <a:srgbClr val="002060"/>
                          </a:solidFill>
                        </a:rPr>
                        <a:t>Resultaattype 2.1 van VNG selectielijst, met een bewaartermijn van 10 jaar na vervanging of verwijdering van een set toepasbare regels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587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400" b="0" i="1" dirty="0">
                          <a:solidFill>
                            <a:srgbClr val="002060"/>
                          </a:solidFill>
                        </a:rPr>
                        <a:t>Conclusie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b="0" i="1" dirty="0">
                          <a:solidFill>
                            <a:srgbClr val="002060"/>
                          </a:solidFill>
                        </a:rPr>
                        <a:t>Archiveren TR provincies, waterschappen en gemeenten is ‘net wat anders geregeld’</a:t>
                      </a:r>
                    </a:p>
                    <a:p>
                      <a:r>
                        <a:rPr lang="nl-NL" sz="2400" b="0" i="1" dirty="0">
                          <a:solidFill>
                            <a:srgbClr val="002060"/>
                          </a:solidFill>
                        </a:rPr>
                        <a:t>Bewaren moet voor allen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2135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5714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1ED6F2E-75A9-4A41-97DF-CFB240F95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75" y="272817"/>
            <a:ext cx="482600" cy="488951"/>
          </a:xfrm>
          <a:prstGeom prst="rect">
            <a:avLst/>
          </a:prstGeom>
        </p:spPr>
      </p:pic>
      <p:sp>
        <p:nvSpPr>
          <p:cNvPr id="8" name="Google Shape;131;ge1e89b1d6a_0_0">
            <a:extLst>
              <a:ext uri="{FF2B5EF4-FFF2-40B4-BE49-F238E27FC236}">
                <a16:creationId xmlns:a16="http://schemas.microsoft.com/office/drawing/2014/main" id="{168C1FD2-84C9-499B-BAC3-4C53C4E1ED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28880" y="294903"/>
            <a:ext cx="10972800" cy="933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75937"/>
              </a:buClr>
              <a:buSzPts val="2800"/>
              <a:buFont typeface="Verdana"/>
              <a:buNone/>
            </a:pPr>
            <a:r>
              <a:rPr lang="nl-NL" dirty="0"/>
              <a:t>Wat dan te bewaren van toepasbare regel?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F5863A5A-F4A0-48ED-8A7A-64CD17B90A0D}"/>
              </a:ext>
            </a:extLst>
          </p:cNvPr>
          <p:cNvSpPr txBox="1"/>
          <p:nvPr/>
        </p:nvSpPr>
        <p:spPr>
          <a:xfrm>
            <a:off x="473075" y="1361250"/>
            <a:ext cx="538162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rgbClr val="00A9F3"/>
                </a:solidFill>
                <a:latin typeface="+mj-lt"/>
              </a:rPr>
              <a:t>1.</a:t>
            </a:r>
            <a:r>
              <a:rPr lang="nl-NL" dirty="0">
                <a:solidFill>
                  <a:srgbClr val="00A9F3"/>
                </a:solidFill>
                <a:latin typeface="+mj-lt"/>
              </a:rPr>
              <a:t> </a:t>
            </a:r>
            <a:r>
              <a:rPr lang="nl-NL" dirty="0">
                <a:solidFill>
                  <a:srgbClr val="002060"/>
                </a:solidFill>
                <a:latin typeface="+mj-lt"/>
              </a:rPr>
              <a:t>De TR zelf (.</a:t>
            </a:r>
            <a:r>
              <a:rPr lang="nl-NL" dirty="0" err="1">
                <a:solidFill>
                  <a:srgbClr val="002060"/>
                </a:solidFill>
                <a:latin typeface="+mj-lt"/>
              </a:rPr>
              <a:t>xml</a:t>
            </a:r>
            <a:r>
              <a:rPr lang="nl-NL" dirty="0">
                <a:solidFill>
                  <a:srgbClr val="002060"/>
                </a:solidFill>
                <a:latin typeface="+mj-lt"/>
              </a:rPr>
              <a:t> bestand, downloaden uit TR-</a:t>
            </a:r>
            <a:r>
              <a:rPr lang="nl-NL" dirty="0" err="1">
                <a:solidFill>
                  <a:srgbClr val="002060"/>
                </a:solidFill>
                <a:latin typeface="+mj-lt"/>
              </a:rPr>
              <a:t>appl</a:t>
            </a:r>
            <a:r>
              <a:rPr lang="nl-NL" dirty="0">
                <a:solidFill>
                  <a:srgbClr val="002060"/>
                </a:solidFill>
                <a:latin typeface="+mj-lt"/>
              </a:rPr>
              <a:t>. </a:t>
            </a:r>
          </a:p>
          <a:p>
            <a:r>
              <a:rPr lang="nl-NL" dirty="0">
                <a:solidFill>
                  <a:srgbClr val="002060"/>
                </a:solidFill>
                <a:latin typeface="+mj-lt"/>
              </a:rPr>
              <a:t>of uit RTR)</a:t>
            </a:r>
          </a:p>
          <a:p>
            <a:r>
              <a:rPr lang="nl-NL" dirty="0">
                <a:solidFill>
                  <a:srgbClr val="002060"/>
                </a:solidFill>
                <a:latin typeface="+mj-lt"/>
              </a:rPr>
              <a:t>+</a:t>
            </a:r>
          </a:p>
          <a:p>
            <a:r>
              <a:rPr lang="nl-NL" b="1" dirty="0">
                <a:solidFill>
                  <a:srgbClr val="00A9F3"/>
                </a:solidFill>
                <a:latin typeface="+mj-lt"/>
              </a:rPr>
              <a:t>2. </a:t>
            </a:r>
            <a:r>
              <a:rPr lang="nl-NL" dirty="0">
                <a:solidFill>
                  <a:srgbClr val="002060"/>
                </a:solidFill>
                <a:latin typeface="+mj-lt"/>
              </a:rPr>
              <a:t>De overwegingen, keuzes, betrokkenen, controle/tegenlezen/ beoordelen, besluit:</a:t>
            </a:r>
            <a:br>
              <a:rPr lang="nl-NL" dirty="0">
                <a:solidFill>
                  <a:srgbClr val="002060"/>
                </a:solidFill>
                <a:latin typeface="+mj-lt"/>
              </a:rPr>
            </a:br>
            <a:r>
              <a:rPr lang="nl-NL" dirty="0">
                <a:solidFill>
                  <a:srgbClr val="002060"/>
                </a:solidFill>
                <a:latin typeface="+mj-lt"/>
              </a:rPr>
              <a:t>Wie, wat, wanneer, hoe, waarom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C570441-72BE-4C88-AC71-257DE270F3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5750" y="1443131"/>
            <a:ext cx="6353175" cy="2914650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D3C251FB-2063-4714-80E7-FE2D94832824}"/>
              </a:ext>
            </a:extLst>
          </p:cNvPr>
          <p:cNvSpPr txBox="1"/>
          <p:nvPr/>
        </p:nvSpPr>
        <p:spPr>
          <a:xfrm>
            <a:off x="473074" y="4721309"/>
            <a:ext cx="1049972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002060"/>
                </a:solidFill>
                <a:latin typeface="+mj-lt"/>
              </a:rPr>
              <a:t>Zaakgerichte manier dossieropbouw:</a:t>
            </a:r>
          </a:p>
          <a:p>
            <a:pPr marL="342900" indent="-342900">
              <a:buClr>
                <a:srgbClr val="00A9F3"/>
              </a:buClr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2060"/>
                </a:solidFill>
                <a:latin typeface="+mj-lt"/>
              </a:rPr>
              <a:t>Procesdocument/verslag van proces totstandkoming van TR</a:t>
            </a:r>
          </a:p>
          <a:p>
            <a:pPr marL="342900" indent="-342900">
              <a:buClr>
                <a:srgbClr val="00A9F3"/>
              </a:buClr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2060"/>
                </a:solidFill>
                <a:latin typeface="+mj-lt"/>
              </a:rPr>
              <a:t>De TR zelf (.</a:t>
            </a:r>
            <a:r>
              <a:rPr lang="nl-NL" dirty="0" err="1">
                <a:solidFill>
                  <a:srgbClr val="002060"/>
                </a:solidFill>
                <a:latin typeface="+mj-lt"/>
              </a:rPr>
              <a:t>xml</a:t>
            </a:r>
            <a:r>
              <a:rPr lang="nl-NL" dirty="0">
                <a:solidFill>
                  <a:srgbClr val="002060"/>
                </a:solidFill>
                <a:latin typeface="+mj-lt"/>
              </a:rPr>
              <a:t> bestand, downloaden uit TR-</a:t>
            </a:r>
            <a:r>
              <a:rPr lang="nl-NL" dirty="0" err="1">
                <a:solidFill>
                  <a:srgbClr val="002060"/>
                </a:solidFill>
                <a:latin typeface="+mj-lt"/>
              </a:rPr>
              <a:t>appl</a:t>
            </a:r>
            <a:r>
              <a:rPr lang="nl-NL" dirty="0">
                <a:solidFill>
                  <a:srgbClr val="002060"/>
                </a:solidFill>
                <a:latin typeface="+mj-lt"/>
              </a:rPr>
              <a:t>. of uit RTR)</a:t>
            </a:r>
          </a:p>
          <a:p>
            <a:pPr marL="342900" indent="-342900">
              <a:buClr>
                <a:srgbClr val="00A9F3"/>
              </a:buClr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2060"/>
                </a:solidFill>
                <a:latin typeface="+mj-lt"/>
              </a:rPr>
              <a:t>Zaaktype ‘Omgevingsloket toepasbare regel opstelling’ B1870</a:t>
            </a:r>
          </a:p>
        </p:txBody>
      </p:sp>
    </p:spTree>
    <p:extLst>
      <p:ext uri="{BB962C8B-B14F-4D97-AF65-F5344CB8AC3E}">
        <p14:creationId xmlns:p14="http://schemas.microsoft.com/office/powerpoint/2010/main" val="2517326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1ED6F2E-75A9-4A41-97DF-CFB240F95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75" y="272817"/>
            <a:ext cx="482600" cy="488951"/>
          </a:xfrm>
          <a:prstGeom prst="rect">
            <a:avLst/>
          </a:prstGeom>
        </p:spPr>
      </p:pic>
      <p:sp>
        <p:nvSpPr>
          <p:cNvPr id="8" name="Google Shape;131;ge1e89b1d6a_0_0">
            <a:extLst>
              <a:ext uri="{FF2B5EF4-FFF2-40B4-BE49-F238E27FC236}">
                <a16:creationId xmlns:a16="http://schemas.microsoft.com/office/drawing/2014/main" id="{168C1FD2-84C9-499B-BAC3-4C53C4E1ED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28880" y="294903"/>
            <a:ext cx="10972800" cy="933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75937"/>
              </a:buClr>
              <a:buSzPts val="2800"/>
              <a:buFont typeface="Verdana"/>
              <a:buNone/>
            </a:pPr>
            <a:r>
              <a:rPr lang="nl-NL" dirty="0"/>
              <a:t>Systemen en applicaties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4DFD9254-104E-4503-8905-DDF0D21FF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075" y="2388120"/>
            <a:ext cx="8969829" cy="284117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nl-NL" sz="2800" dirty="0"/>
              <a:t>Dossiervorming met zaaksysteem of DMS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sz="2800" dirty="0"/>
              <a:t>Verslaglegging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sz="2800" dirty="0"/>
              <a:t>Toepasbare regel applicatie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sz="2800" dirty="0"/>
              <a:t>Archivering 10 </a:t>
            </a:r>
            <a:r>
              <a:rPr lang="nl-NL" sz="2800" dirty="0" err="1"/>
              <a:t>jr</a:t>
            </a:r>
            <a:r>
              <a:rPr lang="nl-NL" sz="2800" dirty="0"/>
              <a:t> -&gt;vernietigen</a:t>
            </a:r>
          </a:p>
          <a:p>
            <a:pPr>
              <a:lnSpc>
                <a:spcPct val="150000"/>
              </a:lnSpc>
            </a:pPr>
            <a:endParaRPr lang="nl-NL" dirty="0"/>
          </a:p>
        </p:txBody>
      </p:sp>
      <p:pic>
        <p:nvPicPr>
          <p:cNvPr id="9" name="Picture 2" descr="Zaakgericht werken en duurzaam archiveren in harmonie samen, is dat  mogelijk?">
            <a:extLst>
              <a:ext uri="{FF2B5EF4-FFF2-40B4-BE49-F238E27FC236}">
                <a16:creationId xmlns:a16="http://schemas.microsoft.com/office/drawing/2014/main" id="{C3C1F0B6-4E94-452F-8035-6496F7201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295" y="2236683"/>
            <a:ext cx="4094053" cy="355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500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1ED6F2E-75A9-4A41-97DF-CFB240F95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75" y="272817"/>
            <a:ext cx="482600" cy="488951"/>
          </a:xfrm>
          <a:prstGeom prst="rect">
            <a:avLst/>
          </a:prstGeom>
        </p:spPr>
      </p:pic>
      <p:sp>
        <p:nvSpPr>
          <p:cNvPr id="8" name="Google Shape;131;ge1e89b1d6a_0_0">
            <a:extLst>
              <a:ext uri="{FF2B5EF4-FFF2-40B4-BE49-F238E27FC236}">
                <a16:creationId xmlns:a16="http://schemas.microsoft.com/office/drawing/2014/main" id="{168C1FD2-84C9-499B-BAC3-4C53C4E1ED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28880" y="294903"/>
            <a:ext cx="10972800" cy="933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75937"/>
              </a:buClr>
              <a:buSzPts val="2800"/>
              <a:buFont typeface="Verdana"/>
              <a:buNone/>
            </a:pPr>
            <a:r>
              <a:rPr lang="nl-NL" dirty="0"/>
              <a:t>’Werkplaats Duurzame toegankelijkheid van overheidsinformatie (DUTO) en de Omgevingswet’’</a:t>
            </a:r>
            <a:endParaRPr dirty="0"/>
          </a:p>
        </p:txBody>
      </p:sp>
      <p:pic>
        <p:nvPicPr>
          <p:cNvPr id="9" name="Picture 2" descr="Joost van Koutrik - Records management inspector / archivist - Het Utrechts  Archief | LinkedIn">
            <a:extLst>
              <a:ext uri="{FF2B5EF4-FFF2-40B4-BE49-F238E27FC236}">
                <a16:creationId xmlns:a16="http://schemas.microsoft.com/office/drawing/2014/main" id="{69764DD3-02FD-4C08-9861-5399303C6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402" y="236789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Ewald te Koppele | GroenLinks Apeldoorn">
            <a:extLst>
              <a:ext uri="{FF2B5EF4-FFF2-40B4-BE49-F238E27FC236}">
                <a16:creationId xmlns:a16="http://schemas.microsoft.com/office/drawing/2014/main" id="{828BA19F-973B-4D28-94C1-94919154BA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89" r="16909" b="11477"/>
          <a:stretch/>
        </p:blipFill>
        <p:spPr bwMode="auto">
          <a:xfrm>
            <a:off x="1842016" y="2367894"/>
            <a:ext cx="1425732" cy="190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profielafbeelding">
            <a:extLst>
              <a:ext uri="{FF2B5EF4-FFF2-40B4-BE49-F238E27FC236}">
                <a16:creationId xmlns:a16="http://schemas.microsoft.com/office/drawing/2014/main" id="{D757DA37-134B-4C5E-AE9C-82B74DBB6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471" y="2388348"/>
            <a:ext cx="1909333" cy="190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133;ge1e89b1d6a_0_0">
            <a:extLst>
              <a:ext uri="{FF2B5EF4-FFF2-40B4-BE49-F238E27FC236}">
                <a16:creationId xmlns:a16="http://schemas.microsoft.com/office/drawing/2014/main" id="{5B7463E0-C1DE-4BA0-89EF-97018EE06845}"/>
              </a:ext>
            </a:extLst>
          </p:cNvPr>
          <p:cNvSpPr txBox="1">
            <a:spLocks/>
          </p:cNvSpPr>
          <p:nvPr/>
        </p:nvSpPr>
        <p:spPr>
          <a:xfrm>
            <a:off x="1771181" y="4297681"/>
            <a:ext cx="2056748" cy="737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Verdana"/>
              <a:buNone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Verdana"/>
              <a:buNone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Verdana"/>
              <a:buNone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Verdana"/>
              <a:buNone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Verdana"/>
              <a:buNone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/>
            <a:r>
              <a:rPr lang="nl-NL" sz="1200" b="1" i="1" dirty="0">
                <a:solidFill>
                  <a:srgbClr val="002060"/>
                </a:solidFill>
              </a:rPr>
              <a:t>Ewald te Koppele</a:t>
            </a:r>
          </a:p>
          <a:p>
            <a:pPr marL="0" indent="0"/>
            <a:r>
              <a:rPr lang="nl-NL" sz="1200" i="1" dirty="0">
                <a:solidFill>
                  <a:srgbClr val="002060"/>
                </a:solidFill>
              </a:rPr>
              <a:t>Werkplaats initiator deelnemer werkplaats</a:t>
            </a:r>
          </a:p>
          <a:p>
            <a:pPr marL="0" indent="0"/>
            <a:endParaRPr lang="nl-NL" sz="1200" i="1" dirty="0">
              <a:solidFill>
                <a:srgbClr val="002060"/>
              </a:solidFill>
            </a:endParaRPr>
          </a:p>
        </p:txBody>
      </p:sp>
      <p:sp>
        <p:nvSpPr>
          <p:cNvPr id="13" name="Google Shape;133;ge1e89b1d6a_0_0">
            <a:extLst>
              <a:ext uri="{FF2B5EF4-FFF2-40B4-BE49-F238E27FC236}">
                <a16:creationId xmlns:a16="http://schemas.microsoft.com/office/drawing/2014/main" id="{EEC19244-DA34-423A-946C-B32D1FE6625C}"/>
              </a:ext>
            </a:extLst>
          </p:cNvPr>
          <p:cNvSpPr txBox="1">
            <a:spLocks/>
          </p:cNvSpPr>
          <p:nvPr/>
        </p:nvSpPr>
        <p:spPr>
          <a:xfrm>
            <a:off x="7706471" y="4310596"/>
            <a:ext cx="1637632" cy="548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Verdana"/>
              <a:buNone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Verdana"/>
              <a:buNone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Verdana"/>
              <a:buNone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Verdana"/>
              <a:buNone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Verdana"/>
              <a:buNone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/>
            <a:r>
              <a:rPr lang="nl-NL" sz="1200" b="1" i="1" dirty="0">
                <a:solidFill>
                  <a:srgbClr val="002060"/>
                </a:solidFill>
              </a:rPr>
              <a:t>Bynette Stam</a:t>
            </a:r>
          </a:p>
          <a:p>
            <a:pPr marL="0" indent="0"/>
            <a:r>
              <a:rPr lang="nl-NL" sz="1200" i="1" dirty="0">
                <a:solidFill>
                  <a:srgbClr val="002060"/>
                </a:solidFill>
              </a:rPr>
              <a:t>Procesbegeleider</a:t>
            </a:r>
          </a:p>
          <a:p>
            <a:pPr marL="0" indent="0"/>
            <a:endParaRPr lang="nl-NL" sz="1200" i="1" dirty="0">
              <a:solidFill>
                <a:srgbClr val="002060"/>
              </a:solidFill>
            </a:endParaRPr>
          </a:p>
        </p:txBody>
      </p:sp>
      <p:sp>
        <p:nvSpPr>
          <p:cNvPr id="15" name="Google Shape;133;ge1e89b1d6a_0_0">
            <a:extLst>
              <a:ext uri="{FF2B5EF4-FFF2-40B4-BE49-F238E27FC236}">
                <a16:creationId xmlns:a16="http://schemas.microsoft.com/office/drawing/2014/main" id="{02013437-CA87-4E6E-B6D3-816C69874C43}"/>
              </a:ext>
            </a:extLst>
          </p:cNvPr>
          <p:cNvSpPr txBox="1">
            <a:spLocks/>
          </p:cNvSpPr>
          <p:nvPr/>
        </p:nvSpPr>
        <p:spPr>
          <a:xfrm>
            <a:off x="4604402" y="4310596"/>
            <a:ext cx="2172916" cy="737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Verdana"/>
              <a:buNone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Verdana"/>
              <a:buNone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Verdana"/>
              <a:buNone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Verdana"/>
              <a:buNone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Verdana"/>
              <a:buNone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/>
            <a:r>
              <a:rPr lang="nl-NL" sz="1200" b="1" i="1" dirty="0">
                <a:solidFill>
                  <a:srgbClr val="002060"/>
                </a:solidFill>
              </a:rPr>
              <a:t>Joost van Koutrik</a:t>
            </a:r>
          </a:p>
          <a:p>
            <a:pPr marL="0" indent="0"/>
            <a:r>
              <a:rPr lang="nl-NL" sz="1200" i="1" dirty="0">
                <a:solidFill>
                  <a:srgbClr val="002060"/>
                </a:solidFill>
              </a:rPr>
              <a:t>Auteur handreiking DUTO deelnemer werkplaats</a:t>
            </a:r>
          </a:p>
          <a:p>
            <a:pPr marL="0" indent="0"/>
            <a:endParaRPr lang="nl-NL" sz="12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040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1ED6F2E-75A9-4A41-97DF-CFB240F95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75" y="272817"/>
            <a:ext cx="482600" cy="488951"/>
          </a:xfrm>
          <a:prstGeom prst="rect">
            <a:avLst/>
          </a:prstGeom>
        </p:spPr>
      </p:pic>
      <p:sp>
        <p:nvSpPr>
          <p:cNvPr id="8" name="Google Shape;131;ge1e89b1d6a_0_0">
            <a:extLst>
              <a:ext uri="{FF2B5EF4-FFF2-40B4-BE49-F238E27FC236}">
                <a16:creationId xmlns:a16="http://schemas.microsoft.com/office/drawing/2014/main" id="{168C1FD2-84C9-499B-BAC3-4C53C4E1ED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28880" y="294903"/>
            <a:ext cx="10972800" cy="933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75937"/>
              </a:buClr>
              <a:buSzPts val="2800"/>
              <a:buFont typeface="Verdana"/>
              <a:buNone/>
            </a:pPr>
            <a:r>
              <a:rPr lang="nl-NL" dirty="0"/>
              <a:t>Actiepunt onderzoeken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4CC26902-C4D5-493B-9EEF-7302255B941A}"/>
              </a:ext>
            </a:extLst>
          </p:cNvPr>
          <p:cNvSpPr txBox="1">
            <a:spLocks/>
          </p:cNvSpPr>
          <p:nvPr/>
        </p:nvSpPr>
        <p:spPr>
          <a:xfrm>
            <a:off x="6096000" y="2352303"/>
            <a:ext cx="7315200" cy="804862"/>
          </a:xfrm>
          <a:prstGeom prst="rect">
            <a:avLst/>
          </a:prstGeom>
        </p:spPr>
        <p:txBody>
          <a:bodyPr/>
          <a:lstStyle>
            <a:lvl1pPr marL="268288" indent="-268288" algn="l" defTabSz="912813" rtl="0" eaLnBrk="1" fontAlgn="base" hangingPunct="1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39750" indent="-269875" algn="l" defTabSz="912813" rtl="0" eaLnBrk="1" fontAlgn="base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09625" indent="-269875" algn="l" defTabSz="912813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79500" indent="-269875" algn="l" defTabSz="912813" rtl="0" eaLnBrk="1" fontAlgn="base" hangingPunct="1">
              <a:lnSpc>
                <a:spcPct val="90000"/>
              </a:lnSpc>
              <a:spcBef>
                <a:spcPts val="363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49375" indent="-268288" algn="l" defTabSz="912813" rtl="0" eaLnBrk="1" fontAlgn="base" hangingPunct="1">
              <a:lnSpc>
                <a:spcPct val="90000"/>
              </a:lnSpc>
              <a:spcBef>
                <a:spcPts val="325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i="1" dirty="0">
                <a:solidFill>
                  <a:srgbClr val="002060"/>
                </a:solidFill>
              </a:rPr>
              <a:t>Hoe verhoudt tijdreizen DSO-LV zich </a:t>
            </a:r>
          </a:p>
          <a:p>
            <a:pPr marL="0" indent="0">
              <a:buNone/>
            </a:pPr>
            <a:r>
              <a:rPr lang="nl-NL" i="1" dirty="0">
                <a:solidFill>
                  <a:srgbClr val="002060"/>
                </a:solidFill>
              </a:rPr>
              <a:t>op de lange termijn </a:t>
            </a:r>
          </a:p>
          <a:p>
            <a:pPr marL="0" indent="0">
              <a:buNone/>
            </a:pPr>
            <a:r>
              <a:rPr lang="nl-NL" i="1" dirty="0">
                <a:solidFill>
                  <a:srgbClr val="002060"/>
                </a:solidFill>
              </a:rPr>
              <a:t>tot de selectielijst </a:t>
            </a:r>
          </a:p>
          <a:p>
            <a:pPr marL="0" indent="0">
              <a:buNone/>
            </a:pPr>
            <a:r>
              <a:rPr lang="nl-NL" i="1" dirty="0">
                <a:solidFill>
                  <a:srgbClr val="002060"/>
                </a:solidFill>
              </a:rPr>
              <a:t>en tot dossiers </a:t>
            </a:r>
          </a:p>
          <a:p>
            <a:pPr marL="0" indent="0">
              <a:buNone/>
            </a:pPr>
            <a:r>
              <a:rPr lang="nl-NL" i="1" dirty="0">
                <a:solidFill>
                  <a:srgbClr val="002060"/>
                </a:solidFill>
              </a:rPr>
              <a:t>die gemeenten aan het opbouwen zijn?</a:t>
            </a:r>
          </a:p>
        </p:txBody>
      </p:sp>
      <p:pic>
        <p:nvPicPr>
          <p:cNvPr id="13" name="Picture 2" descr="Science &amp; ICT – RSG Enkhuizen">
            <a:extLst>
              <a:ext uri="{FF2B5EF4-FFF2-40B4-BE49-F238E27FC236}">
                <a16:creationId xmlns:a16="http://schemas.microsoft.com/office/drawing/2014/main" id="{DE85EB9B-7A6C-4ED4-B9FA-2C9D2131F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6" b="7736"/>
          <a:stretch>
            <a:fillRect/>
          </a:stretch>
        </p:blipFill>
        <p:spPr bwMode="auto">
          <a:xfrm>
            <a:off x="385989" y="2125866"/>
            <a:ext cx="5411671" cy="304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2885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1ED6F2E-75A9-4A41-97DF-CFB240F95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75" y="272817"/>
            <a:ext cx="482600" cy="488951"/>
          </a:xfrm>
          <a:prstGeom prst="rect">
            <a:avLst/>
          </a:prstGeom>
        </p:spPr>
      </p:pic>
      <p:sp>
        <p:nvSpPr>
          <p:cNvPr id="8" name="Google Shape;131;ge1e89b1d6a_0_0">
            <a:extLst>
              <a:ext uri="{FF2B5EF4-FFF2-40B4-BE49-F238E27FC236}">
                <a16:creationId xmlns:a16="http://schemas.microsoft.com/office/drawing/2014/main" id="{168C1FD2-84C9-499B-BAC3-4C53C4E1ED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28880" y="294903"/>
            <a:ext cx="10972800" cy="933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75937"/>
              </a:buClr>
              <a:buSzPts val="2800"/>
              <a:buFont typeface="Verdana"/>
              <a:buNone/>
            </a:pPr>
            <a:r>
              <a:rPr lang="nl-NL" dirty="0"/>
              <a:t>C. Vergunningen, toezicht en handhaving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CDECF46-76FF-4E20-BC88-EA4842DAE5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040" y="940559"/>
            <a:ext cx="7222217" cy="5427971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D8AEDEB7-E8E1-415F-9D85-2324DFDC7249}"/>
              </a:ext>
            </a:extLst>
          </p:cNvPr>
          <p:cNvSpPr txBox="1">
            <a:spLocks/>
          </p:cNvSpPr>
          <p:nvPr/>
        </p:nvSpPr>
        <p:spPr bwMode="auto">
          <a:xfrm>
            <a:off x="1628775" y="1471721"/>
            <a:ext cx="3164771" cy="1071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de-DE" sz="3200" b="1" kern="1200">
                <a:solidFill>
                  <a:srgbClr val="00A9F3"/>
                </a:solidFill>
                <a:latin typeface="Arial" charset="0"/>
                <a:ea typeface="Arial" charset="0"/>
                <a:cs typeface="Arial" charset="0"/>
              </a:defRPr>
            </a:lvl1pPr>
            <a:lvl2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4572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nl-NL" altLang="nl-NL" sz="2400" dirty="0">
                <a:solidFill>
                  <a:srgbClr val="002060"/>
                </a:solidFill>
                <a:latin typeface="+mj-lt"/>
                <a:ea typeface="ＭＳ Ｐゴシック" panose="020B0600070205080204" pitchFamily="34" charset="-128"/>
                <a:cs typeface="Tahoma" panose="020B0604030504040204" pitchFamily="34" charset="0"/>
              </a:rPr>
              <a:t>Start weer bij </a:t>
            </a:r>
            <a:br>
              <a:rPr lang="nl-NL" altLang="nl-NL" sz="2400" dirty="0">
                <a:solidFill>
                  <a:srgbClr val="002060"/>
                </a:solidFill>
                <a:latin typeface="+mj-lt"/>
                <a:ea typeface="ＭＳ Ｐゴシック" panose="020B0600070205080204" pitchFamily="34" charset="-128"/>
                <a:cs typeface="Tahoma" panose="020B0604030504040204" pitchFamily="34" charset="0"/>
              </a:rPr>
            </a:br>
            <a:r>
              <a:rPr lang="nl-NL" altLang="nl-NL" sz="2400" dirty="0">
                <a:solidFill>
                  <a:srgbClr val="002060"/>
                </a:solidFill>
                <a:latin typeface="+mj-lt"/>
                <a:ea typeface="ＭＳ Ｐゴシック" panose="020B0600070205080204" pitchFamily="34" charset="-128"/>
                <a:cs typeface="Tahoma" panose="020B0604030504040204" pitchFamily="34" charset="0"/>
              </a:rPr>
              <a:t>het proces: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5745034-5E5E-48CF-8C13-87DCD1C63E18}"/>
              </a:ext>
            </a:extLst>
          </p:cNvPr>
          <p:cNvSpPr txBox="1"/>
          <p:nvPr/>
        </p:nvSpPr>
        <p:spPr>
          <a:xfrm>
            <a:off x="-44390" y="6676008"/>
            <a:ext cx="1219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>
                <a:solidFill>
                  <a:schemeClr val="bg1"/>
                </a:solidFill>
              </a:rPr>
              <a:t>Bron: </a:t>
            </a:r>
            <a:r>
              <a:rPr lang="nl-NL" sz="800" i="1" dirty="0">
                <a:solidFill>
                  <a:schemeClr val="bg1"/>
                </a:solidFill>
              </a:rPr>
              <a:t>Werkende processen</a:t>
            </a:r>
            <a:r>
              <a:rPr lang="nl-NL" sz="800" dirty="0">
                <a:solidFill>
                  <a:schemeClr val="bg1"/>
                </a:solidFill>
              </a:rPr>
              <a:t>, vergunningaanvraag</a:t>
            </a:r>
          </a:p>
        </p:txBody>
      </p:sp>
    </p:spTree>
    <p:extLst>
      <p:ext uri="{BB962C8B-B14F-4D97-AF65-F5344CB8AC3E}">
        <p14:creationId xmlns:p14="http://schemas.microsoft.com/office/powerpoint/2010/main" val="9823353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1ED6F2E-75A9-4A41-97DF-CFB240F95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75" y="272817"/>
            <a:ext cx="482600" cy="488951"/>
          </a:xfrm>
          <a:prstGeom prst="rect">
            <a:avLst/>
          </a:prstGeom>
        </p:spPr>
      </p:pic>
      <p:sp>
        <p:nvSpPr>
          <p:cNvPr id="8" name="Google Shape;131;ge1e89b1d6a_0_0">
            <a:extLst>
              <a:ext uri="{FF2B5EF4-FFF2-40B4-BE49-F238E27FC236}">
                <a16:creationId xmlns:a16="http://schemas.microsoft.com/office/drawing/2014/main" id="{168C1FD2-84C9-499B-BAC3-4C53C4E1ED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28880" y="294903"/>
            <a:ext cx="10972800" cy="933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75937"/>
              </a:buClr>
              <a:buSzPts val="2800"/>
              <a:buFont typeface="Verdana"/>
              <a:buNone/>
            </a:pPr>
            <a:r>
              <a:rPr lang="nl-NL" dirty="0"/>
              <a:t>Bevindingen werkplaats VTH 1/2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0D3C7CE2-F793-4020-A2BA-E19F6FF2C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915" y="1785856"/>
            <a:ext cx="10972800" cy="4525963"/>
          </a:xfrm>
        </p:spPr>
        <p:txBody>
          <a:bodyPr/>
          <a:lstStyle/>
          <a:p>
            <a:pPr marL="457200" indent="-457200">
              <a:buSzPct val="100000"/>
              <a:buFont typeface="+mj-lt"/>
              <a:buAutoNum type="arabicPeriod"/>
            </a:pPr>
            <a:r>
              <a:rPr lang="nl-NL" dirty="0">
                <a:solidFill>
                  <a:srgbClr val="002060"/>
                </a:solidFill>
              </a:rPr>
              <a:t>Bewaartermijnen voor provincies / waterschappen en gemeenten niet gelijk. Wens om deze gelijk te maken</a:t>
            </a:r>
          </a:p>
          <a:p>
            <a:pPr marL="457200" indent="-457200">
              <a:buSzPct val="100000"/>
              <a:buFont typeface="+mj-lt"/>
              <a:buAutoNum type="arabicPeriod"/>
            </a:pPr>
            <a:endParaRPr lang="nl-NL" dirty="0">
              <a:solidFill>
                <a:srgbClr val="002060"/>
              </a:solidFill>
            </a:endParaRP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nl-NL" dirty="0">
                <a:solidFill>
                  <a:srgbClr val="002060"/>
                </a:solidFill>
              </a:rPr>
              <a:t>Constatering: DSO-LV (Loket, </a:t>
            </a:r>
            <a:r>
              <a:rPr lang="nl-NL" dirty="0" err="1">
                <a:solidFill>
                  <a:srgbClr val="002060"/>
                </a:solidFill>
              </a:rPr>
              <a:t>dso-swf</a:t>
            </a:r>
            <a:r>
              <a:rPr lang="nl-NL" dirty="0">
                <a:solidFill>
                  <a:srgbClr val="002060"/>
                </a:solidFill>
              </a:rPr>
              <a:t>) slaat (tijdelijk) gegevens op, maar ‘archiveert’ niets voor de langere termijn</a:t>
            </a:r>
          </a:p>
          <a:p>
            <a:pPr marL="457200" indent="-457200">
              <a:buSzPct val="100000"/>
              <a:buFont typeface="+mj-lt"/>
              <a:buAutoNum type="arabicPeriod"/>
            </a:pPr>
            <a:endParaRPr lang="nl-NL" dirty="0">
              <a:solidFill>
                <a:srgbClr val="002060"/>
              </a:solidFill>
            </a:endParaRP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nl-NL" dirty="0">
                <a:solidFill>
                  <a:srgbClr val="002060"/>
                </a:solidFill>
              </a:rPr>
              <a:t>Te bewaren dossiers moeten door bevoegd gezagen of behandeldiensten bewaard en gearchiveerd worden</a:t>
            </a:r>
          </a:p>
          <a:p>
            <a:pPr marL="457200" indent="-457200">
              <a:buSzPct val="100000"/>
              <a:buFont typeface="+mj-lt"/>
              <a:buAutoNum type="arabicPeriod"/>
            </a:pPr>
            <a:endParaRPr lang="nl-NL" dirty="0">
              <a:solidFill>
                <a:srgbClr val="002060"/>
              </a:solidFill>
            </a:endParaRP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nl-NL" dirty="0">
                <a:solidFill>
                  <a:srgbClr val="002060"/>
                </a:solidFill>
              </a:rPr>
              <a:t>Adviezen door derden te bewaren, maar ook in dossier van bevoegd gezagen</a:t>
            </a:r>
          </a:p>
        </p:txBody>
      </p:sp>
    </p:spTree>
    <p:extLst>
      <p:ext uri="{BB962C8B-B14F-4D97-AF65-F5344CB8AC3E}">
        <p14:creationId xmlns:p14="http://schemas.microsoft.com/office/powerpoint/2010/main" val="242823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1ED6F2E-75A9-4A41-97DF-CFB240F95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75" y="272817"/>
            <a:ext cx="482600" cy="488951"/>
          </a:xfrm>
          <a:prstGeom prst="rect">
            <a:avLst/>
          </a:prstGeom>
        </p:spPr>
      </p:pic>
      <p:sp>
        <p:nvSpPr>
          <p:cNvPr id="8" name="Google Shape;131;ge1e89b1d6a_0_0">
            <a:extLst>
              <a:ext uri="{FF2B5EF4-FFF2-40B4-BE49-F238E27FC236}">
                <a16:creationId xmlns:a16="http://schemas.microsoft.com/office/drawing/2014/main" id="{168C1FD2-84C9-499B-BAC3-4C53C4E1ED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28880" y="294903"/>
            <a:ext cx="10972800" cy="933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75937"/>
              </a:buClr>
              <a:buSzPts val="2800"/>
              <a:buFont typeface="Verdana"/>
              <a:buNone/>
            </a:pPr>
            <a:r>
              <a:rPr lang="nl-NL" dirty="0"/>
              <a:t>Bevindingen werkplaats VTH 2/2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0D3C7CE2-F793-4020-A2BA-E19F6FF2C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915" y="1785856"/>
            <a:ext cx="10972800" cy="4525963"/>
          </a:xfrm>
        </p:spPr>
        <p:txBody>
          <a:bodyPr/>
          <a:lstStyle/>
          <a:p>
            <a:pPr marL="457200" indent="-457200">
              <a:buSzPct val="100000"/>
              <a:buFont typeface="+mj-lt"/>
              <a:buAutoNum type="arabicPeriod" startAt="5"/>
            </a:pPr>
            <a:r>
              <a:rPr lang="nl-NL" dirty="0">
                <a:solidFill>
                  <a:srgbClr val="002060"/>
                </a:solidFill>
              </a:rPr>
              <a:t>Zaakgericht dossiers opbouwen</a:t>
            </a:r>
          </a:p>
          <a:p>
            <a:pPr marL="457200" indent="-457200">
              <a:buSzPct val="100000"/>
              <a:buFont typeface="+mj-lt"/>
              <a:buAutoNum type="arabicPeriod" startAt="5"/>
            </a:pPr>
            <a:endParaRPr lang="nl-NL" dirty="0">
              <a:solidFill>
                <a:srgbClr val="002060"/>
              </a:solidFill>
            </a:endParaRPr>
          </a:p>
          <a:p>
            <a:pPr marL="457200" indent="-457200">
              <a:buSzPct val="100000"/>
              <a:buFont typeface="+mj-lt"/>
              <a:buAutoNum type="arabicPeriod" startAt="5"/>
            </a:pPr>
            <a:r>
              <a:rPr lang="nl-NL" dirty="0">
                <a:solidFill>
                  <a:srgbClr val="002060"/>
                </a:solidFill>
              </a:rPr>
              <a:t>Een goede inrichting van VTH-afhandelingsapplicatie is essentieel, resultaattypen van zaaktypen zijn vertrekpunt voor inrichting</a:t>
            </a:r>
          </a:p>
          <a:p>
            <a:pPr marL="457200" indent="-457200">
              <a:buSzPct val="100000"/>
              <a:buFont typeface="+mj-lt"/>
              <a:buAutoNum type="arabicPeriod" startAt="5"/>
            </a:pPr>
            <a:endParaRPr lang="nl-NL" dirty="0">
              <a:solidFill>
                <a:srgbClr val="002060"/>
              </a:solidFill>
            </a:endParaRPr>
          </a:p>
          <a:p>
            <a:pPr marL="457200" indent="-457200">
              <a:buSzPct val="100000"/>
              <a:buFont typeface="+mj-lt"/>
              <a:buAutoNum type="arabicPeriod" startAt="5"/>
            </a:pPr>
            <a:r>
              <a:rPr lang="nl-NL" dirty="0">
                <a:solidFill>
                  <a:srgbClr val="002060"/>
                </a:solidFill>
              </a:rPr>
              <a:t>Denk goed na waar dossier-/archiefvorming plaatsvindt!</a:t>
            </a:r>
          </a:p>
          <a:p>
            <a:pPr marL="0" indent="0">
              <a:buSzPct val="100000"/>
              <a:buNone/>
            </a:pPr>
            <a:r>
              <a:rPr lang="nl-NL" dirty="0">
                <a:solidFill>
                  <a:srgbClr val="002060"/>
                </a:solidFill>
              </a:rPr>
              <a:t>	Backoffice/</a:t>
            </a:r>
            <a:r>
              <a:rPr lang="nl-NL" dirty="0" err="1">
                <a:solidFill>
                  <a:srgbClr val="002060"/>
                </a:solidFill>
              </a:rPr>
              <a:t>taakspecifieke</a:t>
            </a:r>
            <a:r>
              <a:rPr lang="nl-NL" dirty="0">
                <a:solidFill>
                  <a:srgbClr val="002060"/>
                </a:solidFill>
              </a:rPr>
              <a:t> </a:t>
            </a:r>
            <a:r>
              <a:rPr lang="nl-NL" dirty="0" err="1">
                <a:solidFill>
                  <a:srgbClr val="002060"/>
                </a:solidFill>
              </a:rPr>
              <a:t>appl</a:t>
            </a:r>
            <a:r>
              <a:rPr lang="nl-NL" dirty="0">
                <a:solidFill>
                  <a:srgbClr val="002060"/>
                </a:solidFill>
              </a:rPr>
              <a:t> of </a:t>
            </a:r>
            <a:r>
              <a:rPr lang="nl-NL" dirty="0" err="1">
                <a:solidFill>
                  <a:srgbClr val="002060"/>
                </a:solidFill>
              </a:rPr>
              <a:t>middoffice</a:t>
            </a:r>
            <a:r>
              <a:rPr lang="nl-NL" dirty="0">
                <a:solidFill>
                  <a:srgbClr val="002060"/>
                </a:solidFill>
              </a:rPr>
              <a:t> </a:t>
            </a:r>
            <a:r>
              <a:rPr lang="nl-NL" dirty="0" err="1">
                <a:solidFill>
                  <a:srgbClr val="002060"/>
                </a:solidFill>
              </a:rPr>
              <a:t>zaakDMS</a:t>
            </a:r>
            <a:r>
              <a:rPr lang="nl-NL" dirty="0">
                <a:solidFill>
                  <a:srgbClr val="002060"/>
                </a:solidFill>
              </a:rPr>
              <a:t>-systeem</a:t>
            </a:r>
          </a:p>
          <a:p>
            <a:pPr marL="457200" indent="-457200">
              <a:buSzPct val="100000"/>
              <a:buFont typeface="+mj-lt"/>
              <a:buAutoNum type="arabicPeriod" startAt="5"/>
            </a:pPr>
            <a:endParaRPr lang="nl-N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94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134DCD13-9FA1-48DE-9260-C34A82F5B374}"/>
              </a:ext>
            </a:extLst>
          </p:cNvPr>
          <p:cNvSpPr/>
          <p:nvPr/>
        </p:nvSpPr>
        <p:spPr>
          <a:xfrm>
            <a:off x="-43542" y="5878286"/>
            <a:ext cx="6502400" cy="12627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1ED6F2E-75A9-4A41-97DF-CFB240F95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75" y="272817"/>
            <a:ext cx="482600" cy="488951"/>
          </a:xfrm>
          <a:prstGeom prst="rect">
            <a:avLst/>
          </a:prstGeom>
        </p:spPr>
      </p:pic>
      <p:sp>
        <p:nvSpPr>
          <p:cNvPr id="8" name="Google Shape;131;ge1e89b1d6a_0_0">
            <a:extLst>
              <a:ext uri="{FF2B5EF4-FFF2-40B4-BE49-F238E27FC236}">
                <a16:creationId xmlns:a16="http://schemas.microsoft.com/office/drawing/2014/main" id="{168C1FD2-84C9-499B-BAC3-4C53C4E1ED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28880" y="294903"/>
            <a:ext cx="10972800" cy="933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75937"/>
              </a:buClr>
              <a:buSzPts val="2800"/>
              <a:buFont typeface="Verdana"/>
              <a:buNone/>
            </a:pPr>
            <a:r>
              <a:rPr lang="nl-NL" dirty="0"/>
              <a:t>VTH special: WKB en register externe veiligheid</a:t>
            </a:r>
          </a:p>
        </p:txBody>
      </p:sp>
      <p:pic>
        <p:nvPicPr>
          <p:cNvPr id="6" name="Afbeelding 5" descr="Afbeelding met tafel&#10;&#10;Automatisch gegenereerde beschrijving">
            <a:extLst>
              <a:ext uri="{FF2B5EF4-FFF2-40B4-BE49-F238E27FC236}">
                <a16:creationId xmlns:a16="http://schemas.microsoft.com/office/drawing/2014/main" id="{15A4EAFF-A2DA-4390-8FB5-F85EBC429D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7347" y="827308"/>
            <a:ext cx="9670962" cy="6038814"/>
          </a:xfrm>
          <a:prstGeom prst="rect">
            <a:avLst/>
          </a:prstGeom>
        </p:spPr>
      </p:pic>
      <p:sp>
        <p:nvSpPr>
          <p:cNvPr id="7" name="Ovaal 6">
            <a:extLst>
              <a:ext uri="{FF2B5EF4-FFF2-40B4-BE49-F238E27FC236}">
                <a16:creationId xmlns:a16="http://schemas.microsoft.com/office/drawing/2014/main" id="{19FF167F-9093-46A2-858A-2F98F2D74947}"/>
              </a:ext>
            </a:extLst>
          </p:cNvPr>
          <p:cNvSpPr/>
          <p:nvPr/>
        </p:nvSpPr>
        <p:spPr>
          <a:xfrm>
            <a:off x="8832647" y="3167789"/>
            <a:ext cx="1343026" cy="252412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9BD01EF5-9AA7-4CE4-AE44-7D443BBE9065}"/>
              </a:ext>
            </a:extLst>
          </p:cNvPr>
          <p:cNvSpPr/>
          <p:nvPr/>
        </p:nvSpPr>
        <p:spPr>
          <a:xfrm>
            <a:off x="7095215" y="1438589"/>
            <a:ext cx="2257425" cy="120015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91B56920-F6B9-484A-A465-DABE136CC3E0}"/>
              </a:ext>
            </a:extLst>
          </p:cNvPr>
          <p:cNvSpPr/>
          <p:nvPr/>
        </p:nvSpPr>
        <p:spPr>
          <a:xfrm>
            <a:off x="9679663" y="1447466"/>
            <a:ext cx="2257425" cy="120015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073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1ED6F2E-75A9-4A41-97DF-CFB240F95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75" y="272817"/>
            <a:ext cx="482600" cy="488951"/>
          </a:xfrm>
          <a:prstGeom prst="rect">
            <a:avLst/>
          </a:prstGeom>
        </p:spPr>
      </p:pic>
      <p:sp>
        <p:nvSpPr>
          <p:cNvPr id="8" name="Google Shape;131;ge1e89b1d6a_0_0">
            <a:extLst>
              <a:ext uri="{FF2B5EF4-FFF2-40B4-BE49-F238E27FC236}">
                <a16:creationId xmlns:a16="http://schemas.microsoft.com/office/drawing/2014/main" id="{168C1FD2-84C9-499B-BAC3-4C53C4E1ED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28880" y="294903"/>
            <a:ext cx="10972800" cy="933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75937"/>
              </a:buClr>
              <a:buSzPts val="2800"/>
              <a:buFont typeface="Verdana"/>
              <a:buNone/>
            </a:pPr>
            <a:r>
              <a:rPr lang="nl-NL" dirty="0"/>
              <a:t>Wet kwaliteitsborging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A66A118-18A4-4AF0-AA6B-97A2E25DA4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4025" y="-9250"/>
            <a:ext cx="5657975" cy="4661807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95C6A4E0-A604-4C61-BDF2-B86BE91937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4025" y="4614916"/>
            <a:ext cx="5448218" cy="2497359"/>
          </a:xfrm>
          <a:prstGeom prst="rect">
            <a:avLst/>
          </a:prstGeom>
        </p:spPr>
      </p:pic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C5B5C19A-A781-46F9-991C-EF0F4BF073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6425" y="1371601"/>
            <a:ext cx="5987843" cy="475456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nl-NL" sz="2000" dirty="0">
                <a:solidFill>
                  <a:srgbClr val="002060"/>
                </a:solidFill>
              </a:rPr>
              <a:t>Ruimtelijke vergunning (</a:t>
            </a:r>
            <a:r>
              <a:rPr lang="nl-NL" sz="2000" dirty="0" err="1">
                <a:solidFill>
                  <a:srgbClr val="002060"/>
                </a:solidFill>
              </a:rPr>
              <a:t>zaaknr</a:t>
            </a:r>
            <a:r>
              <a:rPr lang="nl-NL" sz="2000" dirty="0">
                <a:solidFill>
                  <a:srgbClr val="002060"/>
                </a:solidFill>
              </a:rPr>
              <a:t> 1)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endParaRPr lang="nl-NL" sz="2000" dirty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nl-NL" sz="2000" dirty="0">
                <a:solidFill>
                  <a:srgbClr val="002060"/>
                </a:solidFill>
              </a:rPr>
              <a:t>Technische aspecten bouwwerk via meldingen en informatieberichten: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nl-NL" sz="2000" dirty="0">
                <a:solidFill>
                  <a:srgbClr val="002060"/>
                </a:solidFill>
              </a:rPr>
              <a:t>Bouwactiviteit (technisch) informatie (</a:t>
            </a:r>
            <a:r>
              <a:rPr lang="nl-NL" sz="2000" dirty="0" err="1">
                <a:solidFill>
                  <a:srgbClr val="002060"/>
                </a:solidFill>
              </a:rPr>
              <a:t>zaaknr</a:t>
            </a:r>
            <a:r>
              <a:rPr lang="nl-NL" sz="2000" dirty="0">
                <a:solidFill>
                  <a:srgbClr val="002060"/>
                </a:solidFill>
              </a:rPr>
              <a:t> 2 en 3)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nl-NL" sz="2000" dirty="0">
                <a:solidFill>
                  <a:srgbClr val="002060"/>
                </a:solidFill>
              </a:rPr>
              <a:t>Bouwactiviteit (technisch) melding (</a:t>
            </a:r>
            <a:r>
              <a:rPr lang="nl-NL" sz="2000" dirty="0" err="1">
                <a:solidFill>
                  <a:srgbClr val="002060"/>
                </a:solidFill>
              </a:rPr>
              <a:t>zaaknr</a:t>
            </a:r>
            <a:r>
              <a:rPr lang="nl-NL" sz="2000" dirty="0">
                <a:solidFill>
                  <a:srgbClr val="002060"/>
                </a:solidFill>
              </a:rPr>
              <a:t> 4 en 5)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endParaRPr lang="nl-NL" sz="2000" dirty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nl-NL" sz="2000" dirty="0">
                <a:solidFill>
                  <a:srgbClr val="002060"/>
                </a:solidFill>
              </a:rPr>
              <a:t>Zaaktype ‘Technische bouwactiviteit realisatie melding’ B1872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endParaRPr lang="nl-NL" sz="2000" dirty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nl-NL" sz="2000" dirty="0">
                <a:solidFill>
                  <a:srgbClr val="002060"/>
                </a:solidFill>
              </a:rPr>
              <a:t>Denk aan adresgegevens op documentniveau</a:t>
            </a:r>
            <a:br>
              <a:rPr lang="nl-NL" sz="2000" dirty="0">
                <a:solidFill>
                  <a:srgbClr val="002060"/>
                </a:solidFill>
              </a:rPr>
            </a:br>
            <a:r>
              <a:rPr lang="nl-NL" sz="2000" dirty="0">
                <a:solidFill>
                  <a:srgbClr val="002060"/>
                </a:solidFill>
              </a:rPr>
              <a:t>‘Over 40 jaar zoek je naar bouwvergunning adres huisnummer-woonplaats’ en vind je dus 5 zaken</a:t>
            </a:r>
          </a:p>
        </p:txBody>
      </p:sp>
    </p:spTree>
    <p:extLst>
      <p:ext uri="{BB962C8B-B14F-4D97-AF65-F5344CB8AC3E}">
        <p14:creationId xmlns:p14="http://schemas.microsoft.com/office/powerpoint/2010/main" val="2210555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1ED6F2E-75A9-4A41-97DF-CFB240F95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75" y="272817"/>
            <a:ext cx="482600" cy="488951"/>
          </a:xfrm>
          <a:prstGeom prst="rect">
            <a:avLst/>
          </a:prstGeom>
        </p:spPr>
      </p:pic>
      <p:sp>
        <p:nvSpPr>
          <p:cNvPr id="8" name="Google Shape;131;ge1e89b1d6a_0_0">
            <a:extLst>
              <a:ext uri="{FF2B5EF4-FFF2-40B4-BE49-F238E27FC236}">
                <a16:creationId xmlns:a16="http://schemas.microsoft.com/office/drawing/2014/main" id="{168C1FD2-84C9-499B-BAC3-4C53C4E1ED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28880" y="294903"/>
            <a:ext cx="10972800" cy="933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75937"/>
              </a:buClr>
              <a:buSzPts val="2800"/>
              <a:buFont typeface="Verdana"/>
              <a:buNone/>
            </a:pPr>
            <a:r>
              <a:rPr lang="nl-NL" dirty="0"/>
              <a:t>Systemen en applicaties WKB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4DFD9254-104E-4503-8905-DDF0D21FF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076" y="2388120"/>
            <a:ext cx="7280220" cy="284117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nl-NL" sz="2800" dirty="0"/>
              <a:t>Dossiervorming met </a:t>
            </a:r>
            <a:r>
              <a:rPr lang="nl-NL" sz="2800" dirty="0" err="1"/>
              <a:t>taakspecifieke</a:t>
            </a:r>
            <a:r>
              <a:rPr lang="nl-NL" sz="2800" dirty="0"/>
              <a:t> </a:t>
            </a:r>
            <a:r>
              <a:rPr lang="nl-NL" sz="2800" dirty="0" err="1"/>
              <a:t>appl</a:t>
            </a:r>
            <a:r>
              <a:rPr lang="nl-NL" sz="2800" dirty="0"/>
              <a:t> of zaaksysteem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sz="2800" dirty="0"/>
              <a:t>Check inrichting VTH/zaaksysteem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sz="2800" dirty="0"/>
              <a:t>Archivering en overbrenging</a:t>
            </a:r>
          </a:p>
          <a:p>
            <a:pPr>
              <a:lnSpc>
                <a:spcPct val="150000"/>
              </a:lnSpc>
            </a:pPr>
            <a:endParaRPr lang="nl-NL" dirty="0"/>
          </a:p>
        </p:txBody>
      </p:sp>
      <p:pic>
        <p:nvPicPr>
          <p:cNvPr id="9" name="Picture 2" descr="Zaakgericht werken en duurzaam archiveren in harmonie samen, is dat  mogelijk?">
            <a:extLst>
              <a:ext uri="{FF2B5EF4-FFF2-40B4-BE49-F238E27FC236}">
                <a16:creationId xmlns:a16="http://schemas.microsoft.com/office/drawing/2014/main" id="{C3C1F0B6-4E94-452F-8035-6496F7201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295" y="2236683"/>
            <a:ext cx="4094053" cy="355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9125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1ED6F2E-75A9-4A41-97DF-CFB240F95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75" y="272817"/>
            <a:ext cx="482600" cy="488951"/>
          </a:xfrm>
          <a:prstGeom prst="rect">
            <a:avLst/>
          </a:prstGeom>
        </p:spPr>
      </p:pic>
      <p:sp>
        <p:nvSpPr>
          <p:cNvPr id="8" name="Google Shape;131;ge1e89b1d6a_0_0">
            <a:extLst>
              <a:ext uri="{FF2B5EF4-FFF2-40B4-BE49-F238E27FC236}">
                <a16:creationId xmlns:a16="http://schemas.microsoft.com/office/drawing/2014/main" id="{168C1FD2-84C9-499B-BAC3-4C53C4E1ED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28880" y="294903"/>
            <a:ext cx="10972800" cy="933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75937"/>
              </a:buClr>
              <a:buSzPts val="2800"/>
              <a:buFont typeface="Verdana"/>
              <a:buNone/>
            </a:pPr>
            <a:r>
              <a:rPr lang="nl-NL" dirty="0"/>
              <a:t>Register externe veiligheid (REV)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1A9573A3-5FD3-4339-A32C-73CA22349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3316" y="1420319"/>
            <a:ext cx="7839857" cy="4525963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rgbClr val="002060"/>
                </a:solidFill>
              </a:rPr>
              <a:t>Het REV is een register waarin informatie over externe veiligheidsrisico’s verzameld wordt</a:t>
            </a:r>
          </a:p>
          <a:p>
            <a:pPr marL="0" indent="0">
              <a:buNone/>
            </a:pPr>
            <a:endParaRPr lang="nl-NL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002060"/>
                </a:solidFill>
              </a:rPr>
              <a:t>De (gemandateerde) bronhouders zorgen ervoor dat data van risicovolle activiteiten in het REV terecht komen</a:t>
            </a:r>
          </a:p>
          <a:p>
            <a:pPr marL="0" indent="0">
              <a:buNone/>
            </a:pPr>
            <a:endParaRPr lang="nl-NL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002060"/>
                </a:solidFill>
              </a:rPr>
              <a:t>Het REV vervangt het Register risicosituaties gevaarlijke stoffen (RRGS)</a:t>
            </a:r>
          </a:p>
          <a:p>
            <a:pPr marL="0" indent="0">
              <a:buNone/>
            </a:pPr>
            <a:endParaRPr lang="nl-NL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002060"/>
                </a:solidFill>
              </a:rPr>
              <a:t>https://www.registerexterneveiligheid.nl/</a:t>
            </a:r>
          </a:p>
        </p:txBody>
      </p:sp>
    </p:spTree>
    <p:extLst>
      <p:ext uri="{BB962C8B-B14F-4D97-AF65-F5344CB8AC3E}">
        <p14:creationId xmlns:p14="http://schemas.microsoft.com/office/powerpoint/2010/main" val="23630284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1ED6F2E-75A9-4A41-97DF-CFB240F95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75" y="272817"/>
            <a:ext cx="482600" cy="488951"/>
          </a:xfrm>
          <a:prstGeom prst="rect">
            <a:avLst/>
          </a:prstGeom>
        </p:spPr>
      </p:pic>
      <p:sp>
        <p:nvSpPr>
          <p:cNvPr id="8" name="Google Shape;131;ge1e89b1d6a_0_0">
            <a:extLst>
              <a:ext uri="{FF2B5EF4-FFF2-40B4-BE49-F238E27FC236}">
                <a16:creationId xmlns:a16="http://schemas.microsoft.com/office/drawing/2014/main" id="{168C1FD2-84C9-499B-BAC3-4C53C4E1ED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28880" y="294903"/>
            <a:ext cx="10972800" cy="933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75937"/>
              </a:buClr>
              <a:buSzPts val="2800"/>
              <a:buFont typeface="Verdana"/>
              <a:buNone/>
            </a:pPr>
            <a:r>
              <a:rPr lang="nl-NL" dirty="0"/>
              <a:t>Register externe veiligheid (REV)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32D32F7-93FC-4403-BE11-6C7E0B4C2B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8880" y="959877"/>
            <a:ext cx="8886779" cy="493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6309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1ED6F2E-75A9-4A41-97DF-CFB240F95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75" y="272817"/>
            <a:ext cx="482600" cy="488951"/>
          </a:xfrm>
          <a:prstGeom prst="rect">
            <a:avLst/>
          </a:prstGeom>
        </p:spPr>
      </p:pic>
      <p:sp>
        <p:nvSpPr>
          <p:cNvPr id="8" name="Google Shape;131;ge1e89b1d6a_0_0">
            <a:extLst>
              <a:ext uri="{FF2B5EF4-FFF2-40B4-BE49-F238E27FC236}">
                <a16:creationId xmlns:a16="http://schemas.microsoft.com/office/drawing/2014/main" id="{168C1FD2-84C9-499B-BAC3-4C53C4E1ED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28880" y="294903"/>
            <a:ext cx="10972800" cy="933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75937"/>
              </a:buClr>
              <a:buSzPts val="2800"/>
              <a:buFont typeface="Verdana"/>
              <a:buNone/>
            </a:pPr>
            <a:r>
              <a:rPr lang="nl-NL" dirty="0"/>
              <a:t>Wiki DUTO Omgevingswet op KIA</a:t>
            </a:r>
            <a:endParaRPr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BB01AD08-2E63-4D1A-BC61-7C7C4793B7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808" y="1169028"/>
            <a:ext cx="7650792" cy="5700589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5879349A-29F1-4B9B-9614-AED317C256F2}"/>
              </a:ext>
            </a:extLst>
          </p:cNvPr>
          <p:cNvSpPr txBox="1"/>
          <p:nvPr/>
        </p:nvSpPr>
        <p:spPr>
          <a:xfrm>
            <a:off x="8012628" y="1284566"/>
            <a:ext cx="613021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altLang="nl-NL" sz="2000" dirty="0">
                <a:solidFill>
                  <a:srgbClr val="E11E2D"/>
                </a:solidFill>
                <a:latin typeface="+mj-lt"/>
                <a:cs typeface="Tahoma" panose="020B0604030504040204" pitchFamily="34" charset="0"/>
              </a:rPr>
              <a:t>◄◄◄</a:t>
            </a:r>
            <a:r>
              <a:rPr lang="nl-NL" altLang="nl-NL" dirty="0">
                <a:latin typeface="+mj-lt"/>
                <a:cs typeface="Tahoma" panose="020B0604030504040204" pitchFamily="34" charset="0"/>
              </a:rPr>
              <a:t> </a:t>
            </a:r>
            <a:r>
              <a:rPr lang="nl-NL" altLang="nl-NL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Tahoma" panose="020B0604030504040204" pitchFamily="34" charset="0"/>
              </a:rPr>
              <a:t>kia.pleio.nl</a:t>
            </a:r>
          </a:p>
          <a:p>
            <a:endParaRPr lang="nl-NL" sz="1400" dirty="0">
              <a:latin typeface="+mj-lt"/>
              <a:cs typeface="Tahoma" panose="020B0604030504040204" pitchFamily="34" charset="0"/>
            </a:endParaRPr>
          </a:p>
          <a:p>
            <a:r>
              <a:rPr lang="nl-NL" sz="1400" dirty="0">
                <a:latin typeface="+mj-lt"/>
                <a:cs typeface="Tahoma" panose="020B0604030504040204" pitchFamily="34" charset="0"/>
              </a:rPr>
              <a:t>	</a:t>
            </a:r>
            <a:r>
              <a:rPr lang="nl-NL" sz="1400" dirty="0">
                <a:solidFill>
                  <a:srgbClr val="E11E2D"/>
                </a:solidFill>
                <a:latin typeface="+mj-lt"/>
                <a:cs typeface="Tahoma" panose="020B0604030504040204" pitchFamily="34" charset="0"/>
              </a:rPr>
              <a:t>▼</a:t>
            </a:r>
          </a:p>
          <a:p>
            <a:r>
              <a:rPr lang="nl-NL" sz="1400" dirty="0">
                <a:latin typeface="+mj-lt"/>
                <a:cs typeface="Tahoma" panose="020B0604030504040204" pitchFamily="34" charset="0"/>
              </a:rPr>
              <a:t>	</a:t>
            </a:r>
            <a:r>
              <a:rPr lang="nl-NL" sz="1400" dirty="0">
                <a:solidFill>
                  <a:srgbClr val="E11E2D"/>
                </a:solidFill>
                <a:latin typeface="+mj-lt"/>
                <a:cs typeface="Tahoma" panose="020B0604030504040204" pitchFamily="34" charset="0"/>
              </a:rPr>
              <a:t>▼</a:t>
            </a:r>
          </a:p>
          <a:p>
            <a:endParaRPr lang="nl-NL" sz="1400" dirty="0">
              <a:latin typeface="+mj-lt"/>
              <a:cs typeface="Tahoma" panose="020B0604030504040204" pitchFamily="34" charset="0"/>
            </a:endParaRPr>
          </a:p>
          <a:p>
            <a:r>
              <a:rPr lang="nl-NL" dirty="0">
                <a:latin typeface="+mj-lt"/>
              </a:rPr>
              <a:t>  Kennisplatform</a:t>
            </a:r>
          </a:p>
          <a:p>
            <a:r>
              <a:rPr lang="nl-NL" dirty="0">
                <a:latin typeface="+mj-lt"/>
              </a:rPr>
              <a:t>  Informatiehuishouding</a:t>
            </a:r>
          </a:p>
          <a:p>
            <a:r>
              <a:rPr lang="nl-NL" dirty="0">
                <a:latin typeface="+mj-lt"/>
              </a:rPr>
              <a:t>  Overheden</a:t>
            </a:r>
          </a:p>
          <a:p>
            <a:endParaRPr lang="nl-NL" sz="1400" dirty="0">
              <a:latin typeface="+mj-lt"/>
            </a:endParaRPr>
          </a:p>
          <a:p>
            <a:r>
              <a:rPr lang="nl-NL" sz="1400" dirty="0">
                <a:latin typeface="+mj-lt"/>
                <a:cs typeface="Tahoma" panose="020B0604030504040204" pitchFamily="34" charset="0"/>
              </a:rPr>
              <a:t>	</a:t>
            </a:r>
            <a:r>
              <a:rPr lang="nl-NL" sz="1400" dirty="0">
                <a:solidFill>
                  <a:srgbClr val="E11E2D"/>
                </a:solidFill>
                <a:latin typeface="+mj-lt"/>
                <a:cs typeface="Tahoma" panose="020B0604030504040204" pitchFamily="34" charset="0"/>
              </a:rPr>
              <a:t>▼</a:t>
            </a:r>
            <a:endParaRPr lang="nl-NL" sz="1400" dirty="0">
              <a:solidFill>
                <a:srgbClr val="E11E2D"/>
              </a:solidFill>
              <a:latin typeface="+mj-lt"/>
            </a:endParaRPr>
          </a:p>
          <a:p>
            <a:r>
              <a:rPr lang="nl-NL" sz="1400" dirty="0">
                <a:latin typeface="+mj-lt"/>
                <a:cs typeface="Tahoma" panose="020B0604030504040204" pitchFamily="34" charset="0"/>
              </a:rPr>
              <a:t>	</a:t>
            </a:r>
            <a:r>
              <a:rPr lang="nl-NL" sz="1400" dirty="0">
                <a:solidFill>
                  <a:srgbClr val="E11E2D"/>
                </a:solidFill>
                <a:latin typeface="+mj-lt"/>
                <a:cs typeface="Tahoma" panose="020B0604030504040204" pitchFamily="34" charset="0"/>
              </a:rPr>
              <a:t>▼</a:t>
            </a:r>
          </a:p>
          <a:p>
            <a:endParaRPr lang="nl-NL" sz="1400" dirty="0">
              <a:latin typeface="+mj-lt"/>
            </a:endParaRPr>
          </a:p>
          <a:p>
            <a:r>
              <a:rPr lang="nl-NL" dirty="0">
                <a:latin typeface="+mj-lt"/>
              </a:rPr>
              <a:t>  Wiki’s</a:t>
            </a:r>
          </a:p>
          <a:p>
            <a:endParaRPr lang="nl-NL" sz="1400" dirty="0">
              <a:latin typeface="+mj-lt"/>
            </a:endParaRPr>
          </a:p>
          <a:p>
            <a:r>
              <a:rPr lang="nl-NL" sz="1400" dirty="0">
                <a:latin typeface="+mj-lt"/>
                <a:cs typeface="Tahoma" panose="020B0604030504040204" pitchFamily="34" charset="0"/>
              </a:rPr>
              <a:t>	</a:t>
            </a:r>
            <a:r>
              <a:rPr lang="nl-NL" sz="1400" dirty="0">
                <a:solidFill>
                  <a:srgbClr val="E11E2D"/>
                </a:solidFill>
                <a:latin typeface="+mj-lt"/>
                <a:cs typeface="Tahoma" panose="020B0604030504040204" pitchFamily="34" charset="0"/>
              </a:rPr>
              <a:t>▼</a:t>
            </a:r>
            <a:endParaRPr lang="nl-NL" sz="1400" dirty="0">
              <a:solidFill>
                <a:srgbClr val="E11E2D"/>
              </a:solidFill>
              <a:latin typeface="+mj-lt"/>
            </a:endParaRPr>
          </a:p>
          <a:p>
            <a:r>
              <a:rPr lang="nl-NL" sz="1400" dirty="0">
                <a:latin typeface="+mj-lt"/>
                <a:cs typeface="Tahoma" panose="020B0604030504040204" pitchFamily="34" charset="0"/>
              </a:rPr>
              <a:t>	</a:t>
            </a:r>
            <a:r>
              <a:rPr lang="nl-NL" sz="1400" dirty="0">
                <a:solidFill>
                  <a:srgbClr val="E11E2D"/>
                </a:solidFill>
                <a:latin typeface="+mj-lt"/>
                <a:cs typeface="Tahoma" panose="020B0604030504040204" pitchFamily="34" charset="0"/>
              </a:rPr>
              <a:t>▼</a:t>
            </a:r>
          </a:p>
          <a:p>
            <a:endParaRPr lang="nl-NL" sz="1400" dirty="0">
              <a:latin typeface="+mj-lt"/>
            </a:endParaRPr>
          </a:p>
          <a:p>
            <a:r>
              <a:rPr lang="nl-NL" dirty="0">
                <a:latin typeface="+mj-lt"/>
              </a:rPr>
              <a:t>  Handreiking DUTO </a:t>
            </a:r>
          </a:p>
          <a:p>
            <a:r>
              <a:rPr lang="nl-NL" dirty="0">
                <a:latin typeface="+mj-lt"/>
              </a:rPr>
              <a:t>  Omgevingswet </a:t>
            </a:r>
          </a:p>
        </p:txBody>
      </p:sp>
    </p:spTree>
    <p:extLst>
      <p:ext uri="{BB962C8B-B14F-4D97-AF65-F5344CB8AC3E}">
        <p14:creationId xmlns:p14="http://schemas.microsoft.com/office/powerpoint/2010/main" val="914324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1ED6F2E-75A9-4A41-97DF-CFB240F95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75" y="272817"/>
            <a:ext cx="482600" cy="488951"/>
          </a:xfrm>
          <a:prstGeom prst="rect">
            <a:avLst/>
          </a:prstGeom>
        </p:spPr>
      </p:pic>
      <p:sp>
        <p:nvSpPr>
          <p:cNvPr id="8" name="Google Shape;131;ge1e89b1d6a_0_0">
            <a:extLst>
              <a:ext uri="{FF2B5EF4-FFF2-40B4-BE49-F238E27FC236}">
                <a16:creationId xmlns:a16="http://schemas.microsoft.com/office/drawing/2014/main" id="{168C1FD2-84C9-499B-BAC3-4C53C4E1ED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28880" y="294903"/>
            <a:ext cx="10972800" cy="933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75937"/>
              </a:buClr>
              <a:buSzPts val="2800"/>
              <a:buFont typeface="Verdana"/>
              <a:buNone/>
            </a:pPr>
            <a:r>
              <a:rPr lang="nl-NL" dirty="0"/>
              <a:t>Aanleiding werkplaats</a:t>
            </a:r>
            <a:endParaRPr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4957499C-D4FA-4B5D-9D51-BB5426F9CB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420" y="2453809"/>
            <a:ext cx="3768039" cy="1807295"/>
          </a:xfrm>
          <a:prstGeom prst="rect">
            <a:avLst/>
          </a:prstGeom>
        </p:spPr>
      </p:pic>
      <p:sp>
        <p:nvSpPr>
          <p:cNvPr id="16" name="Google Shape;184;ge1e89b1d6a_0_123">
            <a:extLst>
              <a:ext uri="{FF2B5EF4-FFF2-40B4-BE49-F238E27FC236}">
                <a16:creationId xmlns:a16="http://schemas.microsoft.com/office/drawing/2014/main" id="{BD28F2CF-F917-4B65-B58E-876CCD331C9D}"/>
              </a:ext>
            </a:extLst>
          </p:cNvPr>
          <p:cNvSpPr txBox="1">
            <a:spLocks/>
          </p:cNvSpPr>
          <p:nvPr/>
        </p:nvSpPr>
        <p:spPr bwMode="auto">
          <a:xfrm>
            <a:off x="6737401" y="2535480"/>
            <a:ext cx="4748106" cy="2335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268288" indent="-268288" algn="l" defTabSz="912813" rtl="0" eaLnBrk="1" fontAlgn="base" hangingPunct="1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39750" indent="-269875" algn="l" defTabSz="912813" rtl="0" eaLnBrk="1" fontAlgn="base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09625" indent="-269875" algn="l" defTabSz="912813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79500" indent="-269875" algn="l" defTabSz="912813" rtl="0" eaLnBrk="1" fontAlgn="base" hangingPunct="1">
              <a:lnSpc>
                <a:spcPct val="90000"/>
              </a:lnSpc>
              <a:spcBef>
                <a:spcPts val="363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49375" indent="-268288" algn="l" defTabSz="912813" rtl="0" eaLnBrk="1" fontAlgn="base" hangingPunct="1">
              <a:lnSpc>
                <a:spcPct val="90000"/>
              </a:lnSpc>
              <a:spcBef>
                <a:spcPts val="325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nl-NL" b="1" i="1" dirty="0">
                <a:solidFill>
                  <a:srgbClr val="002060"/>
                </a:solidFill>
              </a:rPr>
              <a:t>Concretiseringsslag: Hoe?</a:t>
            </a:r>
          </a:p>
          <a:p>
            <a:pPr marL="387350" indent="-28575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Tx/>
              <a:buChar char="-"/>
            </a:pPr>
            <a:r>
              <a:rPr lang="nl-NL" i="1" dirty="0">
                <a:solidFill>
                  <a:srgbClr val="002060"/>
                </a:solidFill>
              </a:rPr>
              <a:t>Met welk systeem?</a:t>
            </a:r>
          </a:p>
          <a:p>
            <a:pPr marL="387350" indent="-28575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Tx/>
              <a:buChar char="-"/>
            </a:pPr>
            <a:r>
              <a:rPr lang="nl-NL" i="1" dirty="0">
                <a:solidFill>
                  <a:srgbClr val="002060"/>
                </a:solidFill>
              </a:rPr>
              <a:t>Met welk zaaktype?</a:t>
            </a:r>
          </a:p>
          <a:p>
            <a:pPr marL="387350" indent="-28575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Tx/>
              <a:buChar char="-"/>
            </a:pPr>
            <a:r>
              <a:rPr lang="nl-NL" i="1" dirty="0">
                <a:solidFill>
                  <a:srgbClr val="002060"/>
                </a:solidFill>
              </a:rPr>
              <a:t>Welke bewaringstermijnen?</a:t>
            </a:r>
          </a:p>
          <a:p>
            <a:pPr marL="387350" indent="-28575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Tx/>
              <a:buChar char="-"/>
            </a:pPr>
            <a:r>
              <a:rPr lang="nl-NL" i="1" dirty="0">
                <a:solidFill>
                  <a:srgbClr val="002060"/>
                </a:solidFill>
              </a:rPr>
              <a:t>Samenwerking met andere organisaties?</a:t>
            </a:r>
          </a:p>
        </p:txBody>
      </p:sp>
      <p:sp>
        <p:nvSpPr>
          <p:cNvPr id="17" name="Pijl: rechts 16">
            <a:extLst>
              <a:ext uri="{FF2B5EF4-FFF2-40B4-BE49-F238E27FC236}">
                <a16:creationId xmlns:a16="http://schemas.microsoft.com/office/drawing/2014/main" id="{94911B9F-9CAB-4C8C-8BDB-9C644FF75F17}"/>
              </a:ext>
            </a:extLst>
          </p:cNvPr>
          <p:cNvSpPr/>
          <p:nvPr/>
        </p:nvSpPr>
        <p:spPr>
          <a:xfrm>
            <a:off x="5123858" y="3230244"/>
            <a:ext cx="1152144" cy="254424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83620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350050FF-9789-82BE-1212-7FB86511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Functionele set inwerkingtreding Omgevingswet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61B7AD7-2F94-8570-F2AD-37D850D7C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999" y="1800000"/>
            <a:ext cx="5658257" cy="4500000"/>
          </a:xfrm>
        </p:spPr>
        <p:txBody>
          <a:bodyPr/>
          <a:lstStyle/>
          <a:p>
            <a:r>
              <a:rPr lang="nl-NL" dirty="0"/>
              <a:t>“Benodigde </a:t>
            </a:r>
            <a:r>
              <a:rPr lang="nl-NL" dirty="0" err="1"/>
              <a:t>capabilities</a:t>
            </a:r>
            <a:r>
              <a:rPr lang="nl-NL" dirty="0"/>
              <a:t> en belangrijke functionaliteiten in de DSO-keten van bevoegd gezagen”</a:t>
            </a:r>
          </a:p>
          <a:p>
            <a:r>
              <a:rPr lang="nl-NL" dirty="0"/>
              <a:t>“Onveranderlijk kunnen bewaren van een ter besluitvorming voorgelegde wijziging” voor omgevingsdocumenten</a:t>
            </a:r>
          </a:p>
          <a:p>
            <a:r>
              <a:rPr lang="nl-NL" dirty="0"/>
              <a:t>“Kunnen borgen van duurzame toegankelijkheid van informatie over de procesuitvoering” voor VTH zaken</a:t>
            </a:r>
          </a:p>
          <a:p>
            <a:r>
              <a:rPr lang="nl-NL" dirty="0"/>
              <a:t>Beslisbomen ontbreken hier nu nog.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8FD7AA31-F1CB-1D7D-2D5D-DFA112BF40B1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7002690" y="1800000"/>
            <a:ext cx="4860925" cy="2705401"/>
          </a:xfr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E5371CF4-C956-1C44-082F-333F08A04780}"/>
              </a:ext>
            </a:extLst>
          </p:cNvPr>
          <p:cNvSpPr txBox="1"/>
          <p:nvPr/>
        </p:nvSpPr>
        <p:spPr>
          <a:xfrm>
            <a:off x="6923314" y="5138057"/>
            <a:ext cx="512717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hlinkClick r:id="rId3"/>
              </a:rPr>
              <a:t>https://aandeslagmetdeomgevingswet.nl/implementatie/voortgang-monitoring/indringend-ketentesten/overzicht-belangrijke-functies-lokale-software/</a:t>
            </a:r>
            <a:endParaRPr lang="nl-NL" sz="20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117281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5FBFA442-B724-F635-434E-CF2A5DD2E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838200"/>
            <a:ext cx="10033200" cy="961800"/>
          </a:xfrm>
        </p:spPr>
        <p:txBody>
          <a:bodyPr/>
          <a:lstStyle/>
          <a:p>
            <a:r>
              <a:rPr lang="nl-NL" dirty="0"/>
              <a:t>https://aandeslagmetdeomgevingswet.nl/bijeenkomsten/implementatiedag-omgevingswet/implementatiedag-omgevingswet-27-september-2022/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5A3F5466-1157-11D5-A07F-246A4FF3AD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9500" y="2534340"/>
            <a:ext cx="10033000" cy="3032333"/>
          </a:xfr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BE6BAE9C-9FF2-2EE7-BCB2-36A2D8867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6632" y="3050042"/>
            <a:ext cx="6829425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8571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1ED6F2E-75A9-4A41-97DF-CFB240F95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75" y="272817"/>
            <a:ext cx="482600" cy="488951"/>
          </a:xfrm>
          <a:prstGeom prst="rect">
            <a:avLst/>
          </a:prstGeom>
        </p:spPr>
      </p:pic>
      <p:sp>
        <p:nvSpPr>
          <p:cNvPr id="8" name="Google Shape;131;ge1e89b1d6a_0_0">
            <a:extLst>
              <a:ext uri="{FF2B5EF4-FFF2-40B4-BE49-F238E27FC236}">
                <a16:creationId xmlns:a16="http://schemas.microsoft.com/office/drawing/2014/main" id="{168C1FD2-84C9-499B-BAC3-4C53C4E1ED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28880" y="294903"/>
            <a:ext cx="10972800" cy="933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75937"/>
              </a:buClr>
              <a:buSzPts val="2800"/>
              <a:buFont typeface="Verdana"/>
              <a:buNone/>
            </a:pPr>
            <a:r>
              <a:rPr lang="nl-NL" dirty="0"/>
              <a:t>Dank voor uw aandacht!</a:t>
            </a:r>
          </a:p>
        </p:txBody>
      </p:sp>
      <p:pic>
        <p:nvPicPr>
          <p:cNvPr id="1026" name="Picture 2" descr="Vergaderingen | Wijkraad Binnenstad Haarlem">
            <a:extLst>
              <a:ext uri="{FF2B5EF4-FFF2-40B4-BE49-F238E27FC236}">
                <a16:creationId xmlns:a16="http://schemas.microsoft.com/office/drawing/2014/main" id="{53462992-94D9-46AF-84BA-29C1CD9BE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126" y="1473779"/>
            <a:ext cx="5213922" cy="391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721F96ED-375B-41F8-9EE2-73A781EEA804}"/>
              </a:ext>
            </a:extLst>
          </p:cNvPr>
          <p:cNvSpPr txBox="1"/>
          <p:nvPr/>
        </p:nvSpPr>
        <p:spPr>
          <a:xfrm>
            <a:off x="-44390" y="6676008"/>
            <a:ext cx="1219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>
                <a:solidFill>
                  <a:schemeClr val="bg1"/>
                </a:solidFill>
              </a:rPr>
              <a:t>Bron: Website Wijkraad Binnenstad Haarlem</a:t>
            </a:r>
          </a:p>
        </p:txBody>
      </p:sp>
    </p:spTree>
    <p:extLst>
      <p:ext uri="{BB962C8B-B14F-4D97-AF65-F5344CB8AC3E}">
        <p14:creationId xmlns:p14="http://schemas.microsoft.com/office/powerpoint/2010/main" val="3405118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1ED6F2E-75A9-4A41-97DF-CFB240F95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75" y="272817"/>
            <a:ext cx="482600" cy="488951"/>
          </a:xfrm>
          <a:prstGeom prst="rect">
            <a:avLst/>
          </a:prstGeom>
        </p:spPr>
      </p:pic>
      <p:sp>
        <p:nvSpPr>
          <p:cNvPr id="8" name="Google Shape;131;ge1e89b1d6a_0_0">
            <a:extLst>
              <a:ext uri="{FF2B5EF4-FFF2-40B4-BE49-F238E27FC236}">
                <a16:creationId xmlns:a16="http://schemas.microsoft.com/office/drawing/2014/main" id="{168C1FD2-84C9-499B-BAC3-4C53C4E1ED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28880" y="294903"/>
            <a:ext cx="10972800" cy="933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75937"/>
              </a:buClr>
              <a:buSzPts val="2800"/>
              <a:buFont typeface="Verdana"/>
              <a:buNone/>
            </a:pPr>
            <a:r>
              <a:rPr lang="nl-NL" dirty="0"/>
              <a:t>De betrokken samenwerkingspartijen</a:t>
            </a:r>
            <a:endParaRPr dirty="0"/>
          </a:p>
        </p:txBody>
      </p:sp>
      <p:pic>
        <p:nvPicPr>
          <p:cNvPr id="7" name="Picture 2" descr="Meerinzicht - Het Vraaghuis">
            <a:extLst>
              <a:ext uri="{FF2B5EF4-FFF2-40B4-BE49-F238E27FC236}">
                <a16:creationId xmlns:a16="http://schemas.microsoft.com/office/drawing/2014/main" id="{96DB7AD7-ED3E-43D1-86A0-5901987C9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41" y="2409474"/>
            <a:ext cx="2140078" cy="66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et Utrechts Archief · GitHub">
            <a:extLst>
              <a:ext uri="{FF2B5EF4-FFF2-40B4-BE49-F238E27FC236}">
                <a16:creationId xmlns:a16="http://schemas.microsoft.com/office/drawing/2014/main" id="{D5F30D38-7333-496E-A4EE-B536BB6B1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382" y="2156098"/>
            <a:ext cx="979933" cy="97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Gemeente Tilburg over haar unieke aanpak op de transitievisie - Finance  Ideas">
            <a:extLst>
              <a:ext uri="{FF2B5EF4-FFF2-40B4-BE49-F238E27FC236}">
                <a16:creationId xmlns:a16="http://schemas.microsoft.com/office/drawing/2014/main" id="{BA7A7522-2735-4816-A697-FE151D97C5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0" r="22801"/>
          <a:stretch/>
        </p:blipFill>
        <p:spPr bwMode="auto">
          <a:xfrm>
            <a:off x="4963530" y="1915383"/>
            <a:ext cx="1499617" cy="140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Waterschap Rivierenland - RWB">
            <a:extLst>
              <a:ext uri="{FF2B5EF4-FFF2-40B4-BE49-F238E27FC236}">
                <a16:creationId xmlns:a16="http://schemas.microsoft.com/office/drawing/2014/main" id="{3A38660C-12FB-48A6-A08A-8773037A8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364" y="2127632"/>
            <a:ext cx="2153594" cy="106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Stad Zwolle - Cstories.nl - Business Storytelling">
            <a:extLst>
              <a:ext uri="{FF2B5EF4-FFF2-40B4-BE49-F238E27FC236}">
                <a16:creationId xmlns:a16="http://schemas.microsoft.com/office/drawing/2014/main" id="{B9A5B7C3-9E02-4815-9431-7CC3A08F3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199" y="1672124"/>
            <a:ext cx="1400472" cy="140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Kan een afbeelding zijn van waadvogel en tekst">
            <a:extLst>
              <a:ext uri="{FF2B5EF4-FFF2-40B4-BE49-F238E27FC236}">
                <a16:creationId xmlns:a16="http://schemas.microsoft.com/office/drawing/2014/main" id="{E0DBA552-6165-4EEB-9590-B2F19C4FC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166" y="3944591"/>
            <a:ext cx="1381812" cy="138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8" descr="Provincie Gelderland - Kiemt">
            <a:extLst>
              <a:ext uri="{FF2B5EF4-FFF2-40B4-BE49-F238E27FC236}">
                <a16:creationId xmlns:a16="http://schemas.microsoft.com/office/drawing/2014/main" id="{ED729A16-B5B2-42FD-B700-C2FEFB66C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061" y="3903828"/>
            <a:ext cx="2157984" cy="157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2" descr="Waterlands Archief">
            <a:extLst>
              <a:ext uri="{FF2B5EF4-FFF2-40B4-BE49-F238E27FC236}">
                <a16:creationId xmlns:a16="http://schemas.microsoft.com/office/drawing/2014/main" id="{A8D1F907-37C2-4655-AC54-C13706A83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016" y="4251304"/>
            <a:ext cx="1711296" cy="88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4" descr="VNG | Vereniging van Nederlandse Gemeenten">
            <a:extLst>
              <a:ext uri="{FF2B5EF4-FFF2-40B4-BE49-F238E27FC236}">
                <a16:creationId xmlns:a16="http://schemas.microsoft.com/office/drawing/2014/main" id="{19B2BA98-3790-4050-9C44-6E12F66CC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142" y="3884550"/>
            <a:ext cx="2860752" cy="150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380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1ED6F2E-75A9-4A41-97DF-CFB240F95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75" y="272817"/>
            <a:ext cx="482600" cy="488951"/>
          </a:xfrm>
          <a:prstGeom prst="rect">
            <a:avLst/>
          </a:prstGeom>
        </p:spPr>
      </p:pic>
      <p:sp>
        <p:nvSpPr>
          <p:cNvPr id="8" name="Google Shape;131;ge1e89b1d6a_0_0">
            <a:extLst>
              <a:ext uri="{FF2B5EF4-FFF2-40B4-BE49-F238E27FC236}">
                <a16:creationId xmlns:a16="http://schemas.microsoft.com/office/drawing/2014/main" id="{168C1FD2-84C9-499B-BAC3-4C53C4E1ED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28880" y="294903"/>
            <a:ext cx="10972800" cy="933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75937"/>
              </a:buClr>
              <a:buSzPts val="2800"/>
              <a:buFont typeface="Verdana"/>
              <a:buNone/>
            </a:pPr>
            <a:r>
              <a:rPr lang="nl-NL" dirty="0"/>
              <a:t>Feiten en cijfers</a:t>
            </a:r>
            <a:endParaRPr dirty="0"/>
          </a:p>
        </p:txBody>
      </p:sp>
      <p:sp>
        <p:nvSpPr>
          <p:cNvPr id="14" name="Google Shape;147;p3">
            <a:extLst>
              <a:ext uri="{FF2B5EF4-FFF2-40B4-BE49-F238E27FC236}">
                <a16:creationId xmlns:a16="http://schemas.microsoft.com/office/drawing/2014/main" id="{CADDAA5F-A6F7-4888-ACC2-6338C4910434}"/>
              </a:ext>
            </a:extLst>
          </p:cNvPr>
          <p:cNvSpPr txBox="1">
            <a:spLocks/>
          </p:cNvSpPr>
          <p:nvPr/>
        </p:nvSpPr>
        <p:spPr bwMode="auto">
          <a:xfrm>
            <a:off x="601134" y="1811338"/>
            <a:ext cx="10964333" cy="430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rmAutofit/>
          </a:bodyPr>
          <a:lstStyle>
            <a:lvl1pPr marL="268288" indent="-268288" algn="l" defTabSz="912813" rtl="0" eaLnBrk="1" fontAlgn="base" hangingPunct="1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39750" indent="-269875" algn="l" defTabSz="912813" rtl="0" eaLnBrk="1" fontAlgn="base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09625" indent="-269875" algn="l" defTabSz="912813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79500" indent="-269875" algn="l" defTabSz="912813" rtl="0" eaLnBrk="1" fontAlgn="base" hangingPunct="1">
              <a:lnSpc>
                <a:spcPct val="90000"/>
              </a:lnSpc>
              <a:spcBef>
                <a:spcPts val="363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49375" indent="-268288" algn="l" defTabSz="912813" rtl="0" eaLnBrk="1" fontAlgn="base" hangingPunct="1">
              <a:lnSpc>
                <a:spcPct val="90000"/>
              </a:lnSpc>
              <a:spcBef>
                <a:spcPts val="325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endParaRPr lang="nl-NL" i="1" dirty="0">
              <a:solidFill>
                <a:srgbClr val="002060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nl-NL" i="1" dirty="0">
                <a:solidFill>
                  <a:srgbClr val="002060"/>
                </a:solidFill>
              </a:rPr>
              <a:t>20 deelnemers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charset="0"/>
              <a:buNone/>
            </a:pPr>
            <a:r>
              <a:rPr lang="nl-NL" i="1" dirty="0">
                <a:solidFill>
                  <a:srgbClr val="002060"/>
                </a:solidFill>
              </a:rPr>
              <a:t>9 samenwerkingspartijen</a:t>
            </a:r>
          </a:p>
          <a:p>
            <a:pPr marL="0" indent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nl-NL" i="1" dirty="0">
                <a:solidFill>
                  <a:srgbClr val="002060"/>
                </a:solidFill>
              </a:rPr>
              <a:t>6 sessies</a:t>
            </a:r>
          </a:p>
          <a:p>
            <a:pPr marL="0" indent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nl-NL" i="1" dirty="0">
                <a:solidFill>
                  <a:srgbClr val="002060"/>
                </a:solidFill>
              </a:rPr>
              <a:t>Doorlooptijd: 4 maanden</a:t>
            </a:r>
          </a:p>
          <a:p>
            <a:pPr marL="285750" indent="-28575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endParaRPr lang="nl-NL" i="1" dirty="0">
              <a:solidFill>
                <a:srgbClr val="002060"/>
              </a:solidFill>
            </a:endParaRPr>
          </a:p>
          <a:p>
            <a:pPr marL="285750" indent="-18415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nl-NL" i="1" dirty="0">
              <a:solidFill>
                <a:srgbClr val="002060"/>
              </a:solidFill>
            </a:endParaRPr>
          </a:p>
        </p:txBody>
      </p:sp>
      <p:graphicFrame>
        <p:nvGraphicFramePr>
          <p:cNvPr id="16" name="Tabel 15">
            <a:extLst>
              <a:ext uri="{FF2B5EF4-FFF2-40B4-BE49-F238E27FC236}">
                <a16:creationId xmlns:a16="http://schemas.microsoft.com/office/drawing/2014/main" id="{B782D0C6-C1F4-43C3-B01A-9D9237F804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990339"/>
              </p:ext>
            </p:extLst>
          </p:nvPr>
        </p:nvGraphicFramePr>
        <p:xfrm>
          <a:off x="4991411" y="1811338"/>
          <a:ext cx="6766562" cy="4156326"/>
        </p:xfrm>
        <a:graphic>
          <a:graphicData uri="http://schemas.openxmlformats.org/drawingml/2006/table">
            <a:tbl>
              <a:tblPr/>
              <a:tblGrid>
                <a:gridCol w="1077264">
                  <a:extLst>
                    <a:ext uri="{9D8B030D-6E8A-4147-A177-3AD203B41FA5}">
                      <a16:colId xmlns:a16="http://schemas.microsoft.com/office/drawing/2014/main" val="4517803"/>
                    </a:ext>
                  </a:extLst>
                </a:gridCol>
                <a:gridCol w="1077264">
                  <a:extLst>
                    <a:ext uri="{9D8B030D-6E8A-4147-A177-3AD203B41FA5}">
                      <a16:colId xmlns:a16="http://schemas.microsoft.com/office/drawing/2014/main" val="1762872058"/>
                    </a:ext>
                  </a:extLst>
                </a:gridCol>
                <a:gridCol w="1077264">
                  <a:extLst>
                    <a:ext uri="{9D8B030D-6E8A-4147-A177-3AD203B41FA5}">
                      <a16:colId xmlns:a16="http://schemas.microsoft.com/office/drawing/2014/main" val="3513812741"/>
                    </a:ext>
                  </a:extLst>
                </a:gridCol>
                <a:gridCol w="3534770">
                  <a:extLst>
                    <a:ext uri="{9D8B030D-6E8A-4147-A177-3AD203B41FA5}">
                      <a16:colId xmlns:a16="http://schemas.microsoft.com/office/drawing/2014/main" val="1222413889"/>
                    </a:ext>
                  </a:extLst>
                </a:gridCol>
              </a:tblGrid>
              <a:tr h="405795"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000" b="1" i="0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Datum</a:t>
                      </a:r>
                      <a:r>
                        <a:rPr lang="nl-NL" sz="1000" b="0" i="0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nl-NL" sz="10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000" b="1" i="0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Tijd</a:t>
                      </a:r>
                      <a:r>
                        <a:rPr lang="nl-NL" sz="1000" b="0" i="0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nl-NL" sz="10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000" b="1" i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Onderwerp</a:t>
                      </a:r>
                      <a:r>
                        <a:rPr lang="nl-NL" sz="1000" b="0" i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nl-NL" sz="1000" b="0" i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000" b="1" i="0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Inhoud</a:t>
                      </a:r>
                      <a:r>
                        <a:rPr lang="nl-NL" sz="1000" b="0" i="0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nl-NL" sz="10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660579"/>
                  </a:ext>
                </a:extLst>
              </a:tr>
              <a:tr h="627138"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000" b="0" i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26-1-2022</a:t>
                      </a:r>
                      <a:r>
                        <a:rPr lang="nl-NL" sz="1000" b="0" i="0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000" b="1" i="0">
                          <a:effectLst/>
                          <a:latin typeface="Tahoma" panose="020B0604030504040204" pitchFamily="34" charset="0"/>
                        </a:rPr>
                        <a:t>10:00 – 12:00 uur</a:t>
                      </a:r>
                      <a:r>
                        <a:rPr lang="nl-NL" sz="1000" b="0" i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nl-NL" sz="1000" b="0" i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000" b="1" i="0">
                          <a:effectLst/>
                          <a:latin typeface="Tahoma" panose="020B0604030504040204" pitchFamily="34" charset="0"/>
                        </a:rPr>
                        <a:t>Kick-off</a:t>
                      </a:r>
                      <a:r>
                        <a:rPr lang="nl-NL" sz="1000" b="0" i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nl-NL" sz="1000" b="0" i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000" b="0" i="0">
                          <a:solidFill>
                            <a:srgbClr val="265505"/>
                          </a:solidFill>
                          <a:effectLst/>
                          <a:latin typeface="Tahoma" panose="020B0604030504040204" pitchFamily="34" charset="0"/>
                        </a:rPr>
                        <a:t>Toelichting over de werkplaats, resultaten en verwachtingen en uitleg over de handreiking door iemand die betrokken was bij het opstellen ervan. </a:t>
                      </a:r>
                      <a:endParaRPr lang="nl-NL" sz="1000" b="0" i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7725218"/>
                  </a:ext>
                </a:extLst>
              </a:tr>
              <a:tr h="627138"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000" b="0" i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23-2-2022</a:t>
                      </a:r>
                      <a:r>
                        <a:rPr lang="nl-NL" sz="1000" b="0" i="0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000" b="1" i="0">
                          <a:effectLst/>
                          <a:latin typeface="Tahoma" panose="020B0604030504040204" pitchFamily="34" charset="0"/>
                        </a:rPr>
                        <a:t>09:00 – 12:00 uur</a:t>
                      </a:r>
                      <a:r>
                        <a:rPr lang="nl-NL" sz="1000" b="0" i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nl-NL" sz="1000" b="0" i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000" b="1" i="0" dirty="0">
                          <a:effectLst/>
                          <a:latin typeface="Tahoma" panose="020B0604030504040204" pitchFamily="34" charset="0"/>
                        </a:rPr>
                        <a:t>Planvorming – deel I</a:t>
                      </a:r>
                      <a:r>
                        <a:rPr lang="nl-NL" sz="1000" b="0" i="0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nl-NL" sz="10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000" b="0" i="0">
                          <a:solidFill>
                            <a:srgbClr val="265505"/>
                          </a:solidFill>
                          <a:effectLst/>
                          <a:latin typeface="Tahoma" panose="020B0604030504040204" pitchFamily="34" charset="0"/>
                        </a:rPr>
                        <a:t>DUTO-TODO toepassen op werkend proces ‘wijzigen omgevingsplan’. </a:t>
                      </a:r>
                      <a:endParaRPr lang="nl-NL" sz="1000" b="0" i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970832"/>
                  </a:ext>
                </a:extLst>
              </a:tr>
              <a:tr h="627138"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000" b="0" i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23-3-2022</a:t>
                      </a:r>
                      <a:r>
                        <a:rPr lang="nl-NL" sz="1000" b="0" i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000" b="1" i="0" dirty="0">
                          <a:effectLst/>
                          <a:latin typeface="Tahoma" panose="020B0604030504040204" pitchFamily="34" charset="0"/>
                        </a:rPr>
                        <a:t>09:00 – 12:00 uur</a:t>
                      </a:r>
                      <a:r>
                        <a:rPr lang="nl-NL" sz="1000" b="0" i="0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nl-NL" sz="10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000" b="1" i="0">
                          <a:effectLst/>
                          <a:latin typeface="Tahoma" panose="020B0604030504040204" pitchFamily="34" charset="0"/>
                        </a:rPr>
                        <a:t>Planvorming - deel II</a:t>
                      </a:r>
                      <a:r>
                        <a:rPr lang="nl-NL" sz="1000" b="0" i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nl-NL" sz="1000" b="0" i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000" b="0" i="0" dirty="0">
                          <a:solidFill>
                            <a:srgbClr val="265505"/>
                          </a:solidFill>
                          <a:effectLst/>
                          <a:latin typeface="Tahoma" panose="020B0604030504040204" pitchFamily="34" charset="0"/>
                        </a:rPr>
                        <a:t>DUTO-TODO toepassen op het maken van toepasbare regels als algoritmen. </a:t>
                      </a:r>
                      <a:endParaRPr lang="nl-NL" sz="10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8241158"/>
                  </a:ext>
                </a:extLst>
              </a:tr>
              <a:tr h="627138"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000" b="0" i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30-3-2022</a:t>
                      </a:r>
                      <a:r>
                        <a:rPr lang="nl-NL" sz="1000" b="0" i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000" b="1" i="0">
                          <a:effectLst/>
                          <a:latin typeface="Tahoma" panose="020B0604030504040204" pitchFamily="34" charset="0"/>
                        </a:rPr>
                        <a:t>13:00 – 16:00 uur</a:t>
                      </a:r>
                      <a:r>
                        <a:rPr lang="nl-NL" sz="1000" b="0" i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nl-NL" sz="1000" b="0" i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000" b="1" i="0">
                          <a:effectLst/>
                          <a:latin typeface="Tahoma" panose="020B0604030504040204" pitchFamily="34" charset="0"/>
                        </a:rPr>
                        <a:t>VTH – deel I</a:t>
                      </a:r>
                      <a:r>
                        <a:rPr lang="nl-NL" sz="1000" b="0" i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nl-NL" sz="1000" b="0" i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000" b="0" i="0">
                          <a:solidFill>
                            <a:srgbClr val="265505"/>
                          </a:solidFill>
                          <a:effectLst/>
                          <a:latin typeface="Tahoma" panose="020B0604030504040204" pitchFamily="34" charset="0"/>
                        </a:rPr>
                        <a:t>DUTO-TODO en werkende processen ‘verkennen en begeleiden initiatief’ en ‘behandelen vergunningaanvraag’ </a:t>
                      </a:r>
                      <a:endParaRPr lang="nl-NL" sz="1000" b="0" i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7288200"/>
                  </a:ext>
                </a:extLst>
              </a:tr>
              <a:tr h="627138"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000" b="0" i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13-4-2022</a:t>
                      </a:r>
                      <a:r>
                        <a:rPr lang="nl-NL" sz="1000" b="0" i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000" b="1" i="0">
                          <a:effectLst/>
                          <a:latin typeface="Tahoma" panose="020B0604030504040204" pitchFamily="34" charset="0"/>
                        </a:rPr>
                        <a:t>09:00 – 12:00 uur</a:t>
                      </a:r>
                      <a:r>
                        <a:rPr lang="nl-NL" sz="1000" b="0" i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nl-NL" sz="1000" b="0" i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000" b="1" i="0">
                          <a:effectLst/>
                          <a:latin typeface="Tahoma" panose="020B0604030504040204" pitchFamily="34" charset="0"/>
                        </a:rPr>
                        <a:t>VTH-deel II</a:t>
                      </a:r>
                      <a:r>
                        <a:rPr lang="nl-NL" sz="1000" b="0" i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nl-NL" sz="1000" b="0" i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000" b="0" i="0">
                          <a:solidFill>
                            <a:srgbClr val="265505"/>
                          </a:solidFill>
                          <a:effectLst/>
                          <a:latin typeface="Tahoma" panose="020B0604030504040204" pitchFamily="34" charset="0"/>
                        </a:rPr>
                        <a:t>DUTO-TODO en ‘behandelen melding bouwactiviteit (Wkb)’ en ‘Toezicht en handhaving’ en thematische registers </a:t>
                      </a:r>
                      <a:endParaRPr lang="nl-NL" sz="1000" b="0" i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5541803"/>
                  </a:ext>
                </a:extLst>
              </a:tr>
              <a:tr h="614841"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000" b="0" i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11-5-2022</a:t>
                      </a:r>
                      <a:r>
                        <a:rPr lang="nl-NL" sz="1000" b="0" i="0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000" b="1" i="0">
                          <a:effectLst/>
                          <a:latin typeface="Tahoma" panose="020B0604030504040204" pitchFamily="34" charset="0"/>
                        </a:rPr>
                        <a:t>09:00 – 11:00 uur</a:t>
                      </a:r>
                      <a:r>
                        <a:rPr lang="nl-NL" sz="1000" b="0" i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nl-NL" sz="1000" b="0" i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000" b="1" i="0" dirty="0">
                          <a:effectLst/>
                          <a:latin typeface="Tahoma" panose="020B0604030504040204" pitchFamily="34" charset="0"/>
                        </a:rPr>
                        <a:t>Afsluiting</a:t>
                      </a:r>
                      <a:r>
                        <a:rPr lang="nl-NL" sz="1000" b="0" i="0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nl-NL" sz="10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000" b="0" i="0" dirty="0">
                          <a:solidFill>
                            <a:srgbClr val="265505"/>
                          </a:solidFill>
                          <a:effectLst/>
                          <a:latin typeface="Tahoma" panose="020B0604030504040204" pitchFamily="34" charset="0"/>
                        </a:rPr>
                        <a:t>Opbrengst, evaluatie en vervolg </a:t>
                      </a:r>
                      <a:endParaRPr lang="nl-NL" sz="10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55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29953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4996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1ED6F2E-75A9-4A41-97DF-CFB240F95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75" y="272817"/>
            <a:ext cx="482600" cy="488951"/>
          </a:xfrm>
          <a:prstGeom prst="rect">
            <a:avLst/>
          </a:prstGeom>
        </p:spPr>
      </p:pic>
      <p:sp>
        <p:nvSpPr>
          <p:cNvPr id="8" name="Google Shape;131;ge1e89b1d6a_0_0">
            <a:extLst>
              <a:ext uri="{FF2B5EF4-FFF2-40B4-BE49-F238E27FC236}">
                <a16:creationId xmlns:a16="http://schemas.microsoft.com/office/drawing/2014/main" id="{168C1FD2-84C9-499B-BAC3-4C53C4E1ED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28880" y="294903"/>
            <a:ext cx="10972800" cy="933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75937"/>
              </a:buClr>
              <a:buSzPts val="2800"/>
              <a:buFont typeface="Verdana"/>
              <a:buNone/>
            </a:pPr>
            <a:r>
              <a:rPr lang="nl-NL" dirty="0"/>
              <a:t>Aanpak werkplaats</a:t>
            </a:r>
            <a:endParaRPr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D1A4468-152E-4FD0-869D-82C1DF38A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9205" y="1228632"/>
            <a:ext cx="7703498" cy="507969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5F4E0B8-E587-4C08-8F78-616179E40D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75" y="1483992"/>
            <a:ext cx="11100936" cy="427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96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1ED6F2E-75A9-4A41-97DF-CFB240F95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75" y="272817"/>
            <a:ext cx="482600" cy="488951"/>
          </a:xfrm>
          <a:prstGeom prst="rect">
            <a:avLst/>
          </a:prstGeom>
        </p:spPr>
      </p:pic>
      <p:sp>
        <p:nvSpPr>
          <p:cNvPr id="8" name="Google Shape;131;ge1e89b1d6a_0_0">
            <a:extLst>
              <a:ext uri="{FF2B5EF4-FFF2-40B4-BE49-F238E27FC236}">
                <a16:creationId xmlns:a16="http://schemas.microsoft.com/office/drawing/2014/main" id="{168C1FD2-84C9-499B-BAC3-4C53C4E1ED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28880" y="294903"/>
            <a:ext cx="10972800" cy="933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75937"/>
              </a:buClr>
              <a:buSzPts val="2800"/>
              <a:buFont typeface="Verdana"/>
              <a:buNone/>
            </a:pPr>
            <a:r>
              <a:rPr lang="nl-NL" dirty="0"/>
              <a:t>Achtergrond: Handreiking DUTO Omgevingswet</a:t>
            </a:r>
            <a:endParaRPr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19D95A8-344A-463A-8E72-D5CAEA251A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9301" y="1053032"/>
            <a:ext cx="8889128" cy="507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745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1ED6F2E-75A9-4A41-97DF-CFB240F95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75" y="272817"/>
            <a:ext cx="482600" cy="488951"/>
          </a:xfrm>
          <a:prstGeom prst="rect">
            <a:avLst/>
          </a:prstGeom>
        </p:spPr>
      </p:pic>
      <p:sp>
        <p:nvSpPr>
          <p:cNvPr id="8" name="Google Shape;131;ge1e89b1d6a_0_0">
            <a:extLst>
              <a:ext uri="{FF2B5EF4-FFF2-40B4-BE49-F238E27FC236}">
                <a16:creationId xmlns:a16="http://schemas.microsoft.com/office/drawing/2014/main" id="{168C1FD2-84C9-499B-BAC3-4C53C4E1ED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28880" y="294903"/>
            <a:ext cx="10972800" cy="933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75937"/>
              </a:buClr>
              <a:buSzPts val="2800"/>
              <a:buFont typeface="Verdana"/>
              <a:buNone/>
            </a:pPr>
            <a:r>
              <a:rPr lang="nl-NL" dirty="0"/>
              <a:t>Achtergrond: Handreiking DUTO Omgevingswet</a:t>
            </a:r>
            <a:endParaRPr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738BD60-41F5-486F-8150-436916408F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552" y="1090863"/>
            <a:ext cx="3618666" cy="51087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111840B-EE00-4786-B32B-6B42E1C335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3476" y="1090862"/>
            <a:ext cx="3612585" cy="51087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28536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1ED6F2E-75A9-4A41-97DF-CFB240F95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75" y="272817"/>
            <a:ext cx="482600" cy="488951"/>
          </a:xfrm>
          <a:prstGeom prst="rect">
            <a:avLst/>
          </a:prstGeom>
        </p:spPr>
      </p:pic>
      <p:sp>
        <p:nvSpPr>
          <p:cNvPr id="8" name="Google Shape;131;ge1e89b1d6a_0_0">
            <a:extLst>
              <a:ext uri="{FF2B5EF4-FFF2-40B4-BE49-F238E27FC236}">
                <a16:creationId xmlns:a16="http://schemas.microsoft.com/office/drawing/2014/main" id="{168C1FD2-84C9-499B-BAC3-4C53C4E1ED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28880" y="294903"/>
            <a:ext cx="10972800" cy="933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75937"/>
              </a:buClr>
              <a:buSzPts val="2800"/>
              <a:buFont typeface="Verdana"/>
              <a:buNone/>
            </a:pPr>
            <a:r>
              <a:rPr lang="nl-NL" dirty="0"/>
              <a:t>Achtergrond: Handreiking DUTO Omgevingswet</a:t>
            </a:r>
            <a:endParaRPr dirty="0"/>
          </a:p>
        </p:txBody>
      </p:sp>
      <p:pic>
        <p:nvPicPr>
          <p:cNvPr id="6" name="Afbeelding 5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DFB02C22-53AE-49DE-B8BC-7EDC2EC9DD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8106" y="993069"/>
            <a:ext cx="3953066" cy="56005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6036808D-6965-43EC-8B69-2C10DD56F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8639" y="1228632"/>
            <a:ext cx="4568125" cy="4525963"/>
          </a:xfrm>
        </p:spPr>
        <p:txBody>
          <a:bodyPr/>
          <a:lstStyle/>
          <a:p>
            <a:pPr marL="0" indent="0">
              <a:buNone/>
            </a:pPr>
            <a:r>
              <a:rPr lang="nl-NL" altLang="nl-NL" sz="2400" dirty="0">
                <a:solidFill>
                  <a:srgbClr val="C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2017</a:t>
            </a:r>
            <a:r>
              <a:rPr lang="nl-NL" altLang="nl-NL" sz="2400" dirty="0">
                <a:latin typeface="Tahoma" panose="020B0604030504040204" pitchFamily="34" charset="0"/>
                <a:ea typeface="ＭＳ Ｐゴシック" panose="020B0600070205080204" pitchFamily="34" charset="-128"/>
              </a:rPr>
              <a:t> </a:t>
            </a:r>
            <a:r>
              <a:rPr lang="nl-NL" altLang="nl-NL" sz="2400" dirty="0">
                <a:solidFill>
                  <a:srgbClr val="002060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UIVO-I rapport ‘Archieffuncties’</a:t>
            </a:r>
          </a:p>
          <a:p>
            <a:pPr marL="0" indent="0">
              <a:buNone/>
            </a:pPr>
            <a:endParaRPr lang="nl-NL" altLang="nl-NL" sz="2400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nl-NL" altLang="nl-NL" sz="2400" dirty="0">
                <a:solidFill>
                  <a:srgbClr val="C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2018</a:t>
            </a:r>
            <a:r>
              <a:rPr lang="nl-NL" altLang="nl-NL" sz="2400" dirty="0">
                <a:latin typeface="Tahoma" panose="020B0604030504040204" pitchFamily="34" charset="0"/>
                <a:ea typeface="ＭＳ Ｐゴシック" panose="020B0600070205080204" pitchFamily="34" charset="-128"/>
              </a:rPr>
              <a:t> </a:t>
            </a:r>
            <a:r>
              <a:rPr lang="nl-NL" altLang="nl-NL" sz="2400" dirty="0">
                <a:solidFill>
                  <a:srgbClr val="002060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PIKO en zorg vanuit VNG Adviescommissie Archieven</a:t>
            </a:r>
          </a:p>
          <a:p>
            <a:pPr marL="0" indent="0">
              <a:buNone/>
            </a:pPr>
            <a:endParaRPr lang="nl-NL" altLang="nl-NL" sz="2400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nl-NL" altLang="nl-NL" sz="2400" dirty="0">
                <a:solidFill>
                  <a:srgbClr val="C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2019</a:t>
            </a:r>
            <a:r>
              <a:rPr lang="nl-NL" altLang="nl-NL" sz="2400" dirty="0">
                <a:latin typeface="Tahoma" panose="020B0604030504040204" pitchFamily="34" charset="0"/>
                <a:ea typeface="ＭＳ Ｐゴシック" panose="020B0600070205080204" pitchFamily="34" charset="-128"/>
              </a:rPr>
              <a:t> </a:t>
            </a:r>
            <a:r>
              <a:rPr lang="nl-NL" altLang="nl-NL" sz="2400" dirty="0">
                <a:solidFill>
                  <a:srgbClr val="002060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plan project Handreiking van VNG, IPO en UvW</a:t>
            </a:r>
          </a:p>
          <a:p>
            <a:pPr marL="0" indent="0">
              <a:buNone/>
            </a:pPr>
            <a:endParaRPr lang="nl-NL" altLang="nl-NL" sz="2400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nl-NL" altLang="nl-NL" sz="2400" dirty="0">
                <a:solidFill>
                  <a:srgbClr val="C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2020-2021</a:t>
            </a:r>
            <a:r>
              <a:rPr lang="nl-NL" altLang="nl-NL" sz="2400" dirty="0">
                <a:latin typeface="Tahoma" panose="020B0604030504040204" pitchFamily="34" charset="0"/>
                <a:ea typeface="ＭＳ Ｐゴシック" panose="020B0600070205080204" pitchFamily="34" charset="-128"/>
              </a:rPr>
              <a:t> </a:t>
            </a:r>
            <a:r>
              <a:rPr lang="nl-NL" altLang="nl-NL" sz="2400" dirty="0">
                <a:solidFill>
                  <a:srgbClr val="002060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uitvoering Handreiking in regio Utrecht</a:t>
            </a:r>
          </a:p>
          <a:p>
            <a:pPr marL="0" indent="0">
              <a:buNone/>
            </a:pPr>
            <a:endParaRPr lang="nl-NL" altLang="nl-NL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nl-NL" altLang="nl-NL" sz="2400" dirty="0">
                <a:solidFill>
                  <a:srgbClr val="C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2022</a:t>
            </a:r>
            <a:r>
              <a:rPr lang="nl-NL" altLang="nl-NL" sz="2400" dirty="0">
                <a:latin typeface="Tahoma" panose="020B0604030504040204" pitchFamily="34" charset="0"/>
                <a:ea typeface="ＭＳ Ｐゴシック" panose="020B0600070205080204" pitchFamily="34" charset="-128"/>
              </a:rPr>
              <a:t> </a:t>
            </a:r>
            <a:r>
              <a:rPr lang="nl-NL" altLang="nl-NL" sz="2400" dirty="0">
                <a:solidFill>
                  <a:srgbClr val="002060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werkplaats Aan de slag</a:t>
            </a:r>
          </a:p>
        </p:txBody>
      </p:sp>
    </p:spTree>
    <p:extLst>
      <p:ext uri="{BB962C8B-B14F-4D97-AF65-F5344CB8AC3E}">
        <p14:creationId xmlns:p14="http://schemas.microsoft.com/office/powerpoint/2010/main" val="358728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NG_Academie">
  <a:themeElements>
    <a:clrScheme name="Aangepast 17">
      <a:dk1>
        <a:srgbClr val="000000"/>
      </a:dk1>
      <a:lt1>
        <a:srgbClr val="FFFFFF"/>
      </a:lt1>
      <a:dk2>
        <a:srgbClr val="002C64"/>
      </a:dk2>
      <a:lt2>
        <a:srgbClr val="00A9F3"/>
      </a:lt2>
      <a:accent1>
        <a:srgbClr val="8EBAE5"/>
      </a:accent1>
      <a:accent2>
        <a:srgbClr val="3DB7E4"/>
      </a:accent2>
      <a:accent3>
        <a:srgbClr val="002F5F"/>
      </a:accent3>
      <a:accent4>
        <a:srgbClr val="F0AB00"/>
      </a:accent4>
      <a:accent5>
        <a:srgbClr val="00853C"/>
      </a:accent5>
      <a:accent6>
        <a:srgbClr val="C20015"/>
      </a:accent6>
      <a:hlink>
        <a:srgbClr val="999999"/>
      </a:hlink>
      <a:folHlink>
        <a:srgbClr val="CCCCCC"/>
      </a:folHlink>
    </a:clrScheme>
    <a:fontScheme name="V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NG_Realisatie.potx" id="{F484F4E8-B658-4C50-85C6-BE2C03AA5488}" vid="{7B9B7332-BBE6-418A-ADCE-BAA95B9FDDAE}"/>
    </a:ext>
  </a:extLst>
</a:theme>
</file>

<file path=ppt/theme/theme2.xml><?xml version="1.0" encoding="utf-8"?>
<a:theme xmlns:a="http://schemas.openxmlformats.org/drawingml/2006/main" name="VNG Titels">
  <a:themeElements>
    <a:clrScheme name="Aangepast 23">
      <a:dk1>
        <a:srgbClr val="000000"/>
      </a:dk1>
      <a:lt1>
        <a:srgbClr val="FFFFFF"/>
      </a:lt1>
      <a:dk2>
        <a:srgbClr val="002C64"/>
      </a:dk2>
      <a:lt2>
        <a:srgbClr val="00A9F3"/>
      </a:lt2>
      <a:accent1>
        <a:srgbClr val="8EBAE5"/>
      </a:accent1>
      <a:accent2>
        <a:srgbClr val="3DB7E4"/>
      </a:accent2>
      <a:accent3>
        <a:srgbClr val="002F5F"/>
      </a:accent3>
      <a:accent4>
        <a:srgbClr val="F0AB00"/>
      </a:accent4>
      <a:accent5>
        <a:srgbClr val="008541"/>
      </a:accent5>
      <a:accent6>
        <a:srgbClr val="C20016"/>
      </a:accent6>
      <a:hlink>
        <a:srgbClr val="999999"/>
      </a:hlink>
      <a:folHlink>
        <a:srgbClr val="CCCCCC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NG_Realisatie.potx" id="{F484F4E8-B658-4C50-85C6-BE2C03AA5488}" vid="{6BF90099-68E9-41D6-BACD-A9720FFAC8B6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a01d95d-9a53-4690-91f2-3ea4d21374f2">
      <Terms xmlns="http://schemas.microsoft.com/office/infopath/2007/PartnerControls"/>
    </lcf76f155ced4ddcb4097134ff3c332f>
    <TaxCatchAll xmlns="0941c815-8673-45d9-bee9-a1453d13a96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79AC081F1EA545875FD8DCD9B709FA" ma:contentTypeVersion="18" ma:contentTypeDescription="Create a new document." ma:contentTypeScope="" ma:versionID="13c0a23065d9a49ac9a814ac843676c1">
  <xsd:schema xmlns:xsd="http://www.w3.org/2001/XMLSchema" xmlns:xs="http://www.w3.org/2001/XMLSchema" xmlns:p="http://schemas.microsoft.com/office/2006/metadata/properties" xmlns:ns2="0941c815-8673-45d9-bee9-a1453d13a96d" xmlns:ns3="da01d95d-9a53-4690-91f2-3ea4d21374f2" targetNamespace="http://schemas.microsoft.com/office/2006/metadata/properties" ma:root="true" ma:fieldsID="ffed2328b44d3216ab2e4b28d8992e7a" ns2:_="" ns3:_="">
    <xsd:import namespace="0941c815-8673-45d9-bee9-a1453d13a96d"/>
    <xsd:import namespace="da01d95d-9a53-4690-91f2-3ea4d21374f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41c815-8673-45d9-bee9-a1453d13a9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2c36e3-81a3-4f8c-bfa2-ac1adf0ae0c5}" ma:internalName="TaxCatchAll" ma:showField="CatchAllData" ma:web="0941c815-8673-45d9-bee9-a1453d13a9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01d95d-9a53-4690-91f2-3ea4d21374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ceaa658-fae8-49cd-a23d-c95849ea14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E8B87B35426842948BBE07B397EF0A" ma:contentTypeVersion="15" ma:contentTypeDescription="Een nieuw document maken." ma:contentTypeScope="" ma:versionID="39e69499efedc6f1f97de69266c4e808">
  <xsd:schema xmlns:xsd="http://www.w3.org/2001/XMLSchema" xmlns:xs="http://www.w3.org/2001/XMLSchema" xmlns:p="http://schemas.microsoft.com/office/2006/metadata/properties" xmlns:ns2="cc35083a-82c3-4d90-825c-129faed25957" xmlns:ns3="dd40056b-a536-4161-8a6c-0fad1d319e0f" xmlns:ns4="http://schemas.microsoft.com/sharepoint/v3/fields" targetNamespace="http://schemas.microsoft.com/office/2006/metadata/properties" ma:root="true" ma:fieldsID="b74a1d6746578536768548964b804162" ns2:_="" ns3:_="" ns4:_="">
    <xsd:import namespace="cc35083a-82c3-4d90-825c-129faed25957"/>
    <xsd:import namespace="dd40056b-a536-4161-8a6c-0fad1d319e0f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i357e7dc51a341bdab587d5309a7b19c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EmDate" minOccurs="0"/>
                <xsd:element ref="ns4:EmFromName" minOccurs="0"/>
                <xsd:element ref="ns4:EmSubject" minOccurs="0"/>
                <xsd:element ref="ns4:EmTo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35083a-82c3-4d90-825c-129faed2595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Id blijven behouden" ma:description="Id behouden tijdens toevoegen." ma:hidden="true" ma:internalName="_dlc_DocIdPersistId" ma:readOnly="true">
      <xsd:simpleType>
        <xsd:restriction base="dms:Boolean"/>
      </xsd:simpleType>
    </xsd:element>
    <xsd:element name="TaxCatchAll" ma:index="13" nillable="true" ma:displayName="Taxonomy Catch All Column" ma:hidden="true" ma:list="{63a2c9d9-b28e-4a27-8549-508e16ce0232}" ma:internalName="TaxCatchAll" ma:showField="CatchAllData" ma:web="cc35083a-82c3-4d90-825c-129faed259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40056b-a536-4161-8a6c-0fad1d319e0f" elementFormDefault="qualified">
    <xsd:import namespace="http://schemas.microsoft.com/office/2006/documentManagement/types"/>
    <xsd:import namespace="http://schemas.microsoft.com/office/infopath/2007/PartnerControls"/>
    <xsd:element name="i357e7dc51a341bdab587d5309a7b19c" ma:index="12" nillable="true" ma:taxonomy="true" ma:internalName="i357e7dc51a341bdab587d5309a7b19c" ma:taxonomyFieldName="Documentsoort" ma:displayName="Documentsoort" ma:default="" ma:fieldId="{2357e7dc-51a3-41bd-ab58-7d5309a7b19c}" ma:sspId="33132fc9-410b-4d1c-82d8-e48694c2a002" ma:termSetId="d566b571-80bb-4390-a749-86d73c4bc4f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6" nillable="true" ma:taxonomy="true" ma:internalName="lcf76f155ced4ddcb4097134ff3c332f" ma:taxonomyFieldName="MediaServiceImageTags" ma:displayName="Afbeeldingtags" ma:readOnly="false" ma:fieldId="{5cf76f15-5ced-4ddc-b409-7134ff3c332f}" ma:taxonomyMulti="true" ma:sspId="33132fc9-410b-4d1c-82d8-e48694c2a0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EmDate" ma:index="21" nillable="true" ma:displayName="Email datum" ma:format="DateTime" ma:internalName="EmDate" ma:readOnly="false">
      <xsd:simpleType>
        <xsd:restriction base="dms:DateTime"/>
      </xsd:simpleType>
    </xsd:element>
    <xsd:element name="EmFromName" ma:index="22" nillable="true" ma:displayName="Email van" ma:internalName="EmFromName" ma:readOnly="false">
      <xsd:simpleType>
        <xsd:restriction base="dms:Text"/>
      </xsd:simpleType>
    </xsd:element>
    <xsd:element name="EmSubject" ma:index="23" nillable="true" ma:displayName="Email onderwerp" ma:internalName="EmSubject" ma:readOnly="false">
      <xsd:simpleType>
        <xsd:restriction base="dms:Text"/>
      </xsd:simpleType>
    </xsd:element>
    <xsd:element name="EmTo" ma:index="24" nillable="true" ma:displayName="Email naar" ma:internalName="EmTo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DF17CD-1C3D-4402-9A2B-88DB50980772}">
  <ds:schemaRefs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dd40056b-a536-4161-8a6c-0fad1d319e0f"/>
    <ds:schemaRef ds:uri="http://purl.org/dc/terms/"/>
    <ds:schemaRef ds:uri="http://schemas.microsoft.com/office/infopath/2007/PartnerControls"/>
    <ds:schemaRef ds:uri="http://schemas.microsoft.com/sharepoint/v3/fields"/>
    <ds:schemaRef ds:uri="cc35083a-82c3-4d90-825c-129faed25957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C7B06ED-8719-4BF7-8FD6-80DBDDF10C26}"/>
</file>

<file path=customXml/itemProps3.xml><?xml version="1.0" encoding="utf-8"?>
<ds:datastoreItem xmlns:ds="http://schemas.openxmlformats.org/officeDocument/2006/customXml" ds:itemID="{CDBA371F-9B12-44FE-85C6-67BF597EEB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35083a-82c3-4d90-825c-129faed25957"/>
    <ds:schemaRef ds:uri="dd40056b-a536-4161-8a6c-0fad1d319e0f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E954BF9C-58DF-4BAA-A317-1EB52181F5F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VNG_Realisatie</Template>
  <TotalTime>57</TotalTime>
  <Words>1237</Words>
  <Application>Microsoft Office PowerPoint</Application>
  <PresentationFormat>Breedbeeld</PresentationFormat>
  <Paragraphs>313</Paragraphs>
  <Slides>32</Slides>
  <Notes>30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Diatitels</vt:lpstr>
      </vt:variant>
      <vt:variant>
        <vt:i4>32</vt:i4>
      </vt:variant>
    </vt:vector>
  </HeadingPairs>
  <TitlesOfParts>
    <vt:vector size="41" baseType="lpstr">
      <vt:lpstr>Arial</vt:lpstr>
      <vt:lpstr>Avenir Next Condensed</vt:lpstr>
      <vt:lpstr>Avenir Next Condensed Medium</vt:lpstr>
      <vt:lpstr>Avenir Next Condensed Ultra Lig</vt:lpstr>
      <vt:lpstr>Calibri</vt:lpstr>
      <vt:lpstr>Tahoma</vt:lpstr>
      <vt:lpstr>Verdana</vt:lpstr>
      <vt:lpstr>VNG_Academie</vt:lpstr>
      <vt:lpstr>VNG Titels</vt:lpstr>
      <vt:lpstr>Summer School Duurzame toegankelijkheid  in de informatieketens  van de Omgevingswet</vt:lpstr>
      <vt:lpstr>’Werkplaats Duurzame toegankelijkheid van overheidsinformatie (DUTO) en de Omgevingswet’’</vt:lpstr>
      <vt:lpstr>Aanleiding werkplaats</vt:lpstr>
      <vt:lpstr>De betrokken samenwerkingspartijen</vt:lpstr>
      <vt:lpstr>Feiten en cijfers</vt:lpstr>
      <vt:lpstr>Aanpak werkplaats</vt:lpstr>
      <vt:lpstr>Achtergrond: Handreiking DUTO Omgevingswet</vt:lpstr>
      <vt:lpstr>Achtergrond: Handreiking DUTO Omgevingswet</vt:lpstr>
      <vt:lpstr>Achtergrond: Handreiking DUTO Omgevingswet</vt:lpstr>
      <vt:lpstr>Checklist DUTO-TODO Omgevingswet</vt:lpstr>
      <vt:lpstr>Onderzocht in de werkplaats</vt:lpstr>
      <vt:lpstr>A. Omgevingsplannen</vt:lpstr>
      <vt:lpstr>PowerPoint-presentatie</vt:lpstr>
      <vt:lpstr>Aandachtspunten/onderzoeksdoelen bij planvorming</vt:lpstr>
      <vt:lpstr>Omgevingsplan en zaaksysteem DMS</vt:lpstr>
      <vt:lpstr>Systemen en applicaties</vt:lpstr>
      <vt:lpstr>B. Toepasbare regels</vt:lpstr>
      <vt:lpstr>Wat dan te bewaren van toepasbare regel?</vt:lpstr>
      <vt:lpstr>Systemen en applicaties</vt:lpstr>
      <vt:lpstr>Actiepunt onderzoeken</vt:lpstr>
      <vt:lpstr>C. Vergunningen, toezicht en handhaving</vt:lpstr>
      <vt:lpstr>Bevindingen werkplaats VTH 1/2</vt:lpstr>
      <vt:lpstr>Bevindingen werkplaats VTH 2/2</vt:lpstr>
      <vt:lpstr>VTH special: WKB en register externe veiligheid</vt:lpstr>
      <vt:lpstr>Wet kwaliteitsborging</vt:lpstr>
      <vt:lpstr>Systemen en applicaties WKB</vt:lpstr>
      <vt:lpstr>Register externe veiligheid (REV)</vt:lpstr>
      <vt:lpstr>Register externe veiligheid (REV)</vt:lpstr>
      <vt:lpstr>Wiki DUTO Omgevingswet op KIA</vt:lpstr>
      <vt:lpstr>Functionele set inwerkingtreding Omgevingswet</vt:lpstr>
      <vt:lpstr>https://aandeslagmetdeomgevingswet.nl/bijeenkomsten/implementatiedag-omgevingswet/implementatiedag-omgevingswet-27-september-2022/</vt:lpstr>
      <vt:lpstr>Dank voor uw aandacht!</vt:lpstr>
    </vt:vector>
  </TitlesOfParts>
  <Company>Vereninging Nederlandse Gemeenten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Ivo Hendriks</dc:creator>
  <cp:keywords/>
  <cp:lastModifiedBy>Koppele, E.B. te</cp:lastModifiedBy>
  <cp:revision>84</cp:revision>
  <cp:lastPrinted>2016-11-29T12:08:35Z</cp:lastPrinted>
  <dcterms:created xsi:type="dcterms:W3CDTF">2021-11-15T09:03:09Z</dcterms:created>
  <dcterms:modified xsi:type="dcterms:W3CDTF">2022-08-26T11:15:12Z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0x010100A3E8B87B35426842948BBE07B397EF0A</vt:lpwstr>
  </property>
  <property fmtid="{D5CDD505-2E9C-101B-9397-08002B2CF9AE}" pid="3" name="MediaServiceImageTags">
    <vt:lpwstr/>
  </property>
  <property fmtid="{D5CDD505-2E9C-101B-9397-08002B2CF9AE}" pid="4" name="_dlc_DocIdItemGuid">
    <vt:lpwstr>07d30625-d1ee-4543-9c18-2573c81465ad</vt:lpwstr>
  </property>
  <property fmtid="{D5CDD505-2E9C-101B-9397-08002B2CF9AE}" pid="5" name="Documentsoort">
    <vt:lpwstr/>
  </property>
</Properties>
</file>