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5" r:id="rId2"/>
  </p:sldMasterIdLst>
  <p:notesMasterIdLst>
    <p:notesMasterId r:id="rId17"/>
  </p:notesMasterIdLst>
  <p:handoutMasterIdLst>
    <p:handoutMasterId r:id="rId18"/>
  </p:handoutMasterIdLst>
  <p:sldIdLst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90" r:id="rId12"/>
    <p:sldId id="289" r:id="rId13"/>
    <p:sldId id="291" r:id="rId14"/>
    <p:sldId id="292" r:id="rId15"/>
    <p:sldId id="287" r:id="rId16"/>
  </p:sldIdLst>
  <p:sldSz cx="12192000" cy="6858000"/>
  <p:notesSz cx="6858000" cy="91440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016"/>
    <a:srgbClr val="008542"/>
    <a:srgbClr val="002C64"/>
    <a:srgbClr val="00A9F3"/>
    <a:srgbClr val="33AADC"/>
    <a:srgbClr val="002F5F"/>
    <a:srgbClr val="3DB7E4"/>
    <a:srgbClr val="F0AB00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93" autoAdjust="0"/>
  </p:normalViewPr>
  <p:slideViewPr>
    <p:cSldViewPr snapToGrid="0" snapToObjects="1" showGuides="1">
      <p:cViewPr varScale="1">
        <p:scale>
          <a:sx n="60" d="100"/>
          <a:sy n="60" d="100"/>
        </p:scale>
        <p:origin x="872" y="56"/>
      </p:cViewPr>
      <p:guideLst>
        <p:guide orient="horz" pos="2160"/>
        <p:guide pos="7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376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16-10-2018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16-10-2018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Voor datum, voettekst,</a:t>
            </a:r>
            <a:r>
              <a:rPr lang="nl-NL" baseline="0" dirty="0" smtClean="0"/>
              <a:t> etc. gebruik onder het menu ‘Invoegen’ de gewenste optie.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Via Start, Nieuwe dia kun je kiezen uit diverse soorten dia’s om in </a:t>
            </a:r>
            <a:r>
              <a:rPr lang="nl-NL" baseline="0" smtClean="0"/>
              <a:t>te voegen.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2566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Vooral</a:t>
            </a:r>
            <a:r>
              <a:rPr lang="nl-NL" baseline="0" dirty="0" smtClean="0"/>
              <a:t> vertellen dat gegevens van gemeenten als data bij gemeenten en/of door gemeenten worden beheerd (nu nog te vaak bij leveranciers)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0370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gaat het vooral om in de </a:t>
            </a:r>
            <a:r>
              <a:rPr lang="nl-NL" dirty="0" err="1" smtClean="0"/>
              <a:t>gegevenslaag</a:t>
            </a:r>
            <a:r>
              <a:rPr lang="nl-NL" baseline="0" dirty="0" smtClean="0"/>
              <a:t> de data te (doen) voorzien van metadata, opdat de functies vernietigen, publicatie etc. uitvoerbaar zijn (en blijven), denk bij ….. Aan duurzaamheid of vraag er de zaal naar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9118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130240"/>
            <a:ext cx="10361280" cy="1468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PE" sz="58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60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3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Archieven en (open) overheidsinformatie</a:t>
            </a:r>
            <a:br>
              <a:rPr lang="nl-NL" dirty="0" smtClean="0"/>
            </a:br>
            <a:r>
              <a:rPr lang="nl-NL" sz="2800" i="1" dirty="0"/>
              <a:t>B</a:t>
            </a:r>
            <a:r>
              <a:rPr lang="nl-NL" sz="2800" i="1" dirty="0" smtClean="0"/>
              <a:t>eleid, kennisproducten</a:t>
            </a:r>
            <a:r>
              <a:rPr lang="nl-NL" sz="2800" i="1" dirty="0"/>
              <a:t>, projecten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J. Jawad – Directie Informatiesamenleving</a:t>
            </a:r>
          </a:p>
          <a:p>
            <a:r>
              <a:rPr lang="nl-NL" dirty="0" smtClean="0"/>
              <a:t>A. Plat – VNG Realisatie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18 oktober 2018 – KIA </a:t>
            </a:r>
            <a:r>
              <a:rPr lang="nl-NL" dirty="0" err="1" smtClean="0"/>
              <a:t>roadshow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Aanpak Wet </a:t>
            </a:r>
            <a:r>
              <a:rPr lang="nl-NL" b="1" dirty="0"/>
              <a:t>open overheid: actieve openbaarheid en duurzame toegankelijkheid van gemeentelijke </a:t>
            </a:r>
            <a:r>
              <a:rPr lang="nl-NL" b="1" dirty="0" smtClean="0"/>
              <a:t>documenten (2019)</a:t>
            </a:r>
          </a:p>
          <a:p>
            <a:pPr marL="0" indent="0">
              <a:buNone/>
            </a:pP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Activiteiten</a:t>
            </a:r>
          </a:p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dirty="0"/>
              <a:t>. Proeftuin actieve openbaarmaking </a:t>
            </a:r>
          </a:p>
          <a:p>
            <a:pPr marL="0" indent="0">
              <a:buNone/>
            </a:pPr>
            <a:r>
              <a:rPr lang="nl-NL" dirty="0" smtClean="0"/>
              <a:t>2</a:t>
            </a:r>
            <a:r>
              <a:rPr lang="nl-NL" dirty="0"/>
              <a:t>. Proeftuin vervroegde </a:t>
            </a:r>
            <a:r>
              <a:rPr lang="nl-NL" dirty="0" smtClean="0"/>
              <a:t>overbrenging</a:t>
            </a:r>
          </a:p>
          <a:p>
            <a:pPr marL="0" indent="0">
              <a:buNone/>
            </a:pPr>
            <a:r>
              <a:rPr lang="nl-NL" dirty="0" smtClean="0"/>
              <a:t>3</a:t>
            </a:r>
            <a:r>
              <a:rPr lang="nl-NL" dirty="0"/>
              <a:t>. Proeftuin innovatie archivering </a:t>
            </a:r>
          </a:p>
          <a:p>
            <a:pPr marL="0" indent="0">
              <a:buNone/>
            </a:pPr>
            <a:r>
              <a:rPr lang="nl-NL" dirty="0" smtClean="0"/>
              <a:t>4</a:t>
            </a:r>
            <a:r>
              <a:rPr lang="nl-NL" dirty="0"/>
              <a:t>. Platform duurzame toegankelijkheid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5</a:t>
            </a:r>
            <a:r>
              <a:rPr lang="nl-NL" dirty="0"/>
              <a:t>. Monitoring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Verschillende types archiefbescheiden, bv bouwdossiers, raadstukken, milieu, databases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Meld je aan! @Andre.Plat@vng.nl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7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Archiving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smtClean="0"/>
              <a:t>design: </a:t>
            </a:r>
            <a:br>
              <a:rPr lang="nl-NL" dirty="0" smtClean="0"/>
            </a:br>
            <a:r>
              <a:rPr lang="nl-NL" dirty="0" smtClean="0"/>
              <a:t>- Common </a:t>
            </a:r>
            <a:r>
              <a:rPr lang="nl-NL" dirty="0" err="1" smtClean="0"/>
              <a:t>ground</a:t>
            </a:r>
            <a:endParaRPr lang="nl-NL" dirty="0" smtClean="0"/>
          </a:p>
          <a:p>
            <a:pPr lvl="1"/>
            <a:r>
              <a:rPr lang="nl-NL" dirty="0" smtClean="0"/>
              <a:t>- Functionele eisen</a:t>
            </a:r>
          </a:p>
          <a:p>
            <a:pPr lvl="1"/>
            <a:r>
              <a:rPr lang="nl-NL" dirty="0" smtClean="0"/>
              <a:t>- Data voorzien van metadata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Inzet van algemene ondersteuning, accountmanagers 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37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905120" y="273600"/>
            <a:ext cx="10967520" cy="11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s-PE" sz="2667" spc="-1">
                <a:solidFill>
                  <a:srgbClr val="E31937"/>
                </a:solidFill>
                <a:latin typeface="Arial"/>
                <a:ea typeface="ＭＳ Ｐゴシック"/>
              </a:rPr>
              <a:t>Streefbeeld</a:t>
            </a:r>
            <a:endParaRPr lang="es-PE" sz="2667" spc="-1">
              <a:latin typeface="Arial"/>
            </a:endParaRPr>
          </a:p>
        </p:txBody>
      </p:sp>
      <p:pic>
        <p:nvPicPr>
          <p:cNvPr id="39" name="Afbeelding 38"/>
          <p:cNvPicPr/>
          <p:nvPr/>
        </p:nvPicPr>
        <p:blipFill>
          <a:blip r:embed="rId3"/>
          <a:stretch/>
        </p:blipFill>
        <p:spPr>
          <a:xfrm>
            <a:off x="1409280" y="1951680"/>
            <a:ext cx="5501280" cy="3806880"/>
          </a:xfrm>
          <a:prstGeom prst="rect">
            <a:avLst/>
          </a:prstGeom>
          <a:ln>
            <a:noFill/>
          </a:ln>
        </p:spPr>
      </p:pic>
      <p:sp>
        <p:nvSpPr>
          <p:cNvPr id="40" name="CustomShape 2"/>
          <p:cNvSpPr/>
          <p:nvPr/>
        </p:nvSpPr>
        <p:spPr>
          <a:xfrm>
            <a:off x="8541600" y="1219200"/>
            <a:ext cx="3137760" cy="533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r>
              <a:rPr lang="es-PE" sz="2133" spc="-1">
                <a:solidFill>
                  <a:srgbClr val="000000"/>
                </a:solidFill>
                <a:latin typeface="Arial"/>
                <a:ea typeface="DejaVu Sans"/>
              </a:rPr>
              <a:t>Automatisch</a:t>
            </a:r>
            <a:endParaRPr lang="es-PE" sz="2133" spc="-1">
              <a:latin typeface="Arial"/>
            </a:endParaRPr>
          </a:p>
          <a:p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Creeren</a:t>
            </a: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Updaten</a:t>
            </a: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Gebruiken</a:t>
            </a: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E" sz="2133" spc="-1">
                <a:solidFill>
                  <a:srgbClr val="000000"/>
                </a:solidFill>
                <a:latin typeface="Arial"/>
                <a:ea typeface="DejaVu Sans"/>
              </a:rPr>
              <a:t>van metadata in </a:t>
            </a: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Processen</a:t>
            </a: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Services</a:t>
            </a: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E" sz="2133" spc="-1">
                <a:solidFill>
                  <a:srgbClr val="000000"/>
                </a:solidFill>
                <a:latin typeface="Arial"/>
                <a:ea typeface="DejaVu Sans"/>
              </a:rPr>
              <a:t>tbv compliancy</a:t>
            </a: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AVG</a:t>
            </a: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Archiefwet</a:t>
            </a: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WOB/WHO/WOO</a:t>
            </a: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</p:txBody>
      </p:sp>
      <p:pic>
        <p:nvPicPr>
          <p:cNvPr id="41" name="Picture 4"/>
          <p:cNvPicPr/>
          <p:nvPr/>
        </p:nvPicPr>
        <p:blipFill>
          <a:blip r:embed="rId4"/>
          <a:stretch/>
        </p:blipFill>
        <p:spPr>
          <a:xfrm>
            <a:off x="18720" y="45120"/>
            <a:ext cx="2064000" cy="1145760"/>
          </a:xfrm>
          <a:prstGeom prst="rect">
            <a:avLst/>
          </a:prstGeom>
          <a:ln>
            <a:noFill/>
          </a:ln>
        </p:spPr>
      </p:pic>
      <p:pic>
        <p:nvPicPr>
          <p:cNvPr id="42" name="Afbeelding 41"/>
          <p:cNvPicPr/>
          <p:nvPr/>
        </p:nvPicPr>
        <p:blipFill>
          <a:blip r:embed="rId5"/>
          <a:stretch/>
        </p:blipFill>
        <p:spPr>
          <a:xfrm>
            <a:off x="48000" y="97440"/>
            <a:ext cx="2494560" cy="993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9012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905120" y="657600"/>
            <a:ext cx="10967520" cy="11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s-PE" sz="2667" spc="-1">
                <a:solidFill>
                  <a:srgbClr val="E31937"/>
                </a:solidFill>
                <a:latin typeface="Arial"/>
                <a:ea typeface="ＭＳ Ｐゴシック"/>
              </a:rPr>
              <a:t>Scope Onderzoek/Opdracht</a:t>
            </a:r>
            <a:endParaRPr lang="es-PE" sz="2667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PE" sz="2133" spc="-1">
                <a:solidFill>
                  <a:srgbClr val="E31937"/>
                </a:solidFill>
                <a:latin typeface="Arial"/>
                <a:ea typeface="ＭＳ Ｐゴシック"/>
              </a:rPr>
              <a:t>Beschrijving generieke metadata nodig voor uitvoering wetgeving</a:t>
            </a:r>
            <a:endParaRPr lang="es-PE" sz="2133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PE" sz="2133" spc="-1">
                <a:solidFill>
                  <a:srgbClr val="E31937"/>
                </a:solidFill>
                <a:latin typeface="Arial"/>
                <a:ea typeface="ＭＳ Ｐゴシック"/>
              </a:rPr>
              <a:t>Beschrijving archieffunctionaliteit nodig voor uitvoering wetgeving</a:t>
            </a:r>
            <a:endParaRPr lang="es-PE" sz="2133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PE" sz="2133" spc="-1">
                <a:solidFill>
                  <a:srgbClr val="E31937"/>
                </a:solidFill>
                <a:latin typeface="Arial"/>
                <a:ea typeface="ＭＳ Ｐゴシック"/>
              </a:rPr>
              <a:t>Relatie met Common Ground en stelsel basisregistraties</a:t>
            </a:r>
            <a:endParaRPr lang="es-PE" sz="2133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PE" sz="2133" spc="-1">
                <a:solidFill>
                  <a:srgbClr val="E31937"/>
                </a:solidFill>
                <a:latin typeface="Arial"/>
                <a:ea typeface="ＭＳ Ｐゴシック"/>
              </a:rPr>
              <a:t>Inbedden in GEMMA (bedrijfsobjecten en referentiefunctionaliteit)</a:t>
            </a:r>
            <a:endParaRPr lang="es-PE" sz="2133" spc="-1">
              <a:latin typeface="Arial"/>
            </a:endParaRPr>
          </a:p>
        </p:txBody>
      </p:sp>
      <p:pic>
        <p:nvPicPr>
          <p:cNvPr id="44" name="Afbeelding 43"/>
          <p:cNvPicPr/>
          <p:nvPr/>
        </p:nvPicPr>
        <p:blipFill>
          <a:blip r:embed="rId3"/>
          <a:stretch/>
        </p:blipFill>
        <p:spPr>
          <a:xfrm>
            <a:off x="545760" y="2048160"/>
            <a:ext cx="5501280" cy="3806880"/>
          </a:xfrm>
          <a:prstGeom prst="rect">
            <a:avLst/>
          </a:prstGeom>
          <a:ln>
            <a:noFill/>
          </a:ln>
        </p:spPr>
      </p:pic>
      <p:pic>
        <p:nvPicPr>
          <p:cNvPr id="45" name="Picture 4"/>
          <p:cNvPicPr/>
          <p:nvPr/>
        </p:nvPicPr>
        <p:blipFill>
          <a:blip r:embed="rId4"/>
          <a:stretch/>
        </p:blipFill>
        <p:spPr>
          <a:xfrm>
            <a:off x="18720" y="429120"/>
            <a:ext cx="2064000" cy="1145760"/>
          </a:xfrm>
          <a:prstGeom prst="rect">
            <a:avLst/>
          </a:prstGeom>
          <a:ln>
            <a:noFill/>
          </a:ln>
        </p:spPr>
      </p:pic>
      <p:pic>
        <p:nvPicPr>
          <p:cNvPr id="46" name="Afbeelding 45"/>
          <p:cNvPicPr/>
          <p:nvPr/>
        </p:nvPicPr>
        <p:blipFill>
          <a:blip r:embed="rId5"/>
          <a:stretch/>
        </p:blipFill>
        <p:spPr>
          <a:xfrm>
            <a:off x="48000" y="481440"/>
            <a:ext cx="2494560" cy="993120"/>
          </a:xfrm>
          <a:prstGeom prst="rect">
            <a:avLst/>
          </a:prstGeom>
          <a:ln>
            <a:noFill/>
          </a:ln>
        </p:spPr>
      </p:pic>
      <p:graphicFrame>
        <p:nvGraphicFramePr>
          <p:cNvPr id="47" name="Table 2"/>
          <p:cNvGraphicFramePr/>
          <p:nvPr/>
        </p:nvGraphicFramePr>
        <p:xfrm>
          <a:off x="324000" y="6062400"/>
          <a:ext cx="870720" cy="571680"/>
        </p:xfrm>
        <a:graphic>
          <a:graphicData uri="http://schemas.openxmlformats.org/drawingml/2006/table">
            <a:tbl>
              <a:tblPr/>
              <a:tblGrid>
                <a:gridCol w="290400"/>
                <a:gridCol w="290400"/>
                <a:gridCol w="289920"/>
              </a:tblGrid>
              <a:tr h="571680"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3"/>
          <p:cNvGraphicFramePr/>
          <p:nvPr/>
        </p:nvGraphicFramePr>
        <p:xfrm>
          <a:off x="313440" y="6073920"/>
          <a:ext cx="864000" cy="571680"/>
        </p:xfrm>
        <a:graphic>
          <a:graphicData uri="http://schemas.openxmlformats.org/drawingml/2006/table">
            <a:tbl>
              <a:tblPr/>
              <a:tblGrid>
                <a:gridCol w="288000"/>
                <a:gridCol w="288000"/>
                <a:gridCol w="288000"/>
              </a:tblGrid>
              <a:tr h="571680"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49" name="CustomShape 4"/>
          <p:cNvSpPr/>
          <p:nvPr/>
        </p:nvSpPr>
        <p:spPr>
          <a:xfrm>
            <a:off x="6528000" y="3360000"/>
            <a:ext cx="1439040" cy="6710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es-PE" sz="1600" spc="-1">
                <a:solidFill>
                  <a:srgbClr val="000000"/>
                </a:solidFill>
                <a:latin typeface="Arial"/>
                <a:ea typeface="DejaVu Sans"/>
              </a:rPr>
              <a:t>vernietiging</a:t>
            </a:r>
            <a:endParaRPr lang="es-PE" sz="1600" spc="-1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8160000" y="3360000"/>
            <a:ext cx="1439040" cy="6710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es-PE" sz="1600" spc="-1">
                <a:solidFill>
                  <a:srgbClr val="000000"/>
                </a:solidFill>
                <a:latin typeface="Arial"/>
                <a:ea typeface="DejaVu Sans"/>
              </a:rPr>
              <a:t>publicatie</a:t>
            </a:r>
            <a:endParaRPr lang="es-PE" sz="1600" spc="-1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9792000" y="3360000"/>
            <a:ext cx="1439040" cy="6710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es-PE" sz="1600" spc="-1">
                <a:solidFill>
                  <a:srgbClr val="000000"/>
                </a:solidFill>
                <a:latin typeface="Arial"/>
                <a:ea typeface="DejaVu Sans"/>
              </a:rPr>
              <a:t>………..</a:t>
            </a:r>
            <a:endParaRPr lang="es-PE" sz="1600" spc="-1"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5856000" y="3648000"/>
            <a:ext cx="575520" cy="191520"/>
          </a:xfrm>
          <a:custGeom>
            <a:avLst/>
            <a:gdLst/>
            <a:ahLst/>
            <a:cxnLst/>
            <a:rect l="l" t="t" r="r" b="b"/>
            <a:pathLst>
              <a:path w="1202" h="402">
                <a:moveTo>
                  <a:pt x="0" y="100"/>
                </a:moveTo>
                <a:lnTo>
                  <a:pt x="900" y="100"/>
                </a:lnTo>
                <a:lnTo>
                  <a:pt x="900" y="0"/>
                </a:lnTo>
                <a:lnTo>
                  <a:pt x="1201" y="200"/>
                </a:lnTo>
                <a:lnTo>
                  <a:pt x="900" y="401"/>
                </a:lnTo>
                <a:lnTo>
                  <a:pt x="900" y="300"/>
                </a:lnTo>
                <a:lnTo>
                  <a:pt x="0" y="300"/>
                </a:lnTo>
                <a:lnTo>
                  <a:pt x="0" y="1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8"/>
          <p:cNvSpPr/>
          <p:nvPr/>
        </p:nvSpPr>
        <p:spPr>
          <a:xfrm>
            <a:off x="5760000" y="5376000"/>
            <a:ext cx="575520" cy="191520"/>
          </a:xfrm>
          <a:custGeom>
            <a:avLst/>
            <a:gdLst/>
            <a:ahLst/>
            <a:cxnLst/>
            <a:rect l="l" t="t" r="r" b="b"/>
            <a:pathLst>
              <a:path w="1202" h="402">
                <a:moveTo>
                  <a:pt x="0" y="100"/>
                </a:moveTo>
                <a:lnTo>
                  <a:pt x="900" y="100"/>
                </a:lnTo>
                <a:lnTo>
                  <a:pt x="900" y="0"/>
                </a:lnTo>
                <a:lnTo>
                  <a:pt x="1201" y="200"/>
                </a:lnTo>
                <a:lnTo>
                  <a:pt x="900" y="401"/>
                </a:lnTo>
                <a:lnTo>
                  <a:pt x="900" y="300"/>
                </a:lnTo>
                <a:lnTo>
                  <a:pt x="0" y="300"/>
                </a:lnTo>
                <a:lnTo>
                  <a:pt x="0" y="1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9"/>
          <p:cNvSpPr/>
          <p:nvPr/>
        </p:nvSpPr>
        <p:spPr>
          <a:xfrm>
            <a:off x="9396960" y="4467360"/>
            <a:ext cx="1919520" cy="2253120"/>
          </a:xfrm>
          <a:prstGeom prst="flowChartMagneticDisk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0"/>
          <p:cNvSpPr/>
          <p:nvPr/>
        </p:nvSpPr>
        <p:spPr>
          <a:xfrm>
            <a:off x="7104000" y="4416000"/>
            <a:ext cx="1919520" cy="2303520"/>
          </a:xfrm>
          <a:prstGeom prst="flowChartMagneticDisk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56" name="Table 11"/>
          <p:cNvGraphicFramePr/>
          <p:nvPr/>
        </p:nvGraphicFramePr>
        <p:xfrm>
          <a:off x="9884160" y="5269440"/>
          <a:ext cx="1063200" cy="1441440"/>
        </p:xfrm>
        <a:graphic>
          <a:graphicData uri="http://schemas.openxmlformats.org/drawingml/2006/table">
            <a:tbl>
              <a:tblPr/>
              <a:tblGrid>
                <a:gridCol w="1063200"/>
              </a:tblGrid>
              <a:tr h="4876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Generieke metadata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Domein metadata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660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Content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12"/>
          <p:cNvGraphicFramePr/>
          <p:nvPr/>
        </p:nvGraphicFramePr>
        <p:xfrm>
          <a:off x="7581600" y="5241120"/>
          <a:ext cx="1063200" cy="1441440"/>
        </p:xfrm>
        <a:graphic>
          <a:graphicData uri="http://schemas.openxmlformats.org/drawingml/2006/table">
            <a:tbl>
              <a:tblPr/>
              <a:tblGrid>
                <a:gridCol w="1063200"/>
              </a:tblGrid>
              <a:tr h="4876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Generieke metadata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Domein metadata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660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Content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633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059483"/>
            <a:ext cx="3345696" cy="5220000"/>
          </a:xfrm>
        </p:spPr>
        <p:txBody>
          <a:bodyPr/>
          <a:lstStyle/>
          <a:p>
            <a:r>
              <a:rPr lang="nl-NL" dirty="0" smtClean="0"/>
              <a:t>E-mailbewaring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683143"/>
            <a:ext cx="2797060" cy="421814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25696" y="1059483"/>
            <a:ext cx="736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dirty="0" smtClean="0"/>
              <a:t>Maak urgentie en belang e-mail bewaring zichtbaar</a:t>
            </a:r>
          </a:p>
          <a:p>
            <a:pPr marL="457200" indent="-457200">
              <a:buAutoNum type="arabicPeriod"/>
            </a:pPr>
            <a:r>
              <a:rPr lang="nl-NL" dirty="0" smtClean="0"/>
              <a:t>Stel beleid op en bevorder gedrag e-mailbewaring</a:t>
            </a:r>
          </a:p>
          <a:p>
            <a:pPr marL="457200" indent="-457200">
              <a:buAutoNum type="arabicPeriod"/>
            </a:pPr>
            <a:r>
              <a:rPr lang="nl-NL" dirty="0" smtClean="0"/>
              <a:t>Experimenteer met inzet van meer techniek voor waardering/selectie en aanvullen metadata</a:t>
            </a:r>
          </a:p>
          <a:p>
            <a:pPr marL="457200" indent="-457200">
              <a:buAutoNum type="arabicPeriod"/>
            </a:pPr>
            <a:r>
              <a:rPr lang="nl-NL" dirty="0" smtClean="0"/>
              <a:t>Zet de </a:t>
            </a:r>
            <a:r>
              <a:rPr lang="nl-NL" dirty="0" err="1" smtClean="0"/>
              <a:t>Capstone</a:t>
            </a:r>
            <a:r>
              <a:rPr lang="nl-NL" dirty="0" smtClean="0"/>
              <a:t> methode in (sleutelfunctionarissen)</a:t>
            </a:r>
          </a:p>
          <a:p>
            <a:pPr marL="457200" indent="-457200">
              <a:buFontTx/>
              <a:buAutoNum type="arabicPeriod"/>
            </a:pPr>
            <a:r>
              <a:rPr lang="nl-NL" dirty="0"/>
              <a:t>Stel e-mails veilig en behoud toegang bij vertrek </a:t>
            </a:r>
            <a:r>
              <a:rPr lang="nl-NL" dirty="0" smtClean="0"/>
              <a:t>personeel</a:t>
            </a:r>
          </a:p>
          <a:p>
            <a:pPr marL="457200" indent="-457200">
              <a:buAutoNum type="arabicPeriod"/>
            </a:pPr>
            <a:r>
              <a:rPr lang="nl-NL" dirty="0" smtClean="0"/>
              <a:t>Archivarissen toets en bevorder herstelopdrachten</a:t>
            </a:r>
          </a:p>
          <a:p>
            <a:pPr marL="457200" indent="-457200">
              <a:buAutoNum type="arabicPeriod"/>
            </a:pPr>
            <a:r>
              <a:rPr lang="nl-NL" dirty="0" smtClean="0"/>
              <a:t>Aanvulling op de selectielijst voor e-mail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425696" y="461772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Pilotstarter(s), e-mail en netwerkschijven: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Inzet classificatietool (Echt Susteren)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Amsterdams Data-</a:t>
            </a:r>
            <a:r>
              <a:rPr lang="nl-NL" dirty="0" err="1" smtClean="0"/>
              <a:t>Science</a:t>
            </a:r>
            <a:r>
              <a:rPr lang="nl-NL" dirty="0" smtClean="0"/>
              <a:t> Centre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……., jou pilot meld je aan andre.plat@vng.nl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9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Inhoud</a:t>
            </a:r>
          </a:p>
          <a:p>
            <a:endParaRPr lang="nl-NL" dirty="0"/>
          </a:p>
          <a:p>
            <a:r>
              <a:rPr lang="nl-NL" dirty="0" smtClean="0"/>
              <a:t>1. Beleidsontwikkelingen</a:t>
            </a:r>
          </a:p>
          <a:p>
            <a:endParaRPr lang="nl-NL" dirty="0" smtClean="0"/>
          </a:p>
          <a:p>
            <a:r>
              <a:rPr lang="nl-NL" dirty="0" smtClean="0"/>
              <a:t>2. (Kennisproducten) VNG </a:t>
            </a:r>
            <a:r>
              <a:rPr lang="nl-NL" dirty="0"/>
              <a:t>Adviescommissie </a:t>
            </a:r>
            <a:r>
              <a:rPr lang="nl-NL" dirty="0" smtClean="0"/>
              <a:t>Archieven</a:t>
            </a:r>
          </a:p>
          <a:p>
            <a:endParaRPr lang="nl-NL" dirty="0"/>
          </a:p>
          <a:p>
            <a:r>
              <a:rPr lang="nl-NL" dirty="0"/>
              <a:t>3</a:t>
            </a:r>
            <a:r>
              <a:rPr lang="nl-NL" dirty="0" smtClean="0"/>
              <a:t>. Project Digitale archieven op orde (GGU)	</a:t>
            </a:r>
          </a:p>
        </p:txBody>
      </p:sp>
    </p:spTree>
    <p:extLst>
      <p:ext uri="{BB962C8B-B14F-4D97-AF65-F5344CB8AC3E}">
        <p14:creationId xmlns:p14="http://schemas.microsoft.com/office/powerpoint/2010/main" val="7304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Beleidsontwikkelingen</a:t>
            </a:r>
          </a:p>
          <a:p>
            <a:endParaRPr lang="nl-NL" dirty="0"/>
          </a:p>
          <a:p>
            <a:r>
              <a:rPr lang="nl-NL" dirty="0" smtClean="0"/>
              <a:t>Herziening Archiefwet (vervroeging overbrengingstermijn)</a:t>
            </a:r>
          </a:p>
          <a:p>
            <a:pPr marL="0" indent="0">
              <a:buNone/>
            </a:pPr>
            <a:r>
              <a:rPr lang="nl-NL" dirty="0" smtClean="0"/>
              <a:t>	- B.O. 3 oktober: steun kamerbrief</a:t>
            </a:r>
            <a:r>
              <a:rPr lang="nl-NL" dirty="0"/>
              <a:t> </a:t>
            </a:r>
            <a:r>
              <a:rPr lang="nl-NL" dirty="0" smtClean="0"/>
              <a:t>met aandachtspunten:</a:t>
            </a:r>
            <a:br>
              <a:rPr lang="nl-NL" dirty="0" smtClean="0"/>
            </a:br>
            <a:r>
              <a:rPr lang="nl-NL" dirty="0" smtClean="0"/>
              <a:t>	. Uitvoeringstoets</a:t>
            </a:r>
            <a:br>
              <a:rPr lang="nl-NL" dirty="0" smtClean="0"/>
            </a:br>
            <a:r>
              <a:rPr lang="nl-NL" dirty="0" smtClean="0"/>
              <a:t>	. Samenhang met </a:t>
            </a:r>
            <a:r>
              <a:rPr lang="nl-NL" dirty="0" err="1" smtClean="0"/>
              <a:t>Woo</a:t>
            </a:r>
            <a:r>
              <a:rPr lang="nl-NL" dirty="0" smtClean="0"/>
              <a:t> en relatie met AVG</a:t>
            </a:r>
            <a:br>
              <a:rPr lang="nl-NL" dirty="0" smtClean="0"/>
            </a:br>
            <a:r>
              <a:rPr lang="nl-NL" dirty="0" smtClean="0"/>
              <a:t>	. Verankeren recht op herinnering</a:t>
            </a:r>
            <a:br>
              <a:rPr lang="nl-NL" dirty="0" smtClean="0"/>
            </a:br>
            <a:r>
              <a:rPr lang="nl-NL" dirty="0" smtClean="0"/>
              <a:t>	. Certificering van e-depots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. Versterking lokaal toezicht   </a:t>
            </a:r>
            <a:br>
              <a:rPr lang="nl-NL" dirty="0" smtClean="0"/>
            </a:br>
            <a:r>
              <a:rPr lang="nl-NL" dirty="0" smtClean="0"/>
              <a:t> </a:t>
            </a:r>
          </a:p>
          <a:p>
            <a:r>
              <a:rPr lang="nl-NL" dirty="0" smtClean="0"/>
              <a:t>VNG is betrokken bij voorbereidingstraject (bestuurlijk –ambtelijk)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566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Wetsvoorstel Open Overheid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- er ligt link </a:t>
            </a:r>
            <a:r>
              <a:rPr lang="nl-NL" dirty="0"/>
              <a:t>met duurzame toegankelijkheid </a:t>
            </a:r>
          </a:p>
          <a:p>
            <a:pPr marL="0" indent="0">
              <a:buNone/>
            </a:pPr>
            <a:r>
              <a:rPr lang="nl-NL" dirty="0"/>
              <a:t>	- versterkt </a:t>
            </a:r>
            <a:r>
              <a:rPr lang="nl-NL" dirty="0" smtClean="0"/>
              <a:t>urgentie</a:t>
            </a:r>
          </a:p>
          <a:p>
            <a:pPr marL="0" indent="0">
              <a:buNone/>
            </a:pPr>
            <a:r>
              <a:rPr lang="nl-NL" dirty="0" smtClean="0"/>
              <a:t>	- wordt aangepast, implementatietraject</a:t>
            </a:r>
          </a:p>
          <a:p>
            <a:endParaRPr lang="nl-NL" dirty="0" smtClean="0"/>
          </a:p>
          <a:p>
            <a:r>
              <a:rPr lang="nl-NL" dirty="0" smtClean="0"/>
              <a:t>Nationale Data Agenda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databeleid neemt een vlucht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dirty="0" err="1" smtClean="0"/>
              <a:t>datagedreven</a:t>
            </a:r>
            <a:r>
              <a:rPr lang="nl-NL" dirty="0" smtClean="0"/>
              <a:t>, open data, data op orde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stelt uitdagingen aan archivering 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09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080000"/>
            <a:ext cx="10295136" cy="5220000"/>
          </a:xfrm>
        </p:spPr>
        <p:txBody>
          <a:bodyPr/>
          <a:lstStyle/>
          <a:p>
            <a:r>
              <a:rPr lang="nl-NL" dirty="0" smtClean="0"/>
              <a:t>Adviescommissie Archieven: op </a:t>
            </a:r>
            <a:r>
              <a:rPr lang="nl-NL" dirty="0"/>
              <a:t>vakinhoudelijke aspecten en </a:t>
            </a:r>
            <a:r>
              <a:rPr lang="nl-NL" dirty="0" smtClean="0"/>
              <a:t>beleid, wordt vernieuwd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Selectielijst 2017: update in 2019</a:t>
            </a:r>
          </a:p>
          <a:p>
            <a:endParaRPr lang="nl-NL" dirty="0"/>
          </a:p>
          <a:p>
            <a:r>
              <a:rPr lang="nl-NL" dirty="0" smtClean="0"/>
              <a:t>Archief </a:t>
            </a:r>
            <a:r>
              <a:rPr lang="nl-NL" dirty="0" err="1" smtClean="0"/>
              <a:t>KPI’s</a:t>
            </a:r>
            <a:r>
              <a:rPr lang="nl-NL" dirty="0" smtClean="0"/>
              <a:t>: </a:t>
            </a:r>
            <a:r>
              <a:rPr lang="nl-NL" u="sng" dirty="0" smtClean="0"/>
              <a:t>verkennen</a:t>
            </a:r>
            <a:r>
              <a:rPr lang="nl-NL" dirty="0" smtClean="0"/>
              <a:t> opname in ENSIA, update in 2019</a:t>
            </a:r>
          </a:p>
          <a:p>
            <a:endParaRPr lang="nl-NL" dirty="0" smtClean="0"/>
          </a:p>
          <a:p>
            <a:r>
              <a:rPr lang="nl-NL" dirty="0" smtClean="0"/>
              <a:t>GIBIT: gemeentelijke inkoopvoorwaarden bij IT, </a:t>
            </a:r>
            <a:r>
              <a:rPr lang="nl-NL" dirty="0" err="1" smtClean="0"/>
              <a:t>incl</a:t>
            </a:r>
            <a:r>
              <a:rPr lang="nl-NL" dirty="0" smtClean="0"/>
              <a:t> kwaliteitsnormen: informatiebeveiliging, privacy, openbaarheid en Archief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Model archiefverordening 2017: geactualiseerd </a:t>
            </a:r>
          </a:p>
          <a:p>
            <a:endParaRPr lang="nl-NL" dirty="0"/>
          </a:p>
          <a:p>
            <a:r>
              <a:rPr lang="nl-NL" dirty="0" smtClean="0"/>
              <a:t>Handreiking stellen beperkingen op de openbaarheid (art 15 </a:t>
            </a:r>
            <a:r>
              <a:rPr lang="nl-NL" dirty="0" err="1" smtClean="0"/>
              <a:t>Aw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53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Project Digitale archieven op orde </a:t>
            </a:r>
          </a:p>
          <a:p>
            <a:endParaRPr lang="nl-NL" dirty="0"/>
          </a:p>
          <a:p>
            <a:r>
              <a:rPr lang="nl-NL" dirty="0" smtClean="0"/>
              <a:t>Vervolg op AIDO </a:t>
            </a:r>
            <a:br>
              <a:rPr lang="nl-NL" dirty="0" smtClean="0"/>
            </a:br>
            <a:r>
              <a:rPr lang="nl-NL" dirty="0" smtClean="0"/>
              <a:t>	1. Bevorderen gebruik kaders</a:t>
            </a:r>
          </a:p>
          <a:p>
            <a:pPr marL="0" indent="0">
              <a:buNone/>
            </a:pPr>
            <a:r>
              <a:rPr lang="nl-NL" dirty="0" smtClean="0"/>
              <a:t>	2. Samenwerking tussen gemeenten</a:t>
            </a:r>
            <a:br>
              <a:rPr lang="nl-NL" dirty="0" smtClean="0"/>
            </a:br>
            <a:r>
              <a:rPr lang="nl-NL" dirty="0" smtClean="0"/>
              <a:t>	3. </a:t>
            </a:r>
            <a:r>
              <a:rPr lang="nl-NL" dirty="0" err="1" smtClean="0"/>
              <a:t>Archiving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design</a:t>
            </a:r>
          </a:p>
          <a:p>
            <a:pPr marL="0" indent="0">
              <a:buNone/>
            </a:pPr>
            <a:r>
              <a:rPr lang="nl-NL" dirty="0" smtClean="0"/>
              <a:t>	4. Innovatie </a:t>
            </a:r>
          </a:p>
          <a:p>
            <a:endParaRPr lang="nl-NL" dirty="0"/>
          </a:p>
          <a:p>
            <a:r>
              <a:rPr lang="nl-NL" dirty="0" smtClean="0"/>
              <a:t>Peiling en knel- en versnelpunten analyse </a:t>
            </a:r>
            <a:r>
              <a:rPr lang="nl-NL" dirty="0" smtClean="0">
                <a:sym typeface="Wingdings" panose="05000000000000000000" pitchFamily="2" charset="2"/>
              </a:rPr>
              <a:t> implementatieplan, verbinden met project proeftuinen actieve openbaarheid en vervroegde overbrenging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/>
              <a:t>Eind 2018 duidelijkheid vervolg, aanstelling projecteider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 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3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58800" y="321048"/>
            <a:ext cx="10033200" cy="5220000"/>
          </a:xfrm>
        </p:spPr>
        <p:txBody>
          <a:bodyPr/>
          <a:lstStyle/>
          <a:p>
            <a:r>
              <a:rPr lang="nl-NL" dirty="0"/>
              <a:t>Peiling ICTU 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0770" y="978408"/>
            <a:ext cx="8417006" cy="54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48640" y="850392"/>
            <a:ext cx="5391360" cy="5495544"/>
          </a:xfrm>
        </p:spPr>
        <p:txBody>
          <a:bodyPr/>
          <a:lstStyle/>
          <a:p>
            <a:pPr lvl="1"/>
            <a:r>
              <a:rPr lang="nl-NL" b="1" dirty="0" smtClean="0"/>
              <a:t>Algemeen</a:t>
            </a:r>
          </a:p>
          <a:p>
            <a:pPr lvl="2"/>
            <a:r>
              <a:rPr lang="nl-NL" dirty="0" smtClean="0"/>
              <a:t>Verbinden archieffunctie aan de gemeentelijke organisatie</a:t>
            </a:r>
          </a:p>
          <a:p>
            <a:pPr lvl="2"/>
            <a:r>
              <a:rPr lang="nl-NL" dirty="0"/>
              <a:t>Voorhoede en Volgers</a:t>
            </a:r>
          </a:p>
          <a:p>
            <a:pPr lvl="2"/>
            <a:r>
              <a:rPr lang="nl-NL" dirty="0" smtClean="0"/>
              <a:t>Bundeling van informatie en kennisdeling</a:t>
            </a:r>
          </a:p>
          <a:p>
            <a:pPr lvl="2"/>
            <a:endParaRPr lang="nl-NL" dirty="0" smtClean="0"/>
          </a:p>
          <a:p>
            <a:pPr lvl="1"/>
            <a:r>
              <a:rPr lang="nl-NL" b="1" dirty="0" smtClean="0"/>
              <a:t>Gezamenlijk oplossen</a:t>
            </a:r>
          </a:p>
          <a:p>
            <a:pPr lvl="1"/>
            <a:r>
              <a:rPr lang="nl-NL" sz="2000" dirty="0" smtClean="0"/>
              <a:t>E-depot</a:t>
            </a:r>
          </a:p>
          <a:p>
            <a:pPr lvl="2"/>
            <a:r>
              <a:rPr lang="nl-NL" dirty="0" smtClean="0"/>
              <a:t>Van oriëntatie naar implementatie</a:t>
            </a:r>
          </a:p>
          <a:p>
            <a:pPr lvl="2"/>
            <a:r>
              <a:rPr lang="nl-NL" dirty="0" smtClean="0"/>
              <a:t>Praktijkvoorbeelden </a:t>
            </a:r>
          </a:p>
          <a:p>
            <a:pPr lvl="2"/>
            <a:r>
              <a:rPr lang="nl-NL" dirty="0" smtClean="0"/>
              <a:t>Pilots</a:t>
            </a:r>
          </a:p>
          <a:p>
            <a:pPr lvl="2"/>
            <a:endParaRPr lang="nl-NL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200" b="1" dirty="0"/>
              <a:t>Archivering </a:t>
            </a:r>
            <a:r>
              <a:rPr lang="nl-NL" sz="2200" b="1" dirty="0" err="1"/>
              <a:t>by</a:t>
            </a:r>
            <a:r>
              <a:rPr lang="nl-NL" sz="2200" b="1" dirty="0"/>
              <a:t> Design</a:t>
            </a:r>
          </a:p>
          <a:p>
            <a:pPr lvl="1" indent="0">
              <a:buClr>
                <a:schemeClr val="accent2"/>
              </a:buClr>
            </a:pPr>
            <a:r>
              <a:rPr lang="nl-NL" sz="2000" dirty="0"/>
              <a:t>Toekomstperspectief </a:t>
            </a:r>
          </a:p>
          <a:p>
            <a:pPr lvl="1" indent="0">
              <a:buClr>
                <a:schemeClr val="accent2"/>
              </a:buClr>
            </a:pPr>
            <a:r>
              <a:rPr lang="nl-NL" sz="2000" dirty="0"/>
              <a:t>Leveranciersaanbod</a:t>
            </a:r>
          </a:p>
          <a:p>
            <a:pPr lvl="1" indent="0">
              <a:buClr>
                <a:schemeClr val="accent2"/>
              </a:buClr>
            </a:pPr>
            <a:r>
              <a:rPr lang="nl-NL" sz="2000" dirty="0"/>
              <a:t>Kansen voor </a:t>
            </a:r>
            <a:r>
              <a:rPr lang="nl-NL" sz="2000" dirty="0" smtClean="0"/>
              <a:t>gemeenten</a:t>
            </a:r>
            <a:endParaRPr lang="nl-NL" sz="2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0"/>
          </p:nvPr>
        </p:nvSpPr>
        <p:spPr>
          <a:xfrm>
            <a:off x="6252000" y="996696"/>
            <a:ext cx="5434032" cy="5349240"/>
          </a:xfrm>
        </p:spPr>
        <p:txBody>
          <a:bodyPr/>
          <a:lstStyle/>
          <a:p>
            <a:r>
              <a:rPr lang="nl-NL" sz="2200" b="1" dirty="0" smtClean="0"/>
              <a:t>Verbetering door gebruik kaders</a:t>
            </a:r>
          </a:p>
          <a:p>
            <a:pPr lvl="1"/>
            <a:r>
              <a:rPr lang="nl-NL" sz="2000" dirty="0" smtClean="0"/>
              <a:t>Helpen toepassen</a:t>
            </a:r>
          </a:p>
          <a:p>
            <a:pPr lvl="1"/>
            <a:r>
              <a:rPr lang="nl-NL" sz="2000" dirty="0" smtClean="0"/>
              <a:t>Minder gedetailleerd uitwerken</a:t>
            </a:r>
          </a:p>
          <a:p>
            <a:pPr lvl="1"/>
            <a:r>
              <a:rPr lang="nl-NL" sz="2000" dirty="0" smtClean="0"/>
              <a:t>Beheer inregelen</a:t>
            </a:r>
          </a:p>
          <a:p>
            <a:pPr lvl="1"/>
            <a:endParaRPr lang="nl-NL" sz="2000" dirty="0" smtClean="0"/>
          </a:p>
          <a:p>
            <a:r>
              <a:rPr lang="nl-NL" sz="2200" b="1" dirty="0" smtClean="0"/>
              <a:t>TMLO</a:t>
            </a:r>
            <a:endParaRPr lang="nl-NL" sz="2200" b="1" dirty="0"/>
          </a:p>
          <a:p>
            <a:pPr lvl="1"/>
            <a:r>
              <a:rPr lang="nl-NL" sz="2000" dirty="0"/>
              <a:t>Zorg voor vaststelling</a:t>
            </a:r>
          </a:p>
          <a:p>
            <a:pPr lvl="1"/>
            <a:r>
              <a:rPr lang="nl-NL" sz="2000" dirty="0"/>
              <a:t>Inzicht in toepassingsprofielen voorhoede</a:t>
            </a:r>
          </a:p>
          <a:p>
            <a:pPr lvl="1"/>
            <a:r>
              <a:rPr lang="nl-NL" sz="2000" dirty="0"/>
              <a:t>Zet pilot </a:t>
            </a:r>
            <a:r>
              <a:rPr lang="nl-NL" sz="2000" dirty="0" err="1"/>
              <a:t>zgw</a:t>
            </a:r>
            <a:r>
              <a:rPr lang="nl-NL" sz="2000" dirty="0"/>
              <a:t> met TMLO in </a:t>
            </a:r>
            <a:r>
              <a:rPr lang="nl-NL" sz="2000" dirty="0" smtClean="0"/>
              <a:t>etalage</a:t>
            </a:r>
          </a:p>
          <a:p>
            <a:pPr lvl="1"/>
            <a:endParaRPr lang="nl-NL" sz="2000" dirty="0" smtClean="0"/>
          </a:p>
          <a:p>
            <a:r>
              <a:rPr lang="nl-NL" sz="2200" b="1" dirty="0"/>
              <a:t>Innovatie</a:t>
            </a:r>
          </a:p>
          <a:p>
            <a:pPr lvl="1"/>
            <a:r>
              <a:rPr lang="nl-NL" sz="2000" dirty="0"/>
              <a:t>Meer experimenteren</a:t>
            </a:r>
          </a:p>
          <a:p>
            <a:pPr lvl="1"/>
            <a:r>
              <a:rPr lang="nl-NL" sz="2000" dirty="0"/>
              <a:t>Samenhang in experimenten</a:t>
            </a:r>
          </a:p>
          <a:p>
            <a:pPr lvl="1"/>
            <a:r>
              <a:rPr lang="nl-NL" sz="2000" dirty="0"/>
              <a:t>Vooral en veel techniek inzetten in de experimenten</a:t>
            </a:r>
          </a:p>
          <a:p>
            <a:pPr lvl="1"/>
            <a:endParaRPr lang="nl-NL" sz="2000" dirty="0"/>
          </a:p>
        </p:txBody>
      </p:sp>
      <p:sp>
        <p:nvSpPr>
          <p:cNvPr id="3" name="Tekstvak 2"/>
          <p:cNvSpPr txBox="1"/>
          <p:nvPr/>
        </p:nvSpPr>
        <p:spPr>
          <a:xfrm>
            <a:off x="2185416" y="164143"/>
            <a:ext cx="582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2"/>
                </a:solidFill>
                <a:latin typeface="+mj-lt"/>
              </a:rPr>
              <a:t>Knel en versnelpunten analyse</a:t>
            </a:r>
          </a:p>
        </p:txBody>
      </p:sp>
    </p:spTree>
    <p:extLst>
      <p:ext uri="{BB962C8B-B14F-4D97-AF65-F5344CB8AC3E}">
        <p14:creationId xmlns:p14="http://schemas.microsoft.com/office/powerpoint/2010/main" val="27629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Strategie ondersteuningsaanpak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Business-archief-</a:t>
            </a:r>
            <a:r>
              <a:rPr lang="nl-NL" dirty="0" err="1" smtClean="0"/>
              <a:t>alignment</a:t>
            </a:r>
            <a:endParaRPr lang="nl-NL" dirty="0" smtClean="0"/>
          </a:p>
          <a:p>
            <a:r>
              <a:rPr lang="nl-NL" dirty="0" smtClean="0"/>
              <a:t>Verbinden, kennisdelen, verankeren en experimenteren</a:t>
            </a:r>
          </a:p>
          <a:p>
            <a:r>
              <a:rPr lang="nl-NL" dirty="0"/>
              <a:t>R</a:t>
            </a:r>
            <a:r>
              <a:rPr lang="nl-NL" dirty="0" smtClean="0"/>
              <a:t>ichten </a:t>
            </a:r>
            <a:r>
              <a:rPr lang="nl-NL" dirty="0"/>
              <a:t>op de informatiemanagers </a:t>
            </a:r>
            <a:endParaRPr lang="nl-NL" dirty="0" smtClean="0"/>
          </a:p>
          <a:p>
            <a:endParaRPr lang="nl-NL" i="1" dirty="0"/>
          </a:p>
          <a:p>
            <a:r>
              <a:rPr lang="nl-NL" dirty="0" smtClean="0"/>
              <a:t>Archief-arrangementen </a:t>
            </a:r>
          </a:p>
          <a:p>
            <a:r>
              <a:rPr lang="nl-NL" dirty="0" smtClean="0"/>
              <a:t>Bijeenkomsten, praktijkvoorbeelden</a:t>
            </a:r>
          </a:p>
          <a:p>
            <a:r>
              <a:rPr lang="nl-NL" dirty="0" smtClean="0"/>
              <a:t>Kennisinfrastructuur KIA, VNG netwerken (VIAG, IMG)</a:t>
            </a:r>
          </a:p>
          <a:p>
            <a:r>
              <a:rPr lang="nl-NL" dirty="0"/>
              <a:t>Trainingen KIDO</a:t>
            </a:r>
          </a:p>
          <a:p>
            <a:endParaRPr lang="nl-NL" i="1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96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3C390C-0E97-4494-B1EB-D3F82B60144E}"/>
</file>

<file path=customXml/itemProps2.xml><?xml version="1.0" encoding="utf-8"?>
<ds:datastoreItem xmlns:ds="http://schemas.openxmlformats.org/officeDocument/2006/customXml" ds:itemID="{16A4B2B8-AE57-4DEA-916C-C87F0EE34DDA}"/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2774</TotalTime>
  <Words>533</Words>
  <Application>Microsoft Office PowerPoint</Application>
  <PresentationFormat>Breedbeeld</PresentationFormat>
  <Paragraphs>168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DejaVu Sans</vt:lpstr>
      <vt:lpstr>Wingdings</vt:lpstr>
      <vt:lpstr>VNG_Basis - kopie</vt:lpstr>
      <vt:lpstr>VNG Titels</vt:lpstr>
      <vt:lpstr>Archieven en (open) overheidsinformatie Beleid, kennisproducten, projecten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Valid WPS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Archieven en (open) overheidsinformatie Beleid, kennisproducten, projecten</dc:title>
  <dc:creator>Jamil Jawad</dc:creator>
  <cp:keywords>All Places</cp:keywords>
  <cp:lastModifiedBy>Andre Plat</cp:lastModifiedBy>
  <cp:revision>16</cp:revision>
  <cp:lastPrinted>2016-11-29T12:08:35Z</cp:lastPrinted>
  <dcterms:created xsi:type="dcterms:W3CDTF">2018-10-12T08:20:47Z</dcterms:created>
  <dcterms:modified xsi:type="dcterms:W3CDTF">2018-10-17T10:59:07Z</dcterms:modified>
</cp:coreProperties>
</file>