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7" r:id="rId3"/>
    <p:sldId id="292" r:id="rId4"/>
    <p:sldId id="280" r:id="rId5"/>
    <p:sldId id="275" r:id="rId6"/>
    <p:sldId id="293" r:id="rId7"/>
    <p:sldId id="264" r:id="rId8"/>
    <p:sldId id="262" r:id="rId9"/>
    <p:sldId id="298" r:id="rId10"/>
    <p:sldId id="296" r:id="rId11"/>
    <p:sldId id="297" r:id="rId12"/>
    <p:sldId id="295" r:id="rId13"/>
    <p:sldId id="259" r:id="rId14"/>
    <p:sldId id="294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5268" autoAdjust="0"/>
  </p:normalViewPr>
  <p:slideViewPr>
    <p:cSldViewPr>
      <p:cViewPr varScale="1">
        <p:scale>
          <a:sx n="110" d="100"/>
          <a:sy n="110" d="100"/>
        </p:scale>
        <p:origin x="9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817-4A5F-4BEA-ADCC-AF33CE7888EA}" type="datetimeFigureOut">
              <a:rPr lang="nl-NL" smtClean="0"/>
              <a:t>28-11-2018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FA42-BB19-48C6-A84C-D23F3872144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00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817-4A5F-4BEA-ADCC-AF33CE7888EA}" type="datetimeFigureOut">
              <a:rPr lang="nl-NL" smtClean="0"/>
              <a:t>28-11-2018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FA42-BB19-48C6-A84C-D23F3872144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863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817-4A5F-4BEA-ADCC-AF33CE7888EA}" type="datetimeFigureOut">
              <a:rPr lang="nl-NL" smtClean="0"/>
              <a:t>28-11-2018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FA42-BB19-48C6-A84C-D23F3872144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081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817-4A5F-4BEA-ADCC-AF33CE7888EA}" type="datetimeFigureOut">
              <a:rPr lang="nl-NL" smtClean="0"/>
              <a:t>28-11-2018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FA42-BB19-48C6-A84C-D23F3872144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8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817-4A5F-4BEA-ADCC-AF33CE7888EA}" type="datetimeFigureOut">
              <a:rPr lang="nl-NL" smtClean="0"/>
              <a:t>28-11-2018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FA42-BB19-48C6-A84C-D23F3872144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8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817-4A5F-4BEA-ADCC-AF33CE7888EA}" type="datetimeFigureOut">
              <a:rPr lang="nl-NL" smtClean="0"/>
              <a:t>28-11-2018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FA42-BB19-48C6-A84C-D23F3872144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438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817-4A5F-4BEA-ADCC-AF33CE7888EA}" type="datetimeFigureOut">
              <a:rPr lang="nl-NL" smtClean="0"/>
              <a:t>28-11-2018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FA42-BB19-48C6-A84C-D23F3872144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990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817-4A5F-4BEA-ADCC-AF33CE7888EA}" type="datetimeFigureOut">
              <a:rPr lang="nl-NL" smtClean="0"/>
              <a:t>28-11-2018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FA42-BB19-48C6-A84C-D23F3872144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191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817-4A5F-4BEA-ADCC-AF33CE7888EA}" type="datetimeFigureOut">
              <a:rPr lang="nl-NL" smtClean="0"/>
              <a:t>28-11-2018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FA42-BB19-48C6-A84C-D23F3872144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518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817-4A5F-4BEA-ADCC-AF33CE7888EA}" type="datetimeFigureOut">
              <a:rPr lang="nl-NL" smtClean="0"/>
              <a:t>28-11-2018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FA42-BB19-48C6-A84C-D23F3872144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636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817-4A5F-4BEA-ADCC-AF33CE7888EA}" type="datetimeFigureOut">
              <a:rPr lang="nl-NL" smtClean="0"/>
              <a:t>28-11-2018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FA42-BB19-48C6-A84C-D23F3872144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112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C817-4A5F-4BEA-ADCC-AF33CE7888EA}" type="datetimeFigureOut">
              <a:rPr lang="nl-NL" smtClean="0"/>
              <a:t>28-11-2018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CFA42-BB19-48C6-A84C-D23F3872144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689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1AD42-6888-4513-9327-8A17861A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dirty="0"/>
            </a:br>
            <a:endParaRPr lang="nl-NL" sz="22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263B973-46DF-4DD1-97E7-3F531DA3E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801019"/>
            <a:ext cx="7334250" cy="4124325"/>
          </a:xfrm>
        </p:spPr>
      </p:pic>
    </p:spTree>
    <p:extLst>
      <p:ext uri="{BB962C8B-B14F-4D97-AF65-F5344CB8AC3E}">
        <p14:creationId xmlns:p14="http://schemas.microsoft.com/office/powerpoint/2010/main" val="185711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58B3F-91EE-4193-8420-9E987499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Herstructurering organisatie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4E23EA-EC0E-4B32-8B3F-A21FD57BB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Opheffen huidige DIV organisatie (4 afdelingen) per 01-07-2019;</a:t>
            </a:r>
          </a:p>
          <a:p>
            <a:r>
              <a:rPr lang="nl-NL" sz="2800" dirty="0"/>
              <a:t>DIV Beleid en Advies naar I-Regie;</a:t>
            </a:r>
          </a:p>
          <a:p>
            <a:r>
              <a:rPr lang="nl-NL" sz="2800" dirty="0"/>
              <a:t>DIV Documentbehandeling naar KCC;</a:t>
            </a:r>
          </a:p>
          <a:p>
            <a:r>
              <a:rPr lang="nl-NL" sz="2800" dirty="0"/>
              <a:t>DIV Documentbeheer I en II gaan samen naar nieuwe beheerafdeling;</a:t>
            </a:r>
          </a:p>
          <a:p>
            <a:r>
              <a:rPr lang="nl-NL" sz="2800" dirty="0"/>
              <a:t>Bestelfunctie boeken en tijdschriften naar Facilitair;</a:t>
            </a:r>
          </a:p>
          <a:p>
            <a:r>
              <a:rPr lang="nl-NL" sz="2800" dirty="0"/>
              <a:t>Formatiereductie: van 56 naar 29 fte.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37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739FB-83E9-4BB2-A22A-7509F245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Samenwerking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EF73DA-B2D4-48A1-BA79-942C7D6D0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7400" b="1" dirty="0"/>
              <a:t>In Verenigingsverband:</a:t>
            </a:r>
            <a:endParaRPr lang="nl-NL" b="1" dirty="0"/>
          </a:p>
          <a:p>
            <a:r>
              <a:rPr lang="nl-NL" sz="7400" dirty="0"/>
              <a:t>Ontwikkelen en delen producten;</a:t>
            </a:r>
          </a:p>
          <a:p>
            <a:r>
              <a:rPr lang="nl-NL" sz="7400" dirty="0"/>
              <a:t>Bardiensten</a:t>
            </a:r>
            <a:r>
              <a:rPr lang="nl-NL" sz="5900" dirty="0"/>
              <a:t>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7400" b="1" dirty="0"/>
              <a:t>Belangrijkste ketenpartner:</a:t>
            </a:r>
          </a:p>
          <a:p>
            <a:r>
              <a:rPr lang="nl-NL" sz="7400" dirty="0"/>
              <a:t>Advisering;</a:t>
            </a:r>
          </a:p>
          <a:p>
            <a:r>
              <a:rPr lang="nl-NL" sz="7400" dirty="0"/>
              <a:t>Duurzaamheid/DUTO scan:</a:t>
            </a:r>
          </a:p>
          <a:p>
            <a:r>
              <a:rPr lang="nl-NL" sz="7400" dirty="0"/>
              <a:t>Samen e-depot aansluiting;</a:t>
            </a:r>
          </a:p>
          <a:p>
            <a:r>
              <a:rPr lang="nl-NL" sz="7400" dirty="0"/>
              <a:t>Bewaarstrategie; </a:t>
            </a:r>
          </a:p>
          <a:p>
            <a:r>
              <a:rPr lang="nl-NL" sz="7400" dirty="0" err="1"/>
              <a:t>Preserveringsbeleid</a:t>
            </a:r>
            <a:r>
              <a:rPr lang="nl-NL" sz="7400" dirty="0"/>
              <a:t>;</a:t>
            </a:r>
          </a:p>
          <a:p>
            <a:r>
              <a:rPr lang="nl-NL" sz="7400" dirty="0"/>
              <a:t>SIO;</a:t>
            </a:r>
          </a:p>
          <a:p>
            <a:r>
              <a:rPr lang="nl-NL" sz="7400" dirty="0"/>
              <a:t>Inspectie/KPI.</a:t>
            </a:r>
          </a:p>
          <a:p>
            <a:pPr marL="0" indent="0">
              <a:buNone/>
            </a:pPr>
            <a:r>
              <a:rPr lang="nl-NL" sz="5900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690416-8A45-463E-9BF1-2F14B6006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89040"/>
            <a:ext cx="1809750" cy="9525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F4E76F8-57FF-4E06-8CF2-63EEF6F21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97403"/>
            <a:ext cx="3200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7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33ECE-DE2A-427E-BDAC-E08A06F2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Business case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B47E0D-FC93-4319-A3C5-315F345D7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Scenario’s:</a:t>
            </a:r>
          </a:p>
          <a:p>
            <a:r>
              <a:rPr lang="nl-NL" dirty="0"/>
              <a:t>Basis: digitalisering interne processen en beleidskaders; €……….</a:t>
            </a:r>
          </a:p>
          <a:p>
            <a:r>
              <a:rPr lang="nl-NL" dirty="0"/>
              <a:t>DIV op orde: basis en achterstallig onderhoud; € ……..</a:t>
            </a:r>
          </a:p>
          <a:p>
            <a:r>
              <a:rPr lang="nl-NL" dirty="0"/>
              <a:t>Helemaal digitaal basis, achterstallig onderhoud en digitaliseren van papieren archiefdelen;€ …….</a:t>
            </a:r>
          </a:p>
          <a:p>
            <a:r>
              <a:rPr lang="nl-NL" dirty="0"/>
              <a:t>Formatiereductie: 53,7 naar 29,2.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7786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Besluitvorming en uitvoering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64013"/>
            <a:ext cx="8229600" cy="4525963"/>
          </a:xfrm>
        </p:spPr>
        <p:txBody>
          <a:bodyPr>
            <a:normAutofit/>
          </a:bodyPr>
          <a:lstStyle/>
          <a:p>
            <a:r>
              <a:rPr lang="nl-NL" dirty="0"/>
              <a:t>Besluitvorming door GMT; </a:t>
            </a:r>
          </a:p>
          <a:p>
            <a:r>
              <a:rPr lang="nl-NL" dirty="0"/>
              <a:t>Vervolgens OR/College/Raad;</a:t>
            </a:r>
          </a:p>
          <a:p>
            <a:r>
              <a:rPr lang="nl-NL" dirty="0"/>
              <a:t>Uitvoering: Programma Transitie DIV;</a:t>
            </a:r>
          </a:p>
          <a:p>
            <a:r>
              <a:rPr lang="nl-NL" dirty="0"/>
              <a:t>Door eigen medewerkers en inhuur expertise;</a:t>
            </a:r>
          </a:p>
          <a:p>
            <a:r>
              <a:rPr lang="nl-NL" dirty="0"/>
              <a:t>Markt.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ED68940-C2D9-4AE7-BD81-834F6366607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940" y="1386312"/>
            <a:ext cx="2516435" cy="130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64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BCDE8-84AB-4AB7-B4FF-8CF752A8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Vragen, reacties?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D7B9E3-7559-40DB-B4FD-3D9501DCF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D827EE56-6969-41EF-A2A0-F72FFEDD67F5}"/>
              </a:ext>
            </a:extLst>
          </p:cNvPr>
          <p:cNvGrpSpPr/>
          <p:nvPr/>
        </p:nvGrpSpPr>
        <p:grpSpPr>
          <a:xfrm>
            <a:off x="0" y="1"/>
            <a:ext cx="12192000" cy="7268704"/>
            <a:chOff x="0" y="1"/>
            <a:chExt cx="12192000" cy="7268704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7A047691-9FD0-4348-9363-7A8442A9F66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0" cy="7268704"/>
            </a:xfrm>
            <a:prstGeom prst="rect">
              <a:avLst/>
            </a:prstGeom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F6FE955-2998-48E6-AA81-ABA67F938964}"/>
                </a:ext>
              </a:extLst>
            </p:cNvPr>
            <p:cNvSpPr/>
            <p:nvPr/>
          </p:nvSpPr>
          <p:spPr>
            <a:xfrm>
              <a:off x="5389765" y="4856095"/>
              <a:ext cx="28980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nl-NL" sz="5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Reacties?</a:t>
              </a:r>
            </a:p>
          </p:txBody>
        </p: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F2B6B777-FB23-4193-B2F9-EF5ADD890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85" y="2370281"/>
              <a:ext cx="1371913" cy="724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54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nl-NL" b="1" dirty="0"/>
              <a:t>Onze expeditie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03649"/>
            <a:ext cx="8229600" cy="4806280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Aanleiding en opdracht ;</a:t>
            </a:r>
          </a:p>
          <a:p>
            <a:r>
              <a:rPr lang="nl-NL" dirty="0"/>
              <a:t>Beleidsinstrumentarium;</a:t>
            </a:r>
          </a:p>
          <a:p>
            <a:r>
              <a:rPr lang="nl-NL" dirty="0"/>
              <a:t>Digitalisering;</a:t>
            </a:r>
          </a:p>
          <a:p>
            <a:r>
              <a:rPr lang="nl-NL" dirty="0"/>
              <a:t>Systemen;</a:t>
            </a:r>
          </a:p>
          <a:p>
            <a:r>
              <a:rPr lang="nl-NL" dirty="0"/>
              <a:t>Kwaliteitszorg en risicomanagement;</a:t>
            </a:r>
          </a:p>
          <a:p>
            <a:r>
              <a:rPr lang="nl-NL" dirty="0"/>
              <a:t>Achterstallig onderhoud;</a:t>
            </a:r>
          </a:p>
          <a:p>
            <a:r>
              <a:rPr lang="nl-NL" dirty="0"/>
              <a:t>Aanvullende </a:t>
            </a:r>
            <a:r>
              <a:rPr lang="nl-NL" dirty="0" err="1"/>
              <a:t>maartegelen</a:t>
            </a:r>
            <a:r>
              <a:rPr lang="nl-NL" dirty="0"/>
              <a:t>;</a:t>
            </a:r>
          </a:p>
          <a:p>
            <a:r>
              <a:rPr lang="nl-NL" dirty="0"/>
              <a:t>Herstructurering organisatie;</a:t>
            </a:r>
          </a:p>
          <a:p>
            <a:r>
              <a:rPr lang="nl-NL" dirty="0"/>
              <a:t>Samenwerking;</a:t>
            </a:r>
          </a:p>
          <a:p>
            <a:r>
              <a:rPr lang="nl-NL" dirty="0"/>
              <a:t>Businesscase;</a:t>
            </a:r>
          </a:p>
          <a:p>
            <a:r>
              <a:rPr lang="nl-NL" dirty="0"/>
              <a:t>Besluitvorming en uitvoering.</a:t>
            </a:r>
          </a:p>
          <a:p>
            <a:endParaRPr lang="nl-NL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473F7DB-59CF-453C-A047-84646089F2D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78899"/>
            <a:ext cx="2516435" cy="130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78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E0B01-3467-4832-A041-5E55B1A0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Aanleiding en 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28DE25-8153-4101-BA45-95EFEA918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Aanleiding: </a:t>
            </a:r>
          </a:p>
          <a:p>
            <a:pPr marL="0" indent="0">
              <a:buNone/>
            </a:pPr>
            <a:r>
              <a:rPr lang="nl-NL" dirty="0"/>
              <a:t>Transitie: omvang en impact van verdergaande digitalisering is onduidelijk om DIV te herstructureren.</a:t>
            </a:r>
          </a:p>
          <a:p>
            <a:pPr marL="0" indent="0">
              <a:buNone/>
            </a:pPr>
            <a:r>
              <a:rPr lang="nl-NL" b="1" dirty="0"/>
              <a:t>Opdracht: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Maak inzichtelijk: digitaliseren interne processen;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Maak inzichtelijk: DIV op orde.</a:t>
            </a:r>
          </a:p>
        </p:txBody>
      </p:sp>
    </p:spTree>
    <p:extLst>
      <p:ext uri="{BB962C8B-B14F-4D97-AF65-F5344CB8AC3E}">
        <p14:creationId xmlns:p14="http://schemas.microsoft.com/office/powerpoint/2010/main" val="416657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/>
              <a:t>Beleidsinstrumentarium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83965"/>
            <a:ext cx="8229600" cy="4525963"/>
          </a:xfrm>
        </p:spPr>
        <p:txBody>
          <a:bodyPr>
            <a:normAutofit/>
          </a:bodyPr>
          <a:lstStyle/>
          <a:p>
            <a:r>
              <a:rPr lang="nl-NL" dirty="0"/>
              <a:t>Informatiearchitectuur;</a:t>
            </a:r>
          </a:p>
          <a:p>
            <a:r>
              <a:rPr lang="nl-NL" dirty="0"/>
              <a:t>Informatiestructuur;</a:t>
            </a:r>
          </a:p>
          <a:p>
            <a:r>
              <a:rPr lang="nl-NL" dirty="0"/>
              <a:t>Generiek </a:t>
            </a:r>
            <a:r>
              <a:rPr lang="nl-NL" dirty="0" err="1"/>
              <a:t>metadatamodel</a:t>
            </a:r>
            <a:r>
              <a:rPr lang="nl-NL" dirty="0"/>
              <a:t>;</a:t>
            </a:r>
          </a:p>
          <a:p>
            <a:r>
              <a:rPr lang="nl-NL" dirty="0"/>
              <a:t>Bewaar strategie papier;</a:t>
            </a:r>
          </a:p>
          <a:p>
            <a:r>
              <a:rPr lang="nl-NL" dirty="0"/>
              <a:t>Bewaar strategie digitaal;</a:t>
            </a:r>
          </a:p>
          <a:p>
            <a:r>
              <a:rPr lang="nl-NL" dirty="0"/>
              <a:t>Kwaliteitssysteem informatiebeheer.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AE86DAB-F20C-456E-8EC0-D8F642E7BF8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516435" cy="130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7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Digitalisering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75BC36-8281-4A87-9AA0-DD66A1FC3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Digitaal wordt norm;</a:t>
            </a:r>
          </a:p>
          <a:p>
            <a:r>
              <a:rPr lang="nl-NL" dirty="0">
                <a:solidFill>
                  <a:schemeClr val="tx2"/>
                </a:solidFill>
              </a:rPr>
              <a:t>Zaakgericht werken: publieke en bestuurlijke dienstverlening;</a:t>
            </a:r>
          </a:p>
          <a:p>
            <a:r>
              <a:rPr lang="nl-NL" dirty="0"/>
              <a:t>Interne processen: Projecten, programma’s, ondersteunende- en beleidsprocessen;</a:t>
            </a:r>
          </a:p>
          <a:p>
            <a:r>
              <a:rPr lang="nl-NL" dirty="0"/>
              <a:t>Digitaliseren 1000 meter bestaande papieren dossiers (30 archiefdelen) waarvan 750 meter gerelateerd aan Omgevingswet;</a:t>
            </a:r>
          </a:p>
          <a:p>
            <a:r>
              <a:rPr lang="nl-NL" dirty="0"/>
              <a:t>Digitalisering en integratie poststromen;</a:t>
            </a:r>
          </a:p>
          <a:p>
            <a:r>
              <a:rPr lang="nl-NL" dirty="0"/>
              <a:t>Aansluiting e-depot Groninger Archieven (overbrenging en uitplaatsing).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075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729E4-0119-4347-A214-DC7C64D5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Systemen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464F5E-C818-4A50-BD5B-42BBA8C66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Vervanging huidige DMS/RMA;</a:t>
            </a:r>
          </a:p>
          <a:p>
            <a:r>
              <a:rPr lang="nl-NL" dirty="0"/>
              <a:t>Samenwerkingssoftware met voorzieningen voor informatiebeheer;</a:t>
            </a:r>
          </a:p>
          <a:p>
            <a:r>
              <a:rPr lang="nl-NL" dirty="0"/>
              <a:t>Federatieve zoekmachine;</a:t>
            </a:r>
          </a:p>
          <a:p>
            <a:r>
              <a:rPr lang="nl-NL" dirty="0"/>
              <a:t>Klantvolgsysteem;</a:t>
            </a:r>
          </a:p>
          <a:p>
            <a:r>
              <a:rPr lang="nl-NL" dirty="0"/>
              <a:t>Recordmanagementtool.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9429AAA-315B-47D2-88AD-AF4980CB23F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2516435" cy="130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06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Kwaliteitszorg en risicomanagement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13176"/>
          </a:xfrm>
        </p:spPr>
        <p:txBody>
          <a:bodyPr>
            <a:normAutofit/>
          </a:bodyPr>
          <a:lstStyle/>
          <a:p>
            <a:r>
              <a:rPr lang="nl-NL" dirty="0"/>
              <a:t>Normenkader: Beleid; Mensen en Middelen; Inrichting en Uitvoering; Beheerinstrumenten.</a:t>
            </a:r>
          </a:p>
          <a:p>
            <a:r>
              <a:rPr lang="nl-NL" dirty="0"/>
              <a:t>Risicoanalyse per werkproces op authenticiteit en integriteit, vindbaarheid, interpreteerbaarheid, raadpleegbaarheid;</a:t>
            </a:r>
          </a:p>
          <a:p>
            <a:r>
              <a:rPr lang="nl-NL" dirty="0"/>
              <a:t>Indeling werkproces in beheerregimes: geen, laag, midden, hoog.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950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Achterstallig onderhoud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Volume papieren archieven ongeveer 11 km;</a:t>
            </a:r>
          </a:p>
          <a:p>
            <a:r>
              <a:rPr lang="nl-NL" dirty="0"/>
              <a:t>Te saneren papieren archieven ongeveer 2 km;</a:t>
            </a:r>
          </a:p>
          <a:p>
            <a:r>
              <a:rPr lang="nl-NL" dirty="0"/>
              <a:t>53.000 geregistreerde papieren documenten zweven ergens in de organisatie;</a:t>
            </a:r>
          </a:p>
          <a:p>
            <a:r>
              <a:rPr lang="nl-NL" dirty="0"/>
              <a:t>19 inrichtingen digitale archieven in DMS;</a:t>
            </a:r>
          </a:p>
          <a:p>
            <a:r>
              <a:rPr lang="nl-NL" dirty="0"/>
              <a:t>6.000.000 rondzwevende records;</a:t>
            </a:r>
          </a:p>
          <a:p>
            <a:r>
              <a:rPr lang="nl-NL" dirty="0"/>
              <a:t>Meer dan 100 GB op gemeenschappelijke schijf en in beheer bij DIV.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734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7F297-6F35-4F67-838C-0863445C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Aanvullende maatregelen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68AB15-9DF8-4FA8-856D-9094A6427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Vergroten archiefbewustzijn; </a:t>
            </a:r>
          </a:p>
          <a:p>
            <a:r>
              <a:rPr lang="nl-NL" dirty="0"/>
              <a:t>Ondersteuning op locatie (</a:t>
            </a:r>
            <a:r>
              <a:rPr lang="nl-NL" dirty="0" err="1"/>
              <a:t>floorwaking</a:t>
            </a:r>
            <a:r>
              <a:rPr lang="nl-NL" dirty="0"/>
              <a:t>);</a:t>
            </a:r>
          </a:p>
          <a:p>
            <a:r>
              <a:rPr lang="nl-NL" dirty="0"/>
              <a:t>Terugdringen opslag en gebruik netwerkschijven.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8BC0FDA-DCC8-4D70-9444-70B5571060C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2516435" cy="130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2092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4AABD2-7C51-4A44-9282-46723945252C}"/>
</file>

<file path=customXml/itemProps2.xml><?xml version="1.0" encoding="utf-8"?>
<ds:datastoreItem xmlns:ds="http://schemas.openxmlformats.org/officeDocument/2006/customXml" ds:itemID="{1BDA1710-8D85-4A20-A155-424A470AF584}"/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442</Words>
  <Application>Microsoft Office PowerPoint</Application>
  <PresentationFormat>Diavoorstelling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Kantoorthema</vt:lpstr>
      <vt:lpstr> </vt:lpstr>
      <vt:lpstr>Onze expeditie</vt:lpstr>
      <vt:lpstr>Aanleiding en opdracht </vt:lpstr>
      <vt:lpstr>Beleidsinstrumentarium</vt:lpstr>
      <vt:lpstr>Digitalisering</vt:lpstr>
      <vt:lpstr>Systemen</vt:lpstr>
      <vt:lpstr>Kwaliteitszorg en risicomanagement</vt:lpstr>
      <vt:lpstr>Achterstallig onderhoud</vt:lpstr>
      <vt:lpstr>Aanvullende maatregelen</vt:lpstr>
      <vt:lpstr>Herstructurering organisatie </vt:lpstr>
      <vt:lpstr>Samenwerking</vt:lpstr>
      <vt:lpstr>Business case</vt:lpstr>
      <vt:lpstr>Besluitvorming en uitvoering</vt:lpstr>
      <vt:lpstr>Vragen, reacties? </vt:lpstr>
    </vt:vector>
  </TitlesOfParts>
  <Company>Gemeente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Zaakgericht Werken</dc:title>
  <dc:creator>ACG</dc:creator>
  <cp:lastModifiedBy>Anne Kuzema</cp:lastModifiedBy>
  <cp:revision>211</cp:revision>
  <dcterms:created xsi:type="dcterms:W3CDTF">2015-02-06T08:02:10Z</dcterms:created>
  <dcterms:modified xsi:type="dcterms:W3CDTF">2018-11-28T14:46:56Z</dcterms:modified>
</cp:coreProperties>
</file>