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4"/>
    <p:sldMasterId id="2147483768" r:id="rId5"/>
    <p:sldMasterId id="2147483770" r:id="rId6"/>
  </p:sldMasterIdLst>
  <p:notesMasterIdLst>
    <p:notesMasterId r:id="rId21"/>
  </p:notesMasterIdLst>
  <p:handoutMasterIdLst>
    <p:handoutMasterId r:id="rId22"/>
  </p:handoutMasterIdLst>
  <p:sldIdLst>
    <p:sldId id="1346" r:id="rId7"/>
    <p:sldId id="1348" r:id="rId8"/>
    <p:sldId id="1366" r:id="rId9"/>
    <p:sldId id="1367" r:id="rId10"/>
    <p:sldId id="1369" r:id="rId11"/>
    <p:sldId id="1371" r:id="rId12"/>
    <p:sldId id="1370" r:id="rId13"/>
    <p:sldId id="1372" r:id="rId14"/>
    <p:sldId id="1373" r:id="rId15"/>
    <p:sldId id="1368" r:id="rId16"/>
    <p:sldId id="1374" r:id="rId17"/>
    <p:sldId id="1375" r:id="rId18"/>
    <p:sldId id="1376" r:id="rId19"/>
    <p:sldId id="1377" r:id="rId20"/>
  </p:sldIdLst>
  <p:sldSz cx="12192000" cy="6858000"/>
  <p:notesSz cx="6865938" cy="9540875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5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Palmen" initials="PP" lastIdx="12" clrIdx="0"/>
  <p:cmAuthor id="2" name="Vincent Damen" initials="V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1E2"/>
    <a:srgbClr val="F07E26"/>
    <a:srgbClr val="FFFFFF"/>
    <a:srgbClr val="000000"/>
    <a:srgbClr val="92D050"/>
    <a:srgbClr val="002F5F"/>
    <a:srgbClr val="00A9F3"/>
    <a:srgbClr val="2E75B6"/>
    <a:srgbClr val="1C93C2"/>
    <a:srgbClr val="8FD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2578E-4828-304C-AF92-79229FC9BFF8}" v="323" dt="2022-03-29T14:35:59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12" autoAdjust="0"/>
    <p:restoredTop sz="94249" autoAdjust="0"/>
  </p:normalViewPr>
  <p:slideViewPr>
    <p:cSldViewPr snapToGrid="0">
      <p:cViewPr varScale="1">
        <p:scale>
          <a:sx n="101" d="100"/>
          <a:sy n="101" d="100"/>
        </p:scale>
        <p:origin x="200" y="680"/>
      </p:cViewPr>
      <p:guideLst>
        <p:guide orient="horz" pos="2160"/>
        <p:guide pos="721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102"/>
      </p:cViewPr>
      <p:guideLst>
        <p:guide orient="horz" pos="3005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Zwiers" userId="dcef707a-cbc8-4acf-b7e7-cbfe98ec9212" providerId="ADAL" clId="{F462578E-4828-304C-AF92-79229FC9BFF8}"/>
    <pc:docChg chg="modSld">
      <pc:chgData name="Ellen Zwiers" userId="dcef707a-cbc8-4acf-b7e7-cbfe98ec9212" providerId="ADAL" clId="{F462578E-4828-304C-AF92-79229FC9BFF8}" dt="2022-03-29T14:40:02.714" v="206" actId="1076"/>
      <pc:docMkLst>
        <pc:docMk/>
      </pc:docMkLst>
      <pc:sldChg chg="modAnim">
        <pc:chgData name="Ellen Zwiers" userId="dcef707a-cbc8-4acf-b7e7-cbfe98ec9212" providerId="ADAL" clId="{F462578E-4828-304C-AF92-79229FC9BFF8}" dt="2022-03-29T14:33:39.924" v="185"/>
        <pc:sldMkLst>
          <pc:docMk/>
          <pc:sldMk cId="682530137" sldId="1348"/>
        </pc:sldMkLst>
      </pc:sldChg>
      <pc:sldChg chg="modAnim">
        <pc:chgData name="Ellen Zwiers" userId="dcef707a-cbc8-4acf-b7e7-cbfe98ec9212" providerId="ADAL" clId="{F462578E-4828-304C-AF92-79229FC9BFF8}" dt="2022-03-29T14:31:28.391" v="172"/>
        <pc:sldMkLst>
          <pc:docMk/>
          <pc:sldMk cId="1926583541" sldId="1366"/>
        </pc:sldMkLst>
      </pc:sldChg>
      <pc:sldChg chg="modAnim">
        <pc:chgData name="Ellen Zwiers" userId="dcef707a-cbc8-4acf-b7e7-cbfe98ec9212" providerId="ADAL" clId="{F462578E-4828-304C-AF92-79229FC9BFF8}" dt="2022-03-29T14:33:28.091" v="184"/>
        <pc:sldMkLst>
          <pc:docMk/>
          <pc:sldMk cId="3217571760" sldId="1369"/>
        </pc:sldMkLst>
      </pc:sldChg>
      <pc:sldChg chg="modSp mod modAnim">
        <pc:chgData name="Ellen Zwiers" userId="dcef707a-cbc8-4acf-b7e7-cbfe98ec9212" providerId="ADAL" clId="{F462578E-4828-304C-AF92-79229FC9BFF8}" dt="2022-03-29T14:39:08.762" v="200" actId="1076"/>
        <pc:sldMkLst>
          <pc:docMk/>
          <pc:sldMk cId="1260248387" sldId="1370"/>
        </pc:sldMkLst>
        <pc:spChg chg="mod">
          <ac:chgData name="Ellen Zwiers" userId="dcef707a-cbc8-4acf-b7e7-cbfe98ec9212" providerId="ADAL" clId="{F462578E-4828-304C-AF92-79229FC9BFF8}" dt="2022-03-29T14:39:08.762" v="200" actId="1076"/>
          <ac:spMkLst>
            <pc:docMk/>
            <pc:sldMk cId="1260248387" sldId="1370"/>
            <ac:spMk id="16" creationId="{676F7725-CF19-6648-998C-F85E68602EF3}"/>
          </ac:spMkLst>
        </pc:spChg>
      </pc:sldChg>
      <pc:sldChg chg="modSp mod modAnim">
        <pc:chgData name="Ellen Zwiers" userId="dcef707a-cbc8-4acf-b7e7-cbfe98ec9212" providerId="ADAL" clId="{F462578E-4828-304C-AF92-79229FC9BFF8}" dt="2022-03-29T14:39:00.914" v="199" actId="1076"/>
        <pc:sldMkLst>
          <pc:docMk/>
          <pc:sldMk cId="2948212808" sldId="1371"/>
        </pc:sldMkLst>
        <pc:spChg chg="mod">
          <ac:chgData name="Ellen Zwiers" userId="dcef707a-cbc8-4acf-b7e7-cbfe98ec9212" providerId="ADAL" clId="{F462578E-4828-304C-AF92-79229FC9BFF8}" dt="2022-03-29T14:38:55.016" v="198" actId="1076"/>
          <ac:spMkLst>
            <pc:docMk/>
            <pc:sldMk cId="2948212808" sldId="1371"/>
            <ac:spMk id="17" creationId="{A63D805F-06CD-9D42-8D5A-DF68C2603B25}"/>
          </ac:spMkLst>
        </pc:spChg>
        <pc:spChg chg="mod">
          <ac:chgData name="Ellen Zwiers" userId="dcef707a-cbc8-4acf-b7e7-cbfe98ec9212" providerId="ADAL" clId="{F462578E-4828-304C-AF92-79229FC9BFF8}" dt="2022-03-29T14:39:00.914" v="199" actId="1076"/>
          <ac:spMkLst>
            <pc:docMk/>
            <pc:sldMk cId="2948212808" sldId="1371"/>
            <ac:spMk id="18" creationId="{F9707AB2-F08B-B54C-BA1D-284CF81E24C0}"/>
          </ac:spMkLst>
        </pc:spChg>
      </pc:sldChg>
      <pc:sldChg chg="modAnim">
        <pc:chgData name="Ellen Zwiers" userId="dcef707a-cbc8-4acf-b7e7-cbfe98ec9212" providerId="ADAL" clId="{F462578E-4828-304C-AF92-79229FC9BFF8}" dt="2022-03-29T14:34:10.530" v="186"/>
        <pc:sldMkLst>
          <pc:docMk/>
          <pc:sldMk cId="714696785" sldId="1372"/>
        </pc:sldMkLst>
      </pc:sldChg>
      <pc:sldChg chg="modSp mod modAnim">
        <pc:chgData name="Ellen Zwiers" userId="dcef707a-cbc8-4acf-b7e7-cbfe98ec9212" providerId="ADAL" clId="{F462578E-4828-304C-AF92-79229FC9BFF8}" dt="2022-03-29T14:34:21.059" v="188"/>
        <pc:sldMkLst>
          <pc:docMk/>
          <pc:sldMk cId="2599418673" sldId="1373"/>
        </pc:sldMkLst>
        <pc:spChg chg="mod">
          <ac:chgData name="Ellen Zwiers" userId="dcef707a-cbc8-4acf-b7e7-cbfe98ec9212" providerId="ADAL" clId="{F462578E-4828-304C-AF92-79229FC9BFF8}" dt="2022-03-29T14:34:19.412" v="187" actId="1076"/>
          <ac:spMkLst>
            <pc:docMk/>
            <pc:sldMk cId="2599418673" sldId="1373"/>
            <ac:spMk id="29" creationId="{5BA37872-B641-FA46-BA08-7E7D7B6C5458}"/>
          </ac:spMkLst>
        </pc:spChg>
      </pc:sldChg>
      <pc:sldChg chg="modSp mod modAnim">
        <pc:chgData name="Ellen Zwiers" userId="dcef707a-cbc8-4acf-b7e7-cbfe98ec9212" providerId="ADAL" clId="{F462578E-4828-304C-AF92-79229FC9BFF8}" dt="2022-03-29T14:39:22.499" v="201" actId="1076"/>
        <pc:sldMkLst>
          <pc:docMk/>
          <pc:sldMk cId="1060978343" sldId="1374"/>
        </pc:sldMkLst>
        <pc:spChg chg="mod">
          <ac:chgData name="Ellen Zwiers" userId="dcef707a-cbc8-4acf-b7e7-cbfe98ec9212" providerId="ADAL" clId="{F462578E-4828-304C-AF92-79229FC9BFF8}" dt="2022-03-29T14:27:55.787" v="158" actId="1076"/>
          <ac:spMkLst>
            <pc:docMk/>
            <pc:sldMk cId="1060978343" sldId="1374"/>
            <ac:spMk id="17" creationId="{A63D805F-06CD-9D42-8D5A-DF68C2603B25}"/>
          </ac:spMkLst>
        </pc:spChg>
        <pc:spChg chg="mod">
          <ac:chgData name="Ellen Zwiers" userId="dcef707a-cbc8-4acf-b7e7-cbfe98ec9212" providerId="ADAL" clId="{F462578E-4828-304C-AF92-79229FC9BFF8}" dt="2022-03-29T14:39:22.499" v="201" actId="1076"/>
          <ac:spMkLst>
            <pc:docMk/>
            <pc:sldMk cId="1060978343" sldId="1374"/>
            <ac:spMk id="18" creationId="{F9707AB2-F08B-B54C-BA1D-284CF81E24C0}"/>
          </ac:spMkLst>
        </pc:spChg>
        <pc:spChg chg="mod">
          <ac:chgData name="Ellen Zwiers" userId="dcef707a-cbc8-4acf-b7e7-cbfe98ec9212" providerId="ADAL" clId="{F462578E-4828-304C-AF92-79229FC9BFF8}" dt="2022-03-29T14:28:05.155" v="161" actId="1076"/>
          <ac:spMkLst>
            <pc:docMk/>
            <pc:sldMk cId="1060978343" sldId="1374"/>
            <ac:spMk id="29" creationId="{5BA37872-B641-FA46-BA08-7E7D7B6C5458}"/>
          </ac:spMkLst>
        </pc:spChg>
      </pc:sldChg>
      <pc:sldChg chg="modSp mod modAnim">
        <pc:chgData name="Ellen Zwiers" userId="dcef707a-cbc8-4acf-b7e7-cbfe98ec9212" providerId="ADAL" clId="{F462578E-4828-304C-AF92-79229FC9BFF8}" dt="2022-03-29T14:39:32.196" v="202" actId="1076"/>
        <pc:sldMkLst>
          <pc:docMk/>
          <pc:sldMk cId="3411145145" sldId="1375"/>
        </pc:sldMkLst>
        <pc:spChg chg="mod">
          <ac:chgData name="Ellen Zwiers" userId="dcef707a-cbc8-4acf-b7e7-cbfe98ec9212" providerId="ADAL" clId="{F462578E-4828-304C-AF92-79229FC9BFF8}" dt="2022-03-29T14:39:32.196" v="202" actId="1076"/>
          <ac:spMkLst>
            <pc:docMk/>
            <pc:sldMk cId="3411145145" sldId="1375"/>
            <ac:spMk id="16" creationId="{676F7725-CF19-6648-998C-F85E68602EF3}"/>
          </ac:spMkLst>
        </pc:spChg>
      </pc:sldChg>
      <pc:sldChg chg="modSp mod modAnim">
        <pc:chgData name="Ellen Zwiers" userId="dcef707a-cbc8-4acf-b7e7-cbfe98ec9212" providerId="ADAL" clId="{F462578E-4828-304C-AF92-79229FC9BFF8}" dt="2022-03-29T14:39:47.114" v="205" actId="14100"/>
        <pc:sldMkLst>
          <pc:docMk/>
          <pc:sldMk cId="2496862263" sldId="1376"/>
        </pc:sldMkLst>
        <pc:spChg chg="mod">
          <ac:chgData name="Ellen Zwiers" userId="dcef707a-cbc8-4acf-b7e7-cbfe98ec9212" providerId="ADAL" clId="{F462578E-4828-304C-AF92-79229FC9BFF8}" dt="2022-03-29T14:39:47.114" v="205" actId="14100"/>
          <ac:spMkLst>
            <pc:docMk/>
            <pc:sldMk cId="2496862263" sldId="1376"/>
            <ac:spMk id="20" creationId="{7CACD572-6539-0E46-B7FA-8BCB11D981C9}"/>
          </ac:spMkLst>
        </pc:spChg>
      </pc:sldChg>
      <pc:sldChg chg="modSp mod modAnim">
        <pc:chgData name="Ellen Zwiers" userId="dcef707a-cbc8-4acf-b7e7-cbfe98ec9212" providerId="ADAL" clId="{F462578E-4828-304C-AF92-79229FC9BFF8}" dt="2022-03-29T14:40:02.714" v="206" actId="1076"/>
        <pc:sldMkLst>
          <pc:docMk/>
          <pc:sldMk cId="3433069791" sldId="1377"/>
        </pc:sldMkLst>
        <pc:spChg chg="mod">
          <ac:chgData name="Ellen Zwiers" userId="dcef707a-cbc8-4acf-b7e7-cbfe98ec9212" providerId="ADAL" clId="{F462578E-4828-304C-AF92-79229FC9BFF8}" dt="2022-03-29T14:40:02.714" v="206" actId="1076"/>
          <ac:spMkLst>
            <pc:docMk/>
            <pc:sldMk cId="3433069791" sldId="1377"/>
            <ac:spMk id="16" creationId="{676F7725-CF19-6648-998C-F85E68602EF3}"/>
          </ac:spMkLst>
        </pc:spChg>
        <pc:spChg chg="mod">
          <ac:chgData name="Ellen Zwiers" userId="dcef707a-cbc8-4acf-b7e7-cbfe98ec9212" providerId="ADAL" clId="{F462578E-4828-304C-AF92-79229FC9BFF8}" dt="2022-03-29T14:35:57.629" v="196" actId="1076"/>
          <ac:spMkLst>
            <pc:docMk/>
            <pc:sldMk cId="3433069791" sldId="1377"/>
            <ac:spMk id="29" creationId="{5BA37872-B641-FA46-BA08-7E7D7B6C545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29-03-2022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29-03-2022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4525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258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21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626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645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297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29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78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01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43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99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53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14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661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06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nl-NL"/>
              <a:t>30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894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A81BE86-241E-4276-94AE-C739E9F6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30 maart 2022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C600733-5ECD-4473-9405-470A7E6B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46ACE3-FD96-45E7-954D-C9971C99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B71-FC3D-4249-B316-8CAC950E2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4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nl-NL"/>
              <a:t>30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366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5256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277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9677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6148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5799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22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308A2-DECA-4A40-B29E-87A738FC6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D0D23B-CBDF-4DF5-85EE-EABDC5B4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E7DAF0-9722-402F-ADDC-6699E8A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30 maart 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B16BDA-85E6-4969-8D31-47F8771E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8085BB-A45F-4D9C-AB4F-1B446938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B71-FC3D-4249-B316-8CAC950E2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80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9">
            <a:extLst>
              <a:ext uri="{FF2B5EF4-FFF2-40B4-BE49-F238E27FC236}">
                <a16:creationId xmlns:a16="http://schemas.microsoft.com/office/drawing/2014/main" id="{2EE01BB6-4194-4D52-A32C-F82A39D350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851"/>
            <a:ext cx="2531841" cy="144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emeente Noordoostpolder - Onze vacatures">
            <a:extLst>
              <a:ext uri="{FF2B5EF4-FFF2-40B4-BE49-F238E27FC236}">
                <a16:creationId xmlns:a16="http://schemas.microsoft.com/office/drawing/2014/main" id="{4C720D8C-4300-4FA2-AC06-87A9A27EE0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85" y="105798"/>
            <a:ext cx="2544415" cy="6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1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3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3" r:id="rId2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3" y="-34885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0490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hf sldNum="0" hdr="0" ft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dirty="0"/>
              <a:t>De werkende processen van de VNG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 maart 2022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E1DB6D2A-EA79-8B4D-8C85-C79160E40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3960000"/>
            <a:ext cx="6120000" cy="1080000"/>
          </a:xfrm>
        </p:spPr>
        <p:txBody>
          <a:bodyPr/>
          <a:lstStyle/>
          <a:p>
            <a:r>
              <a:rPr lang="nl-NL" dirty="0"/>
              <a:t>Korte toelichting</a:t>
            </a:r>
          </a:p>
          <a:p>
            <a:r>
              <a:rPr lang="nl-NL" dirty="0"/>
              <a:t>DUTO Werkplaats 30 maart 2022</a:t>
            </a:r>
          </a:p>
        </p:txBody>
      </p:sp>
    </p:spTree>
    <p:extLst>
      <p:ext uri="{BB962C8B-B14F-4D97-AF65-F5344CB8AC3E}">
        <p14:creationId xmlns:p14="http://schemas.microsoft.com/office/powerpoint/2010/main" val="232039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dirty="0"/>
              <a:t>Behandelen vergunningaanvraag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 maart 2022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38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88C305DC-157E-5945-B73F-E64A0342C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41" y="2946861"/>
            <a:ext cx="4068801" cy="3457479"/>
          </a:xfrm>
          <a:prstGeom prst="rect">
            <a:avLst/>
          </a:prstGeom>
        </p:spPr>
      </p:pic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106B5842-6982-4B4A-AB05-E19C88F7B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7" y="1055152"/>
            <a:ext cx="4619744" cy="5652659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1462881" y="63474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Intake vergunningaanvraag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sp>
        <p:nvSpPr>
          <p:cNvPr id="17" name="Ovaal 8">
            <a:extLst>
              <a:ext uri="{FF2B5EF4-FFF2-40B4-BE49-F238E27FC236}">
                <a16:creationId xmlns:a16="http://schemas.microsoft.com/office/drawing/2014/main" id="{A63D805F-06CD-9D42-8D5A-DF68C2603B25}"/>
              </a:ext>
            </a:extLst>
          </p:cNvPr>
          <p:cNvSpPr/>
          <p:nvPr/>
        </p:nvSpPr>
        <p:spPr>
          <a:xfrm>
            <a:off x="6009856" y="791858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kstvak 7">
            <a:extLst>
              <a:ext uri="{FF2B5EF4-FFF2-40B4-BE49-F238E27FC236}">
                <a16:creationId xmlns:a16="http://schemas.microsoft.com/office/drawing/2014/main" id="{F9707AB2-F08B-B54C-BA1D-284CF81E24C0}"/>
              </a:ext>
            </a:extLst>
          </p:cNvPr>
          <p:cNvSpPr txBox="1"/>
          <p:nvPr/>
        </p:nvSpPr>
        <p:spPr>
          <a:xfrm>
            <a:off x="6364806" y="937851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53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44C5162-3778-DA4D-B8D1-BEEE321B6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41" y="2907783"/>
            <a:ext cx="1029730" cy="349655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29728A1-DC2A-2E4B-B4D9-44085FAC6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" y="1181528"/>
            <a:ext cx="1052519" cy="4577235"/>
          </a:xfrm>
          <a:prstGeom prst="rect">
            <a:avLst/>
          </a:prstGeom>
        </p:spPr>
      </p:pic>
      <p:sp>
        <p:nvSpPr>
          <p:cNvPr id="27" name="Afgeronde rechthoek 26">
            <a:extLst>
              <a:ext uri="{FF2B5EF4-FFF2-40B4-BE49-F238E27FC236}">
                <a16:creationId xmlns:a16="http://schemas.microsoft.com/office/drawing/2014/main" id="{DE7DAF62-DCE0-844E-80EF-1D2BCA47AA53}"/>
              </a:ext>
            </a:extLst>
          </p:cNvPr>
          <p:cNvSpPr/>
          <p:nvPr/>
        </p:nvSpPr>
        <p:spPr>
          <a:xfrm>
            <a:off x="7161543" y="5848278"/>
            <a:ext cx="3696172" cy="3470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36AE69DE-B043-684E-9C47-B8B658BB455D}"/>
              </a:ext>
            </a:extLst>
          </p:cNvPr>
          <p:cNvSpPr/>
          <p:nvPr/>
        </p:nvSpPr>
        <p:spPr>
          <a:xfrm>
            <a:off x="1294134" y="4037745"/>
            <a:ext cx="4377201" cy="6986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BA37872-B641-FA46-BA08-7E7D7B6C5458}"/>
              </a:ext>
            </a:extLst>
          </p:cNvPr>
          <p:cNvSpPr txBox="1"/>
          <p:nvPr/>
        </p:nvSpPr>
        <p:spPr>
          <a:xfrm>
            <a:off x="7227050" y="221873"/>
            <a:ext cx="4930726" cy="2492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Registreren van de DSO aanvraag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Instellen behandeldienst </a:t>
            </a:r>
            <a:r>
              <a:rPr lang="nl-NL" sz="1600" dirty="0">
                <a:solidFill>
                  <a:srgbClr val="002060"/>
                </a:solidFill>
                <a:latin typeface="+mn-lt"/>
              </a:rPr>
              <a:t>(bv milieu meldingen direct door naar OD, met bericht naar BG): </a:t>
            </a:r>
            <a:r>
              <a:rPr lang="nl-NL" sz="2000" dirty="0">
                <a:solidFill>
                  <a:srgbClr val="002060"/>
                </a:solidFill>
                <a:latin typeface="+mn-lt"/>
              </a:rPr>
              <a:t>wie archiveert alle documenten?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Adviezen vragen: hoe en wie legt de adviezen vast in welk systeem?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Gebruik DSO SWF? (idem vorig proces)</a:t>
            </a:r>
          </a:p>
        </p:txBody>
      </p:sp>
    </p:spTree>
    <p:extLst>
      <p:ext uri="{BB962C8B-B14F-4D97-AF65-F5344CB8AC3E}">
        <p14:creationId xmlns:p14="http://schemas.microsoft.com/office/powerpoint/2010/main" val="106097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F568A716-970A-EB4F-9B44-902C93080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54" y="962073"/>
            <a:ext cx="4467763" cy="5816300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1293497" y="40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Inhoudelijk behandelen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sp>
        <p:nvSpPr>
          <p:cNvPr id="26" name="Afgeronde rechthoek 25">
            <a:extLst>
              <a:ext uri="{FF2B5EF4-FFF2-40B4-BE49-F238E27FC236}">
                <a16:creationId xmlns:a16="http://schemas.microsoft.com/office/drawing/2014/main" id="{4E01210B-D38C-4F4F-8ACC-D182B40A2BE9}"/>
              </a:ext>
            </a:extLst>
          </p:cNvPr>
          <p:cNvSpPr/>
          <p:nvPr/>
        </p:nvSpPr>
        <p:spPr>
          <a:xfrm>
            <a:off x="1175332" y="5256752"/>
            <a:ext cx="4253733" cy="4212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BA37872-B641-FA46-BA08-7E7D7B6C5458}"/>
              </a:ext>
            </a:extLst>
          </p:cNvPr>
          <p:cNvSpPr txBox="1"/>
          <p:nvPr/>
        </p:nvSpPr>
        <p:spPr>
          <a:xfrm>
            <a:off x="7350817" y="288252"/>
            <a:ext cx="4679696" cy="2031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Beoordeling </a:t>
            </a:r>
            <a:r>
              <a:rPr lang="nl-NL" sz="1800" dirty="0" err="1">
                <a:solidFill>
                  <a:srgbClr val="002060"/>
                </a:solidFill>
                <a:latin typeface="+mn-lt"/>
              </a:rPr>
              <a:t>buitenplanse</a:t>
            </a:r>
            <a:r>
              <a:rPr lang="nl-NL" sz="1800" dirty="0">
                <a:solidFill>
                  <a:srgbClr val="002060"/>
                </a:solidFill>
                <a:latin typeface="+mn-lt"/>
              </a:rPr>
              <a:t> aanvraag: afstemmen met RO en de Raad: hoe aansturen en waar documenten vastleggen?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Concept beschikking vastleggen en laten toetsen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Versiebeheer (concept) beschikking</a:t>
            </a:r>
          </a:p>
        </p:txBody>
      </p:sp>
      <p:sp>
        <p:nvSpPr>
          <p:cNvPr id="15" name="Ovaal 8">
            <a:extLst>
              <a:ext uri="{FF2B5EF4-FFF2-40B4-BE49-F238E27FC236}">
                <a16:creationId xmlns:a16="http://schemas.microsoft.com/office/drawing/2014/main" id="{BB77D1B8-ADE7-324E-A706-46FBD09F4275}"/>
              </a:ext>
            </a:extLst>
          </p:cNvPr>
          <p:cNvSpPr/>
          <p:nvPr/>
        </p:nvSpPr>
        <p:spPr>
          <a:xfrm>
            <a:off x="6143730" y="784234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kstvak 7">
            <a:extLst>
              <a:ext uri="{FF2B5EF4-FFF2-40B4-BE49-F238E27FC236}">
                <a16:creationId xmlns:a16="http://schemas.microsoft.com/office/drawing/2014/main" id="{676F7725-CF19-6648-998C-F85E68602EF3}"/>
              </a:ext>
            </a:extLst>
          </p:cNvPr>
          <p:cNvSpPr txBox="1"/>
          <p:nvPr/>
        </p:nvSpPr>
        <p:spPr>
          <a:xfrm>
            <a:off x="6488525" y="891161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53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5FB61026-EC25-9440-9916-C88D6B5E3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06" y="2781575"/>
            <a:ext cx="1029730" cy="3496557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9FA06C9-7890-C64E-851C-1F6F4349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" y="1248805"/>
            <a:ext cx="1052519" cy="4577235"/>
          </a:xfrm>
          <a:prstGeom prst="rect">
            <a:avLst/>
          </a:prstGeom>
        </p:spPr>
      </p:pic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993239E5-BBE9-A94B-90B2-524BD597F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77" y="2539726"/>
            <a:ext cx="4533093" cy="4091713"/>
          </a:xfrm>
          <a:prstGeom prst="rect">
            <a:avLst/>
          </a:prstGeom>
        </p:spPr>
      </p:pic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AD0F9AC7-D3E3-9146-857C-3C11D582F63D}"/>
              </a:ext>
            </a:extLst>
          </p:cNvPr>
          <p:cNvSpPr/>
          <p:nvPr/>
        </p:nvSpPr>
        <p:spPr>
          <a:xfrm>
            <a:off x="1175332" y="6307269"/>
            <a:ext cx="4253733" cy="4212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14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9918E34A-CEBC-6F42-AA04-A24658EFC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91" y="697761"/>
            <a:ext cx="3589333" cy="6160239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1293497" y="40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Besluiten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36AE69DE-B043-684E-9C47-B8B658BB455D}"/>
              </a:ext>
            </a:extLst>
          </p:cNvPr>
          <p:cNvSpPr/>
          <p:nvPr/>
        </p:nvSpPr>
        <p:spPr>
          <a:xfrm>
            <a:off x="1342164" y="3036013"/>
            <a:ext cx="3314149" cy="3929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BA37872-B641-FA46-BA08-7E7D7B6C5458}"/>
              </a:ext>
            </a:extLst>
          </p:cNvPr>
          <p:cNvSpPr txBox="1"/>
          <p:nvPr/>
        </p:nvSpPr>
        <p:spPr>
          <a:xfrm>
            <a:off x="6953991" y="185812"/>
            <a:ext cx="5131795" cy="2031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Definitieve (ondertekende) beschikking vastleggen (en archiveren)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Bijbehorende definitieve stukken waarmerken als definitief en archiveren: hoe?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Leges berekening vastleggen en eventueel aparte leges beschikking</a:t>
            </a:r>
          </a:p>
        </p:txBody>
      </p:sp>
      <p:sp>
        <p:nvSpPr>
          <p:cNvPr id="15" name="Ovaal 8">
            <a:extLst>
              <a:ext uri="{FF2B5EF4-FFF2-40B4-BE49-F238E27FC236}">
                <a16:creationId xmlns:a16="http://schemas.microsoft.com/office/drawing/2014/main" id="{BB77D1B8-ADE7-324E-A706-46FBD09F4275}"/>
              </a:ext>
            </a:extLst>
          </p:cNvPr>
          <p:cNvSpPr/>
          <p:nvPr/>
        </p:nvSpPr>
        <p:spPr>
          <a:xfrm>
            <a:off x="5613438" y="781201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kstvak 7">
            <a:extLst>
              <a:ext uri="{FF2B5EF4-FFF2-40B4-BE49-F238E27FC236}">
                <a16:creationId xmlns:a16="http://schemas.microsoft.com/office/drawing/2014/main" id="{676F7725-CF19-6648-998C-F85E68602EF3}"/>
              </a:ext>
            </a:extLst>
          </p:cNvPr>
          <p:cNvSpPr txBox="1"/>
          <p:nvPr/>
        </p:nvSpPr>
        <p:spPr>
          <a:xfrm>
            <a:off x="5975453" y="927194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53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5FB61026-EC25-9440-9916-C88D6B5E3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52" y="3032442"/>
            <a:ext cx="1029730" cy="3496557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9FA06C9-7890-C64E-851C-1F6F4349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9" y="651828"/>
            <a:ext cx="1052519" cy="4577235"/>
          </a:xfrm>
          <a:prstGeom prst="rect">
            <a:avLst/>
          </a:prstGeom>
        </p:spPr>
      </p:pic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9A6EAE45-284E-834C-AAE7-AD90E82B2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21" y="2540000"/>
            <a:ext cx="3589333" cy="4262333"/>
          </a:xfrm>
          <a:prstGeom prst="rect">
            <a:avLst/>
          </a:prstGeom>
        </p:spPr>
      </p:pic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7CACD572-6539-0E46-B7FA-8BCB11D981C9}"/>
              </a:ext>
            </a:extLst>
          </p:cNvPr>
          <p:cNvSpPr/>
          <p:nvPr/>
        </p:nvSpPr>
        <p:spPr>
          <a:xfrm>
            <a:off x="1357407" y="4178300"/>
            <a:ext cx="3461242" cy="7143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8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beelding met tekst&#10;&#10;Automatisch gegenereerde beschrijving">
            <a:extLst>
              <a:ext uri="{FF2B5EF4-FFF2-40B4-BE49-F238E27FC236}">
                <a16:creationId xmlns:a16="http://schemas.microsoft.com/office/drawing/2014/main" id="{F9287E29-6D61-E74C-8FDB-A39D25F7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68" y="1086874"/>
            <a:ext cx="3580437" cy="5763916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1334595" y="139822"/>
            <a:ext cx="5703203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Bekendmaken besluit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36AE69DE-B043-684E-9C47-B8B658BB455D}"/>
              </a:ext>
            </a:extLst>
          </p:cNvPr>
          <p:cNvSpPr/>
          <p:nvPr/>
        </p:nvSpPr>
        <p:spPr>
          <a:xfrm>
            <a:off x="1264488" y="3254415"/>
            <a:ext cx="2685212" cy="4285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BA37872-B641-FA46-BA08-7E7D7B6C5458}"/>
              </a:ext>
            </a:extLst>
          </p:cNvPr>
          <p:cNvSpPr txBox="1"/>
          <p:nvPr/>
        </p:nvSpPr>
        <p:spPr>
          <a:xfrm>
            <a:off x="6658186" y="139822"/>
            <a:ext cx="5389828" cy="2585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Registreren besluit = definitieve beschikking met bijbehorende stukken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Bekendmaken: welke documenten, via welk kanaal, hoe vastleggen dat het is gebeurd?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Documenten/zaakgegevens overdragen naar vervolgprocessen: Toezicht en Handhaving en (eventueel) Wijzigen omgevingsplan: hoe borgen dat deze processen de juiste informatie krijgen?</a:t>
            </a:r>
          </a:p>
        </p:txBody>
      </p:sp>
      <p:sp>
        <p:nvSpPr>
          <p:cNvPr id="15" name="Ovaal 8">
            <a:extLst>
              <a:ext uri="{FF2B5EF4-FFF2-40B4-BE49-F238E27FC236}">
                <a16:creationId xmlns:a16="http://schemas.microsoft.com/office/drawing/2014/main" id="{BB77D1B8-ADE7-324E-A706-46FBD09F4275}"/>
              </a:ext>
            </a:extLst>
          </p:cNvPr>
          <p:cNvSpPr/>
          <p:nvPr/>
        </p:nvSpPr>
        <p:spPr>
          <a:xfrm>
            <a:off x="5473738" y="781201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kstvak 7">
            <a:extLst>
              <a:ext uri="{FF2B5EF4-FFF2-40B4-BE49-F238E27FC236}">
                <a16:creationId xmlns:a16="http://schemas.microsoft.com/office/drawing/2014/main" id="{676F7725-CF19-6648-998C-F85E68602EF3}"/>
              </a:ext>
            </a:extLst>
          </p:cNvPr>
          <p:cNvSpPr txBox="1"/>
          <p:nvPr/>
        </p:nvSpPr>
        <p:spPr>
          <a:xfrm>
            <a:off x="5828688" y="912998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53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5FB61026-EC25-9440-9916-C88D6B5E3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70" y="3145421"/>
            <a:ext cx="1029730" cy="3496557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9FA06C9-7890-C64E-851C-1F6F4349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" y="1407386"/>
            <a:ext cx="1052519" cy="4577235"/>
          </a:xfrm>
          <a:prstGeom prst="rect">
            <a:avLst/>
          </a:prstGeom>
        </p:spPr>
      </p:pic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9846DB0A-BED2-ED49-AF62-DB24F036C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09" y="2869549"/>
            <a:ext cx="3652756" cy="4243100"/>
          </a:xfrm>
          <a:prstGeom prst="rect">
            <a:avLst/>
          </a:prstGeom>
        </p:spPr>
      </p:pic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FCF835E9-EB22-C542-BB3F-AA99669B5A47}"/>
              </a:ext>
            </a:extLst>
          </p:cNvPr>
          <p:cNvSpPr/>
          <p:nvPr/>
        </p:nvSpPr>
        <p:spPr>
          <a:xfrm>
            <a:off x="1264488" y="4270414"/>
            <a:ext cx="3468852" cy="7206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0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De werkende processen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pic>
        <p:nvPicPr>
          <p:cNvPr id="22" name="Afbeelding 21" descr="Afbeelding met schermafbeelding, parkeren, houten, groot&#10;&#10;Automatisch gegenereerde beschrijving">
            <a:extLst>
              <a:ext uri="{FF2B5EF4-FFF2-40B4-BE49-F238E27FC236}">
                <a16:creationId xmlns:a16="http://schemas.microsoft.com/office/drawing/2014/main" id="{7DA23573-7321-B447-9B3D-469A47CC3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84" y="937514"/>
            <a:ext cx="3754012" cy="27591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Afbeelding 2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43030EF-A75D-224B-BA87-2C97A823E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84" y="3791887"/>
            <a:ext cx="3754012" cy="276858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4" name="Afbeelding 23" descr="Afbeelding met schermafbeelding, metaal, geparkeerd&#10;&#10;Automatisch gegenereerde beschrijving">
            <a:extLst>
              <a:ext uri="{FF2B5EF4-FFF2-40B4-BE49-F238E27FC236}">
                <a16:creationId xmlns:a16="http://schemas.microsoft.com/office/drawing/2014/main" id="{A7403CE7-C5AD-DF47-B286-D39711BCD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915" y="937514"/>
            <a:ext cx="3822352" cy="27591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5" name="Afbeelding 24" descr="Afbeelding met schermafbeelding, parkeren, computer, staand&#10;&#10;Automatisch gegenereerde beschrijving">
            <a:extLst>
              <a:ext uri="{FF2B5EF4-FFF2-40B4-BE49-F238E27FC236}">
                <a16:creationId xmlns:a16="http://schemas.microsoft.com/office/drawing/2014/main" id="{493A4109-95C1-4849-97AE-BA285825D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915" y="3791887"/>
            <a:ext cx="3822352" cy="279987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Afbeelding 26" descr="Afbeelding met tekst&#10;&#10;Automatisch gegenereerde beschrijving">
            <a:extLst>
              <a:ext uri="{FF2B5EF4-FFF2-40B4-BE49-F238E27FC236}">
                <a16:creationId xmlns:a16="http://schemas.microsoft.com/office/drawing/2014/main" id="{7C7B3480-414D-EB44-8764-389AD6ECFE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7227" y="3861202"/>
            <a:ext cx="3822352" cy="28491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39630FE-F5C2-1241-8A0A-FF1DF33184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99" y="937514"/>
            <a:ext cx="3925330" cy="2899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Wolk 29">
            <a:extLst>
              <a:ext uri="{FF2B5EF4-FFF2-40B4-BE49-F238E27FC236}">
                <a16:creationId xmlns:a16="http://schemas.microsoft.com/office/drawing/2014/main" id="{401EDD77-4FC7-2D40-A4B5-03DB7C6F71FB}"/>
              </a:ext>
            </a:extLst>
          </p:cNvPr>
          <p:cNvSpPr/>
          <p:nvPr/>
        </p:nvSpPr>
        <p:spPr>
          <a:xfrm rot="19610682">
            <a:off x="2976750" y="3624808"/>
            <a:ext cx="5758056" cy="1332868"/>
          </a:xfrm>
          <a:prstGeom prst="cloud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Omgevingswet</a:t>
            </a:r>
          </a:p>
        </p:txBody>
      </p:sp>
      <p:sp>
        <p:nvSpPr>
          <p:cNvPr id="31" name="Wolk 30">
            <a:extLst>
              <a:ext uri="{FF2B5EF4-FFF2-40B4-BE49-F238E27FC236}">
                <a16:creationId xmlns:a16="http://schemas.microsoft.com/office/drawing/2014/main" id="{5794C881-83F9-F54D-A613-38390E2EA29F}"/>
              </a:ext>
            </a:extLst>
          </p:cNvPr>
          <p:cNvSpPr/>
          <p:nvPr/>
        </p:nvSpPr>
        <p:spPr>
          <a:xfrm rot="19332597">
            <a:off x="8682179" y="4718480"/>
            <a:ext cx="3327280" cy="1067243"/>
          </a:xfrm>
          <a:prstGeom prst="cloud">
            <a:avLst/>
          </a:prstGeom>
          <a:solidFill>
            <a:srgbClr val="E30512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Wet kwaliteitsborging voor het bouwen</a:t>
            </a: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87F4085D-0E18-F341-A592-3411AB2D05F4}"/>
              </a:ext>
            </a:extLst>
          </p:cNvPr>
          <p:cNvSpPr/>
          <p:nvPr/>
        </p:nvSpPr>
        <p:spPr>
          <a:xfrm rot="19631352">
            <a:off x="1164005" y="3120138"/>
            <a:ext cx="501746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Nova"/>
                <a:ea typeface="+mn-ea"/>
              </a:rPr>
              <a:t>https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Nova"/>
                <a:ea typeface="+mn-ea"/>
              </a:rPr>
              <a:t>://</a:t>
            </a:r>
            <a:r>
              <a:rPr kumimoji="0" lang="nl-N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Nova"/>
                <a:ea typeface="+mn-ea"/>
              </a:rPr>
              <a:t>vng.nl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Nova"/>
                <a:ea typeface="+mn-ea"/>
              </a:rPr>
              <a:t>/artikelen/werkende-processen</a:t>
            </a:r>
          </a:p>
        </p:txBody>
      </p:sp>
    </p:spTree>
    <p:extLst>
      <p:ext uri="{BB962C8B-B14F-4D97-AF65-F5344CB8AC3E}">
        <p14:creationId xmlns:p14="http://schemas.microsoft.com/office/powerpoint/2010/main" val="6825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Focus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 vandaag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A9F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pic>
        <p:nvPicPr>
          <p:cNvPr id="22" name="Afbeelding 21" descr="Afbeelding met schermafbeelding, parkeren, houten, groot&#10;&#10;Automatisch gegenereerde beschrijving">
            <a:extLst>
              <a:ext uri="{FF2B5EF4-FFF2-40B4-BE49-F238E27FC236}">
                <a16:creationId xmlns:a16="http://schemas.microsoft.com/office/drawing/2014/main" id="{7DA23573-7321-B447-9B3D-469A47CC3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08" y="1327790"/>
            <a:ext cx="5717576" cy="420241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Afbeelding 2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43030EF-A75D-224B-BA87-2C97A823E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016" y="1313498"/>
            <a:ext cx="5717576" cy="421671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</p:spTree>
    <p:extLst>
      <p:ext uri="{BB962C8B-B14F-4D97-AF65-F5344CB8AC3E}">
        <p14:creationId xmlns:p14="http://schemas.microsoft.com/office/powerpoint/2010/main" val="192658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dirty="0"/>
              <a:t>Verkennen en begeleiden initiatief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 maart 2022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75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pic>
        <p:nvPicPr>
          <p:cNvPr id="30" name="Afbeelding 29" descr="Afbeelding met tekst&#10;&#10;Automatisch gegenereerde beschrijving">
            <a:extLst>
              <a:ext uri="{FF2B5EF4-FFF2-40B4-BE49-F238E27FC236}">
                <a16:creationId xmlns:a16="http://schemas.microsoft.com/office/drawing/2014/main" id="{30F49237-E6A9-9C4E-96F5-771D72185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3" y="123600"/>
            <a:ext cx="10972800" cy="6610800"/>
          </a:xfrm>
          <a:prstGeom prst="rect">
            <a:avLst/>
          </a:prstGeom>
        </p:spPr>
      </p:pic>
      <p:sp>
        <p:nvSpPr>
          <p:cNvPr id="31" name="Rechthoek met één afgeschuinde hoek 30">
            <a:extLst>
              <a:ext uri="{FF2B5EF4-FFF2-40B4-BE49-F238E27FC236}">
                <a16:creationId xmlns:a16="http://schemas.microsoft.com/office/drawing/2014/main" id="{89B2E3FF-B4DD-C449-A361-8A7D0AC4F230}"/>
              </a:ext>
            </a:extLst>
          </p:cNvPr>
          <p:cNvSpPr/>
          <p:nvPr/>
        </p:nvSpPr>
        <p:spPr>
          <a:xfrm>
            <a:off x="6501588" y="4128783"/>
            <a:ext cx="2540340" cy="407305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D2. Definitief, gedragen ontwerp, met overheidsbreed advies</a:t>
            </a:r>
          </a:p>
        </p:txBody>
      </p:sp>
      <p:sp>
        <p:nvSpPr>
          <p:cNvPr id="32" name="Rechthoek met één afgeschuinde hoek 31">
            <a:extLst>
              <a:ext uri="{FF2B5EF4-FFF2-40B4-BE49-F238E27FC236}">
                <a16:creationId xmlns:a16="http://schemas.microsoft.com/office/drawing/2014/main" id="{EF923ECA-9FD6-4645-BCD4-CED182F1B114}"/>
              </a:ext>
            </a:extLst>
          </p:cNvPr>
          <p:cNvSpPr/>
          <p:nvPr/>
        </p:nvSpPr>
        <p:spPr>
          <a:xfrm>
            <a:off x="6501588" y="3751326"/>
            <a:ext cx="2540341" cy="293553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D1. Anterieure overeenkomst</a:t>
            </a:r>
          </a:p>
        </p:txBody>
      </p:sp>
      <p:sp>
        <p:nvSpPr>
          <p:cNvPr id="33" name="Rechthoek met één afgeronde hoek 32">
            <a:extLst>
              <a:ext uri="{FF2B5EF4-FFF2-40B4-BE49-F238E27FC236}">
                <a16:creationId xmlns:a16="http://schemas.microsoft.com/office/drawing/2014/main" id="{134543DD-751A-844F-BF6A-FA20C6E20FBD}"/>
              </a:ext>
            </a:extLst>
          </p:cNvPr>
          <p:cNvSpPr/>
          <p:nvPr/>
        </p:nvSpPr>
        <p:spPr>
          <a:xfrm>
            <a:off x="1543870" y="2711244"/>
            <a:ext cx="2016084" cy="875827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Bespreken aan een </a:t>
            </a: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 disciplinaire overlegtafel (intaketafel of anders)</a:t>
            </a: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bepalen of deze ontwikkeling wenselijk is en wellicht al deels kaders stellen</a:t>
            </a:r>
          </a:p>
        </p:txBody>
      </p:sp>
      <p:sp>
        <p:nvSpPr>
          <p:cNvPr id="35" name="Rechthoek met één afgeronde hoek 34">
            <a:extLst>
              <a:ext uri="{FF2B5EF4-FFF2-40B4-BE49-F238E27FC236}">
                <a16:creationId xmlns:a16="http://schemas.microsoft.com/office/drawing/2014/main" id="{A503F9B5-371E-A940-81AA-0ED0BC54A728}"/>
              </a:ext>
            </a:extLst>
          </p:cNvPr>
          <p:cNvSpPr/>
          <p:nvPr/>
        </p:nvSpPr>
        <p:spPr>
          <a:xfrm>
            <a:off x="3675008" y="2671355"/>
            <a:ext cx="2650636" cy="1013515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Meerdere keren </a:t>
            </a: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bespreken aan een </a:t>
            </a: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bredere (</a:t>
            </a:r>
            <a:r>
              <a:rPr kumimoji="0" lang="nl-NL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iig</a:t>
            </a: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incl. ketenpartners) multi- disciplinaire overlegtafel (omgevingstafel of anders): </a:t>
            </a: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haalbaarheid en mogelijkheden bepalen, kaders stellen en later beoordelen ontwerp </a:t>
            </a:r>
          </a:p>
        </p:txBody>
      </p:sp>
      <p:sp>
        <p:nvSpPr>
          <p:cNvPr id="36" name="Rechthoek met één afgeronde hoek 35">
            <a:extLst>
              <a:ext uri="{FF2B5EF4-FFF2-40B4-BE49-F238E27FC236}">
                <a16:creationId xmlns:a16="http://schemas.microsoft.com/office/drawing/2014/main" id="{B821EA09-4BC0-014E-BF16-3419B3837A36}"/>
              </a:ext>
            </a:extLst>
          </p:cNvPr>
          <p:cNvSpPr/>
          <p:nvPr/>
        </p:nvSpPr>
        <p:spPr>
          <a:xfrm>
            <a:off x="6346831" y="2488694"/>
            <a:ext cx="2849857" cy="1211137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Initiatiefnemer werkt het initiatief uit en gaat participeren</a:t>
            </a: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Er worden oplossingsrichtingen besproken en keuzes gemaakt. Gemeente kijkt mee en geeft advies. Ontwerp start bij globaal en gaat via concept detail ontwerp naar definitief ontwerp. </a:t>
            </a: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Ontwerpen worden voorgelegd aan het College en de Raad.</a:t>
            </a:r>
          </a:p>
        </p:txBody>
      </p:sp>
      <p:sp>
        <p:nvSpPr>
          <p:cNvPr id="37" name="Ingekeepte pijl rechts 36">
            <a:extLst>
              <a:ext uri="{FF2B5EF4-FFF2-40B4-BE49-F238E27FC236}">
                <a16:creationId xmlns:a16="http://schemas.microsoft.com/office/drawing/2014/main" id="{F66AAA1F-2945-944D-81B4-97408741F2A6}"/>
              </a:ext>
            </a:extLst>
          </p:cNvPr>
          <p:cNvSpPr/>
          <p:nvPr/>
        </p:nvSpPr>
        <p:spPr>
          <a:xfrm>
            <a:off x="9468418" y="2384785"/>
            <a:ext cx="2540342" cy="1513317"/>
          </a:xfrm>
          <a:prstGeom prst="notchedRightArrow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Voorbereiden op indienen vergunningaanvraag 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(gemeente begeleidt de initiatiefnemer)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Ingekeepte pijl rechts 37">
            <a:extLst>
              <a:ext uri="{FF2B5EF4-FFF2-40B4-BE49-F238E27FC236}">
                <a16:creationId xmlns:a16="http://schemas.microsoft.com/office/drawing/2014/main" id="{9255571A-CA52-AD42-8CA5-B9585521BD74}"/>
              </a:ext>
            </a:extLst>
          </p:cNvPr>
          <p:cNvSpPr/>
          <p:nvPr/>
        </p:nvSpPr>
        <p:spPr>
          <a:xfrm>
            <a:off x="7021945" y="4564863"/>
            <a:ext cx="2540340" cy="1594424"/>
          </a:xfrm>
          <a:prstGeom prst="notchedRightArrow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In gang zetten </a:t>
            </a:r>
            <a:r>
              <a:rPr kumimoji="0" lang="nl-NL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wijzigen omgevingsplan</a:t>
            </a: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door gemeente (eventueel inhuur van bureau die dit doet)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36A5676F-604A-1443-B086-845947259F4F}"/>
              </a:ext>
            </a:extLst>
          </p:cNvPr>
          <p:cNvSpPr txBox="1"/>
          <p:nvPr/>
        </p:nvSpPr>
        <p:spPr>
          <a:xfrm>
            <a:off x="3303076" y="934431"/>
            <a:ext cx="55858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</a:rPr>
              <a:t>De grote lijnen</a:t>
            </a:r>
          </a:p>
        </p:txBody>
      </p:sp>
    </p:spTree>
    <p:extLst>
      <p:ext uri="{BB962C8B-B14F-4D97-AF65-F5344CB8AC3E}">
        <p14:creationId xmlns:p14="http://schemas.microsoft.com/office/powerpoint/2010/main" val="32175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462881" y="63474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Intake verzoek verkennen initiatief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sp>
        <p:nvSpPr>
          <p:cNvPr id="17" name="Ovaal 8">
            <a:extLst>
              <a:ext uri="{FF2B5EF4-FFF2-40B4-BE49-F238E27FC236}">
                <a16:creationId xmlns:a16="http://schemas.microsoft.com/office/drawing/2014/main" id="{A63D805F-06CD-9D42-8D5A-DF68C2603B25}"/>
              </a:ext>
            </a:extLst>
          </p:cNvPr>
          <p:cNvSpPr/>
          <p:nvPr/>
        </p:nvSpPr>
        <p:spPr>
          <a:xfrm>
            <a:off x="5903672" y="800229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kstvak 7">
            <a:extLst>
              <a:ext uri="{FF2B5EF4-FFF2-40B4-BE49-F238E27FC236}">
                <a16:creationId xmlns:a16="http://schemas.microsoft.com/office/drawing/2014/main" id="{F9707AB2-F08B-B54C-BA1D-284CF81E24C0}"/>
              </a:ext>
            </a:extLst>
          </p:cNvPr>
          <p:cNvSpPr txBox="1"/>
          <p:nvPr/>
        </p:nvSpPr>
        <p:spPr>
          <a:xfrm>
            <a:off x="6258622" y="946222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53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44C5162-3778-DA4D-B8D1-BEEE321B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47" y="2489508"/>
            <a:ext cx="1029730" cy="349655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29728A1-DC2A-2E4B-B4D9-44085FAC6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8" y="863729"/>
            <a:ext cx="1052519" cy="4577235"/>
          </a:xfrm>
          <a:prstGeom prst="rect">
            <a:avLst/>
          </a:prstGeom>
        </p:spPr>
      </p:pic>
      <p:pic>
        <p:nvPicPr>
          <p:cNvPr id="24" name="Afbeelding 23" descr="Afbeelding met tekst&#10;&#10;Automatisch gegenereerde beschrijving">
            <a:extLst>
              <a:ext uri="{FF2B5EF4-FFF2-40B4-BE49-F238E27FC236}">
                <a16:creationId xmlns:a16="http://schemas.microsoft.com/office/drawing/2014/main" id="{299A2601-15DF-A345-8100-FDB678671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5" y="863729"/>
            <a:ext cx="3835400" cy="5969000"/>
          </a:xfrm>
          <a:prstGeom prst="rect">
            <a:avLst/>
          </a:prstGeom>
        </p:spPr>
      </p:pic>
      <p:pic>
        <p:nvPicPr>
          <p:cNvPr id="25" name="Afbeelding 24" descr="Afbeelding met tekst&#10;&#10;Automatisch gegenereerde beschrijving">
            <a:extLst>
              <a:ext uri="{FF2B5EF4-FFF2-40B4-BE49-F238E27FC236}">
                <a16:creationId xmlns:a16="http://schemas.microsoft.com/office/drawing/2014/main" id="{1FB678EC-1D3A-274B-BCAA-422480BDB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47" y="2280526"/>
            <a:ext cx="3759200" cy="4470400"/>
          </a:xfrm>
          <a:prstGeom prst="rect">
            <a:avLst/>
          </a:prstGeom>
        </p:spPr>
      </p:pic>
      <p:sp>
        <p:nvSpPr>
          <p:cNvPr id="26" name="Afgeronde rechthoek 25">
            <a:extLst>
              <a:ext uri="{FF2B5EF4-FFF2-40B4-BE49-F238E27FC236}">
                <a16:creationId xmlns:a16="http://schemas.microsoft.com/office/drawing/2014/main" id="{4E01210B-D38C-4F4F-8ACC-D182B40A2BE9}"/>
              </a:ext>
            </a:extLst>
          </p:cNvPr>
          <p:cNvSpPr/>
          <p:nvPr/>
        </p:nvSpPr>
        <p:spPr>
          <a:xfrm>
            <a:off x="1399847" y="2623931"/>
            <a:ext cx="3490205" cy="3313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7" name="Afgeronde rechthoek 26">
            <a:extLst>
              <a:ext uri="{FF2B5EF4-FFF2-40B4-BE49-F238E27FC236}">
                <a16:creationId xmlns:a16="http://schemas.microsoft.com/office/drawing/2014/main" id="{DE7DAF62-DCE0-844E-80EF-1D2BCA47AA53}"/>
              </a:ext>
            </a:extLst>
          </p:cNvPr>
          <p:cNvSpPr/>
          <p:nvPr/>
        </p:nvSpPr>
        <p:spPr>
          <a:xfrm>
            <a:off x="6469119" y="5092197"/>
            <a:ext cx="3696172" cy="4306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36AE69DE-B043-684E-9C47-B8B658BB455D}"/>
              </a:ext>
            </a:extLst>
          </p:cNvPr>
          <p:cNvSpPr/>
          <p:nvPr/>
        </p:nvSpPr>
        <p:spPr>
          <a:xfrm>
            <a:off x="1399847" y="3721929"/>
            <a:ext cx="3675587" cy="3313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BA37872-B641-FA46-BA08-7E7D7B6C5458}"/>
              </a:ext>
            </a:extLst>
          </p:cNvPr>
          <p:cNvSpPr txBox="1"/>
          <p:nvPr/>
        </p:nvSpPr>
        <p:spPr>
          <a:xfrm>
            <a:off x="8283785" y="875807"/>
            <a:ext cx="3530600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Hoe komt het binnen?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Waar leg je het vast?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+mn-lt"/>
              </a:rPr>
              <a:t>Wat leg je vast?</a:t>
            </a:r>
          </a:p>
        </p:txBody>
      </p:sp>
    </p:spTree>
    <p:extLst>
      <p:ext uri="{BB962C8B-B14F-4D97-AF65-F5344CB8AC3E}">
        <p14:creationId xmlns:p14="http://schemas.microsoft.com/office/powerpoint/2010/main" val="294821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30" descr="Afbeelding met tekst&#10;&#10;Automatisch gegenereerde beschrijving">
            <a:extLst>
              <a:ext uri="{FF2B5EF4-FFF2-40B4-BE49-F238E27FC236}">
                <a16:creationId xmlns:a16="http://schemas.microsoft.com/office/drawing/2014/main" id="{3151B347-1BD8-2B4A-BA65-264C48F9F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05" y="2338190"/>
            <a:ext cx="4566928" cy="4344151"/>
          </a:xfrm>
          <a:prstGeom prst="rect">
            <a:avLst/>
          </a:prstGeom>
        </p:spPr>
      </p:pic>
      <p:pic>
        <p:nvPicPr>
          <p:cNvPr id="30" name="Afbeelding 29" descr="Afbeelding met tekst&#10;&#10;Automatisch gegenereerde beschrijving">
            <a:extLst>
              <a:ext uri="{FF2B5EF4-FFF2-40B4-BE49-F238E27FC236}">
                <a16:creationId xmlns:a16="http://schemas.microsoft.com/office/drawing/2014/main" id="{6C2F07C0-0ADF-DE48-A28E-86C9B894F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37" y="845132"/>
            <a:ext cx="4468932" cy="5559208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1293497" y="40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Verkennen mogelijkheden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initiatief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sp>
        <p:nvSpPr>
          <p:cNvPr id="26" name="Afgeronde rechthoek 25">
            <a:extLst>
              <a:ext uri="{FF2B5EF4-FFF2-40B4-BE49-F238E27FC236}">
                <a16:creationId xmlns:a16="http://schemas.microsoft.com/office/drawing/2014/main" id="{4E01210B-D38C-4F4F-8ACC-D182B40A2BE9}"/>
              </a:ext>
            </a:extLst>
          </p:cNvPr>
          <p:cNvSpPr/>
          <p:nvPr/>
        </p:nvSpPr>
        <p:spPr>
          <a:xfrm>
            <a:off x="1174616" y="4413644"/>
            <a:ext cx="4253733" cy="4212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36AE69DE-B043-684E-9C47-B8B658BB455D}"/>
              </a:ext>
            </a:extLst>
          </p:cNvPr>
          <p:cNvSpPr/>
          <p:nvPr/>
        </p:nvSpPr>
        <p:spPr>
          <a:xfrm>
            <a:off x="6773477" y="5017746"/>
            <a:ext cx="4029823" cy="9066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BA37872-B641-FA46-BA08-7E7D7B6C5458}"/>
              </a:ext>
            </a:extLst>
          </p:cNvPr>
          <p:cNvSpPr txBox="1"/>
          <p:nvPr/>
        </p:nvSpPr>
        <p:spPr>
          <a:xfrm>
            <a:off x="7109903" y="525588"/>
            <a:ext cx="5007085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Welke documenten ontstaan 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Wordt er gebruik gemaakt van DSO SWF? (alleen uitwisseling documenten)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Wie legt de adviezen vast en in welk systeem?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Wie is verantwoordelijk voor de archivering?</a:t>
            </a:r>
          </a:p>
        </p:txBody>
      </p:sp>
      <p:sp>
        <p:nvSpPr>
          <p:cNvPr id="15" name="Ovaal 8">
            <a:extLst>
              <a:ext uri="{FF2B5EF4-FFF2-40B4-BE49-F238E27FC236}">
                <a16:creationId xmlns:a16="http://schemas.microsoft.com/office/drawing/2014/main" id="{BB77D1B8-ADE7-324E-A706-46FBD09F4275}"/>
              </a:ext>
            </a:extLst>
          </p:cNvPr>
          <p:cNvSpPr/>
          <p:nvPr/>
        </p:nvSpPr>
        <p:spPr>
          <a:xfrm>
            <a:off x="5940530" y="784234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kstvak 7">
            <a:extLst>
              <a:ext uri="{FF2B5EF4-FFF2-40B4-BE49-F238E27FC236}">
                <a16:creationId xmlns:a16="http://schemas.microsoft.com/office/drawing/2014/main" id="{676F7725-CF19-6648-998C-F85E68602EF3}"/>
              </a:ext>
            </a:extLst>
          </p:cNvPr>
          <p:cNvSpPr txBox="1"/>
          <p:nvPr/>
        </p:nvSpPr>
        <p:spPr>
          <a:xfrm>
            <a:off x="6295480" y="930227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53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5FB61026-EC25-9440-9916-C88D6B5E3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75" y="2730204"/>
            <a:ext cx="1029730" cy="3496557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9FA06C9-7890-C64E-851C-1F6F43491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" y="937514"/>
            <a:ext cx="1052519" cy="45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beelding met tekst&#10;&#10;Automatisch gegenereerde beschrijving">
            <a:extLst>
              <a:ext uri="{FF2B5EF4-FFF2-40B4-BE49-F238E27FC236}">
                <a16:creationId xmlns:a16="http://schemas.microsoft.com/office/drawing/2014/main" id="{C5227688-C911-FC42-A03C-DE7A5F46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56" y="2641524"/>
            <a:ext cx="4219861" cy="4292827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1293497" y="40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Afstemmen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 ontwerp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initiatief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36AE69DE-B043-684E-9C47-B8B658BB455D}"/>
              </a:ext>
            </a:extLst>
          </p:cNvPr>
          <p:cNvSpPr/>
          <p:nvPr/>
        </p:nvSpPr>
        <p:spPr>
          <a:xfrm>
            <a:off x="6546385" y="5247842"/>
            <a:ext cx="4191732" cy="15700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BA37872-B641-FA46-BA08-7E7D7B6C5458}"/>
              </a:ext>
            </a:extLst>
          </p:cNvPr>
          <p:cNvSpPr txBox="1"/>
          <p:nvPr/>
        </p:nvSpPr>
        <p:spPr>
          <a:xfrm>
            <a:off x="7023293" y="40139"/>
            <a:ext cx="5131795" cy="2585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Hier ontstaan veel documenten </a:t>
            </a:r>
            <a:r>
              <a:rPr lang="nl-NL" sz="1400" dirty="0">
                <a:solidFill>
                  <a:srgbClr val="002060"/>
                </a:solidFill>
                <a:latin typeface="+mn-lt"/>
              </a:rPr>
              <a:t>(o.a. diverse ontwerpen en participatiegegevens)</a:t>
            </a:r>
            <a:r>
              <a:rPr lang="nl-NL" sz="1800" dirty="0">
                <a:solidFill>
                  <a:srgbClr val="002060"/>
                </a:solidFill>
                <a:latin typeface="+mn-lt"/>
              </a:rPr>
              <a:t>: waar leg je deze vast en hoe zorg je voor versiebeheer?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Naast VTH systeem ook stukkenstroom proces: waar worden die documenten vastgelegd?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Voorgestelde wijzigen voor omgevingsplan: hoe en waar vastleggen (link naar dat proces)?</a:t>
            </a:r>
          </a:p>
        </p:txBody>
      </p:sp>
      <p:sp>
        <p:nvSpPr>
          <p:cNvPr id="15" name="Ovaal 8">
            <a:extLst>
              <a:ext uri="{FF2B5EF4-FFF2-40B4-BE49-F238E27FC236}">
                <a16:creationId xmlns:a16="http://schemas.microsoft.com/office/drawing/2014/main" id="{BB77D1B8-ADE7-324E-A706-46FBD09F4275}"/>
              </a:ext>
            </a:extLst>
          </p:cNvPr>
          <p:cNvSpPr/>
          <p:nvPr/>
        </p:nvSpPr>
        <p:spPr>
          <a:xfrm>
            <a:off x="5613438" y="781201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kstvak 7">
            <a:extLst>
              <a:ext uri="{FF2B5EF4-FFF2-40B4-BE49-F238E27FC236}">
                <a16:creationId xmlns:a16="http://schemas.microsoft.com/office/drawing/2014/main" id="{676F7725-CF19-6648-998C-F85E68602EF3}"/>
              </a:ext>
            </a:extLst>
          </p:cNvPr>
          <p:cNvSpPr txBox="1"/>
          <p:nvPr/>
        </p:nvSpPr>
        <p:spPr>
          <a:xfrm>
            <a:off x="5975453" y="927194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53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5FB61026-EC25-9440-9916-C88D6B5E3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62" y="3021332"/>
            <a:ext cx="1029730" cy="3496557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9FA06C9-7890-C64E-851C-1F6F4349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" y="937514"/>
            <a:ext cx="1052519" cy="4577235"/>
          </a:xfrm>
          <a:prstGeom prst="rect">
            <a:avLst/>
          </a:prstGeom>
        </p:spPr>
      </p:pic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25F57181-0DB6-434D-A5DA-6C43F3AD8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" y="831716"/>
            <a:ext cx="4179813" cy="56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6A48FC74-4104-E14A-9A5B-72F003EB8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05" y="2745545"/>
            <a:ext cx="4004629" cy="4196468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1334595" y="139822"/>
            <a:ext cx="5703203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Afstemmen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nl-NL" sz="3200" b="1" i="0" u="none" strike="noStrike" kern="1200" cap="none" spc="0" normalizeH="0" noProof="0" dirty="0" err="1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cs typeface="Arial" charset="0"/>
              </a:rPr>
              <a:t>vergunning-aanvraag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A9F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16BA4F7E-EB71-334A-959B-B61981F46AA1}"/>
              </a:ext>
            </a:extLst>
          </p:cNvPr>
          <p:cNvSpPr txBox="1">
            <a:spLocks/>
          </p:cNvSpPr>
          <p:nvPr/>
        </p:nvSpPr>
        <p:spPr>
          <a:xfrm>
            <a:off x="11587159" y="6404340"/>
            <a:ext cx="604841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F0ED7-22E8-445D-9CCC-F798BC83D269}" type="slidenum">
              <a:rPr lang="nl-NL" smtClean="0">
                <a:solidFill>
                  <a:prstClr val="white"/>
                </a:solidFill>
                <a:latin typeface="Podkov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nl-NL">
              <a:solidFill>
                <a:prstClr val="white"/>
              </a:solidFill>
              <a:latin typeface="Podkova"/>
            </a:endParaRPr>
          </a:p>
        </p:txBody>
      </p:sp>
      <p:sp>
        <p:nvSpPr>
          <p:cNvPr id="34" name="Tijdelijke aanduiding voor voettekst 13">
            <a:extLst>
              <a:ext uri="{FF2B5EF4-FFF2-40B4-BE49-F238E27FC236}">
                <a16:creationId xmlns:a16="http://schemas.microsoft.com/office/drawing/2014/main" id="{2A22B795-EDC6-4746-8A3F-760AE9CB97BE}"/>
              </a:ext>
            </a:extLst>
          </p:cNvPr>
          <p:cNvSpPr txBox="1">
            <a:spLocks/>
          </p:cNvSpPr>
          <p:nvPr/>
        </p:nvSpPr>
        <p:spPr>
          <a:xfrm>
            <a:off x="9353100" y="6409028"/>
            <a:ext cx="2195396" cy="227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prstClr val="white"/>
                </a:solidFill>
                <a:latin typeface="Podkova"/>
              </a:rPr>
              <a:t>Toezicht en handhaving</a:t>
            </a:r>
            <a:endParaRPr lang="nl-NL" dirty="0">
              <a:solidFill>
                <a:prstClr val="white"/>
              </a:solidFill>
              <a:latin typeface="Podkova"/>
            </a:endParaRPr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36AE69DE-B043-684E-9C47-B8B658BB455D}"/>
              </a:ext>
            </a:extLst>
          </p:cNvPr>
          <p:cNvSpPr/>
          <p:nvPr/>
        </p:nvSpPr>
        <p:spPr>
          <a:xfrm>
            <a:off x="6578561" y="5910035"/>
            <a:ext cx="3664774" cy="6599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BA37872-B641-FA46-BA08-7E7D7B6C5458}"/>
              </a:ext>
            </a:extLst>
          </p:cNvPr>
          <p:cNvSpPr txBox="1"/>
          <p:nvPr/>
        </p:nvSpPr>
        <p:spPr>
          <a:xfrm>
            <a:off x="6733673" y="221873"/>
            <a:ext cx="5389828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Vastleggen uitkomsten (documenten) van dit proces </a:t>
            </a:r>
            <a:r>
              <a:rPr lang="nl-NL" sz="1800" dirty="0" err="1">
                <a:solidFill>
                  <a:srgbClr val="002060"/>
                </a:solidFill>
                <a:latin typeface="+mn-lt"/>
              </a:rPr>
              <a:t>tbv</a:t>
            </a:r>
            <a:r>
              <a:rPr lang="nl-NL" sz="1800" dirty="0">
                <a:solidFill>
                  <a:srgbClr val="002060"/>
                </a:solidFill>
                <a:latin typeface="+mn-lt"/>
              </a:rPr>
              <a:t> het vergunningenproces: waar leg je dit vast: zelfde systeem al vergunningenproces of niet?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+mn-lt"/>
              </a:rPr>
              <a:t>Hoe zorg je ervoor dat er bij ontvangst van een vergunningaanvraag direct een link gelegd wordt naar de uitkomsten van dit initiatievenproces?</a:t>
            </a:r>
          </a:p>
        </p:txBody>
      </p:sp>
      <p:sp>
        <p:nvSpPr>
          <p:cNvPr id="15" name="Ovaal 8">
            <a:extLst>
              <a:ext uri="{FF2B5EF4-FFF2-40B4-BE49-F238E27FC236}">
                <a16:creationId xmlns:a16="http://schemas.microsoft.com/office/drawing/2014/main" id="{BB77D1B8-ADE7-324E-A706-46FBD09F4275}"/>
              </a:ext>
            </a:extLst>
          </p:cNvPr>
          <p:cNvSpPr/>
          <p:nvPr/>
        </p:nvSpPr>
        <p:spPr>
          <a:xfrm>
            <a:off x="5613438" y="781201"/>
            <a:ext cx="965123" cy="1008017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kstvak 7">
            <a:extLst>
              <a:ext uri="{FF2B5EF4-FFF2-40B4-BE49-F238E27FC236}">
                <a16:creationId xmlns:a16="http://schemas.microsoft.com/office/drawing/2014/main" id="{676F7725-CF19-6648-998C-F85E68602EF3}"/>
              </a:ext>
            </a:extLst>
          </p:cNvPr>
          <p:cNvSpPr txBox="1"/>
          <p:nvPr/>
        </p:nvSpPr>
        <p:spPr>
          <a:xfrm>
            <a:off x="5975453" y="927194"/>
            <a:ext cx="255221" cy="7160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6176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53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5FB61026-EC25-9440-9916-C88D6B5E3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08" y="3073433"/>
            <a:ext cx="1029730" cy="3496557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9FA06C9-7890-C64E-851C-1F6F4349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" y="1332800"/>
            <a:ext cx="1052519" cy="4577235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E8D995B1-26C7-9942-BD5A-E710DD013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89" y="1265390"/>
            <a:ext cx="3686048" cy="51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41c815-8673-45d9-bee9-a1453d13a96d" xsi:nil="true"/>
    <lcf76f155ced4ddcb4097134ff3c332f xmlns="da01d95d-9a53-4690-91f2-3ea4d21374f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82C985-83BE-4630-9D5C-E00455B43163}"/>
</file>

<file path=customXml/itemProps2.xml><?xml version="1.0" encoding="utf-8"?>
<ds:datastoreItem xmlns:ds="http://schemas.openxmlformats.org/officeDocument/2006/customXml" ds:itemID="{5C92EBA8-39B2-425B-9048-C7D88C54443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232cd89-821c-410d-9462-6a02c6174faf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51cef0d7-7cce-4ff1-8a5b-24f7eb3b1e6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6B97E01-DCE8-4AB5-8D36-B4FDF9DEE1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601</Words>
  <Application>Microsoft Macintosh PowerPoint</Application>
  <PresentationFormat>Breedbeeld</PresentationFormat>
  <Paragraphs>99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Nova</vt:lpstr>
      <vt:lpstr>Podkova</vt:lpstr>
      <vt:lpstr>VNG Titels</vt:lpstr>
      <vt:lpstr>1_VNG Titels</vt:lpstr>
      <vt:lpstr>VNG_Basis - kopie</vt:lpstr>
      <vt:lpstr>De werkende processen van de VNG</vt:lpstr>
      <vt:lpstr>PowerPoint-presentatie</vt:lpstr>
      <vt:lpstr>PowerPoint-presentatie</vt:lpstr>
      <vt:lpstr>Verkennen en begeleiden initiatief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Behandelen vergunningaanvraag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Harry | Menat</dc:creator>
  <cp:lastModifiedBy>Ellen Zwiers</cp:lastModifiedBy>
  <cp:revision>136</cp:revision>
  <dcterms:created xsi:type="dcterms:W3CDTF">2020-09-23T19:02:01Z</dcterms:created>
  <dcterms:modified xsi:type="dcterms:W3CDTF">2022-03-29T14:40:07Z</dcterms:modified>
</cp:coreProperties>
</file>