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25" r:id="rId2"/>
  </p:sldMasterIdLst>
  <p:notesMasterIdLst>
    <p:notesMasterId r:id="rId13"/>
  </p:notesMasterIdLst>
  <p:handoutMasterIdLst>
    <p:handoutMasterId r:id="rId14"/>
  </p:handoutMasterIdLst>
  <p:sldIdLst>
    <p:sldId id="1224" r:id="rId3"/>
    <p:sldId id="1229" r:id="rId4"/>
    <p:sldId id="1244" r:id="rId5"/>
    <p:sldId id="1255" r:id="rId6"/>
    <p:sldId id="1210" r:id="rId7"/>
    <p:sldId id="1039" r:id="rId8"/>
    <p:sldId id="1257" r:id="rId9"/>
    <p:sldId id="1258" r:id="rId10"/>
    <p:sldId id="1260" r:id="rId11"/>
    <p:sldId id="1259" r:id="rId12"/>
  </p:sldIdLst>
  <p:sldSz cx="12192000" cy="6858000"/>
  <p:notesSz cx="6858000" cy="9144000"/>
  <p:defaultTextStyle>
    <a:defPPr>
      <a:defRPr lang="nl-NL"/>
    </a:defPPr>
    <a:lvl1pPr algn="l" defTabSz="912770" rtl="0" fontAlgn="base">
      <a:spcBef>
        <a:spcPct val="0"/>
      </a:spcBef>
      <a:spcAft>
        <a:spcPct val="0"/>
      </a:spcAft>
      <a:defRPr sz="2400" kern="1200">
        <a:solidFill>
          <a:schemeClr val="tx1"/>
        </a:solidFill>
        <a:latin typeface="Calibri" charset="0"/>
        <a:ea typeface="ＭＳ Ｐゴシック" charset="-128"/>
        <a:cs typeface="+mn-cs"/>
      </a:defRPr>
    </a:lvl1pPr>
    <a:lvl2pPr marL="455592" indent="1588" algn="l" defTabSz="912770" rtl="0" fontAlgn="base">
      <a:spcBef>
        <a:spcPct val="0"/>
      </a:spcBef>
      <a:spcAft>
        <a:spcPct val="0"/>
      </a:spcAft>
      <a:defRPr sz="2400" kern="1200">
        <a:solidFill>
          <a:schemeClr val="tx1"/>
        </a:solidFill>
        <a:latin typeface="Calibri" charset="0"/>
        <a:ea typeface="ＭＳ Ｐゴシック" charset="-128"/>
        <a:cs typeface="+mn-cs"/>
      </a:defRPr>
    </a:lvl2pPr>
    <a:lvl3pPr marL="912770" indent="1588" algn="l" defTabSz="912770" rtl="0" fontAlgn="base">
      <a:spcBef>
        <a:spcPct val="0"/>
      </a:spcBef>
      <a:spcAft>
        <a:spcPct val="0"/>
      </a:spcAft>
      <a:defRPr sz="2400" kern="1200">
        <a:solidFill>
          <a:schemeClr val="tx1"/>
        </a:solidFill>
        <a:latin typeface="Calibri" charset="0"/>
        <a:ea typeface="ＭＳ Ｐゴシック" charset="-128"/>
        <a:cs typeface="+mn-cs"/>
      </a:defRPr>
    </a:lvl3pPr>
    <a:lvl4pPr marL="1369948" indent="1588" algn="l" defTabSz="912770" rtl="0" fontAlgn="base">
      <a:spcBef>
        <a:spcPct val="0"/>
      </a:spcBef>
      <a:spcAft>
        <a:spcPct val="0"/>
      </a:spcAft>
      <a:defRPr sz="2400" kern="1200">
        <a:solidFill>
          <a:schemeClr val="tx1"/>
        </a:solidFill>
        <a:latin typeface="Calibri" charset="0"/>
        <a:ea typeface="ＭＳ Ｐゴシック" charset="-128"/>
        <a:cs typeface="+mn-cs"/>
      </a:defRPr>
    </a:lvl4pPr>
    <a:lvl5pPr marL="1827126" indent="1588" algn="l" defTabSz="912770" rtl="0" fontAlgn="base">
      <a:spcBef>
        <a:spcPct val="0"/>
      </a:spcBef>
      <a:spcAft>
        <a:spcPct val="0"/>
      </a:spcAft>
      <a:defRPr sz="2400" kern="1200">
        <a:solidFill>
          <a:schemeClr val="tx1"/>
        </a:solidFill>
        <a:latin typeface="Calibri" charset="0"/>
        <a:ea typeface="ＭＳ Ｐゴシック" charset="-128"/>
        <a:cs typeface="+mn-cs"/>
      </a:defRPr>
    </a:lvl5pPr>
    <a:lvl6pPr marL="2285892" algn="l" defTabSz="914357" rtl="0" eaLnBrk="1" latinLnBrk="0" hangingPunct="1">
      <a:defRPr sz="2400" kern="1200">
        <a:solidFill>
          <a:schemeClr val="tx1"/>
        </a:solidFill>
        <a:latin typeface="Calibri" charset="0"/>
        <a:ea typeface="ＭＳ Ｐゴシック" charset="-128"/>
        <a:cs typeface="+mn-cs"/>
      </a:defRPr>
    </a:lvl6pPr>
    <a:lvl7pPr marL="2743070" algn="l" defTabSz="914357" rtl="0" eaLnBrk="1" latinLnBrk="0" hangingPunct="1">
      <a:defRPr sz="2400" kern="1200">
        <a:solidFill>
          <a:schemeClr val="tx1"/>
        </a:solidFill>
        <a:latin typeface="Calibri" charset="0"/>
        <a:ea typeface="ＭＳ Ｐゴシック" charset="-128"/>
        <a:cs typeface="+mn-cs"/>
      </a:defRPr>
    </a:lvl7pPr>
    <a:lvl8pPr marL="3200249" algn="l" defTabSz="914357" rtl="0" eaLnBrk="1" latinLnBrk="0" hangingPunct="1">
      <a:defRPr sz="2400" kern="1200">
        <a:solidFill>
          <a:schemeClr val="tx1"/>
        </a:solidFill>
        <a:latin typeface="Calibri" charset="0"/>
        <a:ea typeface="ＭＳ Ｐゴシック" charset="-128"/>
        <a:cs typeface="+mn-cs"/>
      </a:defRPr>
    </a:lvl8pPr>
    <a:lvl9pPr marL="3657428" algn="l" defTabSz="914357"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1139" userDrawn="1">
          <p15:clr>
            <a:srgbClr val="A4A3A4"/>
          </p15:clr>
        </p15:guide>
        <p15:guide id="3" pos="7015" userDrawn="1">
          <p15:clr>
            <a:srgbClr val="A4A3A4"/>
          </p15:clr>
        </p15:guide>
        <p15:guide id="6" pos="66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F3"/>
    <a:srgbClr val="008542"/>
    <a:srgbClr val="F0AB00"/>
    <a:srgbClr val="002C64"/>
    <a:srgbClr val="C20016"/>
    <a:srgbClr val="33AADC"/>
    <a:srgbClr val="002F5F"/>
    <a:srgbClr val="3DB7E4"/>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64" autoAdjust="0"/>
    <p:restoredTop sz="94353"/>
  </p:normalViewPr>
  <p:slideViewPr>
    <p:cSldViewPr snapToGrid="0" snapToObjects="1" showGuides="1">
      <p:cViewPr varScale="1">
        <p:scale>
          <a:sx n="119" d="100"/>
          <a:sy n="119" d="100"/>
        </p:scale>
        <p:origin x="672" y="184"/>
      </p:cViewPr>
      <p:guideLst>
        <p:guide orient="horz" pos="1139"/>
        <p:guide pos="7015"/>
        <p:guide pos="665"/>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snapToGrid="0" snapToObjects="1" showGuides="1">
      <p:cViewPr varScale="1">
        <p:scale>
          <a:sx n="78" d="100"/>
          <a:sy n="78" d="100"/>
        </p:scale>
        <p:origin x="3376"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13-04-2022</a:t>
            </a:fld>
            <a:endParaRPr lang="nl-NL" altLang="en-US"/>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1482733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13-04-2022</a:t>
            </a:fld>
            <a:endParaRPr lang="nl-NL" alt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1828993343"/>
      </p:ext>
    </p:extLst>
  </p:cSld>
  <p:clrMap bg1="lt1" tx1="dk1" bg2="lt2" tx2="dk2" accent1="accent1" accent2="accent2" accent3="accent3" accent4="accent4" accent5="accent5" accent6="accent6" hlink="hlink" folHlink="folHlink"/>
  <p:hf hdr="0" ftr="0" dt="0"/>
  <p:notesStyle>
    <a:lvl1pPr algn="l" defTabSz="912770"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592" algn="l" defTabSz="912770"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770" algn="l" defTabSz="912770"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69948" algn="l" defTabSz="912770"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126" algn="l" defTabSz="912770"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687" algn="l" defTabSz="914274" rtl="0" eaLnBrk="1" latinLnBrk="0" hangingPunct="1">
      <a:defRPr sz="1200" kern="1200">
        <a:solidFill>
          <a:schemeClr val="tx1"/>
        </a:solidFill>
        <a:latin typeface="+mn-lt"/>
        <a:ea typeface="+mn-ea"/>
        <a:cs typeface="+mn-cs"/>
      </a:defRPr>
    </a:lvl6pPr>
    <a:lvl7pPr marL="2742824" algn="l" defTabSz="914274" rtl="0" eaLnBrk="1" latinLnBrk="0" hangingPunct="1">
      <a:defRPr sz="1200" kern="1200">
        <a:solidFill>
          <a:schemeClr val="tx1"/>
        </a:solidFill>
        <a:latin typeface="+mn-lt"/>
        <a:ea typeface="+mn-ea"/>
        <a:cs typeface="+mn-cs"/>
      </a:defRPr>
    </a:lvl7pPr>
    <a:lvl8pPr marL="3199962" algn="l" defTabSz="914274" rtl="0" eaLnBrk="1" latinLnBrk="0" hangingPunct="1">
      <a:defRPr sz="1200" kern="1200">
        <a:solidFill>
          <a:schemeClr val="tx1"/>
        </a:solidFill>
        <a:latin typeface="+mn-lt"/>
        <a:ea typeface="+mn-ea"/>
        <a:cs typeface="+mn-cs"/>
      </a:defRPr>
    </a:lvl8pPr>
    <a:lvl9pPr marL="3657099" algn="l" defTabSz="91427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RD: samenhang: data vanuit vergunningverlening moet aangeleverd aan het REV. Het REV zorgt dat de data beschikbaar komt voor besluitvorming.</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4</a:t>
            </a:fld>
            <a:endParaRPr lang="nl-NL" altLang="en-US"/>
          </a:p>
        </p:txBody>
      </p:sp>
    </p:spTree>
    <p:extLst>
      <p:ext uri="{BB962C8B-B14F-4D97-AF65-F5344CB8AC3E}">
        <p14:creationId xmlns:p14="http://schemas.microsoft.com/office/powerpoint/2010/main" val="2819585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RD: samenhang: data vanuit vergunningverlening moet aangeleverd aan het REV. Het REV zorgt dat de data beschikbaar komt voor besluitvorming.</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5</a:t>
            </a:fld>
            <a:endParaRPr lang="nl-NL" altLang="en-US"/>
          </a:p>
        </p:txBody>
      </p:sp>
    </p:spTree>
    <p:extLst>
      <p:ext uri="{BB962C8B-B14F-4D97-AF65-F5344CB8AC3E}">
        <p14:creationId xmlns:p14="http://schemas.microsoft.com/office/powerpoint/2010/main" val="327162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10</a:t>
            </a:fld>
            <a:endParaRPr lang="nl-NL" altLang="nl-NL"/>
          </a:p>
        </p:txBody>
      </p:sp>
    </p:spTree>
    <p:extLst>
      <p:ext uri="{BB962C8B-B14F-4D97-AF65-F5344CB8AC3E}">
        <p14:creationId xmlns:p14="http://schemas.microsoft.com/office/powerpoint/2010/main" val="159016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endParaRPr lang="nl-NL" dirty="0"/>
          </a:p>
        </p:txBody>
      </p:sp>
      <p:sp>
        <p:nvSpPr>
          <p:cNvPr id="3" name="Tijdelijke aanduiding voor inhoud 2"/>
          <p:cNvSpPr>
            <a:spLocks noGrp="1"/>
          </p:cNvSpPr>
          <p:nvPr>
            <p:ph idx="1"/>
          </p:nvPr>
        </p:nvSpPr>
        <p:spPr/>
        <p:txBody>
          <a:bodyPr>
            <a:noAutofit/>
          </a:bodyPr>
          <a:lstStyle>
            <a:lvl1pPr marL="268293" indent="-268293">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903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822"/>
          </a:p>
        </p:txBody>
      </p:sp>
      <p:grpSp>
        <p:nvGrpSpPr>
          <p:cNvPr id="9" name="Groep 1"/>
          <p:cNvGrpSpPr/>
          <p:nvPr userDrawn="1"/>
        </p:nvGrpSpPr>
        <p:grpSpPr>
          <a:xfrm>
            <a:off x="-7373" y="6415995"/>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6" y="1"/>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51560" cy="113536"/>
        </p:xfrm>
        <a:graphic>
          <a:graphicData uri="http://schemas.openxmlformats.org/presentationml/2006/ole">
            <mc:AlternateContent xmlns:mc="http://schemas.openxmlformats.org/markup-compatibility/2006">
              <mc:Choice xmlns:v="urn:schemas-microsoft-com:vml" Requires="v">
                <p:oleObj spid="_x0000_s1035"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1560" cy="11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441250" y="6587261"/>
            <a:ext cx="4957156" cy="121178"/>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567635" y="6587261"/>
            <a:ext cx="541898" cy="121178"/>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a:p>
        </p:txBody>
      </p:sp>
    </p:spTree>
    <p:extLst>
      <p:ext uri="{BB962C8B-B14F-4D97-AF65-F5344CB8AC3E}">
        <p14:creationId xmlns:p14="http://schemas.microsoft.com/office/powerpoint/2010/main" val="71225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4"/>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sz="2822"/>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9"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1"/>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1446609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85776" y="1"/>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3" y="6415995"/>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1"/>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6"/>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3" r:id="rId7"/>
  </p:sldLayoutIdLst>
  <p:hf sldNum="0" hdr="0"/>
  <p:txStyles>
    <p:titleStyle>
      <a:lvl1pPr algn="l" defTabSz="912832"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9"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18"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2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3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93" indent="-268293" algn="l" defTabSz="912832"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61" indent="-269881" algn="l" defTabSz="912832"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41" indent="-269881" algn="l" defTabSz="912832"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22" indent="-269881" algn="l" defTabSz="912832"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402" indent="-268293" algn="l" defTabSz="912832"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525"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12"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73" rtl="0" eaLnBrk="1" latinLnBrk="0" hangingPunct="1">
        <a:defRPr sz="1800" kern="1200">
          <a:solidFill>
            <a:schemeClr val="tx1"/>
          </a:solidFill>
          <a:latin typeface="+mn-lt"/>
          <a:ea typeface="+mn-ea"/>
          <a:cs typeface="+mn-cs"/>
        </a:defRPr>
      </a:lvl1pPr>
      <a:lvl2pPr marL="457187" algn="l" defTabSz="914373" rtl="0" eaLnBrk="1" latinLnBrk="0" hangingPunct="1">
        <a:defRPr sz="1800" kern="1200">
          <a:solidFill>
            <a:schemeClr val="tx1"/>
          </a:solidFill>
          <a:latin typeface="+mn-lt"/>
          <a:ea typeface="+mn-ea"/>
          <a:cs typeface="+mn-cs"/>
        </a:defRPr>
      </a:lvl2pPr>
      <a:lvl3pPr marL="914373" algn="l" defTabSz="914373" rtl="0" eaLnBrk="1" latinLnBrk="0" hangingPunct="1">
        <a:defRPr sz="1800" kern="1200">
          <a:solidFill>
            <a:schemeClr val="tx1"/>
          </a:solidFill>
          <a:latin typeface="+mn-lt"/>
          <a:ea typeface="+mn-ea"/>
          <a:cs typeface="+mn-cs"/>
        </a:defRPr>
      </a:lvl3pPr>
      <a:lvl4pPr marL="1371560" algn="l" defTabSz="914373" rtl="0" eaLnBrk="1" latinLnBrk="0" hangingPunct="1">
        <a:defRPr sz="1800" kern="1200">
          <a:solidFill>
            <a:schemeClr val="tx1"/>
          </a:solidFill>
          <a:latin typeface="+mn-lt"/>
          <a:ea typeface="+mn-ea"/>
          <a:cs typeface="+mn-cs"/>
        </a:defRPr>
      </a:lvl4pPr>
      <a:lvl5pPr marL="1828745" algn="l" defTabSz="914373" rtl="0" eaLnBrk="1" latinLnBrk="0" hangingPunct="1">
        <a:defRPr sz="1800" kern="1200">
          <a:solidFill>
            <a:schemeClr val="tx1"/>
          </a:solidFill>
          <a:latin typeface="+mn-lt"/>
          <a:ea typeface="+mn-ea"/>
          <a:cs typeface="+mn-cs"/>
        </a:defRPr>
      </a:lvl5pPr>
      <a:lvl6pPr marL="2285931" algn="l" defTabSz="914373" rtl="0" eaLnBrk="1" latinLnBrk="0" hangingPunct="1">
        <a:defRPr sz="1800" kern="1200">
          <a:solidFill>
            <a:schemeClr val="tx1"/>
          </a:solidFill>
          <a:latin typeface="+mn-lt"/>
          <a:ea typeface="+mn-ea"/>
          <a:cs typeface="+mn-cs"/>
        </a:defRPr>
      </a:lvl6pPr>
      <a:lvl7pPr marL="2743117" algn="l" defTabSz="914373" rtl="0" eaLnBrk="1" latinLnBrk="0" hangingPunct="1">
        <a:defRPr sz="1800" kern="1200">
          <a:solidFill>
            <a:schemeClr val="tx1"/>
          </a:solidFill>
          <a:latin typeface="+mn-lt"/>
          <a:ea typeface="+mn-ea"/>
          <a:cs typeface="+mn-cs"/>
        </a:defRPr>
      </a:lvl7pPr>
      <a:lvl8pPr marL="3200304" algn="l" defTabSz="914373" rtl="0" eaLnBrk="1" latinLnBrk="0" hangingPunct="1">
        <a:defRPr sz="1800" kern="1200">
          <a:solidFill>
            <a:schemeClr val="tx1"/>
          </a:solidFill>
          <a:latin typeface="+mn-lt"/>
          <a:ea typeface="+mn-ea"/>
          <a:cs typeface="+mn-cs"/>
        </a:defRPr>
      </a:lvl8pPr>
      <a:lvl9pPr marL="3657491" algn="l" defTabSz="91437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2"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9" algn="l" rtl="0" fontAlgn="base">
        <a:spcBef>
          <a:spcPct val="0"/>
        </a:spcBef>
        <a:spcAft>
          <a:spcPct val="0"/>
        </a:spcAft>
        <a:defRPr sz="3200" b="1">
          <a:solidFill>
            <a:schemeClr val="bg2"/>
          </a:solidFill>
          <a:latin typeface="Arial" charset="0"/>
          <a:ea typeface="ＭＳ Ｐゴシック" charset="-128"/>
        </a:defRPr>
      </a:lvl6pPr>
      <a:lvl7pPr marL="914418" algn="l" rtl="0" fontAlgn="base">
        <a:spcBef>
          <a:spcPct val="0"/>
        </a:spcBef>
        <a:spcAft>
          <a:spcPct val="0"/>
        </a:spcAft>
        <a:defRPr sz="3200" b="1">
          <a:solidFill>
            <a:schemeClr val="bg2"/>
          </a:solidFill>
          <a:latin typeface="Arial" charset="0"/>
          <a:ea typeface="ＭＳ Ｐゴシック" charset="-128"/>
        </a:defRPr>
      </a:lvl7pPr>
      <a:lvl8pPr marL="1371627" algn="l" rtl="0" fontAlgn="base">
        <a:spcBef>
          <a:spcPct val="0"/>
        </a:spcBef>
        <a:spcAft>
          <a:spcPct val="0"/>
        </a:spcAft>
        <a:defRPr sz="3200" b="1">
          <a:solidFill>
            <a:schemeClr val="bg2"/>
          </a:solidFill>
          <a:latin typeface="Arial" charset="0"/>
          <a:ea typeface="ＭＳ Ｐゴシック" charset="-128"/>
        </a:defRPr>
      </a:lvl8pPr>
      <a:lvl9pPr marL="1828837" algn="l" rtl="0" fontAlgn="base">
        <a:spcBef>
          <a:spcPct val="0"/>
        </a:spcBef>
        <a:spcAft>
          <a:spcPct val="0"/>
        </a:spcAft>
        <a:defRPr sz="3200" b="1">
          <a:solidFill>
            <a:schemeClr val="bg2"/>
          </a:solidFill>
          <a:latin typeface="Arial" charset="0"/>
          <a:ea typeface="ＭＳ Ｐゴシック" charset="-128"/>
        </a:defRPr>
      </a:lvl9pPr>
    </p:titleStyle>
    <p:bodyStyle>
      <a:lvl1pPr marL="265119" indent="-265119"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74" indent="-273056"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91" indent="-265119"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46" indent="-273056" algn="l" rtl="0" fontAlgn="base">
        <a:lnSpc>
          <a:spcPct val="90000"/>
        </a:lnSpc>
        <a:spcBef>
          <a:spcPct val="20000"/>
        </a:spcBef>
        <a:spcAft>
          <a:spcPct val="0"/>
        </a:spcAft>
        <a:buClr>
          <a:schemeClr val="bg2"/>
        </a:buClr>
        <a:buSzPct val="80000"/>
        <a:buFont typeface="Arial" charset="0"/>
        <a:buChar char="•"/>
        <a:tabLst>
          <a:tab pos="1792323" algn="l"/>
        </a:tabLst>
        <a:defRPr sz="1600" kern="1200">
          <a:solidFill>
            <a:schemeClr val="tx1"/>
          </a:solidFill>
          <a:latin typeface="+mn-lt"/>
          <a:ea typeface="ＭＳ Ｐゴシック" charset="-128"/>
          <a:cs typeface="+mn-cs"/>
        </a:defRPr>
      </a:lvl4pPr>
      <a:lvl5pPr marL="1341465" indent="-265119"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50" indent="-228605" algn="l" defTabSz="91441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18" rtl="0" eaLnBrk="1" latinLnBrk="0" hangingPunct="1">
        <a:defRPr sz="1800" kern="1200">
          <a:solidFill>
            <a:schemeClr val="tx1"/>
          </a:solidFill>
          <a:latin typeface="+mn-lt"/>
          <a:ea typeface="+mn-ea"/>
          <a:cs typeface="+mn-cs"/>
        </a:defRPr>
      </a:lvl1pPr>
      <a:lvl2pPr marL="457209" algn="l" defTabSz="914418" rtl="0" eaLnBrk="1" latinLnBrk="0" hangingPunct="1">
        <a:defRPr sz="1800" kern="1200">
          <a:solidFill>
            <a:schemeClr val="tx1"/>
          </a:solidFill>
          <a:latin typeface="+mn-lt"/>
          <a:ea typeface="+mn-ea"/>
          <a:cs typeface="+mn-cs"/>
        </a:defRPr>
      </a:lvl2pPr>
      <a:lvl3pPr marL="914418" algn="l" defTabSz="914418" rtl="0" eaLnBrk="1" latinLnBrk="0" hangingPunct="1">
        <a:defRPr sz="1800" kern="1200">
          <a:solidFill>
            <a:schemeClr val="tx1"/>
          </a:solidFill>
          <a:latin typeface="+mn-lt"/>
          <a:ea typeface="+mn-ea"/>
          <a:cs typeface="+mn-cs"/>
        </a:defRPr>
      </a:lvl3pPr>
      <a:lvl4pPr marL="1371627" algn="l" defTabSz="914418" rtl="0" eaLnBrk="1" latinLnBrk="0" hangingPunct="1">
        <a:defRPr sz="1800" kern="1200">
          <a:solidFill>
            <a:schemeClr val="tx1"/>
          </a:solidFill>
          <a:latin typeface="+mn-lt"/>
          <a:ea typeface="+mn-ea"/>
          <a:cs typeface="+mn-cs"/>
        </a:defRPr>
      </a:lvl4pPr>
      <a:lvl5pPr marL="1828837" algn="l" defTabSz="914418" rtl="0" eaLnBrk="1" latinLnBrk="0" hangingPunct="1">
        <a:defRPr sz="1800" kern="1200">
          <a:solidFill>
            <a:schemeClr val="tx1"/>
          </a:solidFill>
          <a:latin typeface="+mn-lt"/>
          <a:ea typeface="+mn-ea"/>
          <a:cs typeface="+mn-cs"/>
        </a:defRPr>
      </a:lvl5pPr>
      <a:lvl6pPr marL="2286046" algn="l" defTabSz="914418" rtl="0" eaLnBrk="1" latinLnBrk="0" hangingPunct="1">
        <a:defRPr sz="1800" kern="1200">
          <a:solidFill>
            <a:schemeClr val="tx1"/>
          </a:solidFill>
          <a:latin typeface="+mn-lt"/>
          <a:ea typeface="+mn-ea"/>
          <a:cs typeface="+mn-cs"/>
        </a:defRPr>
      </a:lvl6pPr>
      <a:lvl7pPr marL="2743255" algn="l" defTabSz="914418" rtl="0" eaLnBrk="1" latinLnBrk="0" hangingPunct="1">
        <a:defRPr sz="1800" kern="1200">
          <a:solidFill>
            <a:schemeClr val="tx1"/>
          </a:solidFill>
          <a:latin typeface="+mn-lt"/>
          <a:ea typeface="+mn-ea"/>
          <a:cs typeface="+mn-cs"/>
        </a:defRPr>
      </a:lvl7pPr>
      <a:lvl8pPr marL="3200464" algn="l" defTabSz="914418" rtl="0" eaLnBrk="1" latinLnBrk="0" hangingPunct="1">
        <a:defRPr sz="1800" kern="1200">
          <a:solidFill>
            <a:schemeClr val="tx1"/>
          </a:solidFill>
          <a:latin typeface="+mn-lt"/>
          <a:ea typeface="+mn-ea"/>
          <a:cs typeface="+mn-cs"/>
        </a:defRPr>
      </a:lvl8pPr>
      <a:lvl9pPr marL="3657673" algn="l" defTabSz="9144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0C225B-C02E-584A-8865-8B4B1C10265A}"/>
              </a:ext>
            </a:extLst>
          </p:cNvPr>
          <p:cNvSpPr>
            <a:spLocks noGrp="1"/>
          </p:cNvSpPr>
          <p:nvPr>
            <p:ph type="ctrTitle"/>
          </p:nvPr>
        </p:nvSpPr>
        <p:spPr>
          <a:xfrm>
            <a:off x="1079999" y="2178578"/>
            <a:ext cx="6774216" cy="1440000"/>
          </a:xfrm>
        </p:spPr>
        <p:txBody>
          <a:bodyPr/>
          <a:lstStyle/>
          <a:p>
            <a:r>
              <a:rPr lang="nl-NL" dirty="0"/>
              <a:t>REV en processen, archivering en …</a:t>
            </a:r>
          </a:p>
        </p:txBody>
      </p:sp>
      <p:sp>
        <p:nvSpPr>
          <p:cNvPr id="4" name="Tijdelijke aanduiding voor datum 3">
            <a:extLst>
              <a:ext uri="{FF2B5EF4-FFF2-40B4-BE49-F238E27FC236}">
                <a16:creationId xmlns:a16="http://schemas.microsoft.com/office/drawing/2014/main" id="{C0C0A8F4-4D4C-424C-9F80-7554AE51086B}"/>
              </a:ext>
            </a:extLst>
          </p:cNvPr>
          <p:cNvSpPr>
            <a:spLocks noGrp="1"/>
          </p:cNvSpPr>
          <p:nvPr>
            <p:ph type="dt" sz="half" idx="10"/>
          </p:nvPr>
        </p:nvSpPr>
        <p:spPr>
          <a:xfrm>
            <a:off x="1152044" y="5919815"/>
            <a:ext cx="4070350" cy="365125"/>
          </a:xfrm>
        </p:spPr>
        <p:txBody>
          <a:bodyPr/>
          <a:lstStyle/>
          <a:p>
            <a:pPr>
              <a:defRPr/>
            </a:pPr>
            <a:r>
              <a:rPr lang="nl-NL" sz="2800" dirty="0"/>
              <a:t>13 april 2022</a:t>
            </a:r>
            <a:endParaRPr lang="nl-NL" sz="2400" dirty="0"/>
          </a:p>
        </p:txBody>
      </p:sp>
      <p:pic>
        <p:nvPicPr>
          <p:cNvPr id="5" name="Afbeelding 4">
            <a:extLst>
              <a:ext uri="{FF2B5EF4-FFF2-40B4-BE49-F238E27FC236}">
                <a16:creationId xmlns:a16="http://schemas.microsoft.com/office/drawing/2014/main" id="{BD888369-FCFC-C744-9482-7F634B3CE102}"/>
              </a:ext>
            </a:extLst>
          </p:cNvPr>
          <p:cNvPicPr>
            <a:picLocks noChangeAspect="1"/>
          </p:cNvPicPr>
          <p:nvPr/>
        </p:nvPicPr>
        <p:blipFill>
          <a:blip r:embed="rId2"/>
          <a:stretch>
            <a:fillRect/>
          </a:stretch>
        </p:blipFill>
        <p:spPr>
          <a:xfrm>
            <a:off x="5150350" y="308815"/>
            <a:ext cx="1295867" cy="1295867"/>
          </a:xfrm>
          <a:prstGeom prst="rect">
            <a:avLst/>
          </a:prstGeom>
        </p:spPr>
      </p:pic>
      <p:pic>
        <p:nvPicPr>
          <p:cNvPr id="6" name="Afbeelding 5">
            <a:extLst>
              <a:ext uri="{FF2B5EF4-FFF2-40B4-BE49-F238E27FC236}">
                <a16:creationId xmlns:a16="http://schemas.microsoft.com/office/drawing/2014/main" id="{57F5B872-2E8E-374C-BA9A-8F964865616A}"/>
              </a:ext>
            </a:extLst>
          </p:cNvPr>
          <p:cNvPicPr>
            <a:picLocks noChangeAspect="1"/>
          </p:cNvPicPr>
          <p:nvPr/>
        </p:nvPicPr>
        <p:blipFill>
          <a:blip r:embed="rId3"/>
          <a:stretch>
            <a:fillRect/>
          </a:stretch>
        </p:blipFill>
        <p:spPr>
          <a:xfrm>
            <a:off x="2001635" y="368256"/>
            <a:ext cx="2912630" cy="1135844"/>
          </a:xfrm>
          <a:prstGeom prst="rect">
            <a:avLst/>
          </a:prstGeom>
        </p:spPr>
      </p:pic>
      <p:pic>
        <p:nvPicPr>
          <p:cNvPr id="7" name="Afbeelding 6">
            <a:extLst>
              <a:ext uri="{FF2B5EF4-FFF2-40B4-BE49-F238E27FC236}">
                <a16:creationId xmlns:a16="http://schemas.microsoft.com/office/drawing/2014/main" id="{B1C176AC-B70C-9B4E-BA36-2014E4BD185C}"/>
              </a:ext>
            </a:extLst>
          </p:cNvPr>
          <p:cNvPicPr>
            <a:picLocks noChangeAspect="1"/>
          </p:cNvPicPr>
          <p:nvPr/>
        </p:nvPicPr>
        <p:blipFill rotWithShape="1">
          <a:blip r:embed="rId4"/>
          <a:srcRect l="16101" t="34846" r="16833" b="34691"/>
          <a:stretch/>
        </p:blipFill>
        <p:spPr>
          <a:xfrm>
            <a:off x="6929718" y="368256"/>
            <a:ext cx="3925531" cy="940591"/>
          </a:xfrm>
          <a:prstGeom prst="rect">
            <a:avLst/>
          </a:prstGeom>
        </p:spPr>
      </p:pic>
      <p:sp>
        <p:nvSpPr>
          <p:cNvPr id="10" name="Rechthoek 9">
            <a:extLst>
              <a:ext uri="{FF2B5EF4-FFF2-40B4-BE49-F238E27FC236}">
                <a16:creationId xmlns:a16="http://schemas.microsoft.com/office/drawing/2014/main" id="{0058A68C-969B-0641-A255-990F90AE575C}"/>
              </a:ext>
            </a:extLst>
          </p:cNvPr>
          <p:cNvSpPr/>
          <p:nvPr/>
        </p:nvSpPr>
        <p:spPr>
          <a:xfrm>
            <a:off x="1055688" y="3755158"/>
            <a:ext cx="5237177" cy="1030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chemeClr val="tx1"/>
                </a:solidFill>
              </a:rPr>
              <a:t>Vincent Aalbers	VNG</a:t>
            </a:r>
          </a:p>
          <a:p>
            <a:r>
              <a:rPr lang="nl-NL" dirty="0">
                <a:solidFill>
                  <a:schemeClr val="tx1"/>
                </a:solidFill>
              </a:rPr>
              <a:t>Henry Hiltjesdam	OFGV</a:t>
            </a:r>
          </a:p>
        </p:txBody>
      </p:sp>
    </p:spTree>
    <p:extLst>
      <p:ext uri="{BB962C8B-B14F-4D97-AF65-F5344CB8AC3E}">
        <p14:creationId xmlns:p14="http://schemas.microsoft.com/office/powerpoint/2010/main" val="1189469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1441578" y="1155643"/>
            <a:ext cx="468389" cy="613454"/>
            <a:chOff x="-41447" y="2789448"/>
            <a:chExt cx="973546" cy="1366991"/>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8427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619"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396141" y="5502883"/>
            <a:ext cx="535498" cy="489275"/>
            <a:chOff x="31178" y="7556197"/>
            <a:chExt cx="1011390" cy="929546"/>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627742">
                <a:defRPr/>
              </a:pPr>
              <a:endParaRPr lang="en-US" sz="1650">
                <a:solidFill>
                  <a:srgbClr val="000000"/>
                </a:solidFill>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4970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550" b="1" err="1">
                  <a:solidFill>
                    <a:srgbClr val="DD7E00"/>
                  </a:solidFill>
                </a:rPr>
                <a:t>Informatie-</a:t>
              </a:r>
              <a:r>
                <a:rPr lang="nl-NL" altLang="nl-NL" sz="550" b="1" err="1">
                  <a:solidFill>
                    <a:srgbClr val="F07E26"/>
                  </a:solidFill>
                </a:rPr>
                <a:t>voorziening</a:t>
              </a:r>
              <a:endParaRPr lang="nl-NL" altLang="nl-NL" sz="550" b="1">
                <a:solidFill>
                  <a:srgbClr val="F07E26"/>
                </a:solidFill>
              </a:endParaRP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1419276" y="4931829"/>
            <a:ext cx="489228" cy="420411"/>
            <a:chOff x="-36183" y="8312118"/>
            <a:chExt cx="936625" cy="772858"/>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344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619" b="1">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1444319" y="4421468"/>
            <a:ext cx="450332" cy="398644"/>
            <a:chOff x="1688703" y="7353300"/>
            <a:chExt cx="936625" cy="875667"/>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49"/>
              <a:ext cx="936625" cy="4121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619" b="1"/>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1394373" y="3319419"/>
            <a:ext cx="452494" cy="537698"/>
            <a:chOff x="77788" y="5572125"/>
            <a:chExt cx="936625" cy="1041870"/>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4815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619" b="1" dirty="0" err="1">
                  <a:solidFill>
                    <a:srgbClr val="F07E26"/>
                  </a:solidFill>
                </a:rPr>
                <a:t>Activi-teiten</a:t>
              </a:r>
              <a:endParaRPr lang="nl-NL" altLang="nl-NL" sz="619" b="1" dirty="0">
                <a:solidFill>
                  <a:srgbClr val="F07E26"/>
                </a:solidFill>
              </a:endParaRP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1419655" y="2472088"/>
            <a:ext cx="452494" cy="417837"/>
            <a:chOff x="116046" y="4502979"/>
            <a:chExt cx="936625" cy="83266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79"/>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3"/>
              <a:ext cx="936625" cy="3738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619"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308679" y="1962179"/>
            <a:ext cx="721612" cy="480446"/>
            <a:chOff x="150950" y="3473668"/>
            <a:chExt cx="926928" cy="83842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dirty="0"/>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09"/>
              <a:ext cx="926928" cy="4936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619" b="1" dirty="0">
                  <a:solidFill>
                    <a:srgbClr val="00B0F0"/>
                  </a:solidFill>
                </a:rPr>
                <a:t>Proces-</a:t>
              </a:r>
            </a:p>
            <a:p>
              <a:pPr algn="ctr" eaLnBrk="1" hangingPunct="1"/>
              <a:r>
                <a:rPr lang="nl-NL" altLang="nl-NL" sz="619"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323627" y="104430"/>
            <a:ext cx="9327446" cy="278583"/>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1926" b="1" dirty="0">
                <a:latin typeface="Garamond" panose="02020404030301010803" pitchFamily="18" charset="0"/>
              </a:rPr>
              <a:t>Bedrijfsprocessen: Toezicht en handhaving</a:t>
            </a:r>
          </a:p>
        </p:txBody>
      </p:sp>
      <p:sp>
        <p:nvSpPr>
          <p:cNvPr id="3" name="Rectangle 25">
            <a:extLst>
              <a:ext uri="{FF2B5EF4-FFF2-40B4-BE49-F238E27FC236}">
                <a16:creationId xmlns:a16="http://schemas.microsoft.com/office/drawing/2014/main" id="{E6E2338D-3500-44AA-BC35-BA944C63705C}"/>
              </a:ext>
            </a:extLst>
          </p:cNvPr>
          <p:cNvSpPr/>
          <p:nvPr/>
        </p:nvSpPr>
        <p:spPr>
          <a:xfrm>
            <a:off x="1560572" y="372747"/>
            <a:ext cx="9006116" cy="131389"/>
          </a:xfrm>
          <a:prstGeom prst="rect">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77582" tIns="38791" rIns="77582" bIns="38791" anchor="ctr"/>
          <a:lstStyle/>
          <a:p>
            <a:pPr algn="ctr" defTabSz="774494"/>
            <a:r>
              <a:rPr lang="nl-NL" sz="688" dirty="0">
                <a:solidFill>
                  <a:srgbClr val="FFFFFF"/>
                </a:solidFill>
              </a:rPr>
              <a:t>Een concept proces ter ondersteuning van </a:t>
            </a:r>
            <a:r>
              <a:rPr lang="nl-NL" sz="688" dirty="0">
                <a:solidFill>
                  <a:schemeClr val="bg1"/>
                </a:solidFill>
              </a:rPr>
              <a:t>gemeentes om te komen tot een procesinrichting die </a:t>
            </a:r>
            <a:r>
              <a:rPr lang="nl-NL" sz="688" dirty="0" err="1">
                <a:solidFill>
                  <a:schemeClr val="bg1"/>
                </a:solidFill>
              </a:rPr>
              <a:t>Omgevingswetproof</a:t>
            </a:r>
            <a:r>
              <a:rPr lang="nl-NL" sz="688" dirty="0">
                <a:solidFill>
                  <a:schemeClr val="bg1"/>
                </a:solidFill>
              </a:rPr>
              <a:t> </a:t>
            </a:r>
            <a:r>
              <a:rPr lang="nl-NL" sz="688" dirty="0">
                <a:solidFill>
                  <a:srgbClr val="0070C0"/>
                </a:solidFill>
              </a:rPr>
              <a:t>en </a:t>
            </a:r>
            <a:r>
              <a:rPr lang="nl-NL" sz="688" dirty="0" err="1">
                <a:solidFill>
                  <a:srgbClr val="0070C0"/>
                </a:solidFill>
              </a:rPr>
              <a:t>Wkb</a:t>
            </a:r>
            <a:r>
              <a:rPr lang="nl-NL" sz="688" dirty="0">
                <a:solidFill>
                  <a:srgbClr val="0070C0"/>
                </a:solidFill>
              </a:rPr>
              <a:t> </a:t>
            </a:r>
            <a:r>
              <a:rPr lang="nl-NL" sz="688" dirty="0" err="1">
                <a:solidFill>
                  <a:srgbClr val="0070C0"/>
                </a:solidFill>
              </a:rPr>
              <a:t>proof</a:t>
            </a:r>
            <a:r>
              <a:rPr lang="nl-NL" sz="688" dirty="0">
                <a:solidFill>
                  <a:srgbClr val="0070C0"/>
                </a:solidFill>
              </a:rPr>
              <a:t> </a:t>
            </a:r>
            <a:r>
              <a:rPr lang="nl-NL" sz="688" dirty="0">
                <a:solidFill>
                  <a:schemeClr val="bg1"/>
                </a:solidFill>
              </a:rPr>
              <a:t>is</a:t>
            </a: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1590047" y="-19820"/>
            <a:ext cx="1624436" cy="805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sz="1650"/>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0048" y="87753"/>
            <a:ext cx="455191" cy="254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560572" y="524192"/>
            <a:ext cx="9006116" cy="323649"/>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l-NL" sz="722" dirty="0">
              <a:solidFill>
                <a:schemeClr val="tx1"/>
              </a:solidFill>
              <a:cs typeface="Arial" panose="020B0604020202020204" pitchFamily="34" charset="0"/>
            </a:endParaRPr>
          </a:p>
          <a:p>
            <a:pPr>
              <a:defRPr/>
            </a:pPr>
            <a:r>
              <a:rPr lang="nl-NL" sz="619" b="1" dirty="0">
                <a:solidFill>
                  <a:schemeClr val="tx1"/>
                </a:solidFill>
                <a:cs typeface="Arial" panose="020B0604020202020204" pitchFamily="34" charset="0"/>
              </a:rPr>
              <a:t>Toezicht</a:t>
            </a:r>
            <a:r>
              <a:rPr lang="nl-NL" sz="619" dirty="0">
                <a:solidFill>
                  <a:schemeClr val="tx1"/>
                </a:solidFill>
                <a:cs typeface="Arial" panose="020B0604020202020204" pitchFamily="34" charset="0"/>
              </a:rPr>
              <a:t>: Vanuit bestuursrechtelijke bevoegdheid eenmalig of herhaaldelijk beoordelen of de uitvoering van een activiteit of een situatie in overeenstemming is met geldende wet- en regelgeving, verstrekte vergunningen en meldingen van activiteiten. Het gaat om regulier, gepland toezicht. </a:t>
            </a:r>
            <a:r>
              <a:rPr lang="nl-NL" sz="619" b="1" dirty="0">
                <a:solidFill>
                  <a:schemeClr val="tx1"/>
                </a:solidFill>
                <a:cs typeface="Arial" panose="020B0604020202020204" pitchFamily="34" charset="0"/>
              </a:rPr>
              <a:t>Handhaving</a:t>
            </a:r>
            <a:r>
              <a:rPr lang="nl-NL" sz="619" dirty="0">
                <a:solidFill>
                  <a:schemeClr val="tx1"/>
                </a:solidFill>
                <a:cs typeface="Arial" panose="020B0604020202020204" pitchFamily="34" charset="0"/>
              </a:rPr>
              <a:t>: Het nemen van een besluit over het opleggen, wijzigen of intrekken van een passende bestuursrechtelijke sanctie naar aanleiding van een geconstateerde of klaarblijkelijk dreigende overtreding en het toepassen van opgelegde sancties. Het gaat om behandelen en beoordelen van klachten, handhavingsverzoeken en informatie over incidenten (incl. controles om na te gaan of er sprake is van een overtreding). </a:t>
            </a:r>
          </a:p>
          <a:p>
            <a:pPr>
              <a:defRPr/>
            </a:pPr>
            <a:endParaRPr lang="nl-NL" sz="722"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2446140224"/>
              </p:ext>
            </p:extLst>
          </p:nvPr>
        </p:nvGraphicFramePr>
        <p:xfrm>
          <a:off x="1888959" y="870565"/>
          <a:ext cx="8672036" cy="5759230"/>
        </p:xfrm>
        <a:graphic>
          <a:graphicData uri="http://schemas.openxmlformats.org/drawingml/2006/table">
            <a:tbl>
              <a:tblPr/>
              <a:tblGrid>
                <a:gridCol w="961716">
                  <a:extLst>
                    <a:ext uri="{9D8B030D-6E8A-4147-A177-3AD203B41FA5}">
                      <a16:colId xmlns:a16="http://schemas.microsoft.com/office/drawing/2014/main" val="20000"/>
                    </a:ext>
                  </a:extLst>
                </a:gridCol>
                <a:gridCol w="961716">
                  <a:extLst>
                    <a:ext uri="{9D8B030D-6E8A-4147-A177-3AD203B41FA5}">
                      <a16:colId xmlns:a16="http://schemas.microsoft.com/office/drawing/2014/main" val="680925661"/>
                    </a:ext>
                  </a:extLst>
                </a:gridCol>
                <a:gridCol w="1212138">
                  <a:extLst>
                    <a:ext uri="{9D8B030D-6E8A-4147-A177-3AD203B41FA5}">
                      <a16:colId xmlns:a16="http://schemas.microsoft.com/office/drawing/2014/main" val="20001"/>
                    </a:ext>
                  </a:extLst>
                </a:gridCol>
                <a:gridCol w="1212138">
                  <a:extLst>
                    <a:ext uri="{9D8B030D-6E8A-4147-A177-3AD203B41FA5}">
                      <a16:colId xmlns:a16="http://schemas.microsoft.com/office/drawing/2014/main" val="733192319"/>
                    </a:ext>
                  </a:extLst>
                </a:gridCol>
                <a:gridCol w="1090925">
                  <a:extLst>
                    <a:ext uri="{9D8B030D-6E8A-4147-A177-3AD203B41FA5}">
                      <a16:colId xmlns:a16="http://schemas.microsoft.com/office/drawing/2014/main" val="20002"/>
                    </a:ext>
                  </a:extLst>
                </a:gridCol>
                <a:gridCol w="1286507">
                  <a:extLst>
                    <a:ext uri="{9D8B030D-6E8A-4147-A177-3AD203B41FA5}">
                      <a16:colId xmlns:a16="http://schemas.microsoft.com/office/drawing/2014/main" val="1524310915"/>
                    </a:ext>
                  </a:extLst>
                </a:gridCol>
                <a:gridCol w="875656">
                  <a:extLst>
                    <a:ext uri="{9D8B030D-6E8A-4147-A177-3AD203B41FA5}">
                      <a16:colId xmlns:a16="http://schemas.microsoft.com/office/drawing/2014/main" val="20003"/>
                    </a:ext>
                  </a:extLst>
                </a:gridCol>
                <a:gridCol w="1071240">
                  <a:extLst>
                    <a:ext uri="{9D8B030D-6E8A-4147-A177-3AD203B41FA5}">
                      <a16:colId xmlns:a16="http://schemas.microsoft.com/office/drawing/2014/main" val="1368533136"/>
                    </a:ext>
                  </a:extLst>
                </a:gridCol>
              </a:tblGrid>
              <a:tr h="1217544">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word serieus genomen en ik word goed geïnformeerd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integraal/gebundeld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krijg duidelijk uitgelegd wat de (potentiële) overtreding inhoudt en wat de processtappen zijn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op de hoogte gehouden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heb 1 contactpersoon vanuit de gemeente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krijg</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een </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duidelijke</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en evt. actie v.d. gemeente teruggekoppeld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De informatie over wet- en regelgeving is in begrijpelijke taal en snel te vinden</a:t>
                      </a: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toezicht op basis van de regelgeving</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Het is voor mij duidelijk </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wat de geconstateerde overtreding inhoudt, wat ik moet doen om de overtreding ongedaan te maken en wat de </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sanctie is wanneer ik dat niet doe</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weet waar ik mijn klacht/handhavingsverzoek kan indienen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Mijn klacht/handhavingsverzoek wordt snel opgepakt en ik weet de processtappen en heb 1 contactpersoon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geïnformeerd of er sprake is van een overtreding en zo ja, over de opgelegde sanctie en/of gemaakte afspraken </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defRPr/>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dat de gemeente duidelijk communiceert over de uitvoering van de handhaving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een redelijk en transparant opererende overheid conform de regels</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6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dat er gehandhaafd wordt op basis van de regelgeving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0"/>
                  </a:ext>
                </a:extLst>
              </a:tr>
              <a:tr h="243914">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1"/>
                  </a:ext>
                </a:extLst>
              </a:tr>
              <a:tr h="627158">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Verleende vergunning/</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verwerkte melding/informatieplicht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Regulier gepland toezicht (toetsingsprotocollen)</a:t>
                      </a: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htdos</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Toezichtplan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Kennisgeving start bouw/informatie van de kwaliteitsborger/ eigen constateringen/ extra informatie die je ontvangen hebt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Gemaakte afspraak controlebezoek</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htrapp</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ort, incl. verstuurde brieven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Klacht/handhavingsverzoek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informatie van de kwaliteitsborger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input vanuit processtap “uitvoeren controle tijdens de bouw” en vanuit processtap “controleren gereedmelding bouw” in het proces </a:t>
                      </a:r>
                      <a:r>
                        <a:rPr kumimoji="0" lang="nl-NL" altLang="nl-NL" sz="6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“behandelen melding bouwactiviteit” </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Sanctiebeschikking/ handhavingsbesluit</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2"/>
                  </a:ext>
                </a:extLst>
              </a:tr>
              <a:tr h="1437629">
                <a:tc gridSpan="2">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Beoordelen onderwerp van toezicht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Bepalen noodzaak direct naar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en betrekken 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Dossieronderzoek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wettelijk kader en afwegingskader</a:t>
                      </a:r>
                      <a:endPar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endParaRPr lang="nl-NL" altLang="nl-NL" sz="600" kern="1200" dirty="0">
                        <a:solidFill>
                          <a:srgbClr val="FF6A1B"/>
                        </a:solidFill>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toezichtplan (incl. risicoanalyse) en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surveillance planning (gebiedsgericht)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Aanmaken</a:t>
                      </a: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/bijstellen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(integrale) </a:t>
                      </a: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checklist op </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basis van integraal toezichtprotocol en bepalen controle-items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Maken afspraak controlebezoek (situatie afhankelijk)</a:t>
                      </a: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T.a.v. bouw: zie processtap “uitvoeren controle tijdens de bouw” in het proces “behandelen melding bouwactiviteit”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Inspecteren feitelijke situatie (controle ter plekke of soms “bureau”/administratieve-controle), </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 met ketenpartners en surveilleren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Situatie toetsen aan regelgeving en vullen checklist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rapportage,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afstemmen conclusie met ketenpartners </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en trekken conclusie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Bekendmaken toezichtbevindingen naar betrokkene</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overtreding: </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en verzenden ontvangstbevestiging (igv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Beoordelen aan de omgevingstafel (</a:t>
                      </a:r>
                      <a:r>
                        <a:rPr kumimoji="0" lang="nl-NL" altLang="nl-NL" sz="6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igv</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Inspecteren feitelijke situatie &amp; onderzoeken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Bij geen handhaving; horen 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Nemen handhavingsbesluit (</a:t>
                      </a:r>
                      <a:r>
                        <a:rPr kumimoji="0" lang="nl-NL" altLang="nl-NL" sz="6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iig</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mogelijkheid legaliseren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voorgenomen sanctie uit sanctiematrix (LHS) en dit voornemen bekendmaken aan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Horen overtreder en verwerken reactie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Besluiten en opstellen sanctiebeschikking/ handhavingsbesluit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indiener met kopie beschikking</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Uitvoeren gekozen sanctie (zoals </a:t>
                      </a:r>
                      <a:r>
                        <a:rPr kumimoji="0" 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Kennisgeving toepassing bestuursdwang,</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starten proces innen dwangsom)</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en uitvoeren vervolg (nog een keer controleren)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Heroverweging van de regels op basis van praktijkgegevens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(sluiten van de cyclus)</a:t>
                      </a:r>
                    </a:p>
                    <a:p>
                      <a:pPr marL="0" marR="0" lvl="0" indent="0" algn="l" defTabSz="127952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3"/>
                  </a:ext>
                </a:extLst>
              </a:tr>
              <a:tr h="459474">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Toezich</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tdossi</a:t>
                      </a: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er, met o.a. informatie over aanleiding toezicht, resultaat dossieronderzoek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Toezichtplan (incl.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afspraken ketenpartners</a:t>
                      </a: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Gemaakte afspraak controlebezoek </a:t>
                      </a:r>
                      <a:endPar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Toezi</a:t>
                      </a:r>
                      <a:r>
                        <a:rPr kumimoji="0" lang="nl-NL" altLang="nl-NL" sz="6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chtra</a:t>
                      </a:r>
                      <a:r>
                        <a:rPr kumimoji="0" lang="nl-NL" altLang="nl-NL" sz="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pprt</a:t>
                      </a: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met o.a. ingevulde checklist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geen overtreding: verstuurde brieven met resultaat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overtreding: verstuurde waarschuwingsbrief</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Een afwijzend besluit op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Sanctiebeschikking/ handhavingsbesluit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Besluiten en uitgevoerde activiteiten afhankelijk van de gekozen sanctie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Opgeheven overtreding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4"/>
                  </a:ext>
                </a:extLst>
              </a:tr>
              <a:tr h="662092">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36001" marR="36001" marT="35853" marB="35853"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endPar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Omgeving</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a:t>
                      </a: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ondersteuner</a:t>
                      </a:r>
                      <a:endPar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College (afhankelijk van zwaarte)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Omgevingstafel </a:t>
                      </a:r>
                    </a:p>
                  </a:txBody>
                  <a:tcPr marL="36001" marR="36001" marT="35853" marB="35853"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7569">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Toezicht-zaak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Opbouwen dossier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Raadplegen basisregistraties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Raadplegen DSO</a:t>
                      </a:r>
                    </a:p>
                  </a:txBody>
                  <a:tcPr marL="36001" marR="36001" marT="35853" marB="358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rapportage, checklist en brieven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Handhaving-zaak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resultaten en brieven in VTH-systeem</a:t>
                      </a:r>
                      <a:endParaRPr kumimoji="0" lang="nl-NL" altLang="nl-NL" sz="6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6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36001" marR="36001" marT="35853" marB="35853"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6"/>
                  </a:ext>
                </a:extLst>
              </a:tr>
            </a:tbl>
          </a:graphicData>
        </a:graphic>
      </p:graphicFrame>
      <p:sp>
        <p:nvSpPr>
          <p:cNvPr id="30" name="AutoShape 33">
            <a:extLst>
              <a:ext uri="{FF2B5EF4-FFF2-40B4-BE49-F238E27FC236}">
                <a16:creationId xmlns:a16="http://schemas.microsoft.com/office/drawing/2014/main" id="{A3EDF838-136A-4558-93DB-CC6263FE9C60}"/>
              </a:ext>
            </a:extLst>
          </p:cNvPr>
          <p:cNvSpPr>
            <a:spLocks noChangeArrowheads="1"/>
          </p:cNvSpPr>
          <p:nvPr/>
        </p:nvSpPr>
        <p:spPr bwMode="gray">
          <a:xfrm>
            <a:off x="6561641" y="2112025"/>
            <a:ext cx="1733605" cy="179936"/>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77582" tIns="38791" rIns="77582" bIns="38791" anchor="ctr"/>
          <a:lstStyle/>
          <a:p>
            <a:pPr algn="ctr" defTabSz="774494"/>
            <a:r>
              <a:rPr lang="en-US" sz="688" b="1" err="1">
                <a:solidFill>
                  <a:srgbClr val="FFFFFF"/>
                </a:solidFill>
              </a:rPr>
              <a:t>Voorbereiden</a:t>
            </a:r>
            <a:r>
              <a:rPr lang="en-US" sz="688" b="1">
                <a:solidFill>
                  <a:srgbClr val="FFFFFF"/>
                </a:solidFill>
              </a:rPr>
              <a:t> </a:t>
            </a:r>
            <a:r>
              <a:rPr lang="en-US" sz="688" b="1" err="1">
                <a:solidFill>
                  <a:srgbClr val="FFFFFF"/>
                </a:solidFill>
              </a:rPr>
              <a:t>handhaven</a:t>
            </a:r>
            <a:endParaRPr lang="en-US" sz="688" b="1">
              <a:solidFill>
                <a:srgbClr val="FFFFFF"/>
              </a:solidFill>
            </a:endParaRPr>
          </a:p>
        </p:txBody>
      </p:sp>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1972504" y="2111263"/>
            <a:ext cx="1732513" cy="179144"/>
          </a:xfrm>
          <a:prstGeom prst="chevron">
            <a:avLst>
              <a:gd name="adj" fmla="val 34952"/>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77582" tIns="38791" rIns="77582" bIns="38791" anchor="ctr"/>
          <a:lstStyle/>
          <a:p>
            <a:pPr algn="ctr" defTabSz="774494"/>
            <a:r>
              <a:rPr lang="nl-NL" sz="688" b="1">
                <a:solidFill>
                  <a:srgbClr val="FFFFFF"/>
                </a:solidFill>
              </a:rPr>
              <a:t>Voorbereiden toezichthouden</a:t>
            </a:r>
          </a:p>
        </p:txBody>
      </p:sp>
      <p:sp>
        <p:nvSpPr>
          <p:cNvPr id="32" name="AutoShape 33">
            <a:extLst>
              <a:ext uri="{FF2B5EF4-FFF2-40B4-BE49-F238E27FC236}">
                <a16:creationId xmlns:a16="http://schemas.microsoft.com/office/drawing/2014/main" id="{A0319357-C1D5-4F2E-BFF3-D95E60285F39}"/>
              </a:ext>
            </a:extLst>
          </p:cNvPr>
          <p:cNvSpPr>
            <a:spLocks noChangeArrowheads="1"/>
          </p:cNvSpPr>
          <p:nvPr/>
        </p:nvSpPr>
        <p:spPr bwMode="gray">
          <a:xfrm>
            <a:off x="4171848" y="2111263"/>
            <a:ext cx="1733605" cy="179144"/>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77582" tIns="38791" rIns="77582" bIns="38791" anchor="ctr"/>
          <a:lstStyle/>
          <a:p>
            <a:pPr algn="ctr" defTabSz="774494"/>
            <a:r>
              <a:rPr lang="nl-NL" sz="688" b="1">
                <a:solidFill>
                  <a:srgbClr val="FFFFFF"/>
                </a:solidFill>
              </a:rPr>
              <a:t>Uitvoeren toezichthouden</a:t>
            </a:r>
            <a:endParaRPr lang="en-US" sz="688" b="1">
              <a:solidFill>
                <a:srgbClr val="FFFFFF"/>
              </a:solidFill>
            </a:endParaRPr>
          </a:p>
        </p:txBody>
      </p:sp>
      <p:sp>
        <p:nvSpPr>
          <p:cNvPr id="34" name="AutoShape 34">
            <a:extLst>
              <a:ext uri="{FF2B5EF4-FFF2-40B4-BE49-F238E27FC236}">
                <a16:creationId xmlns:a16="http://schemas.microsoft.com/office/drawing/2014/main" id="{CFA0AB6D-E3A8-4CFB-80F0-EBE970F2D717}"/>
              </a:ext>
            </a:extLst>
          </p:cNvPr>
          <p:cNvSpPr>
            <a:spLocks noChangeArrowheads="1"/>
          </p:cNvSpPr>
          <p:nvPr/>
        </p:nvSpPr>
        <p:spPr bwMode="gray">
          <a:xfrm>
            <a:off x="8771023" y="2118575"/>
            <a:ext cx="1732513" cy="180729"/>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77582" tIns="38791" rIns="77582" bIns="38791" anchor="ctr"/>
          <a:lstStyle/>
          <a:p>
            <a:pPr algn="ctr" defTabSz="774494"/>
            <a:r>
              <a:rPr lang="nl-NL" sz="688" b="1">
                <a:solidFill>
                  <a:srgbClr val="FFFFFF"/>
                </a:solidFill>
              </a:rPr>
              <a:t>Uitvoeren handhaven</a:t>
            </a: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9494275" y="399909"/>
            <a:ext cx="986395" cy="1876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eaLnBrk="1" hangingPunct="1"/>
            <a:r>
              <a:rPr lang="nl-NL" altLang="nl-NL" sz="619"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8898869" y="119055"/>
            <a:ext cx="233587" cy="234525"/>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650"/>
          </a:p>
        </p:txBody>
      </p:sp>
      <p:sp>
        <p:nvSpPr>
          <p:cNvPr id="40" name="Tekstvak 39">
            <a:extLst>
              <a:ext uri="{FF2B5EF4-FFF2-40B4-BE49-F238E27FC236}">
                <a16:creationId xmlns:a16="http://schemas.microsoft.com/office/drawing/2014/main" id="{E9718DB0-4ACE-4003-AD78-BCC92DFE06F3}"/>
              </a:ext>
            </a:extLst>
          </p:cNvPr>
          <p:cNvSpPr txBox="1"/>
          <p:nvPr/>
        </p:nvSpPr>
        <p:spPr>
          <a:xfrm>
            <a:off x="9132456" y="137024"/>
            <a:ext cx="1624435" cy="261610"/>
          </a:xfrm>
          <a:prstGeom prst="rect">
            <a:avLst/>
          </a:prstGeom>
          <a:noFill/>
        </p:spPr>
        <p:txBody>
          <a:bodyPr wrap="square">
            <a:spAutoFit/>
          </a:bodyPr>
          <a:lstStyle/>
          <a:p>
            <a:pPr>
              <a:defRPr/>
            </a:pPr>
            <a:r>
              <a:rPr lang="nl-NL" sz="550" dirty="0"/>
              <a:t>Doorlooptijd situatieafhankelijk behalve bij</a:t>
            </a:r>
          </a:p>
          <a:p>
            <a:pPr>
              <a:defRPr/>
            </a:pPr>
            <a:r>
              <a:rPr lang="nl-NL" sz="550" dirty="0"/>
              <a:t>een handhavingsverzoek 8 weken tot besluit</a:t>
            </a:r>
          </a:p>
        </p:txBody>
      </p:sp>
      <p:sp>
        <p:nvSpPr>
          <p:cNvPr id="43" name="Tekstvak 42">
            <a:extLst>
              <a:ext uri="{FF2B5EF4-FFF2-40B4-BE49-F238E27FC236}">
                <a16:creationId xmlns:a16="http://schemas.microsoft.com/office/drawing/2014/main" id="{F1C2C6FB-1C93-4061-A0E3-360DBAAEFAD3}"/>
              </a:ext>
            </a:extLst>
          </p:cNvPr>
          <p:cNvSpPr txBox="1"/>
          <p:nvPr/>
        </p:nvSpPr>
        <p:spPr>
          <a:xfrm>
            <a:off x="1511468" y="6032559"/>
            <a:ext cx="4349967" cy="854593"/>
          </a:xfrm>
          <a:prstGeom prst="rect">
            <a:avLst/>
          </a:prstGeom>
          <a:noFill/>
        </p:spPr>
        <p:txBody>
          <a:bodyPr wrap="square" rtlCol="0">
            <a:spAutoFit/>
          </a:bodyPr>
          <a:lstStyle/>
          <a:p>
            <a:pPr marL="117906" indent="-117906">
              <a:buFont typeface="Wingdings" panose="05000000000000000000" pitchFamily="2" charset="2"/>
              <a:buChar char="§"/>
            </a:pPr>
            <a:r>
              <a:rPr lang="nl-NL" altLang="nl-NL" sz="619" dirty="0">
                <a:solidFill>
                  <a:srgbClr val="00B050"/>
                </a:solidFill>
              </a:rPr>
              <a:t>Vertrouwen als basisprincipe voor Omgevingswet, naleving als basisprincipe voor Toezicht en Handhaving</a:t>
            </a:r>
          </a:p>
          <a:p>
            <a:pPr marL="117906" indent="-117906">
              <a:buFont typeface="Wingdings" panose="05000000000000000000" pitchFamily="2" charset="2"/>
              <a:buChar char="§"/>
            </a:pPr>
            <a:r>
              <a:rPr lang="nl-NL" altLang="nl-NL" sz="619" dirty="0">
                <a:solidFill>
                  <a:srgbClr val="00B050"/>
                </a:solidFill>
              </a:rPr>
              <a:t>Heroverweging van de omgevingsvisie en integraal werken</a:t>
            </a:r>
          </a:p>
          <a:p>
            <a:pPr marL="117906" indent="-117906">
              <a:buFont typeface="Wingdings" panose="05000000000000000000" pitchFamily="2" charset="2"/>
              <a:buChar char="§"/>
            </a:pPr>
            <a:r>
              <a:rPr lang="nl-NL" altLang="nl-NL" sz="619" dirty="0">
                <a:solidFill>
                  <a:srgbClr val="00B050"/>
                </a:solidFill>
              </a:rPr>
              <a:t>Meer vergunningvrij: toezicht op basis van algemene regels</a:t>
            </a:r>
          </a:p>
          <a:p>
            <a:pPr marL="117906" indent="-117906">
              <a:buFont typeface="Wingdings" panose="05000000000000000000" pitchFamily="2" charset="2"/>
              <a:buChar char="§"/>
            </a:pPr>
            <a:r>
              <a:rPr lang="nl-NL" altLang="nl-NL" sz="619" dirty="0">
                <a:solidFill>
                  <a:srgbClr val="00B050"/>
                </a:solidFill>
              </a:rPr>
              <a:t>Meer open normen, dus andere manier van uitvoeren controle (meer oplossingsgericht)</a:t>
            </a:r>
          </a:p>
          <a:p>
            <a:pPr marL="117906" indent="-117906">
              <a:buFont typeface="Wingdings" panose="05000000000000000000" pitchFamily="2" charset="2"/>
              <a:buChar char="§"/>
            </a:pPr>
            <a:r>
              <a:rPr lang="nl-NL" altLang="nl-NL" sz="619" dirty="0">
                <a:solidFill>
                  <a:srgbClr val="00B050"/>
                </a:solidFill>
              </a:rPr>
              <a:t>Normen per voorliggend gebied; elke gemeenten maakt zijn regels op, incl. milieuregels</a:t>
            </a:r>
          </a:p>
          <a:p>
            <a:pPr marL="117906" indent="-117906">
              <a:buFont typeface="Wingdings" panose="05000000000000000000" pitchFamily="2" charset="2"/>
              <a:buChar char="§"/>
            </a:pPr>
            <a:r>
              <a:rPr lang="nl-NL" sz="619" dirty="0">
                <a:solidFill>
                  <a:srgbClr val="00B050"/>
                </a:solidFill>
              </a:rPr>
              <a:t>De specifieke zorgplicht zorgt ervoor dat degene die een activiteit verricht alles moet doen en laten om negatieve gevolgen te voorkomen. Dit heeft gevolgen voor handhaving. Voor de hand liggende zaken hoeven niet precies te zijn uitgespeld in regelgeving en vergunningvoorschriften</a:t>
            </a:r>
            <a:r>
              <a:rPr lang="nl-NL" altLang="nl-NL" sz="619" dirty="0">
                <a:solidFill>
                  <a:srgbClr val="00B050"/>
                </a:solidFill>
              </a:rPr>
              <a:t>	</a:t>
            </a:r>
          </a:p>
        </p:txBody>
      </p:sp>
      <p:sp>
        <p:nvSpPr>
          <p:cNvPr id="44" name="Tekstvak 43">
            <a:extLst>
              <a:ext uri="{FF2B5EF4-FFF2-40B4-BE49-F238E27FC236}">
                <a16:creationId xmlns:a16="http://schemas.microsoft.com/office/drawing/2014/main" id="{06DFB892-FBE3-495A-9890-DFD3313B26CC}"/>
              </a:ext>
            </a:extLst>
          </p:cNvPr>
          <p:cNvSpPr txBox="1"/>
          <p:nvPr/>
        </p:nvSpPr>
        <p:spPr>
          <a:xfrm>
            <a:off x="5831311" y="6065459"/>
            <a:ext cx="4879179" cy="759310"/>
          </a:xfrm>
          <a:prstGeom prst="rect">
            <a:avLst/>
          </a:prstGeom>
          <a:noFill/>
        </p:spPr>
        <p:txBody>
          <a:bodyPr wrap="square" rtlCol="0">
            <a:spAutoFit/>
          </a:bodyPr>
          <a:lstStyle/>
          <a:p>
            <a:pPr marL="117906" indent="-117906">
              <a:buFont typeface="Wingdings" panose="05000000000000000000" pitchFamily="2" charset="2"/>
              <a:buChar char="§"/>
            </a:pPr>
            <a:r>
              <a:rPr lang="nl-NL" altLang="nl-NL" sz="619" dirty="0">
                <a:solidFill>
                  <a:srgbClr val="00B050"/>
                </a:solidFill>
              </a:rPr>
              <a:t>Meer integraal toezicht houden (samen met ketenpartners) </a:t>
            </a:r>
          </a:p>
          <a:p>
            <a:pPr marL="117906" indent="-117906">
              <a:buFont typeface="Wingdings" panose="05000000000000000000" pitchFamily="2" charset="2"/>
              <a:buChar char="§"/>
            </a:pPr>
            <a:r>
              <a:rPr lang="nl-NL" altLang="nl-NL" sz="619" dirty="0">
                <a:solidFill>
                  <a:srgbClr val="00B050"/>
                </a:solidFill>
              </a:rPr>
              <a:t>Veranderende rol van de toezichthouder: integraal en andere basis waarop controle wordt uitgevoerd, meer toezicht op algemene regels, beoordelingsvermogen om zelf de open norm toe te passen</a:t>
            </a:r>
            <a:endParaRPr lang="nl-NL" sz="619" dirty="0"/>
          </a:p>
          <a:p>
            <a:pPr marL="117906" indent="-117906">
              <a:buFont typeface="Wingdings" panose="05000000000000000000" pitchFamily="2" charset="2"/>
              <a:buChar char="§"/>
            </a:pPr>
            <a:r>
              <a:rPr lang="nl-NL" sz="619" dirty="0">
                <a:solidFill>
                  <a:srgbClr val="00B050"/>
                </a:solidFill>
              </a:rPr>
              <a:t>Geen preventieve bouwtechnische toetsing meer als onderdeel van de vergunningprocedure</a:t>
            </a:r>
          </a:p>
          <a:p>
            <a:pPr marL="117906" indent="-117906">
              <a:buFont typeface="Wingdings" panose="05000000000000000000" pitchFamily="2" charset="2"/>
              <a:buChar char="§"/>
            </a:pPr>
            <a:r>
              <a:rPr lang="nl-NL" altLang="nl-NL" sz="619" dirty="0">
                <a:solidFill>
                  <a:srgbClr val="00B050"/>
                </a:solidFill>
              </a:rPr>
              <a:t>Milieu: voortaan ook toezicht en handhaving op milieuregels per omgevingsplan, die per gemeente en gebied anders kunnen zijn</a:t>
            </a:r>
          </a:p>
          <a:p>
            <a:pPr marL="117906" indent="-117906">
              <a:buFont typeface="Wingdings" panose="05000000000000000000" pitchFamily="2" charset="2"/>
              <a:buChar char="§"/>
            </a:pPr>
            <a:r>
              <a:rPr lang="nl-NL" altLang="nl-NL" sz="619" dirty="0">
                <a:solidFill>
                  <a:srgbClr val="00B050"/>
                </a:solidFill>
              </a:rPr>
              <a:t>Veranderende status van ‘melding’: zwaardere sanctie op niet melden</a:t>
            </a:r>
          </a:p>
          <a:p>
            <a:pPr marL="117906" indent="-117906">
              <a:buFont typeface="Wingdings" panose="05000000000000000000" pitchFamily="2" charset="2"/>
              <a:buChar char="§"/>
            </a:pPr>
            <a:r>
              <a:rPr lang="nl-NL" altLang="nl-NL" sz="619" dirty="0">
                <a:solidFill>
                  <a:srgbClr val="00B050"/>
                </a:solidFill>
              </a:rPr>
              <a:t>Veranderende verantwoordelijkheden gemeentes voor bouwtechnisch toezicht </a:t>
            </a:r>
            <a:r>
              <a:rPr lang="nl-NL" altLang="nl-NL" sz="619" dirty="0">
                <a:solidFill>
                  <a:srgbClr val="0070C0"/>
                </a:solidFill>
              </a:rPr>
              <a:t>(zie proces “behandelen melding bouwactiviteit”)</a:t>
            </a:r>
          </a:p>
        </p:txBody>
      </p:sp>
      <p:sp>
        <p:nvSpPr>
          <p:cNvPr id="41" name="Rechthoek 40">
            <a:extLst>
              <a:ext uri="{FF2B5EF4-FFF2-40B4-BE49-F238E27FC236}">
                <a16:creationId xmlns:a16="http://schemas.microsoft.com/office/drawing/2014/main" id="{7D0FC024-4894-490A-AFDB-F319E0E56D32}"/>
              </a:ext>
            </a:extLst>
          </p:cNvPr>
          <p:cNvSpPr/>
          <p:nvPr/>
        </p:nvSpPr>
        <p:spPr>
          <a:xfrm>
            <a:off x="1541591" y="6028667"/>
            <a:ext cx="9019406" cy="825441"/>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22273" indent="-122273">
              <a:buFont typeface="Arial" panose="020B0604020202020204" pitchFamily="34" charset="0"/>
              <a:buChar char="•"/>
              <a:defRPr/>
            </a:pPr>
            <a:endParaRPr lang="nl-NL" sz="688" dirty="0">
              <a:solidFill>
                <a:schemeClr val="tx1"/>
              </a:solidFill>
              <a:cs typeface="Arial" panose="020B0604020202020204" pitchFamily="34" charset="0"/>
            </a:endParaRPr>
          </a:p>
        </p:txBody>
      </p:sp>
      <p:sp>
        <p:nvSpPr>
          <p:cNvPr id="42" name="TextBox 49">
            <a:extLst>
              <a:ext uri="{FF2B5EF4-FFF2-40B4-BE49-F238E27FC236}">
                <a16:creationId xmlns:a16="http://schemas.microsoft.com/office/drawing/2014/main" id="{012B8F58-452A-479E-BB24-4F3CF53A5353}"/>
              </a:ext>
            </a:extLst>
          </p:cNvPr>
          <p:cNvSpPr txBox="1">
            <a:spLocks noChangeArrowheads="1"/>
          </p:cNvSpPr>
          <p:nvPr/>
        </p:nvSpPr>
        <p:spPr bwMode="auto">
          <a:xfrm>
            <a:off x="8514012" y="5940114"/>
            <a:ext cx="1989524" cy="198196"/>
          </a:xfrm>
          <a:prstGeom prst="rect">
            <a:avLst/>
          </a:prstGeom>
          <a:solidFill>
            <a:schemeClr val="bg1"/>
          </a:solidFill>
          <a:ln>
            <a:noFill/>
          </a:ln>
        </p:spPr>
        <p:txBody>
          <a:bodyPr wrap="square">
            <a:spAutoFit/>
          </a:bodyPr>
          <a:lstStyle/>
          <a:p>
            <a:pPr algn="r" eaLnBrk="1" hangingPunct="1"/>
            <a:r>
              <a:rPr lang="nl-NL" altLang="nl-NL" sz="688" b="1" dirty="0"/>
              <a:t>Effecten van de Omgevingswet op dit proces</a:t>
            </a:r>
          </a:p>
        </p:txBody>
      </p:sp>
      <p:sp>
        <p:nvSpPr>
          <p:cNvPr id="45" name="Tekstvak 1">
            <a:extLst>
              <a:ext uri="{FF2B5EF4-FFF2-40B4-BE49-F238E27FC236}">
                <a16:creationId xmlns:a16="http://schemas.microsoft.com/office/drawing/2014/main" id="{4E9E0F0E-F622-4D7E-B282-200799F1FE3F}"/>
              </a:ext>
            </a:extLst>
          </p:cNvPr>
          <p:cNvSpPr txBox="1">
            <a:spLocks noChangeArrowheads="1"/>
          </p:cNvSpPr>
          <p:nvPr/>
        </p:nvSpPr>
        <p:spPr bwMode="auto">
          <a:xfrm rot="16200000">
            <a:off x="8779699" y="4043203"/>
            <a:ext cx="3734591" cy="155877"/>
          </a:xfrm>
          <a:prstGeom prst="rect">
            <a:avLst/>
          </a:prstGeom>
          <a:solidFill>
            <a:schemeClr val="bg1"/>
          </a:solidFill>
          <a:ln w="12700">
            <a:noFill/>
          </a:ln>
        </p:spPr>
        <p:txBody>
          <a:bodyPr wrap="square">
            <a:spAutoFit/>
          </a:bodyPr>
          <a:lstStyle/>
          <a:p>
            <a:pPr algn="ctr"/>
            <a:r>
              <a:rPr lang="nl-NL" altLang="nl-NL" sz="413" dirty="0">
                <a:hlinkClick r:id="rId4"/>
              </a:rPr>
              <a:t>www.gemmaonline.nl/index.php/Bedrijfsprocessen_omgevingswet</a:t>
            </a:r>
            <a:r>
              <a:rPr lang="nl-NL" altLang="nl-NL" sz="413" dirty="0"/>
              <a:t> </a:t>
            </a:r>
            <a:r>
              <a:rPr lang="nl-NL" altLang="nl-NL" sz="413" dirty="0">
                <a:solidFill>
                  <a:srgbClr val="00B050"/>
                </a:solidFill>
              </a:rPr>
              <a:t>Groene tekst: </a:t>
            </a:r>
            <a:r>
              <a:rPr lang="nl-NL" altLang="nl-NL" sz="413" dirty="0"/>
              <a:t>betekent effect van de Omgevingswet op dit onderdeel</a:t>
            </a:r>
          </a:p>
        </p:txBody>
      </p:sp>
    </p:spTree>
    <p:extLst>
      <p:ext uri="{BB962C8B-B14F-4D97-AF65-F5344CB8AC3E}">
        <p14:creationId xmlns:p14="http://schemas.microsoft.com/office/powerpoint/2010/main" val="393301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11A8A87-7227-C640-B050-786E7BBD7C6C}"/>
              </a:ext>
            </a:extLst>
          </p:cNvPr>
          <p:cNvSpPr txBox="1">
            <a:spLocks/>
          </p:cNvSpPr>
          <p:nvPr/>
        </p:nvSpPr>
        <p:spPr>
          <a:xfrm>
            <a:off x="1079500" y="1779444"/>
            <a:ext cx="10033000" cy="4500563"/>
          </a:xfrm>
          <a:prstGeom prst="rect">
            <a:avLst/>
          </a:prstGeom>
        </p:spPr>
        <p:txBody>
          <a:bodyPr/>
          <a:lstStyle>
            <a:lvl1pPr marL="268293" indent="-268293" algn="l" defTabSz="912832"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61" indent="-269881" algn="l" defTabSz="912832"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41" indent="-269881" algn="l" defTabSz="912832"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22" indent="-269881" algn="l" defTabSz="912832"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402" indent="-268293" algn="l" defTabSz="912832"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525"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12"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nl-NL" dirty="0"/>
              <a:t>Invoering Omgevingswet per 1 januari 2023 nadert</a:t>
            </a:r>
          </a:p>
          <a:p>
            <a:pPr>
              <a:spcBef>
                <a:spcPts val="1075"/>
              </a:spcBef>
            </a:pPr>
            <a:r>
              <a:rPr lang="nl-NL" dirty="0"/>
              <a:t>Anders werken – naar de letter en de geest</a:t>
            </a:r>
          </a:p>
          <a:p>
            <a:pPr>
              <a:spcBef>
                <a:spcPts val="1075"/>
              </a:spcBef>
            </a:pPr>
            <a:r>
              <a:rPr lang="nl-NL" dirty="0"/>
              <a:t>Van programma naar lijn</a:t>
            </a:r>
          </a:p>
          <a:p>
            <a:pPr>
              <a:spcBef>
                <a:spcPts val="1075"/>
              </a:spcBef>
            </a:pPr>
            <a:r>
              <a:rPr lang="nl-NL" dirty="0"/>
              <a:t>Van DSO en JSO naar </a:t>
            </a:r>
            <a:r>
              <a:rPr lang="nl-NL" b="1" dirty="0">
                <a:solidFill>
                  <a:schemeClr val="bg2"/>
                </a:solidFill>
              </a:rPr>
              <a:t>BSO</a:t>
            </a:r>
            <a:endParaRPr lang="nl-NL" dirty="0"/>
          </a:p>
          <a:p>
            <a:pPr lvl="1"/>
            <a:r>
              <a:rPr lang="nl-NL" dirty="0"/>
              <a:t>Inhoudelijke dossiers zoals externe veiligheid</a:t>
            </a:r>
          </a:p>
          <a:p>
            <a:pPr lvl="1"/>
            <a:r>
              <a:rPr lang="nl-NL" dirty="0"/>
              <a:t>Werkprocessen </a:t>
            </a:r>
          </a:p>
          <a:p>
            <a:pPr lvl="1"/>
            <a:r>
              <a:rPr lang="nl-NL" dirty="0"/>
              <a:t>Rollen</a:t>
            </a:r>
          </a:p>
          <a:p>
            <a:pPr lvl="1"/>
            <a:r>
              <a:rPr lang="nl-NL" dirty="0"/>
              <a:t>Gegevens en stuurinformatie</a:t>
            </a:r>
          </a:p>
          <a:p>
            <a:pPr lvl="1"/>
            <a:r>
              <a:rPr lang="nl-NL" dirty="0"/>
              <a:t>Formatie en expertise</a:t>
            </a:r>
          </a:p>
          <a:p>
            <a:pPr lvl="1"/>
            <a:r>
              <a:rPr lang="nl-NL" dirty="0"/>
              <a:t>Archivering / DMS</a:t>
            </a:r>
          </a:p>
          <a:p>
            <a:pPr lvl="1"/>
            <a:r>
              <a:rPr lang="nl-NL" dirty="0"/>
              <a:t>Zaakgericht werken</a:t>
            </a:r>
          </a:p>
          <a:p>
            <a:pPr lvl="1"/>
            <a:endParaRPr lang="nl-NL" dirty="0"/>
          </a:p>
          <a:p>
            <a:endParaRPr lang="nl-NL" dirty="0"/>
          </a:p>
          <a:p>
            <a:endParaRPr lang="nl-NL" dirty="0"/>
          </a:p>
        </p:txBody>
      </p:sp>
      <p:pic>
        <p:nvPicPr>
          <p:cNvPr id="4" name="Afbeelding 3">
            <a:extLst>
              <a:ext uri="{FF2B5EF4-FFF2-40B4-BE49-F238E27FC236}">
                <a16:creationId xmlns:a16="http://schemas.microsoft.com/office/drawing/2014/main" id="{0D40E04B-B194-45A2-B50B-CC90D4B6B540}"/>
              </a:ext>
            </a:extLst>
          </p:cNvPr>
          <p:cNvPicPr>
            <a:picLocks noChangeAspect="1"/>
          </p:cNvPicPr>
          <p:nvPr/>
        </p:nvPicPr>
        <p:blipFill>
          <a:blip r:embed="rId2"/>
          <a:stretch>
            <a:fillRect/>
          </a:stretch>
        </p:blipFill>
        <p:spPr>
          <a:xfrm>
            <a:off x="8642136" y="1149578"/>
            <a:ext cx="3327400" cy="3327400"/>
          </a:xfrm>
          <a:prstGeom prst="rect">
            <a:avLst/>
          </a:prstGeom>
        </p:spPr>
      </p:pic>
      <p:sp>
        <p:nvSpPr>
          <p:cNvPr id="6" name="Titel 1">
            <a:extLst>
              <a:ext uri="{FF2B5EF4-FFF2-40B4-BE49-F238E27FC236}">
                <a16:creationId xmlns:a16="http://schemas.microsoft.com/office/drawing/2014/main" id="{84E6E777-386E-284D-B343-092324E334CC}"/>
              </a:ext>
            </a:extLst>
          </p:cNvPr>
          <p:cNvSpPr txBox="1">
            <a:spLocks/>
          </p:cNvSpPr>
          <p:nvPr/>
        </p:nvSpPr>
        <p:spPr>
          <a:xfrm>
            <a:off x="1080000" y="1080000"/>
            <a:ext cx="10033200" cy="720000"/>
          </a:xfrm>
          <a:prstGeom prst="rect">
            <a:avLst/>
          </a:prstGeom>
        </p:spPr>
        <p:txBody>
          <a:bodyPr/>
          <a:lstStyle>
            <a:lvl1pPr algn="l" defTabSz="912832"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9"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18"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2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3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dirty="0"/>
              <a:t>Vooraf</a:t>
            </a:r>
          </a:p>
        </p:txBody>
      </p:sp>
    </p:spTree>
    <p:extLst>
      <p:ext uri="{BB962C8B-B14F-4D97-AF65-F5344CB8AC3E}">
        <p14:creationId xmlns:p14="http://schemas.microsoft.com/office/powerpoint/2010/main" val="29770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11A8A87-7227-C640-B050-786E7BBD7C6C}"/>
              </a:ext>
            </a:extLst>
          </p:cNvPr>
          <p:cNvSpPr txBox="1">
            <a:spLocks/>
          </p:cNvSpPr>
          <p:nvPr/>
        </p:nvSpPr>
        <p:spPr>
          <a:xfrm>
            <a:off x="1079500" y="1779444"/>
            <a:ext cx="5229860" cy="4500563"/>
          </a:xfrm>
          <a:prstGeom prst="rect">
            <a:avLst/>
          </a:prstGeom>
        </p:spPr>
        <p:txBody>
          <a:bodyPr/>
          <a:lstStyle>
            <a:lvl1pPr marL="268293" indent="-268293" algn="l" defTabSz="912832"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61" indent="-269881" algn="l" defTabSz="912832"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41" indent="-269881" algn="l" defTabSz="912832"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22" indent="-269881" algn="l" defTabSz="912832"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402" indent="-268293" algn="l" defTabSz="912832"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525"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12"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spcBef>
                <a:spcPts val="600"/>
              </a:spcBef>
              <a:spcAft>
                <a:spcPts val="600"/>
              </a:spcAft>
              <a:buFont typeface="Arial" charset="0"/>
              <a:buNone/>
            </a:pPr>
            <a:r>
              <a:rPr lang="nl-NL" dirty="0"/>
              <a:t>Vakgebied externe veiligheid</a:t>
            </a:r>
          </a:p>
          <a:p>
            <a:pPr>
              <a:spcBef>
                <a:spcPts val="600"/>
              </a:spcBef>
              <a:spcAft>
                <a:spcPts val="600"/>
              </a:spcAft>
            </a:pPr>
            <a:r>
              <a:rPr lang="nl-NL" dirty="0"/>
              <a:t>Modernisering Omgevingsveiligheid </a:t>
            </a:r>
          </a:p>
          <a:p>
            <a:pPr>
              <a:spcBef>
                <a:spcPts val="600"/>
              </a:spcBef>
              <a:spcAft>
                <a:spcPts val="600"/>
              </a:spcAft>
            </a:pPr>
            <a:r>
              <a:rPr lang="nl-NL" dirty="0"/>
              <a:t>Register Externe Veiligheid (REV)</a:t>
            </a:r>
          </a:p>
          <a:p>
            <a:pPr>
              <a:spcBef>
                <a:spcPts val="600"/>
              </a:spcBef>
              <a:spcAft>
                <a:spcPts val="600"/>
              </a:spcAft>
            </a:pPr>
            <a:r>
              <a:rPr lang="nl-NL" dirty="0"/>
              <a:t>Inpassing in Omgevingsbeleid en uitvoering VTH</a:t>
            </a:r>
          </a:p>
        </p:txBody>
      </p:sp>
      <p:sp>
        <p:nvSpPr>
          <p:cNvPr id="6" name="Rechteraccolade 5">
            <a:extLst>
              <a:ext uri="{FF2B5EF4-FFF2-40B4-BE49-F238E27FC236}">
                <a16:creationId xmlns:a16="http://schemas.microsoft.com/office/drawing/2014/main" id="{A679D6A1-76D1-4AF0-8D4A-98818F194863}"/>
              </a:ext>
            </a:extLst>
          </p:cNvPr>
          <p:cNvSpPr/>
          <p:nvPr/>
        </p:nvSpPr>
        <p:spPr>
          <a:xfrm>
            <a:off x="6009494" y="1800000"/>
            <a:ext cx="484094" cy="2653666"/>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 name="Gebogen pijl 1">
            <a:extLst>
              <a:ext uri="{FF2B5EF4-FFF2-40B4-BE49-F238E27FC236}">
                <a16:creationId xmlns:a16="http://schemas.microsoft.com/office/drawing/2014/main" id="{3C598864-1B69-4568-BA35-6C0CB8DC587E}"/>
              </a:ext>
            </a:extLst>
          </p:cNvPr>
          <p:cNvSpPr/>
          <p:nvPr/>
        </p:nvSpPr>
        <p:spPr>
          <a:xfrm rot="5400000">
            <a:off x="6974248" y="2805478"/>
            <a:ext cx="1285539" cy="1629784"/>
          </a:xfrm>
          <a:prstGeom prst="bentArrow">
            <a:avLst>
              <a:gd name="adj1" fmla="val 26667"/>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8" name="Afgeronde rechthoek 6">
            <a:extLst>
              <a:ext uri="{FF2B5EF4-FFF2-40B4-BE49-F238E27FC236}">
                <a16:creationId xmlns:a16="http://schemas.microsoft.com/office/drawing/2014/main" id="{D6124C6B-BC1D-4FA3-B0CB-5109F1F06608}"/>
              </a:ext>
            </a:extLst>
          </p:cNvPr>
          <p:cNvSpPr/>
          <p:nvPr/>
        </p:nvSpPr>
        <p:spPr>
          <a:xfrm>
            <a:off x="6112675" y="4365075"/>
            <a:ext cx="5206884" cy="229988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00000"/>
              </a:lnSpc>
              <a:spcBef>
                <a:spcPts val="0"/>
              </a:spcBef>
              <a:spcAft>
                <a:spcPts val="600"/>
              </a:spcAft>
              <a:buFont typeface="Arial" panose="020B0604020202020204" pitchFamily="34" charset="0"/>
              <a:buChar char="•"/>
            </a:pPr>
            <a:r>
              <a:rPr lang="nl-NL" dirty="0" err="1">
                <a:solidFill>
                  <a:schemeClr val="tx1"/>
                </a:solidFill>
              </a:rPr>
              <a:t>Mba’s</a:t>
            </a:r>
            <a:r>
              <a:rPr lang="nl-NL" dirty="0">
                <a:solidFill>
                  <a:schemeClr val="tx1"/>
                </a:solidFill>
              </a:rPr>
              <a:t> als bron van risico</a:t>
            </a:r>
          </a:p>
          <a:p>
            <a:pPr marL="285750" indent="-285750">
              <a:lnSpc>
                <a:spcPct val="100000"/>
              </a:lnSpc>
              <a:spcBef>
                <a:spcPts val="0"/>
              </a:spcBef>
              <a:spcAft>
                <a:spcPts val="600"/>
              </a:spcAft>
              <a:buFont typeface="Arial" panose="020B0604020202020204" pitchFamily="34" charset="0"/>
              <a:buChar char="•"/>
            </a:pPr>
            <a:r>
              <a:rPr lang="nl-NL" dirty="0">
                <a:solidFill>
                  <a:schemeClr val="tx1"/>
                </a:solidFill>
              </a:rPr>
              <a:t>Risicocontouren en aandachtsgebieden</a:t>
            </a:r>
          </a:p>
          <a:p>
            <a:pPr marL="285750" indent="-285750">
              <a:lnSpc>
                <a:spcPct val="100000"/>
              </a:lnSpc>
              <a:spcBef>
                <a:spcPts val="0"/>
              </a:spcBef>
              <a:spcAft>
                <a:spcPts val="600"/>
              </a:spcAft>
              <a:buFont typeface="Arial" panose="020B0604020202020204" pitchFamily="34" charset="0"/>
              <a:buChar char="•"/>
            </a:pPr>
            <a:r>
              <a:rPr lang="nl-NL" dirty="0">
                <a:solidFill>
                  <a:schemeClr val="tx1"/>
                </a:solidFill>
              </a:rPr>
              <a:t>Kwetsbare gebouwen en locaties ontvanger van risico</a:t>
            </a:r>
          </a:p>
        </p:txBody>
      </p:sp>
      <p:sp>
        <p:nvSpPr>
          <p:cNvPr id="9" name="Titel 1">
            <a:extLst>
              <a:ext uri="{FF2B5EF4-FFF2-40B4-BE49-F238E27FC236}">
                <a16:creationId xmlns:a16="http://schemas.microsoft.com/office/drawing/2014/main" id="{11DD2A33-C92A-A244-9403-75A40CCE9C74}"/>
              </a:ext>
            </a:extLst>
          </p:cNvPr>
          <p:cNvSpPr txBox="1">
            <a:spLocks/>
          </p:cNvSpPr>
          <p:nvPr/>
        </p:nvSpPr>
        <p:spPr>
          <a:xfrm>
            <a:off x="1080000" y="1080000"/>
            <a:ext cx="10033200" cy="720000"/>
          </a:xfrm>
          <a:prstGeom prst="rect">
            <a:avLst/>
          </a:prstGeom>
        </p:spPr>
        <p:txBody>
          <a:bodyPr/>
          <a:lstStyle>
            <a:lvl1pPr algn="l" defTabSz="912832"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9"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18"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2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3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dirty="0"/>
              <a:t>Over (Register) Externe Veiligheid</a:t>
            </a:r>
          </a:p>
        </p:txBody>
      </p:sp>
    </p:spTree>
    <p:extLst>
      <p:ext uri="{BB962C8B-B14F-4D97-AF65-F5344CB8AC3E}">
        <p14:creationId xmlns:p14="http://schemas.microsoft.com/office/powerpoint/2010/main" val="22535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FA7314DF-8C0A-416D-AFCA-BDAABB15952B}"/>
              </a:ext>
            </a:extLst>
          </p:cNvPr>
          <p:cNvSpPr>
            <a:spLocks noGrp="1"/>
          </p:cNvSpPr>
          <p:nvPr>
            <p:ph idx="1"/>
          </p:nvPr>
        </p:nvSpPr>
        <p:spPr>
          <a:xfrm>
            <a:off x="6210300" y="1622200"/>
            <a:ext cx="5737694" cy="4500563"/>
          </a:xfrm>
        </p:spPr>
        <p:txBody>
          <a:bodyPr/>
          <a:lstStyle/>
          <a:p>
            <a:pPr marL="0" indent="0">
              <a:buNone/>
            </a:pPr>
            <a:endParaRPr lang="nl-NL" dirty="0"/>
          </a:p>
          <a:p>
            <a:endParaRPr lang="nl-NL" dirty="0"/>
          </a:p>
          <a:p>
            <a:pPr marL="0" indent="0">
              <a:buNone/>
            </a:pPr>
            <a:endParaRPr lang="nl-NL" dirty="0"/>
          </a:p>
          <a:p>
            <a:endParaRPr lang="nl-NL" dirty="0"/>
          </a:p>
        </p:txBody>
      </p:sp>
      <p:pic>
        <p:nvPicPr>
          <p:cNvPr id="11" name="Afbeelding 10">
            <a:extLst>
              <a:ext uri="{FF2B5EF4-FFF2-40B4-BE49-F238E27FC236}">
                <a16:creationId xmlns:a16="http://schemas.microsoft.com/office/drawing/2014/main" id="{046C1FB2-DA11-0C44-9B97-6201140683EB}"/>
              </a:ext>
            </a:extLst>
          </p:cNvPr>
          <p:cNvPicPr>
            <a:picLocks noChangeAspect="1"/>
          </p:cNvPicPr>
          <p:nvPr/>
        </p:nvPicPr>
        <p:blipFill>
          <a:blip r:embed="rId3"/>
          <a:stretch>
            <a:fillRect/>
          </a:stretch>
        </p:blipFill>
        <p:spPr>
          <a:xfrm>
            <a:off x="946587" y="1684330"/>
            <a:ext cx="4817377" cy="4376301"/>
          </a:xfrm>
          <a:prstGeom prst="rect">
            <a:avLst/>
          </a:prstGeom>
        </p:spPr>
      </p:pic>
      <p:sp>
        <p:nvSpPr>
          <p:cNvPr id="10" name="Afgeronde rechthoek 9">
            <a:extLst>
              <a:ext uri="{FF2B5EF4-FFF2-40B4-BE49-F238E27FC236}">
                <a16:creationId xmlns:a16="http://schemas.microsoft.com/office/drawing/2014/main" id="{E9E54625-FA7F-BD4B-AF9A-33E042911040}"/>
              </a:ext>
            </a:extLst>
          </p:cNvPr>
          <p:cNvSpPr/>
          <p:nvPr/>
        </p:nvSpPr>
        <p:spPr>
          <a:xfrm>
            <a:off x="626301" y="273152"/>
            <a:ext cx="1227551" cy="6764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jdelijke aanduiding voor inhoud 2">
            <a:extLst>
              <a:ext uri="{FF2B5EF4-FFF2-40B4-BE49-F238E27FC236}">
                <a16:creationId xmlns:a16="http://schemas.microsoft.com/office/drawing/2014/main" id="{A3012864-8B7B-CB4A-97A1-D44D8499CEA3}"/>
              </a:ext>
            </a:extLst>
          </p:cNvPr>
          <p:cNvSpPr txBox="1">
            <a:spLocks/>
          </p:cNvSpPr>
          <p:nvPr/>
        </p:nvSpPr>
        <p:spPr bwMode="auto">
          <a:xfrm>
            <a:off x="5892800" y="1773450"/>
            <a:ext cx="5571022" cy="2619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spcBef>
                <a:spcPts val="0"/>
              </a:spcBef>
              <a:spcAft>
                <a:spcPts val="0"/>
              </a:spcAft>
              <a:buNone/>
            </a:pPr>
            <a:r>
              <a:rPr lang="nl-NL" dirty="0"/>
              <a:t>REV: voor een ieder informatie en inzicht naar geest Omgevingswet</a:t>
            </a:r>
          </a:p>
          <a:p>
            <a:pPr marL="0" indent="0">
              <a:lnSpc>
                <a:spcPct val="100000"/>
              </a:lnSpc>
              <a:spcBef>
                <a:spcPts val="0"/>
              </a:spcBef>
              <a:spcAft>
                <a:spcPts val="0"/>
              </a:spcAft>
              <a:buNone/>
            </a:pPr>
            <a:endParaRPr lang="nl-NL" dirty="0"/>
          </a:p>
          <a:p>
            <a:pPr marL="0" indent="0">
              <a:lnSpc>
                <a:spcPct val="100000"/>
              </a:lnSpc>
              <a:spcBef>
                <a:spcPts val="0"/>
              </a:spcBef>
              <a:spcAft>
                <a:spcPts val="0"/>
              </a:spcAft>
              <a:buNone/>
            </a:pPr>
            <a:r>
              <a:rPr lang="nl-NL" dirty="0"/>
              <a:t>Bevoegd gezag / omgevingsdienst *</a:t>
            </a:r>
            <a:r>
              <a:rPr lang="nl-NL" baseline="30000" dirty="0"/>
              <a:t>)</a:t>
            </a:r>
            <a:endParaRPr lang="nl-NL" dirty="0"/>
          </a:p>
          <a:p>
            <a:pPr>
              <a:lnSpc>
                <a:spcPct val="100000"/>
              </a:lnSpc>
              <a:spcBef>
                <a:spcPts val="0"/>
              </a:spcBef>
              <a:spcAft>
                <a:spcPts val="0"/>
              </a:spcAft>
            </a:pPr>
            <a:r>
              <a:rPr lang="nl-NL" dirty="0"/>
              <a:t>Bronhouder</a:t>
            </a:r>
          </a:p>
          <a:p>
            <a:pPr>
              <a:lnSpc>
                <a:spcPct val="100000"/>
              </a:lnSpc>
              <a:spcBef>
                <a:spcPts val="0"/>
              </a:spcBef>
              <a:spcAft>
                <a:spcPts val="0"/>
              </a:spcAft>
            </a:pPr>
            <a:r>
              <a:rPr lang="nl-NL" dirty="0"/>
              <a:t>Aanleveringsplicht per 1 januari 2023</a:t>
            </a:r>
          </a:p>
          <a:p>
            <a:pPr>
              <a:lnSpc>
                <a:spcPct val="100000"/>
              </a:lnSpc>
              <a:spcBef>
                <a:spcPts val="0"/>
              </a:spcBef>
              <a:spcAft>
                <a:spcPts val="0"/>
              </a:spcAft>
            </a:pPr>
            <a:r>
              <a:rPr lang="nl-NL" dirty="0"/>
              <a:t>Gebruiker voor beleid en uitvoering</a:t>
            </a:r>
          </a:p>
        </p:txBody>
      </p:sp>
    </p:spTree>
    <p:extLst>
      <p:ext uri="{BB962C8B-B14F-4D97-AF65-F5344CB8AC3E}">
        <p14:creationId xmlns:p14="http://schemas.microsoft.com/office/powerpoint/2010/main" val="2932985209"/>
      </p:ext>
    </p:extLst>
  </p:cSld>
  <p:clrMapOvr>
    <a:masterClrMapping/>
  </p:clrMapOvr>
  <mc:AlternateContent xmlns:mc="http://schemas.openxmlformats.org/markup-compatibility/2006" xmlns:p14="http://schemas.microsoft.com/office/powerpoint/2010/main">
    <mc:Choice Requires="p14">
      <p:transition spd="slow" p14:dur="2000" advTm="9874"/>
    </mc:Choice>
    <mc:Fallback xmlns="">
      <p:transition spd="slow" advTm="987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FA7314DF-8C0A-416D-AFCA-BDAABB15952B}"/>
              </a:ext>
            </a:extLst>
          </p:cNvPr>
          <p:cNvSpPr>
            <a:spLocks noGrp="1"/>
          </p:cNvSpPr>
          <p:nvPr>
            <p:ph idx="1"/>
          </p:nvPr>
        </p:nvSpPr>
        <p:spPr>
          <a:xfrm>
            <a:off x="6210300" y="1622200"/>
            <a:ext cx="5737694" cy="4500563"/>
          </a:xfrm>
        </p:spPr>
        <p:txBody>
          <a:bodyPr/>
          <a:lstStyle/>
          <a:p>
            <a:pPr marL="0" indent="0">
              <a:buNone/>
            </a:pPr>
            <a:endParaRPr lang="nl-NL" dirty="0"/>
          </a:p>
          <a:p>
            <a:endParaRPr lang="nl-NL" dirty="0"/>
          </a:p>
          <a:p>
            <a:pPr marL="0" indent="0">
              <a:buNone/>
            </a:pPr>
            <a:endParaRPr lang="nl-NL" dirty="0"/>
          </a:p>
          <a:p>
            <a:endParaRPr lang="nl-NL" dirty="0"/>
          </a:p>
        </p:txBody>
      </p:sp>
      <p:pic>
        <p:nvPicPr>
          <p:cNvPr id="11" name="Afbeelding 10">
            <a:extLst>
              <a:ext uri="{FF2B5EF4-FFF2-40B4-BE49-F238E27FC236}">
                <a16:creationId xmlns:a16="http://schemas.microsoft.com/office/drawing/2014/main" id="{046C1FB2-DA11-0C44-9B97-6201140683EB}"/>
              </a:ext>
            </a:extLst>
          </p:cNvPr>
          <p:cNvPicPr>
            <a:picLocks noChangeAspect="1"/>
          </p:cNvPicPr>
          <p:nvPr/>
        </p:nvPicPr>
        <p:blipFill>
          <a:blip r:embed="rId3"/>
          <a:stretch>
            <a:fillRect/>
          </a:stretch>
        </p:blipFill>
        <p:spPr>
          <a:xfrm>
            <a:off x="946587" y="1684330"/>
            <a:ext cx="4817377" cy="4376301"/>
          </a:xfrm>
          <a:prstGeom prst="rect">
            <a:avLst/>
          </a:prstGeom>
        </p:spPr>
      </p:pic>
      <p:sp>
        <p:nvSpPr>
          <p:cNvPr id="10" name="Afgeronde rechthoek 9">
            <a:extLst>
              <a:ext uri="{FF2B5EF4-FFF2-40B4-BE49-F238E27FC236}">
                <a16:creationId xmlns:a16="http://schemas.microsoft.com/office/drawing/2014/main" id="{E9E54625-FA7F-BD4B-AF9A-33E042911040}"/>
              </a:ext>
            </a:extLst>
          </p:cNvPr>
          <p:cNvSpPr/>
          <p:nvPr/>
        </p:nvSpPr>
        <p:spPr>
          <a:xfrm>
            <a:off x="626301" y="200416"/>
            <a:ext cx="1227551" cy="6764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ijdelijke aanduiding voor inhoud 2">
            <a:extLst>
              <a:ext uri="{FF2B5EF4-FFF2-40B4-BE49-F238E27FC236}">
                <a16:creationId xmlns:a16="http://schemas.microsoft.com/office/drawing/2014/main" id="{48AD214C-3B83-754F-AC01-0FCF0FD58667}"/>
              </a:ext>
            </a:extLst>
          </p:cNvPr>
          <p:cNvSpPr txBox="1">
            <a:spLocks/>
          </p:cNvSpPr>
          <p:nvPr/>
        </p:nvSpPr>
        <p:spPr bwMode="auto">
          <a:xfrm>
            <a:off x="5892800" y="1773449"/>
            <a:ext cx="5571022" cy="4842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spcBef>
                <a:spcPts val="0"/>
              </a:spcBef>
              <a:spcAft>
                <a:spcPts val="0"/>
              </a:spcAft>
              <a:buNone/>
            </a:pPr>
            <a:r>
              <a:rPr lang="nl-NL" dirty="0"/>
              <a:t>REV: voor een ieder informatie en inzicht naar geest Omgevingswet</a:t>
            </a:r>
          </a:p>
          <a:p>
            <a:pPr marL="0" indent="0">
              <a:lnSpc>
                <a:spcPct val="100000"/>
              </a:lnSpc>
              <a:spcBef>
                <a:spcPts val="0"/>
              </a:spcBef>
              <a:spcAft>
                <a:spcPts val="0"/>
              </a:spcAft>
              <a:buNone/>
            </a:pPr>
            <a:endParaRPr lang="nl-NL" dirty="0"/>
          </a:p>
          <a:p>
            <a:pPr marL="0" indent="0">
              <a:lnSpc>
                <a:spcPct val="100000"/>
              </a:lnSpc>
              <a:spcBef>
                <a:spcPts val="0"/>
              </a:spcBef>
              <a:spcAft>
                <a:spcPts val="0"/>
              </a:spcAft>
              <a:buNone/>
            </a:pPr>
            <a:r>
              <a:rPr lang="nl-NL" dirty="0"/>
              <a:t>Bevoegd gezag / omgevingsdienst *</a:t>
            </a:r>
            <a:r>
              <a:rPr lang="nl-NL" baseline="30000" dirty="0"/>
              <a:t>)</a:t>
            </a:r>
          </a:p>
          <a:p>
            <a:pPr>
              <a:lnSpc>
                <a:spcPct val="100000"/>
              </a:lnSpc>
              <a:spcBef>
                <a:spcPts val="0"/>
              </a:spcBef>
              <a:spcAft>
                <a:spcPts val="0"/>
              </a:spcAft>
            </a:pPr>
            <a:r>
              <a:rPr lang="nl-NL" dirty="0"/>
              <a:t>Bronhouder</a:t>
            </a:r>
          </a:p>
          <a:p>
            <a:pPr>
              <a:lnSpc>
                <a:spcPct val="100000"/>
              </a:lnSpc>
              <a:spcBef>
                <a:spcPts val="0"/>
              </a:spcBef>
              <a:spcAft>
                <a:spcPts val="0"/>
              </a:spcAft>
            </a:pPr>
            <a:r>
              <a:rPr lang="nl-NL" dirty="0"/>
              <a:t>Aanleveringsplicht</a:t>
            </a:r>
          </a:p>
          <a:p>
            <a:pPr>
              <a:lnSpc>
                <a:spcPct val="100000"/>
              </a:lnSpc>
              <a:spcBef>
                <a:spcPts val="0"/>
              </a:spcBef>
              <a:spcAft>
                <a:spcPts val="0"/>
              </a:spcAft>
            </a:pPr>
            <a:r>
              <a:rPr lang="nl-NL" dirty="0"/>
              <a:t>Gebruiker voor beleid en uitvoering</a:t>
            </a:r>
          </a:p>
          <a:p>
            <a:pPr marL="0" indent="0">
              <a:lnSpc>
                <a:spcPct val="100000"/>
              </a:lnSpc>
              <a:spcBef>
                <a:spcPts val="0"/>
              </a:spcBef>
              <a:spcAft>
                <a:spcPts val="0"/>
              </a:spcAft>
              <a:buNone/>
            </a:pPr>
            <a:endParaRPr lang="nl-NL" dirty="0"/>
          </a:p>
          <a:p>
            <a:pPr marL="0" indent="0">
              <a:lnSpc>
                <a:spcPct val="100000"/>
              </a:lnSpc>
              <a:spcBef>
                <a:spcPts val="0"/>
              </a:spcBef>
              <a:spcAft>
                <a:spcPts val="0"/>
              </a:spcAft>
              <a:buNone/>
            </a:pPr>
            <a:r>
              <a:rPr lang="nl-NL" dirty="0"/>
              <a:t>Bedrijfsvoering</a:t>
            </a:r>
          </a:p>
          <a:p>
            <a:pPr>
              <a:lnSpc>
                <a:spcPct val="100000"/>
              </a:lnSpc>
              <a:spcBef>
                <a:spcPts val="0"/>
              </a:spcBef>
              <a:spcAft>
                <a:spcPts val="0"/>
              </a:spcAft>
            </a:pPr>
            <a:r>
              <a:rPr lang="nl-NL" dirty="0"/>
              <a:t>Per 1 januari 2023 initiële vulling REV</a:t>
            </a:r>
          </a:p>
          <a:p>
            <a:pPr>
              <a:lnSpc>
                <a:spcPct val="100000"/>
              </a:lnSpc>
              <a:spcBef>
                <a:spcPts val="0"/>
              </a:spcBef>
              <a:spcAft>
                <a:spcPts val="0"/>
              </a:spcAft>
            </a:pPr>
            <a:r>
              <a:rPr lang="nl-NL" dirty="0"/>
              <a:t>Daarna binnen 2 weken wijzigingen aanleveren bij REV</a:t>
            </a:r>
          </a:p>
          <a:p>
            <a:pPr>
              <a:lnSpc>
                <a:spcPct val="100000"/>
              </a:lnSpc>
              <a:spcBef>
                <a:spcPts val="0"/>
              </a:spcBef>
              <a:spcAft>
                <a:spcPts val="0"/>
              </a:spcAft>
            </a:pPr>
            <a:r>
              <a:rPr lang="nl-NL" dirty="0"/>
              <a:t>Inpassen in werkprocessen </a:t>
            </a:r>
          </a:p>
        </p:txBody>
      </p:sp>
    </p:spTree>
    <p:extLst>
      <p:ext uri="{BB962C8B-B14F-4D97-AF65-F5344CB8AC3E}">
        <p14:creationId xmlns:p14="http://schemas.microsoft.com/office/powerpoint/2010/main" val="3670801583"/>
      </p:ext>
    </p:extLst>
  </p:cSld>
  <p:clrMapOvr>
    <a:masterClrMapping/>
  </p:clrMapOvr>
  <mc:AlternateContent xmlns:mc="http://schemas.openxmlformats.org/markup-compatibility/2006" xmlns:p14="http://schemas.microsoft.com/office/powerpoint/2010/main">
    <mc:Choice Requires="p14">
      <p:transition spd="slow" p14:dur="2000" advTm="9874"/>
    </mc:Choice>
    <mc:Fallback xmlns="">
      <p:transition spd="slow" advTm="987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Rechte verbindingslijn 21">
            <a:extLst>
              <a:ext uri="{FF2B5EF4-FFF2-40B4-BE49-F238E27FC236}">
                <a16:creationId xmlns:a16="http://schemas.microsoft.com/office/drawing/2014/main" id="{950F0671-C505-A54A-B08C-B90D20A71D7B}"/>
              </a:ext>
            </a:extLst>
          </p:cNvPr>
          <p:cNvCxnSpPr>
            <a:cxnSpLocks/>
          </p:cNvCxnSpPr>
          <p:nvPr/>
        </p:nvCxnSpPr>
        <p:spPr>
          <a:xfrm>
            <a:off x="6597114" y="5197353"/>
            <a:ext cx="1818753" cy="1111372"/>
          </a:xfrm>
          <a:prstGeom prst="line">
            <a:avLst/>
          </a:prstGeom>
          <a:ln w="12700">
            <a:noFill/>
          </a:ln>
        </p:spPr>
        <p:style>
          <a:lnRef idx="1">
            <a:schemeClr val="accent1"/>
          </a:lnRef>
          <a:fillRef idx="0">
            <a:schemeClr val="accent1"/>
          </a:fillRef>
          <a:effectRef idx="0">
            <a:schemeClr val="accent1"/>
          </a:effectRef>
          <a:fontRef idx="minor">
            <a:schemeClr val="tx1"/>
          </a:fontRef>
        </p:style>
      </p:cxnSp>
      <p:sp>
        <p:nvSpPr>
          <p:cNvPr id="74" name="Rechthoek: afgeronde hoeken 73">
            <a:extLst>
              <a:ext uri="{FF2B5EF4-FFF2-40B4-BE49-F238E27FC236}">
                <a16:creationId xmlns:a16="http://schemas.microsoft.com/office/drawing/2014/main" id="{89F6A88C-5184-49C0-9945-DE1B8E322025}"/>
              </a:ext>
            </a:extLst>
          </p:cNvPr>
          <p:cNvSpPr/>
          <p:nvPr/>
        </p:nvSpPr>
        <p:spPr>
          <a:xfrm>
            <a:off x="6766498" y="1248467"/>
            <a:ext cx="2644205" cy="4725097"/>
          </a:xfrm>
          <a:prstGeom prst="roundRect">
            <a:avLst>
              <a:gd name="adj" fmla="val 12891"/>
            </a:avLst>
          </a:prstGeom>
          <a:solidFill>
            <a:srgbClr val="B9E9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3" name="Rechthoek: afgeronde hoeken 72">
            <a:extLst>
              <a:ext uri="{FF2B5EF4-FFF2-40B4-BE49-F238E27FC236}">
                <a16:creationId xmlns:a16="http://schemas.microsoft.com/office/drawing/2014/main" id="{3D557A11-D56E-41FB-958A-B108BC6E6EE8}"/>
              </a:ext>
            </a:extLst>
          </p:cNvPr>
          <p:cNvSpPr/>
          <p:nvPr/>
        </p:nvSpPr>
        <p:spPr>
          <a:xfrm>
            <a:off x="3776025" y="1231824"/>
            <a:ext cx="2635652" cy="4729797"/>
          </a:xfrm>
          <a:prstGeom prst="roundRect">
            <a:avLst>
              <a:gd name="adj" fmla="val 12891"/>
            </a:avLst>
          </a:prstGeom>
          <a:solidFill>
            <a:srgbClr val="FFE5A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2" name="Rechthoek: afgeronde hoeken 71">
            <a:extLst>
              <a:ext uri="{FF2B5EF4-FFF2-40B4-BE49-F238E27FC236}">
                <a16:creationId xmlns:a16="http://schemas.microsoft.com/office/drawing/2014/main" id="{2B5C99B2-8412-4CC8-B2D3-C4C1EAD22B4E}"/>
              </a:ext>
            </a:extLst>
          </p:cNvPr>
          <p:cNvSpPr/>
          <p:nvPr/>
        </p:nvSpPr>
        <p:spPr>
          <a:xfrm>
            <a:off x="762001" y="1243768"/>
            <a:ext cx="2635652" cy="4729797"/>
          </a:xfrm>
          <a:prstGeom prst="roundRect">
            <a:avLst>
              <a:gd name="adj" fmla="val 12891"/>
            </a:avLst>
          </a:prstGeom>
          <a:solidFill>
            <a:srgbClr val="93FFC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27" name="Groep 26">
            <a:extLst>
              <a:ext uri="{FF2B5EF4-FFF2-40B4-BE49-F238E27FC236}">
                <a16:creationId xmlns:a16="http://schemas.microsoft.com/office/drawing/2014/main" id="{64BF0B86-E919-41D9-B7D2-6D38C74C4E38}"/>
              </a:ext>
            </a:extLst>
          </p:cNvPr>
          <p:cNvGrpSpPr/>
          <p:nvPr/>
        </p:nvGrpSpPr>
        <p:grpSpPr>
          <a:xfrm>
            <a:off x="762000" y="3346605"/>
            <a:ext cx="2635652" cy="514063"/>
            <a:chOff x="890588" y="2143125"/>
            <a:chExt cx="2635652" cy="514063"/>
          </a:xfrm>
        </p:grpSpPr>
        <p:sp>
          <p:nvSpPr>
            <p:cNvPr id="20" name="Rechthoek: afgeronde hoeken 19">
              <a:extLst>
                <a:ext uri="{FF2B5EF4-FFF2-40B4-BE49-F238E27FC236}">
                  <a16:creationId xmlns:a16="http://schemas.microsoft.com/office/drawing/2014/main" id="{31C26C70-13DD-4D88-851F-C9EA44A436D8}"/>
                </a:ext>
              </a:extLst>
            </p:cNvPr>
            <p:cNvSpPr/>
            <p:nvPr/>
          </p:nvSpPr>
          <p:spPr>
            <a:xfrm>
              <a:off x="890588" y="2143125"/>
              <a:ext cx="2635652" cy="514063"/>
            </a:xfrm>
            <a:prstGeom prst="roundRect">
              <a:avLst>
                <a:gd name="adj" fmla="val 50000"/>
              </a:avLst>
            </a:prstGeom>
            <a:solidFill>
              <a:srgbClr val="00853C"/>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Faciliteren beleid en VTH</a:t>
              </a:r>
            </a:p>
          </p:txBody>
        </p:sp>
        <p:sp>
          <p:nvSpPr>
            <p:cNvPr id="21" name="Ovaal 20">
              <a:extLst>
                <a:ext uri="{FF2B5EF4-FFF2-40B4-BE49-F238E27FC236}">
                  <a16:creationId xmlns:a16="http://schemas.microsoft.com/office/drawing/2014/main" id="{1AFB0EE3-EA24-4958-BA38-3485DEEC0628}"/>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9</a:t>
              </a:r>
            </a:p>
          </p:txBody>
        </p:sp>
      </p:grpSp>
      <p:sp>
        <p:nvSpPr>
          <p:cNvPr id="25" name="Rechthoek: afgeronde hoeken 24">
            <a:extLst>
              <a:ext uri="{FF2B5EF4-FFF2-40B4-BE49-F238E27FC236}">
                <a16:creationId xmlns:a16="http://schemas.microsoft.com/office/drawing/2014/main" id="{76051D5C-8B19-4F2A-847D-452C279111EA}"/>
              </a:ext>
            </a:extLst>
          </p:cNvPr>
          <p:cNvSpPr/>
          <p:nvPr/>
        </p:nvSpPr>
        <p:spPr>
          <a:xfrm>
            <a:off x="3768526" y="1243768"/>
            <a:ext cx="2635652" cy="514063"/>
          </a:xfrm>
          <a:prstGeom prst="roundRect">
            <a:avLst>
              <a:gd name="adj" fmla="val 50000"/>
            </a:avLst>
          </a:prstGeom>
          <a:solidFill>
            <a:srgbClr val="F0AB00"/>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bg1"/>
                </a:solidFill>
                <a:latin typeface="Avenir Next LT Pro Demi" panose="020B0704020202020204" pitchFamily="34" charset="0"/>
              </a:rPr>
              <a:t>Informatie voorziening</a:t>
            </a:r>
          </a:p>
        </p:txBody>
      </p:sp>
      <p:grpSp>
        <p:nvGrpSpPr>
          <p:cNvPr id="28" name="Groep 27">
            <a:extLst>
              <a:ext uri="{FF2B5EF4-FFF2-40B4-BE49-F238E27FC236}">
                <a16:creationId xmlns:a16="http://schemas.microsoft.com/office/drawing/2014/main" id="{0612E1C4-53F2-4919-88EF-B37C05BFBAC6}"/>
              </a:ext>
            </a:extLst>
          </p:cNvPr>
          <p:cNvGrpSpPr/>
          <p:nvPr/>
        </p:nvGrpSpPr>
        <p:grpSpPr>
          <a:xfrm>
            <a:off x="3768526" y="1936329"/>
            <a:ext cx="2635652" cy="514063"/>
            <a:chOff x="890588" y="2143125"/>
            <a:chExt cx="2635652" cy="514063"/>
          </a:xfrm>
        </p:grpSpPr>
        <p:sp>
          <p:nvSpPr>
            <p:cNvPr id="29" name="Rechthoek: afgeronde hoeken 28">
              <a:extLst>
                <a:ext uri="{FF2B5EF4-FFF2-40B4-BE49-F238E27FC236}">
                  <a16:creationId xmlns:a16="http://schemas.microsoft.com/office/drawing/2014/main" id="{C80B148F-FD89-462C-B676-3016889D6EC5}"/>
                </a:ext>
              </a:extLst>
            </p:cNvPr>
            <p:cNvSpPr/>
            <p:nvPr/>
          </p:nvSpPr>
          <p:spPr>
            <a:xfrm>
              <a:off x="890588" y="2143125"/>
              <a:ext cx="2635652" cy="514063"/>
            </a:xfrm>
            <a:prstGeom prst="roundRect">
              <a:avLst>
                <a:gd name="adj" fmla="val 50000"/>
              </a:avLst>
            </a:prstGeom>
            <a:solidFill>
              <a:srgbClr val="F0AB00"/>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Informatieproduct</a:t>
              </a:r>
            </a:p>
          </p:txBody>
        </p:sp>
        <p:sp>
          <p:nvSpPr>
            <p:cNvPr id="30" name="Ovaal 29">
              <a:extLst>
                <a:ext uri="{FF2B5EF4-FFF2-40B4-BE49-F238E27FC236}">
                  <a16:creationId xmlns:a16="http://schemas.microsoft.com/office/drawing/2014/main" id="{ABA5FAA5-58FC-412C-8A5E-767125F08893}"/>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8</a:t>
              </a:r>
            </a:p>
          </p:txBody>
        </p:sp>
      </p:grpSp>
      <p:grpSp>
        <p:nvGrpSpPr>
          <p:cNvPr id="31" name="Groep 30">
            <a:extLst>
              <a:ext uri="{FF2B5EF4-FFF2-40B4-BE49-F238E27FC236}">
                <a16:creationId xmlns:a16="http://schemas.microsoft.com/office/drawing/2014/main" id="{F010D364-498C-4672-B661-8C3FA7F03984}"/>
              </a:ext>
            </a:extLst>
          </p:cNvPr>
          <p:cNvGrpSpPr/>
          <p:nvPr/>
        </p:nvGrpSpPr>
        <p:grpSpPr>
          <a:xfrm>
            <a:off x="6775052" y="1943243"/>
            <a:ext cx="2635652" cy="514063"/>
            <a:chOff x="890588" y="2143125"/>
            <a:chExt cx="2635652" cy="514063"/>
          </a:xfrm>
        </p:grpSpPr>
        <p:sp>
          <p:nvSpPr>
            <p:cNvPr id="32" name="Rechthoek: afgeronde hoeken 31">
              <a:extLst>
                <a:ext uri="{FF2B5EF4-FFF2-40B4-BE49-F238E27FC236}">
                  <a16:creationId xmlns:a16="http://schemas.microsoft.com/office/drawing/2014/main" id="{4EC633C4-B4E2-498C-AEFF-2F1E29911A81}"/>
                </a:ext>
              </a:extLst>
            </p:cNvPr>
            <p:cNvSpPr/>
            <p:nvPr/>
          </p:nvSpPr>
          <p:spPr>
            <a:xfrm>
              <a:off x="890588" y="2143125"/>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Tonen data</a:t>
              </a:r>
            </a:p>
          </p:txBody>
        </p:sp>
        <p:sp>
          <p:nvSpPr>
            <p:cNvPr id="33" name="Ovaal 32">
              <a:extLst>
                <a:ext uri="{FF2B5EF4-FFF2-40B4-BE49-F238E27FC236}">
                  <a16:creationId xmlns:a16="http://schemas.microsoft.com/office/drawing/2014/main" id="{A26A4079-F41A-48EA-B1CA-7DCBE27FF419}"/>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7</a:t>
              </a:r>
            </a:p>
          </p:txBody>
        </p:sp>
      </p:grpSp>
      <p:sp>
        <p:nvSpPr>
          <p:cNvPr id="34" name="Rechthoek: afgeronde hoeken 33">
            <a:extLst>
              <a:ext uri="{FF2B5EF4-FFF2-40B4-BE49-F238E27FC236}">
                <a16:creationId xmlns:a16="http://schemas.microsoft.com/office/drawing/2014/main" id="{34473128-469F-4497-AC76-F4B5907C5CB4}"/>
              </a:ext>
            </a:extLst>
          </p:cNvPr>
          <p:cNvSpPr/>
          <p:nvPr/>
        </p:nvSpPr>
        <p:spPr>
          <a:xfrm>
            <a:off x="762000" y="1248468"/>
            <a:ext cx="2635652" cy="514063"/>
          </a:xfrm>
          <a:prstGeom prst="roundRect">
            <a:avLst>
              <a:gd name="adj" fmla="val 50000"/>
            </a:avLst>
          </a:prstGeom>
          <a:solidFill>
            <a:srgbClr val="00853C"/>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600" dirty="0">
                <a:solidFill>
                  <a:schemeClr val="bg1"/>
                </a:solidFill>
                <a:latin typeface="Avenir Next LT Pro Demi" panose="020B0704020202020204" pitchFamily="34" charset="0"/>
              </a:rPr>
              <a:t>Bedrijfsvoering</a:t>
            </a:r>
          </a:p>
        </p:txBody>
      </p:sp>
      <p:sp>
        <p:nvSpPr>
          <p:cNvPr id="35" name="Rechthoek: afgeronde hoeken 34">
            <a:extLst>
              <a:ext uri="{FF2B5EF4-FFF2-40B4-BE49-F238E27FC236}">
                <a16:creationId xmlns:a16="http://schemas.microsoft.com/office/drawing/2014/main" id="{67195B73-5707-4F6F-8E56-56A209DCE417}"/>
              </a:ext>
            </a:extLst>
          </p:cNvPr>
          <p:cNvSpPr/>
          <p:nvPr/>
        </p:nvSpPr>
        <p:spPr>
          <a:xfrm>
            <a:off x="6775052" y="1248468"/>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bg1"/>
                </a:solidFill>
                <a:latin typeface="Avenir Next LT Pro Demi" panose="020B0704020202020204" pitchFamily="34" charset="0"/>
              </a:rPr>
              <a:t>ICT</a:t>
            </a:r>
          </a:p>
        </p:txBody>
      </p:sp>
      <p:sp>
        <p:nvSpPr>
          <p:cNvPr id="39" name="Rechthoek: afgeronde hoeken 38">
            <a:extLst>
              <a:ext uri="{FF2B5EF4-FFF2-40B4-BE49-F238E27FC236}">
                <a16:creationId xmlns:a16="http://schemas.microsoft.com/office/drawing/2014/main" id="{CD34B3E3-6EE5-4F6B-BF1A-6EED2A70A3CD}"/>
              </a:ext>
            </a:extLst>
          </p:cNvPr>
          <p:cNvSpPr/>
          <p:nvPr/>
        </p:nvSpPr>
        <p:spPr>
          <a:xfrm>
            <a:off x="9780524" y="1938007"/>
            <a:ext cx="1584000" cy="514063"/>
          </a:xfrm>
          <a:prstGeom prst="roundRect">
            <a:avLst>
              <a:gd name="adj" fmla="val 50000"/>
            </a:avLst>
          </a:prstGeom>
          <a:noFill/>
          <a:ln w="28575">
            <a:solidFill>
              <a:srgbClr val="00A9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solidFill>
                  <a:srgbClr val="002C64"/>
                </a:solidFill>
                <a:latin typeface="Avenir Next LT Pro Demi" panose="020B0704020202020204" pitchFamily="34" charset="0"/>
              </a:rPr>
              <a:t>Presentatie</a:t>
            </a:r>
          </a:p>
        </p:txBody>
      </p:sp>
      <p:sp>
        <p:nvSpPr>
          <p:cNvPr id="40" name="Rechthoek: afgeronde hoeken 39">
            <a:extLst>
              <a:ext uri="{FF2B5EF4-FFF2-40B4-BE49-F238E27FC236}">
                <a16:creationId xmlns:a16="http://schemas.microsoft.com/office/drawing/2014/main" id="{A4A2973F-2E85-4DFF-A65D-B4F39BCCB596}"/>
              </a:ext>
            </a:extLst>
          </p:cNvPr>
          <p:cNvSpPr/>
          <p:nvPr/>
        </p:nvSpPr>
        <p:spPr>
          <a:xfrm>
            <a:off x="9780524" y="2642306"/>
            <a:ext cx="1584000" cy="514063"/>
          </a:xfrm>
          <a:prstGeom prst="roundRect">
            <a:avLst>
              <a:gd name="adj" fmla="val 50000"/>
            </a:avLst>
          </a:prstGeom>
          <a:noFill/>
          <a:ln w="28575">
            <a:solidFill>
              <a:srgbClr val="00A9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solidFill>
                  <a:srgbClr val="002C64"/>
                </a:solidFill>
                <a:latin typeface="Avenir Next LT Pro Demi" panose="020B0704020202020204" pitchFamily="34" charset="0"/>
              </a:rPr>
              <a:t>Functionaliteit</a:t>
            </a:r>
          </a:p>
        </p:txBody>
      </p:sp>
      <p:sp>
        <p:nvSpPr>
          <p:cNvPr id="41" name="Rechthoek: afgeronde hoeken 40">
            <a:extLst>
              <a:ext uri="{FF2B5EF4-FFF2-40B4-BE49-F238E27FC236}">
                <a16:creationId xmlns:a16="http://schemas.microsoft.com/office/drawing/2014/main" id="{FF3AD58C-DBA7-4F40-87C1-03ADBD3F2088}"/>
              </a:ext>
            </a:extLst>
          </p:cNvPr>
          <p:cNvSpPr/>
          <p:nvPr/>
        </p:nvSpPr>
        <p:spPr>
          <a:xfrm>
            <a:off x="9780524" y="3346605"/>
            <a:ext cx="1584000" cy="514063"/>
          </a:xfrm>
          <a:prstGeom prst="roundRect">
            <a:avLst>
              <a:gd name="adj" fmla="val 50000"/>
            </a:avLst>
          </a:prstGeom>
          <a:noFill/>
          <a:ln w="28575">
            <a:solidFill>
              <a:srgbClr val="00A9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solidFill>
                  <a:srgbClr val="002C64"/>
                </a:solidFill>
                <a:latin typeface="Avenir Next LT Pro Demi" panose="020B0704020202020204" pitchFamily="34" charset="0"/>
              </a:rPr>
              <a:t>Uitwisseling</a:t>
            </a:r>
          </a:p>
        </p:txBody>
      </p:sp>
      <p:sp>
        <p:nvSpPr>
          <p:cNvPr id="42" name="Rechthoek: afgeronde hoeken 41">
            <a:extLst>
              <a:ext uri="{FF2B5EF4-FFF2-40B4-BE49-F238E27FC236}">
                <a16:creationId xmlns:a16="http://schemas.microsoft.com/office/drawing/2014/main" id="{7BE246A1-2FEC-41A3-A9C2-B5DD08586B2F}"/>
              </a:ext>
            </a:extLst>
          </p:cNvPr>
          <p:cNvSpPr/>
          <p:nvPr/>
        </p:nvSpPr>
        <p:spPr>
          <a:xfrm>
            <a:off x="9780524" y="4050904"/>
            <a:ext cx="1584000" cy="514063"/>
          </a:xfrm>
          <a:prstGeom prst="roundRect">
            <a:avLst>
              <a:gd name="adj" fmla="val 50000"/>
            </a:avLst>
          </a:prstGeom>
          <a:noFill/>
          <a:ln w="28575">
            <a:solidFill>
              <a:srgbClr val="00A9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solidFill>
                  <a:srgbClr val="002C64"/>
                </a:solidFill>
                <a:latin typeface="Avenir Next LT Pro Demi" panose="020B0704020202020204" pitchFamily="34" charset="0"/>
              </a:rPr>
              <a:t>Ontsluiting</a:t>
            </a:r>
          </a:p>
        </p:txBody>
      </p:sp>
      <p:sp>
        <p:nvSpPr>
          <p:cNvPr id="43" name="Rechthoek: afgeronde hoeken 42">
            <a:extLst>
              <a:ext uri="{FF2B5EF4-FFF2-40B4-BE49-F238E27FC236}">
                <a16:creationId xmlns:a16="http://schemas.microsoft.com/office/drawing/2014/main" id="{1B6EE663-0019-4D21-B21A-9F618148E179}"/>
              </a:ext>
            </a:extLst>
          </p:cNvPr>
          <p:cNvSpPr/>
          <p:nvPr/>
        </p:nvSpPr>
        <p:spPr>
          <a:xfrm>
            <a:off x="9780524" y="4755203"/>
            <a:ext cx="1584000" cy="514063"/>
          </a:xfrm>
          <a:prstGeom prst="roundRect">
            <a:avLst>
              <a:gd name="adj" fmla="val 50000"/>
            </a:avLst>
          </a:prstGeom>
          <a:noFill/>
          <a:ln w="28575">
            <a:solidFill>
              <a:srgbClr val="00A9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200" dirty="0">
                <a:solidFill>
                  <a:srgbClr val="002C64"/>
                </a:solidFill>
                <a:latin typeface="Avenir Next LT Pro Demi" panose="020B0704020202020204" pitchFamily="34" charset="0"/>
              </a:rPr>
              <a:t>Data</a:t>
            </a:r>
          </a:p>
        </p:txBody>
      </p:sp>
      <p:grpSp>
        <p:nvGrpSpPr>
          <p:cNvPr id="45" name="Groep 44">
            <a:extLst>
              <a:ext uri="{FF2B5EF4-FFF2-40B4-BE49-F238E27FC236}">
                <a16:creationId xmlns:a16="http://schemas.microsoft.com/office/drawing/2014/main" id="{06966ACB-90B3-4512-ACB4-C2E93A0AE457}"/>
              </a:ext>
            </a:extLst>
          </p:cNvPr>
          <p:cNvGrpSpPr/>
          <p:nvPr/>
        </p:nvGrpSpPr>
        <p:grpSpPr>
          <a:xfrm>
            <a:off x="6775052" y="2642305"/>
            <a:ext cx="2635652" cy="514063"/>
            <a:chOff x="890588" y="2143125"/>
            <a:chExt cx="2635652" cy="514063"/>
          </a:xfrm>
        </p:grpSpPr>
        <p:sp>
          <p:nvSpPr>
            <p:cNvPr id="46" name="Rechthoek: afgeronde hoeken 45">
              <a:extLst>
                <a:ext uri="{FF2B5EF4-FFF2-40B4-BE49-F238E27FC236}">
                  <a16:creationId xmlns:a16="http://schemas.microsoft.com/office/drawing/2014/main" id="{3FC4057B-5100-4D6C-A8F5-53B2694BF375}"/>
                </a:ext>
              </a:extLst>
            </p:cNvPr>
            <p:cNvSpPr/>
            <p:nvPr/>
          </p:nvSpPr>
          <p:spPr>
            <a:xfrm>
              <a:off x="890588" y="2143125"/>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Bewerking</a:t>
              </a:r>
            </a:p>
          </p:txBody>
        </p:sp>
        <p:sp>
          <p:nvSpPr>
            <p:cNvPr id="47" name="Ovaal 46">
              <a:extLst>
                <a:ext uri="{FF2B5EF4-FFF2-40B4-BE49-F238E27FC236}">
                  <a16:creationId xmlns:a16="http://schemas.microsoft.com/office/drawing/2014/main" id="{CEFB3E8E-08F5-480A-9BF5-E7A6D1A59661}"/>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6</a:t>
              </a:r>
            </a:p>
          </p:txBody>
        </p:sp>
      </p:grpSp>
      <p:sp>
        <p:nvSpPr>
          <p:cNvPr id="49" name="Rechthoek: afgeronde hoeken 48">
            <a:extLst>
              <a:ext uri="{FF2B5EF4-FFF2-40B4-BE49-F238E27FC236}">
                <a16:creationId xmlns:a16="http://schemas.microsoft.com/office/drawing/2014/main" id="{C2B2EE1F-2644-47C6-BA3A-489F9BFAFA8A}"/>
              </a:ext>
            </a:extLst>
          </p:cNvPr>
          <p:cNvSpPr/>
          <p:nvPr/>
        </p:nvSpPr>
        <p:spPr>
          <a:xfrm>
            <a:off x="6773998" y="3341367"/>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Uitwisseling data</a:t>
            </a:r>
          </a:p>
        </p:txBody>
      </p:sp>
      <p:sp>
        <p:nvSpPr>
          <p:cNvPr id="51" name="Rechthoek: afgeronde hoeken 50">
            <a:extLst>
              <a:ext uri="{FF2B5EF4-FFF2-40B4-BE49-F238E27FC236}">
                <a16:creationId xmlns:a16="http://schemas.microsoft.com/office/drawing/2014/main" id="{E1B2E94D-CCDE-48DB-84A5-59EBB6724E16}"/>
              </a:ext>
            </a:extLst>
          </p:cNvPr>
          <p:cNvSpPr/>
          <p:nvPr/>
        </p:nvSpPr>
        <p:spPr>
          <a:xfrm>
            <a:off x="6775052" y="4050903"/>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Ontsluiting data</a:t>
            </a:r>
          </a:p>
        </p:txBody>
      </p:sp>
      <p:grpSp>
        <p:nvGrpSpPr>
          <p:cNvPr id="52" name="Groep 51">
            <a:extLst>
              <a:ext uri="{FF2B5EF4-FFF2-40B4-BE49-F238E27FC236}">
                <a16:creationId xmlns:a16="http://schemas.microsoft.com/office/drawing/2014/main" id="{61381EFF-BE09-4D5D-9BE9-DF8452D970EE}"/>
              </a:ext>
            </a:extLst>
          </p:cNvPr>
          <p:cNvGrpSpPr/>
          <p:nvPr/>
        </p:nvGrpSpPr>
        <p:grpSpPr>
          <a:xfrm>
            <a:off x="6775052" y="4761519"/>
            <a:ext cx="2635652" cy="514063"/>
            <a:chOff x="890588" y="2143125"/>
            <a:chExt cx="2635652" cy="514063"/>
          </a:xfrm>
        </p:grpSpPr>
        <p:sp>
          <p:nvSpPr>
            <p:cNvPr id="53" name="Rechthoek: afgeronde hoeken 52">
              <a:extLst>
                <a:ext uri="{FF2B5EF4-FFF2-40B4-BE49-F238E27FC236}">
                  <a16:creationId xmlns:a16="http://schemas.microsoft.com/office/drawing/2014/main" id="{1C06BC01-1D50-4C15-BD8A-E20605E9FE00}"/>
                </a:ext>
              </a:extLst>
            </p:cNvPr>
            <p:cNvSpPr/>
            <p:nvPr/>
          </p:nvSpPr>
          <p:spPr>
            <a:xfrm>
              <a:off x="890588" y="2143125"/>
              <a:ext cx="2635652" cy="514063"/>
            </a:xfrm>
            <a:prstGeom prst="roundRect">
              <a:avLst>
                <a:gd name="adj" fmla="val 50000"/>
              </a:avLst>
            </a:prstGeom>
            <a:solidFill>
              <a:srgbClr val="00A9F3"/>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Vastlegging data in REV</a:t>
              </a:r>
            </a:p>
          </p:txBody>
        </p:sp>
        <p:sp>
          <p:nvSpPr>
            <p:cNvPr id="54" name="Ovaal 53">
              <a:extLst>
                <a:ext uri="{FF2B5EF4-FFF2-40B4-BE49-F238E27FC236}">
                  <a16:creationId xmlns:a16="http://schemas.microsoft.com/office/drawing/2014/main" id="{FCCD558A-3B18-4138-947E-EE402B62E373}"/>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3</a:t>
              </a:r>
            </a:p>
          </p:txBody>
        </p:sp>
      </p:grpSp>
      <p:grpSp>
        <p:nvGrpSpPr>
          <p:cNvPr id="58" name="Groep 57">
            <a:extLst>
              <a:ext uri="{FF2B5EF4-FFF2-40B4-BE49-F238E27FC236}">
                <a16:creationId xmlns:a16="http://schemas.microsoft.com/office/drawing/2014/main" id="{1A696B30-1BAC-440F-BEC6-F53A09DF38AF}"/>
              </a:ext>
            </a:extLst>
          </p:cNvPr>
          <p:cNvGrpSpPr/>
          <p:nvPr/>
        </p:nvGrpSpPr>
        <p:grpSpPr>
          <a:xfrm>
            <a:off x="762000" y="4773701"/>
            <a:ext cx="2635652" cy="514063"/>
            <a:chOff x="890588" y="2143125"/>
            <a:chExt cx="2635652" cy="514063"/>
          </a:xfrm>
        </p:grpSpPr>
        <p:sp>
          <p:nvSpPr>
            <p:cNvPr id="59" name="Rechthoek: afgeronde hoeken 58">
              <a:extLst>
                <a:ext uri="{FF2B5EF4-FFF2-40B4-BE49-F238E27FC236}">
                  <a16:creationId xmlns:a16="http://schemas.microsoft.com/office/drawing/2014/main" id="{3621D26C-7E98-4E6A-93C7-1B17B7A4E849}"/>
                </a:ext>
              </a:extLst>
            </p:cNvPr>
            <p:cNvSpPr/>
            <p:nvPr/>
          </p:nvSpPr>
          <p:spPr>
            <a:xfrm>
              <a:off x="890588" y="2143125"/>
              <a:ext cx="2635652" cy="514063"/>
            </a:xfrm>
            <a:prstGeom prst="roundRect">
              <a:avLst>
                <a:gd name="adj" fmla="val 50000"/>
              </a:avLst>
            </a:prstGeom>
            <a:solidFill>
              <a:srgbClr val="00853C"/>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Verzameling data</a:t>
              </a:r>
            </a:p>
          </p:txBody>
        </p:sp>
        <p:sp>
          <p:nvSpPr>
            <p:cNvPr id="60" name="Ovaal 59">
              <a:extLst>
                <a:ext uri="{FF2B5EF4-FFF2-40B4-BE49-F238E27FC236}">
                  <a16:creationId xmlns:a16="http://schemas.microsoft.com/office/drawing/2014/main" id="{1E1F7DE8-CA4D-48CC-B426-5C99F07DCD58}"/>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1</a:t>
              </a:r>
            </a:p>
          </p:txBody>
        </p:sp>
      </p:grpSp>
      <p:grpSp>
        <p:nvGrpSpPr>
          <p:cNvPr id="64" name="Groep 63">
            <a:extLst>
              <a:ext uri="{FF2B5EF4-FFF2-40B4-BE49-F238E27FC236}">
                <a16:creationId xmlns:a16="http://schemas.microsoft.com/office/drawing/2014/main" id="{0136705F-CEAD-4C71-A795-97D17CBC1D20}"/>
              </a:ext>
            </a:extLst>
          </p:cNvPr>
          <p:cNvGrpSpPr/>
          <p:nvPr/>
        </p:nvGrpSpPr>
        <p:grpSpPr>
          <a:xfrm>
            <a:off x="3761027" y="4773702"/>
            <a:ext cx="2635652" cy="514063"/>
            <a:chOff x="890588" y="2143125"/>
            <a:chExt cx="2635652" cy="514063"/>
          </a:xfrm>
        </p:grpSpPr>
        <p:sp>
          <p:nvSpPr>
            <p:cNvPr id="65" name="Rechthoek: afgeronde hoeken 64">
              <a:extLst>
                <a:ext uri="{FF2B5EF4-FFF2-40B4-BE49-F238E27FC236}">
                  <a16:creationId xmlns:a16="http://schemas.microsoft.com/office/drawing/2014/main" id="{1E3C10FD-265D-47DE-911E-660307C400D6}"/>
                </a:ext>
              </a:extLst>
            </p:cNvPr>
            <p:cNvSpPr/>
            <p:nvPr/>
          </p:nvSpPr>
          <p:spPr>
            <a:xfrm>
              <a:off x="890588" y="2143125"/>
              <a:ext cx="2635652" cy="514063"/>
            </a:xfrm>
            <a:prstGeom prst="roundRect">
              <a:avLst>
                <a:gd name="adj" fmla="val 50000"/>
              </a:avLst>
            </a:prstGeom>
            <a:solidFill>
              <a:srgbClr val="F0AB00"/>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r>
                <a:rPr lang="nl-NL" sz="1200" dirty="0">
                  <a:solidFill>
                    <a:schemeClr val="bg1"/>
                  </a:solidFill>
                  <a:latin typeface="Avenir Next LT Pro Demi" panose="020B0704020202020204" pitchFamily="34" charset="0"/>
                </a:rPr>
                <a:t>Invoer data</a:t>
              </a:r>
            </a:p>
          </p:txBody>
        </p:sp>
        <p:sp>
          <p:nvSpPr>
            <p:cNvPr id="66" name="Ovaal 65">
              <a:extLst>
                <a:ext uri="{FF2B5EF4-FFF2-40B4-BE49-F238E27FC236}">
                  <a16:creationId xmlns:a16="http://schemas.microsoft.com/office/drawing/2014/main" id="{571FB5E3-C821-40FD-A763-497F88F286C3}"/>
                </a:ext>
              </a:extLst>
            </p:cNvPr>
            <p:cNvSpPr/>
            <p:nvPr/>
          </p:nvSpPr>
          <p:spPr>
            <a:xfrm>
              <a:off x="964407" y="221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2</a:t>
              </a:r>
            </a:p>
          </p:txBody>
        </p:sp>
      </p:grpSp>
      <p:cxnSp>
        <p:nvCxnSpPr>
          <p:cNvPr id="68" name="Rechte verbindingslijn 67">
            <a:extLst>
              <a:ext uri="{FF2B5EF4-FFF2-40B4-BE49-F238E27FC236}">
                <a16:creationId xmlns:a16="http://schemas.microsoft.com/office/drawing/2014/main" id="{CE1CF007-20F2-4D33-B65D-A6FC5C07DC53}"/>
              </a:ext>
            </a:extLst>
          </p:cNvPr>
          <p:cNvCxnSpPr>
            <a:stCxn id="34" idx="3"/>
            <a:endCxn id="25" idx="1"/>
          </p:cNvCxnSpPr>
          <p:nvPr/>
        </p:nvCxnSpPr>
        <p:spPr>
          <a:xfrm flipV="1">
            <a:off x="3397652" y="1500800"/>
            <a:ext cx="370874" cy="4700"/>
          </a:xfrm>
          <a:prstGeom prst="line">
            <a:avLst/>
          </a:prstGeom>
          <a:ln w="19050">
            <a:solidFill>
              <a:srgbClr val="002C64"/>
            </a:solidFill>
          </a:ln>
        </p:spPr>
        <p:style>
          <a:lnRef idx="1">
            <a:schemeClr val="accent1"/>
          </a:lnRef>
          <a:fillRef idx="0">
            <a:schemeClr val="accent1"/>
          </a:fillRef>
          <a:effectRef idx="0">
            <a:schemeClr val="accent1"/>
          </a:effectRef>
          <a:fontRef idx="minor">
            <a:schemeClr val="tx1"/>
          </a:fontRef>
        </p:style>
      </p:cxnSp>
      <p:cxnSp>
        <p:nvCxnSpPr>
          <p:cNvPr id="69" name="Rechte verbindingslijn 68">
            <a:extLst>
              <a:ext uri="{FF2B5EF4-FFF2-40B4-BE49-F238E27FC236}">
                <a16:creationId xmlns:a16="http://schemas.microsoft.com/office/drawing/2014/main" id="{B68F2D44-65C1-4F71-AD1A-7BD439ECAD55}"/>
              </a:ext>
            </a:extLst>
          </p:cNvPr>
          <p:cNvCxnSpPr>
            <a:cxnSpLocks/>
            <a:stCxn id="25" idx="3"/>
            <a:endCxn id="35" idx="1"/>
          </p:cNvCxnSpPr>
          <p:nvPr/>
        </p:nvCxnSpPr>
        <p:spPr>
          <a:xfrm>
            <a:off x="6404178" y="1500800"/>
            <a:ext cx="370874" cy="4700"/>
          </a:xfrm>
          <a:prstGeom prst="line">
            <a:avLst/>
          </a:prstGeom>
          <a:ln w="19050">
            <a:solidFill>
              <a:srgbClr val="002C64"/>
            </a:solidFill>
          </a:ln>
        </p:spPr>
        <p:style>
          <a:lnRef idx="1">
            <a:schemeClr val="accent1"/>
          </a:lnRef>
          <a:fillRef idx="0">
            <a:schemeClr val="accent1"/>
          </a:fillRef>
          <a:effectRef idx="0">
            <a:schemeClr val="accent1"/>
          </a:effectRef>
          <a:fontRef idx="minor">
            <a:schemeClr val="tx1"/>
          </a:fontRef>
        </p:style>
      </p:cxnSp>
      <p:sp>
        <p:nvSpPr>
          <p:cNvPr id="48" name="Ovaal 47">
            <a:extLst>
              <a:ext uri="{FF2B5EF4-FFF2-40B4-BE49-F238E27FC236}">
                <a16:creationId xmlns:a16="http://schemas.microsoft.com/office/drawing/2014/main" id="{7E55418C-B0F3-2E45-A4C6-C5D26F466CF6}"/>
              </a:ext>
            </a:extLst>
          </p:cNvPr>
          <p:cNvSpPr/>
          <p:nvPr/>
        </p:nvSpPr>
        <p:spPr>
          <a:xfrm>
            <a:off x="6848871" y="3412202"/>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5</a:t>
            </a:r>
          </a:p>
        </p:txBody>
      </p:sp>
      <p:sp>
        <p:nvSpPr>
          <p:cNvPr id="50" name="Ovaal 49">
            <a:extLst>
              <a:ext uri="{FF2B5EF4-FFF2-40B4-BE49-F238E27FC236}">
                <a16:creationId xmlns:a16="http://schemas.microsoft.com/office/drawing/2014/main" id="{08BD459E-9248-BC4B-8F48-56CD314B3291}"/>
              </a:ext>
            </a:extLst>
          </p:cNvPr>
          <p:cNvSpPr/>
          <p:nvPr/>
        </p:nvSpPr>
        <p:spPr>
          <a:xfrm>
            <a:off x="6848871" y="4123243"/>
            <a:ext cx="360000" cy="360000"/>
          </a:xfrm>
          <a:prstGeom prst="ellipse">
            <a:avLst/>
          </a:prstGeom>
          <a:solidFill>
            <a:schemeClr val="bg1"/>
          </a:solidFill>
          <a:ln w="19050">
            <a:solidFill>
              <a:srgbClr val="002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solidFill>
                  <a:srgbClr val="002C64"/>
                </a:solidFill>
                <a:latin typeface="Avenir Next LT Pro Demi" panose="020B0704020202020204" pitchFamily="34" charset="0"/>
              </a:rPr>
              <a:t>4</a:t>
            </a:r>
          </a:p>
        </p:txBody>
      </p:sp>
      <p:sp>
        <p:nvSpPr>
          <p:cNvPr id="44" name="Titel 1">
            <a:extLst>
              <a:ext uri="{FF2B5EF4-FFF2-40B4-BE49-F238E27FC236}">
                <a16:creationId xmlns:a16="http://schemas.microsoft.com/office/drawing/2014/main" id="{CB9B4E67-782A-D642-9435-232512AD4E89}"/>
              </a:ext>
            </a:extLst>
          </p:cNvPr>
          <p:cNvSpPr txBox="1">
            <a:spLocks/>
          </p:cNvSpPr>
          <p:nvPr/>
        </p:nvSpPr>
        <p:spPr>
          <a:xfrm>
            <a:off x="1832271" y="272869"/>
            <a:ext cx="10033200" cy="720000"/>
          </a:xfrm>
          <a:prstGeom prst="rect">
            <a:avLst/>
          </a:prstGeom>
        </p:spPr>
        <p:txBody>
          <a:bodyPr/>
          <a:lstStyle>
            <a:lvl1pPr algn="l" defTabSz="912832"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32"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9"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18"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2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37" algn="l" defTabSz="912832"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dirty="0"/>
              <a:t>REV in context bedrijfsvoering, IV en ICT</a:t>
            </a:r>
          </a:p>
        </p:txBody>
      </p:sp>
    </p:spTree>
    <p:extLst>
      <p:ext uri="{BB962C8B-B14F-4D97-AF65-F5344CB8AC3E}">
        <p14:creationId xmlns:p14="http://schemas.microsoft.com/office/powerpoint/2010/main" val="285918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11A8A87-7227-C640-B050-786E7BBD7C6C}"/>
              </a:ext>
            </a:extLst>
          </p:cNvPr>
          <p:cNvSpPr txBox="1">
            <a:spLocks/>
          </p:cNvSpPr>
          <p:nvPr/>
        </p:nvSpPr>
        <p:spPr>
          <a:xfrm>
            <a:off x="1079500" y="1800226"/>
            <a:ext cx="10033000" cy="4500563"/>
          </a:xfrm>
          <a:prstGeom prst="rect">
            <a:avLst/>
          </a:prstGeom>
        </p:spPr>
        <p:txBody>
          <a:bodyPr/>
          <a:lstStyle>
            <a:lvl1pPr marL="268293" indent="-268293" algn="l" defTabSz="912832"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61" indent="-269881" algn="l" defTabSz="912832"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41" indent="-269881" algn="l" defTabSz="912832"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22" indent="-269881" algn="l" defTabSz="912832"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402" indent="-268293" algn="l" defTabSz="912832"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525"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12"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spcBef>
                <a:spcPts val="1200"/>
              </a:spcBef>
              <a:spcAft>
                <a:spcPts val="1200"/>
              </a:spcAft>
              <a:buNone/>
            </a:pPr>
            <a:r>
              <a:rPr lang="nl-NL" dirty="0"/>
              <a:t>Borging (R)EV in organisatie en bedrijfsvoering</a:t>
            </a:r>
          </a:p>
          <a:p>
            <a:pPr>
              <a:spcBef>
                <a:spcPts val="600"/>
              </a:spcBef>
              <a:spcAft>
                <a:spcPts val="0"/>
              </a:spcAft>
            </a:pPr>
            <a:r>
              <a:rPr lang="nl-NL" dirty="0"/>
              <a:t>Inrichting werkprocessen en afbakening rollen vulling en beheer REV</a:t>
            </a:r>
          </a:p>
          <a:p>
            <a:pPr>
              <a:spcBef>
                <a:spcPts val="600"/>
              </a:spcBef>
              <a:spcAft>
                <a:spcPts val="0"/>
              </a:spcAft>
            </a:pPr>
            <a:r>
              <a:rPr lang="nl-NL" dirty="0"/>
              <a:t>Inrichting informatievoorziening, uitvoerend en sturend</a:t>
            </a:r>
          </a:p>
          <a:p>
            <a:pPr>
              <a:spcBef>
                <a:spcPts val="600"/>
              </a:spcBef>
              <a:spcAft>
                <a:spcPts val="0"/>
              </a:spcAft>
            </a:pPr>
            <a:r>
              <a:rPr lang="nl-NL" dirty="0"/>
              <a:t>Benodigde capaciteit en expertise</a:t>
            </a:r>
          </a:p>
          <a:p>
            <a:pPr>
              <a:spcBef>
                <a:spcPts val="600"/>
              </a:spcBef>
              <a:spcAft>
                <a:spcPts val="0"/>
              </a:spcAft>
            </a:pPr>
            <a:r>
              <a:rPr lang="nl-NL" dirty="0"/>
              <a:t>Inzet eigen applicatie of BGM</a:t>
            </a:r>
          </a:p>
          <a:p>
            <a:pPr marL="0" indent="0">
              <a:spcBef>
                <a:spcPts val="600"/>
              </a:spcBef>
              <a:spcAft>
                <a:spcPts val="0"/>
              </a:spcAft>
              <a:buNone/>
            </a:pPr>
            <a:endParaRPr lang="nl-NL" dirty="0"/>
          </a:p>
        </p:txBody>
      </p:sp>
      <p:sp>
        <p:nvSpPr>
          <p:cNvPr id="4" name="Afgeronde rechthoek 3">
            <a:extLst>
              <a:ext uri="{FF2B5EF4-FFF2-40B4-BE49-F238E27FC236}">
                <a16:creationId xmlns:a16="http://schemas.microsoft.com/office/drawing/2014/main" id="{233A17FB-A0D3-E84F-B94C-B721C874080B}"/>
              </a:ext>
            </a:extLst>
          </p:cNvPr>
          <p:cNvSpPr/>
          <p:nvPr/>
        </p:nvSpPr>
        <p:spPr>
          <a:xfrm>
            <a:off x="-59872" y="6403242"/>
            <a:ext cx="12311743" cy="468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spcBef>
                <a:spcPts val="0"/>
              </a:spcBef>
              <a:spcAft>
                <a:spcPts val="0"/>
              </a:spcAft>
            </a:pPr>
            <a:r>
              <a:rPr lang="nl-NL" sz="1800" dirty="0">
                <a:solidFill>
                  <a:schemeClr val="bg1"/>
                </a:solidFill>
              </a:rPr>
              <a:t>Externe veiligheid actuele aanleiding. Afwegingen raken ook aan andere milieuaspecten als bodem, geluid enz. </a:t>
            </a:r>
          </a:p>
        </p:txBody>
      </p:sp>
    </p:spTree>
    <p:extLst>
      <p:ext uri="{BB962C8B-B14F-4D97-AF65-F5344CB8AC3E}">
        <p14:creationId xmlns:p14="http://schemas.microsoft.com/office/powerpoint/2010/main" val="1294102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11A8A87-7227-C640-B050-786E7BBD7C6C}"/>
              </a:ext>
            </a:extLst>
          </p:cNvPr>
          <p:cNvSpPr txBox="1">
            <a:spLocks/>
          </p:cNvSpPr>
          <p:nvPr/>
        </p:nvSpPr>
        <p:spPr>
          <a:xfrm>
            <a:off x="1079500" y="1800226"/>
            <a:ext cx="10033000" cy="4500563"/>
          </a:xfrm>
          <a:prstGeom prst="rect">
            <a:avLst/>
          </a:prstGeom>
        </p:spPr>
        <p:txBody>
          <a:bodyPr/>
          <a:lstStyle>
            <a:lvl1pPr marL="268293" indent="-268293" algn="l" defTabSz="912832"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61" indent="-269881" algn="l" defTabSz="912832"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41" indent="-269881" algn="l" defTabSz="912832"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22" indent="-269881" algn="l" defTabSz="912832"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402" indent="-268293" algn="l" defTabSz="912832"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525"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12"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spcBef>
                <a:spcPts val="1200"/>
              </a:spcBef>
              <a:spcAft>
                <a:spcPts val="1200"/>
              </a:spcAft>
              <a:buNone/>
            </a:pPr>
            <a:r>
              <a:rPr lang="nl-NL" dirty="0"/>
              <a:t>Borging (R)EV in organisatie en bedrijfsvoering</a:t>
            </a:r>
          </a:p>
          <a:p>
            <a:pPr>
              <a:spcBef>
                <a:spcPts val="600"/>
              </a:spcBef>
              <a:spcAft>
                <a:spcPts val="0"/>
              </a:spcAft>
            </a:pPr>
            <a:r>
              <a:rPr lang="nl-NL" dirty="0"/>
              <a:t>Inrichting werkprocessen en afbakening rollen vulling en beheer REV</a:t>
            </a:r>
          </a:p>
          <a:p>
            <a:pPr>
              <a:spcBef>
                <a:spcPts val="600"/>
              </a:spcBef>
              <a:spcAft>
                <a:spcPts val="0"/>
              </a:spcAft>
            </a:pPr>
            <a:r>
              <a:rPr lang="nl-NL" dirty="0"/>
              <a:t>Inrichting informatievoorziening, uitvoerend en sturend</a:t>
            </a:r>
          </a:p>
          <a:p>
            <a:pPr>
              <a:spcBef>
                <a:spcPts val="600"/>
              </a:spcBef>
              <a:spcAft>
                <a:spcPts val="0"/>
              </a:spcAft>
            </a:pPr>
            <a:r>
              <a:rPr lang="nl-NL" dirty="0"/>
              <a:t>Benodigde capaciteit en expertise</a:t>
            </a:r>
          </a:p>
          <a:p>
            <a:pPr>
              <a:spcBef>
                <a:spcPts val="600"/>
              </a:spcBef>
              <a:spcAft>
                <a:spcPts val="0"/>
              </a:spcAft>
            </a:pPr>
            <a:r>
              <a:rPr lang="nl-NL" dirty="0"/>
              <a:t>Inzet eigen applicatie of BGM</a:t>
            </a:r>
          </a:p>
          <a:p>
            <a:pPr marL="0" indent="0">
              <a:spcBef>
                <a:spcPts val="600"/>
              </a:spcBef>
              <a:spcAft>
                <a:spcPts val="0"/>
              </a:spcAft>
              <a:buNone/>
            </a:pPr>
            <a:endParaRPr lang="nl-NL" dirty="0"/>
          </a:p>
          <a:p>
            <a:pPr marL="0" indent="0">
              <a:spcBef>
                <a:spcPts val="600"/>
              </a:spcBef>
              <a:spcAft>
                <a:spcPts val="0"/>
              </a:spcAft>
              <a:buNone/>
            </a:pPr>
            <a:r>
              <a:rPr lang="nl-NL" dirty="0"/>
              <a:t>Afspraken hierover met omgevingsdienst</a:t>
            </a:r>
          </a:p>
          <a:p>
            <a:pPr>
              <a:spcBef>
                <a:spcPts val="600"/>
              </a:spcBef>
              <a:spcAft>
                <a:spcPts val="0"/>
              </a:spcAft>
            </a:pPr>
            <a:r>
              <a:rPr lang="nl-NL" dirty="0"/>
              <a:t>Opdrachtverlening aan omgevingsdienst; mandaat bronhouderschap</a:t>
            </a:r>
          </a:p>
          <a:p>
            <a:pPr>
              <a:spcBef>
                <a:spcPts val="600"/>
              </a:spcBef>
              <a:spcAft>
                <a:spcPts val="0"/>
              </a:spcAft>
            </a:pPr>
            <a:r>
              <a:rPr lang="nl-NL" dirty="0"/>
              <a:t>Kosten en dekking </a:t>
            </a:r>
            <a:r>
              <a:rPr lang="nl-NL" b="1" baseline="30000" dirty="0"/>
              <a:t>€)</a:t>
            </a:r>
            <a:endParaRPr lang="nl-NL" dirty="0"/>
          </a:p>
          <a:p>
            <a:pPr>
              <a:spcBef>
                <a:spcPts val="600"/>
              </a:spcBef>
              <a:spcAft>
                <a:spcPts val="0"/>
              </a:spcAft>
            </a:pPr>
            <a:r>
              <a:rPr lang="nl-NL" dirty="0"/>
              <a:t>Samenwerking en communicatie</a:t>
            </a:r>
            <a:endParaRPr lang="nl-NL" b="1" baseline="30000" dirty="0"/>
          </a:p>
        </p:txBody>
      </p:sp>
      <p:sp>
        <p:nvSpPr>
          <p:cNvPr id="4" name="Afgeronde rechthoek 3">
            <a:extLst>
              <a:ext uri="{FF2B5EF4-FFF2-40B4-BE49-F238E27FC236}">
                <a16:creationId xmlns:a16="http://schemas.microsoft.com/office/drawing/2014/main" id="{233A17FB-A0D3-E84F-B94C-B721C874080B}"/>
              </a:ext>
            </a:extLst>
          </p:cNvPr>
          <p:cNvSpPr/>
          <p:nvPr/>
        </p:nvSpPr>
        <p:spPr>
          <a:xfrm>
            <a:off x="-59872" y="6403242"/>
            <a:ext cx="12311743" cy="468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spcBef>
                <a:spcPts val="0"/>
              </a:spcBef>
              <a:spcAft>
                <a:spcPts val="0"/>
              </a:spcAft>
            </a:pPr>
            <a:r>
              <a:rPr lang="nl-NL" sz="1800" dirty="0">
                <a:solidFill>
                  <a:schemeClr val="bg1"/>
                </a:solidFill>
              </a:rPr>
              <a:t>Externe veiligheid actuele aanleiding. Afwegingen raken ook aan andere milieuaspecten als bodem, geluid enz. </a:t>
            </a:r>
          </a:p>
        </p:txBody>
      </p:sp>
    </p:spTree>
    <p:extLst>
      <p:ext uri="{BB962C8B-B14F-4D97-AF65-F5344CB8AC3E}">
        <p14:creationId xmlns:p14="http://schemas.microsoft.com/office/powerpoint/2010/main" val="1946085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7CDC5-C0E6-9243-B5CE-5B36934F075A}"/>
              </a:ext>
            </a:extLst>
          </p:cNvPr>
          <p:cNvSpPr>
            <a:spLocks noGrp="1"/>
          </p:cNvSpPr>
          <p:nvPr>
            <p:ph type="title"/>
          </p:nvPr>
        </p:nvSpPr>
        <p:spPr/>
        <p:txBody>
          <a:bodyPr/>
          <a:lstStyle/>
          <a:p>
            <a:r>
              <a:rPr lang="nl-NL" dirty="0"/>
              <a:t>En dan nu naar DUTO</a:t>
            </a:r>
          </a:p>
        </p:txBody>
      </p:sp>
      <p:sp>
        <p:nvSpPr>
          <p:cNvPr id="4" name="Tekstvak 3">
            <a:extLst>
              <a:ext uri="{FF2B5EF4-FFF2-40B4-BE49-F238E27FC236}">
                <a16:creationId xmlns:a16="http://schemas.microsoft.com/office/drawing/2014/main" id="{B8BBCD36-BEF7-5742-890A-064F0818E352}"/>
              </a:ext>
            </a:extLst>
          </p:cNvPr>
          <p:cNvSpPr txBox="1"/>
          <p:nvPr/>
        </p:nvSpPr>
        <p:spPr>
          <a:xfrm>
            <a:off x="850200" y="1761900"/>
            <a:ext cx="3530600" cy="1938992"/>
          </a:xfrm>
          <a:prstGeom prst="rect">
            <a:avLst/>
          </a:prstGeom>
          <a:no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Hoe registreer je melding?</a:t>
            </a:r>
          </a:p>
          <a:p>
            <a:pPr marL="342900" indent="-342900" algn="l">
              <a:buFont typeface="Arial" panose="020B0604020202020204" pitchFamily="34" charset="0"/>
              <a:buChar char="•"/>
            </a:pPr>
            <a:r>
              <a:rPr lang="nl-NL" sz="2000" dirty="0">
                <a:solidFill>
                  <a:srgbClr val="002060"/>
                </a:solidFill>
                <a:latin typeface="+mn-lt"/>
              </a:rPr>
              <a:t>Hoe relateer je melding aan </a:t>
            </a:r>
            <a:r>
              <a:rPr lang="nl-NL" sz="2000" dirty="0" err="1">
                <a:solidFill>
                  <a:srgbClr val="002060"/>
                </a:solidFill>
                <a:latin typeface="+mn-lt"/>
              </a:rPr>
              <a:t>evt</a:t>
            </a:r>
            <a:r>
              <a:rPr lang="nl-NL" sz="2000" dirty="0">
                <a:solidFill>
                  <a:srgbClr val="002060"/>
                </a:solidFill>
                <a:latin typeface="+mn-lt"/>
              </a:rPr>
              <a:t> vergunning?</a:t>
            </a:r>
          </a:p>
          <a:p>
            <a:pPr marL="342900" indent="-342900" algn="l">
              <a:buFont typeface="Arial" panose="020B0604020202020204" pitchFamily="34" charset="0"/>
              <a:buChar char="•"/>
            </a:pPr>
            <a:r>
              <a:rPr lang="nl-NL" sz="2000" dirty="0">
                <a:solidFill>
                  <a:srgbClr val="002060"/>
                </a:solidFill>
                <a:latin typeface="+mn-lt"/>
              </a:rPr>
              <a:t>Hoe wordt aan te leveren informatie ingediend (hoe stroomlijnen)</a:t>
            </a:r>
          </a:p>
        </p:txBody>
      </p:sp>
      <p:sp>
        <p:nvSpPr>
          <p:cNvPr id="6" name="Tekstvak 5">
            <a:extLst>
              <a:ext uri="{FF2B5EF4-FFF2-40B4-BE49-F238E27FC236}">
                <a16:creationId xmlns:a16="http://schemas.microsoft.com/office/drawing/2014/main" id="{19DB13EB-D2BD-E446-B479-CB75651A0903}"/>
              </a:ext>
            </a:extLst>
          </p:cNvPr>
          <p:cNvSpPr txBox="1"/>
          <p:nvPr/>
        </p:nvSpPr>
        <p:spPr>
          <a:xfrm>
            <a:off x="4760570" y="1782763"/>
            <a:ext cx="3530600" cy="2246769"/>
          </a:xfrm>
          <a:prstGeom prst="rect">
            <a:avLst/>
          </a:prstGeom>
          <a:no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Registreren </a:t>
            </a:r>
            <a:r>
              <a:rPr lang="nl-NL" sz="2000" dirty="0" err="1">
                <a:solidFill>
                  <a:srgbClr val="002060"/>
                </a:solidFill>
                <a:latin typeface="+mn-lt"/>
              </a:rPr>
              <a:t>gereedmelding</a:t>
            </a:r>
            <a:endParaRPr lang="nl-NL" sz="2000" dirty="0">
              <a:solidFill>
                <a:srgbClr val="002060"/>
              </a:solidFill>
              <a:latin typeface="+mn-lt"/>
            </a:endParaRPr>
          </a:p>
          <a:p>
            <a:pPr marL="342900" indent="-342900" algn="l">
              <a:buFont typeface="Arial" panose="020B0604020202020204" pitchFamily="34" charset="0"/>
              <a:buChar char="•"/>
            </a:pPr>
            <a:r>
              <a:rPr lang="nl-NL" sz="2000" dirty="0">
                <a:solidFill>
                  <a:srgbClr val="002060"/>
                </a:solidFill>
                <a:latin typeface="+mn-lt"/>
              </a:rPr>
              <a:t>Dossier opslaan? Waar en hoe?</a:t>
            </a:r>
          </a:p>
          <a:p>
            <a:pPr marL="342900" indent="-342900" algn="l">
              <a:buFont typeface="Arial" panose="020B0604020202020204" pitchFamily="34" charset="0"/>
              <a:buChar char="•"/>
            </a:pPr>
            <a:r>
              <a:rPr lang="nl-NL" sz="2000" dirty="0">
                <a:solidFill>
                  <a:srgbClr val="002060"/>
                </a:solidFill>
                <a:latin typeface="+mn-lt"/>
              </a:rPr>
              <a:t>Toezicht en handhaving?</a:t>
            </a:r>
          </a:p>
          <a:p>
            <a:pPr marL="342900" indent="-342900" algn="l">
              <a:buFont typeface="Arial" panose="020B0604020202020204" pitchFamily="34" charset="0"/>
              <a:buChar char="•"/>
            </a:pPr>
            <a:r>
              <a:rPr lang="nl-NL" sz="2000" dirty="0">
                <a:solidFill>
                  <a:srgbClr val="002060"/>
                </a:solidFill>
                <a:latin typeface="+mn-lt"/>
              </a:rPr>
              <a:t>Hoe registreerden beëindigen bouw?</a:t>
            </a:r>
          </a:p>
        </p:txBody>
      </p:sp>
      <p:sp>
        <p:nvSpPr>
          <p:cNvPr id="7" name="Tekstvak 6">
            <a:extLst>
              <a:ext uri="{FF2B5EF4-FFF2-40B4-BE49-F238E27FC236}">
                <a16:creationId xmlns:a16="http://schemas.microsoft.com/office/drawing/2014/main" id="{876B9EC5-5BFD-0643-8DE9-F36F1A72E1E1}"/>
              </a:ext>
            </a:extLst>
          </p:cNvPr>
          <p:cNvSpPr txBox="1"/>
          <p:nvPr/>
        </p:nvSpPr>
        <p:spPr>
          <a:xfrm>
            <a:off x="822076" y="3789792"/>
            <a:ext cx="3530600" cy="2554545"/>
          </a:xfrm>
          <a:prstGeom prst="rect">
            <a:avLst/>
          </a:prstGeom>
          <a:solidFill>
            <a:schemeClr val="bg1"/>
          </a:solid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Is dossier volledig en beschikbaar?</a:t>
            </a:r>
          </a:p>
          <a:p>
            <a:pPr marL="342900" indent="-342900" algn="l">
              <a:buFont typeface="Arial" panose="020B0604020202020204" pitchFamily="34" charset="0"/>
              <a:buChar char="•"/>
            </a:pPr>
            <a:r>
              <a:rPr lang="nl-NL" sz="2000" dirty="0">
                <a:solidFill>
                  <a:srgbClr val="002060"/>
                </a:solidFill>
                <a:latin typeface="+mn-lt"/>
              </a:rPr>
              <a:t>Duidelijke structuur van dossier?: Hoe worden dossiers gedeeld (en mag dat?</a:t>
            </a:r>
          </a:p>
          <a:p>
            <a:pPr marL="342900" indent="-342900" algn="l">
              <a:buFont typeface="Arial" panose="020B0604020202020204" pitchFamily="34" charset="0"/>
              <a:buChar char="•"/>
            </a:pPr>
            <a:r>
              <a:rPr lang="nl-NL" sz="2000" dirty="0">
                <a:solidFill>
                  <a:srgbClr val="002060"/>
                </a:solidFill>
                <a:latin typeface="+mn-lt"/>
              </a:rPr>
              <a:t>Is er een </a:t>
            </a:r>
            <a:r>
              <a:rPr lang="nl-NL" sz="2000" dirty="0" err="1">
                <a:solidFill>
                  <a:srgbClr val="002060"/>
                </a:solidFill>
                <a:latin typeface="+mn-lt"/>
              </a:rPr>
              <a:t>toezichtsprocotol</a:t>
            </a:r>
            <a:r>
              <a:rPr lang="nl-NL" sz="2000" dirty="0">
                <a:solidFill>
                  <a:srgbClr val="002060"/>
                </a:solidFill>
                <a:latin typeface="+mn-lt"/>
              </a:rPr>
              <a:t>?</a:t>
            </a:r>
          </a:p>
        </p:txBody>
      </p:sp>
      <p:sp>
        <p:nvSpPr>
          <p:cNvPr id="8" name="Tekstvak 7">
            <a:extLst>
              <a:ext uri="{FF2B5EF4-FFF2-40B4-BE49-F238E27FC236}">
                <a16:creationId xmlns:a16="http://schemas.microsoft.com/office/drawing/2014/main" id="{FA6BC2A8-AD0F-9443-BC15-528F78A7CA17}"/>
              </a:ext>
            </a:extLst>
          </p:cNvPr>
          <p:cNvSpPr txBox="1"/>
          <p:nvPr/>
        </p:nvSpPr>
        <p:spPr>
          <a:xfrm>
            <a:off x="8545170" y="1789751"/>
            <a:ext cx="3530600" cy="2554545"/>
          </a:xfrm>
          <a:prstGeom prst="rect">
            <a:avLst/>
          </a:prstGeom>
          <a:no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Hoe toezicht bij te houden in dossier?</a:t>
            </a:r>
          </a:p>
          <a:p>
            <a:pPr marL="342900" indent="-342900" algn="l">
              <a:buFont typeface="Arial" panose="020B0604020202020204" pitchFamily="34" charset="0"/>
              <a:buChar char="•"/>
            </a:pPr>
            <a:r>
              <a:rPr lang="nl-NL" sz="2000" dirty="0">
                <a:solidFill>
                  <a:srgbClr val="002060"/>
                </a:solidFill>
                <a:latin typeface="+mn-lt"/>
              </a:rPr>
              <a:t>Vaste structuur in rapportage?</a:t>
            </a:r>
          </a:p>
          <a:p>
            <a:pPr marL="342900" indent="-342900" algn="l">
              <a:buFont typeface="Arial" panose="020B0604020202020204" pitchFamily="34" charset="0"/>
              <a:buChar char="•"/>
            </a:pPr>
            <a:r>
              <a:rPr lang="nl-NL" sz="2000" dirty="0">
                <a:solidFill>
                  <a:srgbClr val="002060"/>
                </a:solidFill>
                <a:latin typeface="+mn-lt"/>
              </a:rPr>
              <a:t>Register?</a:t>
            </a:r>
          </a:p>
          <a:p>
            <a:pPr marL="342900" indent="-342900" algn="l">
              <a:buFont typeface="Arial" panose="020B0604020202020204" pitchFamily="34" charset="0"/>
              <a:buChar char="•"/>
            </a:pPr>
            <a:r>
              <a:rPr lang="nl-NL" sz="2000" dirty="0">
                <a:solidFill>
                  <a:srgbClr val="002060"/>
                </a:solidFill>
                <a:latin typeface="+mn-lt"/>
              </a:rPr>
              <a:t>Hoe terugkoppeling van waarnemingen naar beleid (omgevingsplan?)</a:t>
            </a:r>
          </a:p>
        </p:txBody>
      </p:sp>
      <p:sp>
        <p:nvSpPr>
          <p:cNvPr id="9" name="Tekstvak 8">
            <a:extLst>
              <a:ext uri="{FF2B5EF4-FFF2-40B4-BE49-F238E27FC236}">
                <a16:creationId xmlns:a16="http://schemas.microsoft.com/office/drawing/2014/main" id="{BBE66379-8203-9949-A92D-8D04BA3D89CB}"/>
              </a:ext>
            </a:extLst>
          </p:cNvPr>
          <p:cNvSpPr txBox="1"/>
          <p:nvPr/>
        </p:nvSpPr>
        <p:spPr>
          <a:xfrm>
            <a:off x="4760570" y="4292962"/>
            <a:ext cx="3530600" cy="2246769"/>
          </a:xfrm>
          <a:prstGeom prst="rect">
            <a:avLst/>
          </a:prstGeom>
          <a:no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Hoe registreren handhavingsverzoek?</a:t>
            </a:r>
          </a:p>
          <a:p>
            <a:pPr marL="342900" indent="-342900" algn="l">
              <a:buFont typeface="Arial" panose="020B0604020202020204" pitchFamily="34" charset="0"/>
              <a:buChar char="•"/>
            </a:pPr>
            <a:r>
              <a:rPr lang="nl-NL" sz="2000" dirty="0">
                <a:solidFill>
                  <a:srgbClr val="002060"/>
                </a:solidFill>
                <a:latin typeface="+mn-lt"/>
              </a:rPr>
              <a:t>Waarschuwingsbrief? Waar registreren?</a:t>
            </a:r>
          </a:p>
          <a:p>
            <a:pPr marL="342900" indent="-342900" algn="l">
              <a:buFont typeface="Arial" panose="020B0604020202020204" pitchFamily="34" charset="0"/>
              <a:buChar char="•"/>
            </a:pPr>
            <a:r>
              <a:rPr lang="nl-NL" sz="2000" dirty="0">
                <a:solidFill>
                  <a:srgbClr val="002060"/>
                </a:solidFill>
                <a:latin typeface="+mn-lt"/>
              </a:rPr>
              <a:t>Hoe worden ketenpartners geïnformeerd? Wie archiveert?</a:t>
            </a:r>
          </a:p>
        </p:txBody>
      </p:sp>
      <p:sp>
        <p:nvSpPr>
          <p:cNvPr id="10" name="Tekstvak 9">
            <a:extLst>
              <a:ext uri="{FF2B5EF4-FFF2-40B4-BE49-F238E27FC236}">
                <a16:creationId xmlns:a16="http://schemas.microsoft.com/office/drawing/2014/main" id="{A207FCCD-F0B3-0D4A-9778-0E3C677560C0}"/>
              </a:ext>
            </a:extLst>
          </p:cNvPr>
          <p:cNvSpPr txBox="1"/>
          <p:nvPr/>
        </p:nvSpPr>
        <p:spPr>
          <a:xfrm>
            <a:off x="8583270" y="5711262"/>
            <a:ext cx="3530600" cy="1015663"/>
          </a:xfrm>
          <a:prstGeom prst="rect">
            <a:avLst/>
          </a:prstGeom>
          <a:noFill/>
          <a:ln w="38100">
            <a:solidFill>
              <a:srgbClr val="FF0000"/>
            </a:solidFill>
          </a:ln>
        </p:spPr>
        <p:txBody>
          <a:bodyPr wrap="square" rtlCol="0">
            <a:spAutoFit/>
          </a:bodyPr>
          <a:lstStyle/>
          <a:p>
            <a:pPr marL="342900" indent="-342900" algn="l">
              <a:buFont typeface="Arial" panose="020B0604020202020204" pitchFamily="34" charset="0"/>
              <a:buChar char="•"/>
            </a:pPr>
            <a:r>
              <a:rPr lang="nl-NL" sz="2000" dirty="0">
                <a:solidFill>
                  <a:srgbClr val="002060"/>
                </a:solidFill>
                <a:latin typeface="+mn-lt"/>
              </a:rPr>
              <a:t>Hoe registreren sanctie?</a:t>
            </a:r>
          </a:p>
          <a:p>
            <a:pPr marL="342900" indent="-342900" algn="l">
              <a:buFont typeface="Arial" panose="020B0604020202020204" pitchFamily="34" charset="0"/>
              <a:buChar char="•"/>
            </a:pPr>
            <a:r>
              <a:rPr lang="nl-NL" sz="2000" dirty="0">
                <a:solidFill>
                  <a:srgbClr val="002060"/>
                </a:solidFill>
                <a:latin typeface="+mn-lt"/>
              </a:rPr>
              <a:t>Welke gevolgacties?</a:t>
            </a:r>
          </a:p>
          <a:p>
            <a:pPr marL="342900" indent="-342900" algn="l">
              <a:buFont typeface="Arial" panose="020B0604020202020204" pitchFamily="34" charset="0"/>
              <a:buChar char="•"/>
            </a:pPr>
            <a:r>
              <a:rPr lang="nl-NL" sz="2000" dirty="0">
                <a:solidFill>
                  <a:srgbClr val="002060"/>
                </a:solidFill>
                <a:latin typeface="+mn-lt"/>
              </a:rPr>
              <a:t>Vervolg acties?</a:t>
            </a:r>
          </a:p>
        </p:txBody>
      </p:sp>
    </p:spTree>
    <p:extLst>
      <p:ext uri="{BB962C8B-B14F-4D97-AF65-F5344CB8AC3E}">
        <p14:creationId xmlns:p14="http://schemas.microsoft.com/office/powerpoint/2010/main" val="243582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2.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CE455056-2E07-40E3-A23C-F1856412D281}" vid="{E190F73E-30FE-4981-A67C-E1D98411DE6E}"/>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46E29-AE7D-4509-A532-126D5D04D2F1}"/>
</file>

<file path=customXml/itemProps2.xml><?xml version="1.0" encoding="utf-8"?>
<ds:datastoreItem xmlns:ds="http://schemas.openxmlformats.org/officeDocument/2006/customXml" ds:itemID="{7197D31A-D379-450F-A8C8-FD31CFE452A7}"/>
</file>

<file path=docProps/app.xml><?xml version="1.0" encoding="utf-8"?>
<Properties xmlns="http://schemas.openxmlformats.org/officeDocument/2006/extended-properties" xmlns:vt="http://schemas.openxmlformats.org/officeDocument/2006/docPropsVTypes">
  <Template>VNG</Template>
  <TotalTime>18821</TotalTime>
  <Words>1663</Words>
  <Application>Microsoft Macintosh PowerPoint</Application>
  <PresentationFormat>Breedbeeld</PresentationFormat>
  <Paragraphs>272</Paragraphs>
  <Slides>10</Slides>
  <Notes>3</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10</vt:i4>
      </vt:variant>
    </vt:vector>
  </HeadingPairs>
  <TitlesOfParts>
    <vt:vector size="18" baseType="lpstr">
      <vt:lpstr>Arial</vt:lpstr>
      <vt:lpstr>Avenir Next LT Pro Demi</vt:lpstr>
      <vt:lpstr>Calibri</vt:lpstr>
      <vt:lpstr>Garamond</vt:lpstr>
      <vt:lpstr>Wingdings</vt:lpstr>
      <vt:lpstr>VNG_Basis - kopie</vt:lpstr>
      <vt:lpstr>VNG Titels</vt:lpstr>
      <vt:lpstr>think-cell Slide</vt:lpstr>
      <vt:lpstr>REV en processen, archivering en …</vt:lpstr>
      <vt:lpstr>PowerPoint-presentatie</vt:lpstr>
      <vt:lpstr>PowerPoint-presentatie</vt:lpstr>
      <vt:lpstr>PowerPoint-presentatie</vt:lpstr>
      <vt:lpstr>PowerPoint-presentatie</vt:lpstr>
      <vt:lpstr>PowerPoint-presentatie</vt:lpstr>
      <vt:lpstr>PowerPoint-presentatie</vt:lpstr>
      <vt:lpstr>PowerPoint-presentatie</vt:lpstr>
      <vt:lpstr>En dan nu naar DUTO</vt:lpstr>
      <vt:lpstr>PowerPoint-presentatie</vt:lpstr>
    </vt:vector>
  </TitlesOfParts>
  <Company>Valid WPS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Vincent Aalbers</dc:creator>
  <cp:keywords>All Places</cp:keywords>
  <cp:lastModifiedBy>Vincent Aalbers</cp:lastModifiedBy>
  <cp:revision>166</cp:revision>
  <cp:lastPrinted>2016-11-29T12:08:35Z</cp:lastPrinted>
  <dcterms:created xsi:type="dcterms:W3CDTF">2021-10-07T07:00:40Z</dcterms:created>
  <dcterms:modified xsi:type="dcterms:W3CDTF">2022-04-13T08:09:51Z</dcterms:modified>
</cp:coreProperties>
</file>