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25" r:id="rId2"/>
  </p:sldMasterIdLst>
  <p:notesMasterIdLst>
    <p:notesMasterId r:id="rId13"/>
  </p:notesMasterIdLst>
  <p:handoutMasterIdLst>
    <p:handoutMasterId r:id="rId14"/>
  </p:handoutMasterIdLst>
  <p:sldIdLst>
    <p:sldId id="1224" r:id="rId3"/>
    <p:sldId id="1229" r:id="rId4"/>
    <p:sldId id="1244" r:id="rId5"/>
    <p:sldId id="1255" r:id="rId6"/>
    <p:sldId id="1210" r:id="rId7"/>
    <p:sldId id="1039" r:id="rId8"/>
    <p:sldId id="1257" r:id="rId9"/>
    <p:sldId id="1258" r:id="rId10"/>
    <p:sldId id="1260" r:id="rId11"/>
    <p:sldId id="1259" r:id="rId12"/>
  </p:sldIdLst>
  <p:sldSz cx="12192000" cy="6858000"/>
  <p:notesSz cx="6858000" cy="9144000"/>
  <p:defaultTextStyle>
    <a:defPPr>
      <a:defRPr lang="nl-NL"/>
    </a:defPPr>
    <a:lvl1pPr algn="l" defTabSz="912770" rtl="0" fontAlgn="base">
      <a:spcBef>
        <a:spcPct val="0"/>
      </a:spcBef>
      <a:spcAft>
        <a:spcPct val="0"/>
      </a:spcAft>
      <a:defRPr sz="2400" kern="1200">
        <a:solidFill>
          <a:schemeClr val="tx1"/>
        </a:solidFill>
        <a:latin typeface="Calibri" charset="0"/>
        <a:ea typeface="ＭＳ Ｐゴシック" charset="-128"/>
        <a:cs typeface="+mn-cs"/>
      </a:defRPr>
    </a:lvl1pPr>
    <a:lvl2pPr marL="455592" indent="1588" algn="l" defTabSz="912770" rtl="0" fontAlgn="base">
      <a:spcBef>
        <a:spcPct val="0"/>
      </a:spcBef>
      <a:spcAft>
        <a:spcPct val="0"/>
      </a:spcAft>
      <a:defRPr sz="2400" kern="1200">
        <a:solidFill>
          <a:schemeClr val="tx1"/>
        </a:solidFill>
        <a:latin typeface="Calibri" charset="0"/>
        <a:ea typeface="ＭＳ Ｐゴシック" charset="-128"/>
        <a:cs typeface="+mn-cs"/>
      </a:defRPr>
    </a:lvl2pPr>
    <a:lvl3pPr marL="912770" indent="1588" algn="l" defTabSz="912770" rtl="0" fontAlgn="base">
      <a:spcBef>
        <a:spcPct val="0"/>
      </a:spcBef>
      <a:spcAft>
        <a:spcPct val="0"/>
      </a:spcAft>
      <a:defRPr sz="2400" kern="1200">
        <a:solidFill>
          <a:schemeClr val="tx1"/>
        </a:solidFill>
        <a:latin typeface="Calibri" charset="0"/>
        <a:ea typeface="ＭＳ Ｐゴシック" charset="-128"/>
        <a:cs typeface="+mn-cs"/>
      </a:defRPr>
    </a:lvl3pPr>
    <a:lvl4pPr marL="1369948" indent="1588" algn="l" defTabSz="912770" rtl="0" fontAlgn="base">
      <a:spcBef>
        <a:spcPct val="0"/>
      </a:spcBef>
      <a:spcAft>
        <a:spcPct val="0"/>
      </a:spcAft>
      <a:defRPr sz="2400" kern="1200">
        <a:solidFill>
          <a:schemeClr val="tx1"/>
        </a:solidFill>
        <a:latin typeface="Calibri" charset="0"/>
        <a:ea typeface="ＭＳ Ｐゴシック" charset="-128"/>
        <a:cs typeface="+mn-cs"/>
      </a:defRPr>
    </a:lvl4pPr>
    <a:lvl5pPr marL="1827126" indent="1588" algn="l" defTabSz="912770" rtl="0" fontAlgn="base">
      <a:spcBef>
        <a:spcPct val="0"/>
      </a:spcBef>
      <a:spcAft>
        <a:spcPct val="0"/>
      </a:spcAft>
      <a:defRPr sz="2400" kern="1200">
        <a:solidFill>
          <a:schemeClr val="tx1"/>
        </a:solidFill>
        <a:latin typeface="Calibri" charset="0"/>
        <a:ea typeface="ＭＳ Ｐゴシック" charset="-128"/>
        <a:cs typeface="+mn-cs"/>
      </a:defRPr>
    </a:lvl5pPr>
    <a:lvl6pPr marL="2285892" algn="l" defTabSz="914357" rtl="0" eaLnBrk="1" latinLnBrk="0" hangingPunct="1">
      <a:defRPr sz="2400" kern="1200">
        <a:solidFill>
          <a:schemeClr val="tx1"/>
        </a:solidFill>
        <a:latin typeface="Calibri" charset="0"/>
        <a:ea typeface="ＭＳ Ｐゴシック" charset="-128"/>
        <a:cs typeface="+mn-cs"/>
      </a:defRPr>
    </a:lvl6pPr>
    <a:lvl7pPr marL="2743070" algn="l" defTabSz="914357" rtl="0" eaLnBrk="1" latinLnBrk="0" hangingPunct="1">
      <a:defRPr sz="2400" kern="1200">
        <a:solidFill>
          <a:schemeClr val="tx1"/>
        </a:solidFill>
        <a:latin typeface="Calibri" charset="0"/>
        <a:ea typeface="ＭＳ Ｐゴシック" charset="-128"/>
        <a:cs typeface="+mn-cs"/>
      </a:defRPr>
    </a:lvl7pPr>
    <a:lvl8pPr marL="3200249" algn="l" defTabSz="914357" rtl="0" eaLnBrk="1" latinLnBrk="0" hangingPunct="1">
      <a:defRPr sz="2400" kern="1200">
        <a:solidFill>
          <a:schemeClr val="tx1"/>
        </a:solidFill>
        <a:latin typeface="Calibri" charset="0"/>
        <a:ea typeface="ＭＳ Ｐゴシック" charset="-128"/>
        <a:cs typeface="+mn-cs"/>
      </a:defRPr>
    </a:lvl8pPr>
    <a:lvl9pPr marL="3657428" algn="l" defTabSz="914357"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1139" userDrawn="1">
          <p15:clr>
            <a:srgbClr val="A4A3A4"/>
          </p15:clr>
        </p15:guide>
        <p15:guide id="3" pos="7015" userDrawn="1">
          <p15:clr>
            <a:srgbClr val="A4A3A4"/>
          </p15:clr>
        </p15:guide>
        <p15:guide id="6" pos="66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F3"/>
    <a:srgbClr val="008542"/>
    <a:srgbClr val="F0AB00"/>
    <a:srgbClr val="002C64"/>
    <a:srgbClr val="C20016"/>
    <a:srgbClr val="33AADC"/>
    <a:srgbClr val="002F5F"/>
    <a:srgbClr val="3DB7E4"/>
    <a:srgbClr val="8EBA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64" autoAdjust="0"/>
    <p:restoredTop sz="94353"/>
  </p:normalViewPr>
  <p:slideViewPr>
    <p:cSldViewPr snapToGrid="0" snapToObjects="1" showGuides="1">
      <p:cViewPr varScale="1">
        <p:scale>
          <a:sx n="119" d="100"/>
          <a:sy n="119" d="100"/>
        </p:scale>
        <p:origin x="672" y="184"/>
      </p:cViewPr>
      <p:guideLst>
        <p:guide orient="horz" pos="1139"/>
        <p:guide pos="7015"/>
        <p:guide pos="665"/>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37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13-04-2022</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13-04-2022</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77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592" algn="l" defTabSz="91277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770" algn="l" defTabSz="91277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69948" algn="l" defTabSz="91277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126" algn="l" defTabSz="91277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687" algn="l" defTabSz="914274" rtl="0" eaLnBrk="1" latinLnBrk="0" hangingPunct="1">
      <a:defRPr sz="1200" kern="1200">
        <a:solidFill>
          <a:schemeClr val="tx1"/>
        </a:solidFill>
        <a:latin typeface="+mn-lt"/>
        <a:ea typeface="+mn-ea"/>
        <a:cs typeface="+mn-cs"/>
      </a:defRPr>
    </a:lvl6pPr>
    <a:lvl7pPr marL="2742824" algn="l" defTabSz="914274" rtl="0" eaLnBrk="1" latinLnBrk="0" hangingPunct="1">
      <a:defRPr sz="1200" kern="1200">
        <a:solidFill>
          <a:schemeClr val="tx1"/>
        </a:solidFill>
        <a:latin typeface="+mn-lt"/>
        <a:ea typeface="+mn-ea"/>
        <a:cs typeface="+mn-cs"/>
      </a:defRPr>
    </a:lvl7pPr>
    <a:lvl8pPr marL="3199962" algn="l" defTabSz="914274" rtl="0" eaLnBrk="1" latinLnBrk="0" hangingPunct="1">
      <a:defRPr sz="1200" kern="1200">
        <a:solidFill>
          <a:schemeClr val="tx1"/>
        </a:solidFill>
        <a:latin typeface="+mn-lt"/>
        <a:ea typeface="+mn-ea"/>
        <a:cs typeface="+mn-cs"/>
      </a:defRPr>
    </a:lvl8pPr>
    <a:lvl9pPr marL="3657099" algn="l" defTabSz="91427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RD: samenhang: data vanuit vergunningverlening moet aangeleverd aan het REV. Het REV zorgt dat de data beschikbaar komt voor besluitvorming.</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a:t>
            </a:fld>
            <a:endParaRPr lang="nl-NL" altLang="en-US"/>
          </a:p>
        </p:txBody>
      </p:sp>
    </p:spTree>
    <p:extLst>
      <p:ext uri="{BB962C8B-B14F-4D97-AF65-F5344CB8AC3E}">
        <p14:creationId xmlns:p14="http://schemas.microsoft.com/office/powerpoint/2010/main" val="281958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RD: samenhang: data vanuit vergunningverlening moet aangeleverd aan het REV. Het REV zorgt dat de data beschikbaar komt voor besluitvorming.</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3271623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B825320D-6020-4F81-9BB4-04CF111468BB}" type="slidenum">
              <a:rPr lang="nl-NL" altLang="nl-NL" smtClean="0"/>
              <a:pPr>
                <a:defRPr/>
              </a:pPr>
              <a:t>10</a:t>
            </a:fld>
            <a:endParaRPr lang="nl-NL" altLang="nl-NL"/>
          </a:p>
        </p:txBody>
      </p:sp>
    </p:spTree>
    <p:extLst>
      <p:ext uri="{BB962C8B-B14F-4D97-AF65-F5344CB8AC3E}">
        <p14:creationId xmlns:p14="http://schemas.microsoft.com/office/powerpoint/2010/main" val="159016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stijl te bewerken</a:t>
            </a:r>
            <a:endParaRPr lang="nl-NL" dirty="0"/>
          </a:p>
        </p:txBody>
      </p:sp>
      <p:sp>
        <p:nvSpPr>
          <p:cNvPr id="3" name="Tijdelijke aanduiding voor inhoud 2"/>
          <p:cNvSpPr>
            <a:spLocks noGrp="1"/>
          </p:cNvSpPr>
          <p:nvPr>
            <p:ph idx="1"/>
          </p:nvPr>
        </p:nvSpPr>
        <p:spPr/>
        <p:txBody>
          <a:bodyPr>
            <a:noAutofit/>
          </a:bodyPr>
          <a:lstStyle>
            <a:lvl1pPr marL="268293" indent="-268293">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9035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0541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Tree>
    <p:extLst>
      <p:ext uri="{BB962C8B-B14F-4D97-AF65-F5344CB8AC3E}">
        <p14:creationId xmlns:p14="http://schemas.microsoft.com/office/powerpoint/2010/main" val="111095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822"/>
          </a:p>
        </p:txBody>
      </p:sp>
      <p:grpSp>
        <p:nvGrpSpPr>
          <p:cNvPr id="9" name="Groep 1"/>
          <p:cNvGrpSpPr/>
          <p:nvPr userDrawn="1"/>
        </p:nvGrpSpPr>
        <p:grpSpPr>
          <a:xfrm>
            <a:off x="-7373" y="6415995"/>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6" y="1"/>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graphicFrame>
        <p:nvGraphicFramePr>
          <p:cNvPr id="2" name="Rectangle 1" hidden="1">
            <a:extLst>
              <a:ext uri="{FF2B5EF4-FFF2-40B4-BE49-F238E27FC236}">
                <a16:creationId xmlns:a16="http://schemas.microsoft.com/office/drawing/2014/main" id="{4038ADD8-A4E3-456A-AD32-625D6E28E611}"/>
              </a:ext>
            </a:extLst>
          </p:cNvPr>
          <p:cNvGraphicFramePr>
            <a:graphicFrameLocks/>
          </p:cNvGraphicFramePr>
          <p:nvPr userDrawn="1">
            <p:custDataLst>
              <p:tags r:id="rId2"/>
            </p:custDataLst>
          </p:nvPr>
        </p:nvGraphicFramePr>
        <p:xfrm>
          <a:off x="0" y="0"/>
          <a:ext cx="151560" cy="113536"/>
        </p:xfrm>
        <a:graphic>
          <a:graphicData uri="http://schemas.openxmlformats.org/presentationml/2006/ole">
            <mc:AlternateContent xmlns:mc="http://schemas.openxmlformats.org/markup-compatibility/2006">
              <mc:Choice xmlns:v="urn:schemas-microsoft-com:vml" Requires="v">
                <p:oleObj spid="_x0000_s1035" name="think-cell Slide" r:id="rId4" imgW="0" imgH="0" progId="TCLayout.ActiveDocument.1">
                  <p:embed/>
                </p:oleObj>
              </mc:Choice>
              <mc:Fallback>
                <p:oleObj name="think-cell Slide" r:id="rId4" imgW="0" imgH="0" progId="TCLayout.ActiveDocument.1">
                  <p:embed/>
                  <p:pic>
                    <p:nvPicPr>
                      <p:cNvPr id="2" name="Rectangle 1" hidden="1">
                        <a:extLst>
                          <a:ext uri="{FF2B5EF4-FFF2-40B4-BE49-F238E27FC236}">
                            <a16:creationId xmlns:a16="http://schemas.microsoft.com/office/drawing/2014/main" id="{4038ADD8-A4E3-456A-AD32-625D6E28E61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1560" cy="113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4">
            <a:extLst>
              <a:ext uri="{FF2B5EF4-FFF2-40B4-BE49-F238E27FC236}">
                <a16:creationId xmlns:a16="http://schemas.microsoft.com/office/drawing/2014/main" id="{ACCEAB24-77FE-46EB-A592-D94A766252BF}"/>
              </a:ext>
            </a:extLst>
          </p:cNvPr>
          <p:cNvSpPr>
            <a:spLocks noGrp="1" noChangeArrowheads="1"/>
          </p:cNvSpPr>
          <p:nvPr>
            <p:ph type="ftr" sz="quarter" idx="10"/>
          </p:nvPr>
        </p:nvSpPr>
        <p:spPr>
          <a:xfrm>
            <a:off x="1441250" y="6587261"/>
            <a:ext cx="4957156" cy="121178"/>
          </a:xfrm>
          <a:prstGeom prst="rect">
            <a:avLst/>
          </a:prstGeom>
        </p:spPr>
        <p:txBody>
          <a:bodyPr/>
          <a:lstStyle>
            <a:lvl1pPr eaLnBrk="1" hangingPunct="1">
              <a:defRPr>
                <a:latin typeface="Arial" charset="0"/>
                <a:cs typeface="Arial" charset="0"/>
              </a:defRPr>
            </a:lvl1pPr>
          </a:lstStyle>
          <a:p>
            <a:pPr>
              <a:defRPr/>
            </a:pPr>
            <a:endParaRPr lang="en-US"/>
          </a:p>
        </p:txBody>
      </p:sp>
      <p:sp>
        <p:nvSpPr>
          <p:cNvPr id="4" name="Rectangle 5">
            <a:extLst>
              <a:ext uri="{FF2B5EF4-FFF2-40B4-BE49-F238E27FC236}">
                <a16:creationId xmlns:a16="http://schemas.microsoft.com/office/drawing/2014/main" id="{1CE8F76C-E1B5-4843-9B40-FC710707484D}"/>
              </a:ext>
            </a:extLst>
          </p:cNvPr>
          <p:cNvSpPr>
            <a:spLocks noGrp="1" noChangeArrowheads="1"/>
          </p:cNvSpPr>
          <p:nvPr>
            <p:ph type="sldNum" sz="quarter" idx="11"/>
          </p:nvPr>
        </p:nvSpPr>
        <p:spPr>
          <a:xfrm>
            <a:off x="567635" y="6587261"/>
            <a:ext cx="541898" cy="12117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C207436-02AA-4A86-AC0A-C48154D680BB}" type="slidenum">
              <a:rPr lang="nl-NL" altLang="nl-NL"/>
              <a:pPr>
                <a:defRPr/>
              </a:pPr>
              <a:t>‹nr.›</a:t>
            </a:fld>
            <a:endParaRPr lang="nl-NL" altLang="nl-NL"/>
          </a:p>
        </p:txBody>
      </p:sp>
    </p:spTree>
    <p:extLst>
      <p:ext uri="{BB962C8B-B14F-4D97-AF65-F5344CB8AC3E}">
        <p14:creationId xmlns:p14="http://schemas.microsoft.com/office/powerpoint/2010/main" val="71225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4"/>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2822"/>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9"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9" indent="0" algn="ctr">
              <a:buNone/>
              <a:defRPr>
                <a:solidFill>
                  <a:schemeClr val="tx1">
                    <a:tint val="75000"/>
                  </a:schemeClr>
                </a:solidFill>
              </a:defRPr>
            </a:lvl2pPr>
            <a:lvl3pPr marL="914418" indent="0" algn="ctr">
              <a:buNone/>
              <a:defRPr>
                <a:solidFill>
                  <a:schemeClr val="tx1">
                    <a:tint val="75000"/>
                  </a:schemeClr>
                </a:solidFill>
              </a:defRPr>
            </a:lvl3pPr>
            <a:lvl4pPr marL="1371627" indent="0" algn="ctr">
              <a:buNone/>
              <a:defRPr>
                <a:solidFill>
                  <a:schemeClr val="tx1">
                    <a:tint val="75000"/>
                  </a:schemeClr>
                </a:solidFill>
              </a:defRPr>
            </a:lvl4pPr>
            <a:lvl5pPr marL="1828837" indent="0" algn="ctr">
              <a:buNone/>
              <a:defRPr>
                <a:solidFill>
                  <a:schemeClr val="tx1">
                    <a:tint val="75000"/>
                  </a:schemeClr>
                </a:solidFill>
              </a:defRPr>
            </a:lvl5pPr>
            <a:lvl6pPr marL="2286046" indent="0" algn="ctr">
              <a:buNone/>
              <a:defRPr>
                <a:solidFill>
                  <a:schemeClr val="tx1">
                    <a:tint val="75000"/>
                  </a:schemeClr>
                </a:solidFill>
              </a:defRPr>
            </a:lvl6pPr>
            <a:lvl7pPr marL="2743255" indent="0" algn="ctr">
              <a:buNone/>
              <a:defRPr>
                <a:solidFill>
                  <a:schemeClr val="tx1">
                    <a:tint val="75000"/>
                  </a:schemeClr>
                </a:solidFill>
              </a:defRPr>
            </a:lvl7pPr>
            <a:lvl8pPr marL="3200464" indent="0" algn="ctr">
              <a:buNone/>
              <a:defRPr>
                <a:solidFill>
                  <a:schemeClr val="tx1">
                    <a:tint val="75000"/>
                  </a:schemeClr>
                </a:solidFill>
              </a:defRPr>
            </a:lvl8pPr>
            <a:lvl9pPr marL="3657673"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p:cNvSpPr>
            <a:spLocks noGrp="1" noChangeAspect="1"/>
          </p:cNvSpPr>
          <p:nvPr>
            <p:ph type="dt" sz="half" idx="10"/>
          </p:nvPr>
        </p:nvSpPr>
        <p:spPr>
          <a:xfrm>
            <a:off x="1080000" y="6480001"/>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dirty="0"/>
          </a:p>
        </p:txBody>
      </p:sp>
    </p:spTree>
    <p:extLst>
      <p:ext uri="{BB962C8B-B14F-4D97-AF65-F5344CB8AC3E}">
        <p14:creationId xmlns:p14="http://schemas.microsoft.com/office/powerpoint/2010/main" val="1446609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6" y="1"/>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3" y="6415995"/>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1"/>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6"/>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3" r:id="rId7"/>
  </p:sldLayoutIdLst>
  <p:hf sldNum="0" hdr="0"/>
  <p:txStyles>
    <p:titleStyle>
      <a:lvl1pPr algn="l" defTabSz="912832"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9"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18"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2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3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93" indent="-268293" algn="l" defTabSz="912832"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61" indent="-269881" algn="l" defTabSz="912832"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41" indent="-269881" algn="l" defTabSz="912832"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22" indent="-269881" algn="l" defTabSz="912832"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402" indent="-268293" algn="l" defTabSz="912832"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525"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12"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73" rtl="0" eaLnBrk="1" latinLnBrk="0" hangingPunct="1">
        <a:defRPr sz="1800" kern="1200">
          <a:solidFill>
            <a:schemeClr val="tx1"/>
          </a:solidFill>
          <a:latin typeface="+mn-lt"/>
          <a:ea typeface="+mn-ea"/>
          <a:cs typeface="+mn-cs"/>
        </a:defRPr>
      </a:lvl1pPr>
      <a:lvl2pPr marL="457187" algn="l" defTabSz="914373" rtl="0" eaLnBrk="1" latinLnBrk="0" hangingPunct="1">
        <a:defRPr sz="1800" kern="1200">
          <a:solidFill>
            <a:schemeClr val="tx1"/>
          </a:solidFill>
          <a:latin typeface="+mn-lt"/>
          <a:ea typeface="+mn-ea"/>
          <a:cs typeface="+mn-cs"/>
        </a:defRPr>
      </a:lvl2pPr>
      <a:lvl3pPr marL="914373" algn="l" defTabSz="914373" rtl="0" eaLnBrk="1" latinLnBrk="0" hangingPunct="1">
        <a:defRPr sz="1800" kern="1200">
          <a:solidFill>
            <a:schemeClr val="tx1"/>
          </a:solidFill>
          <a:latin typeface="+mn-lt"/>
          <a:ea typeface="+mn-ea"/>
          <a:cs typeface="+mn-cs"/>
        </a:defRPr>
      </a:lvl3pPr>
      <a:lvl4pPr marL="1371560" algn="l" defTabSz="914373" rtl="0" eaLnBrk="1" latinLnBrk="0" hangingPunct="1">
        <a:defRPr sz="1800" kern="1200">
          <a:solidFill>
            <a:schemeClr val="tx1"/>
          </a:solidFill>
          <a:latin typeface="+mn-lt"/>
          <a:ea typeface="+mn-ea"/>
          <a:cs typeface="+mn-cs"/>
        </a:defRPr>
      </a:lvl4pPr>
      <a:lvl5pPr marL="1828745" algn="l" defTabSz="914373" rtl="0" eaLnBrk="1" latinLnBrk="0" hangingPunct="1">
        <a:defRPr sz="1800" kern="1200">
          <a:solidFill>
            <a:schemeClr val="tx1"/>
          </a:solidFill>
          <a:latin typeface="+mn-lt"/>
          <a:ea typeface="+mn-ea"/>
          <a:cs typeface="+mn-cs"/>
        </a:defRPr>
      </a:lvl5pPr>
      <a:lvl6pPr marL="2285931" algn="l" defTabSz="914373" rtl="0" eaLnBrk="1" latinLnBrk="0" hangingPunct="1">
        <a:defRPr sz="1800" kern="1200">
          <a:solidFill>
            <a:schemeClr val="tx1"/>
          </a:solidFill>
          <a:latin typeface="+mn-lt"/>
          <a:ea typeface="+mn-ea"/>
          <a:cs typeface="+mn-cs"/>
        </a:defRPr>
      </a:lvl6pPr>
      <a:lvl7pPr marL="2743117" algn="l" defTabSz="914373" rtl="0" eaLnBrk="1" latinLnBrk="0" hangingPunct="1">
        <a:defRPr sz="1800" kern="1200">
          <a:solidFill>
            <a:schemeClr val="tx1"/>
          </a:solidFill>
          <a:latin typeface="+mn-lt"/>
          <a:ea typeface="+mn-ea"/>
          <a:cs typeface="+mn-cs"/>
        </a:defRPr>
      </a:lvl7pPr>
      <a:lvl8pPr marL="3200304" algn="l" defTabSz="914373" rtl="0" eaLnBrk="1" latinLnBrk="0" hangingPunct="1">
        <a:defRPr sz="1800" kern="1200">
          <a:solidFill>
            <a:schemeClr val="tx1"/>
          </a:solidFill>
          <a:latin typeface="+mn-lt"/>
          <a:ea typeface="+mn-ea"/>
          <a:cs typeface="+mn-cs"/>
        </a:defRPr>
      </a:lvl8pPr>
      <a:lvl9pPr marL="3657491" algn="l" defTabSz="91437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9" algn="l" rtl="0" fontAlgn="base">
        <a:spcBef>
          <a:spcPct val="0"/>
        </a:spcBef>
        <a:spcAft>
          <a:spcPct val="0"/>
        </a:spcAft>
        <a:defRPr sz="3200" b="1">
          <a:solidFill>
            <a:schemeClr val="bg2"/>
          </a:solidFill>
          <a:latin typeface="Arial" charset="0"/>
          <a:ea typeface="ＭＳ Ｐゴシック" charset="-128"/>
        </a:defRPr>
      </a:lvl6pPr>
      <a:lvl7pPr marL="914418" algn="l" rtl="0" fontAlgn="base">
        <a:spcBef>
          <a:spcPct val="0"/>
        </a:spcBef>
        <a:spcAft>
          <a:spcPct val="0"/>
        </a:spcAft>
        <a:defRPr sz="3200" b="1">
          <a:solidFill>
            <a:schemeClr val="bg2"/>
          </a:solidFill>
          <a:latin typeface="Arial" charset="0"/>
          <a:ea typeface="ＭＳ Ｐゴシック" charset="-128"/>
        </a:defRPr>
      </a:lvl7pPr>
      <a:lvl8pPr marL="1371627" algn="l" rtl="0" fontAlgn="base">
        <a:spcBef>
          <a:spcPct val="0"/>
        </a:spcBef>
        <a:spcAft>
          <a:spcPct val="0"/>
        </a:spcAft>
        <a:defRPr sz="3200" b="1">
          <a:solidFill>
            <a:schemeClr val="bg2"/>
          </a:solidFill>
          <a:latin typeface="Arial" charset="0"/>
          <a:ea typeface="ＭＳ Ｐゴシック" charset="-128"/>
        </a:defRPr>
      </a:lvl8pPr>
      <a:lvl9pPr marL="1828837" algn="l" rtl="0" fontAlgn="base">
        <a:spcBef>
          <a:spcPct val="0"/>
        </a:spcBef>
        <a:spcAft>
          <a:spcPct val="0"/>
        </a:spcAft>
        <a:defRPr sz="3200" b="1">
          <a:solidFill>
            <a:schemeClr val="bg2"/>
          </a:solidFill>
          <a:latin typeface="Arial" charset="0"/>
          <a:ea typeface="ＭＳ Ｐゴシック" charset="-128"/>
        </a:defRPr>
      </a:lvl9pPr>
    </p:titleStyle>
    <p:bodyStyle>
      <a:lvl1pPr marL="265119" indent="-265119"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74" indent="-273056"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91" indent="-265119"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46" indent="-273056" algn="l" rtl="0" fontAlgn="base">
        <a:lnSpc>
          <a:spcPct val="90000"/>
        </a:lnSpc>
        <a:spcBef>
          <a:spcPct val="20000"/>
        </a:spcBef>
        <a:spcAft>
          <a:spcPct val="0"/>
        </a:spcAft>
        <a:buClr>
          <a:schemeClr val="bg2"/>
        </a:buClr>
        <a:buSzPct val="80000"/>
        <a:buFont typeface="Arial" charset="0"/>
        <a:buChar char="•"/>
        <a:tabLst>
          <a:tab pos="1792323" algn="l"/>
        </a:tabLst>
        <a:defRPr sz="1600" kern="1200">
          <a:solidFill>
            <a:schemeClr val="tx1"/>
          </a:solidFill>
          <a:latin typeface="+mn-lt"/>
          <a:ea typeface="ＭＳ Ｐゴシック" charset="-128"/>
          <a:cs typeface="+mn-cs"/>
        </a:defRPr>
      </a:lvl4pPr>
      <a:lvl5pPr marL="1341465" indent="-265119"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50"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59"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69"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78" indent="-228605" algn="l" defTabSz="9144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gemmaonline.nl/index.php/Bedrijfsprocessen_omgevingswe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0C225B-C02E-584A-8865-8B4B1C10265A}"/>
              </a:ext>
            </a:extLst>
          </p:cNvPr>
          <p:cNvSpPr>
            <a:spLocks noGrp="1"/>
          </p:cNvSpPr>
          <p:nvPr>
            <p:ph type="ctrTitle"/>
          </p:nvPr>
        </p:nvSpPr>
        <p:spPr>
          <a:xfrm>
            <a:off x="1079999" y="2178578"/>
            <a:ext cx="6774216" cy="1440000"/>
          </a:xfrm>
        </p:spPr>
        <p:txBody>
          <a:bodyPr/>
          <a:lstStyle/>
          <a:p>
            <a:r>
              <a:rPr lang="nl-NL" dirty="0"/>
              <a:t>REV en processen, archivering en …</a:t>
            </a:r>
          </a:p>
        </p:txBody>
      </p:sp>
      <p:sp>
        <p:nvSpPr>
          <p:cNvPr id="4" name="Tijdelijke aanduiding voor datum 3">
            <a:extLst>
              <a:ext uri="{FF2B5EF4-FFF2-40B4-BE49-F238E27FC236}">
                <a16:creationId xmlns:a16="http://schemas.microsoft.com/office/drawing/2014/main" id="{C0C0A8F4-4D4C-424C-9F80-7554AE51086B}"/>
              </a:ext>
            </a:extLst>
          </p:cNvPr>
          <p:cNvSpPr>
            <a:spLocks noGrp="1"/>
          </p:cNvSpPr>
          <p:nvPr>
            <p:ph type="dt" sz="half" idx="10"/>
          </p:nvPr>
        </p:nvSpPr>
        <p:spPr>
          <a:xfrm>
            <a:off x="1152044" y="5919815"/>
            <a:ext cx="4070350" cy="365125"/>
          </a:xfrm>
        </p:spPr>
        <p:txBody>
          <a:bodyPr/>
          <a:lstStyle/>
          <a:p>
            <a:pPr>
              <a:defRPr/>
            </a:pPr>
            <a:r>
              <a:rPr lang="nl-NL" sz="2800" dirty="0"/>
              <a:t>13 april 2022</a:t>
            </a:r>
            <a:endParaRPr lang="nl-NL" sz="2400" dirty="0"/>
          </a:p>
        </p:txBody>
      </p:sp>
      <p:pic>
        <p:nvPicPr>
          <p:cNvPr id="5" name="Afbeelding 4">
            <a:extLst>
              <a:ext uri="{FF2B5EF4-FFF2-40B4-BE49-F238E27FC236}">
                <a16:creationId xmlns:a16="http://schemas.microsoft.com/office/drawing/2014/main" id="{BD888369-FCFC-C744-9482-7F634B3CE102}"/>
              </a:ext>
            </a:extLst>
          </p:cNvPr>
          <p:cNvPicPr>
            <a:picLocks noChangeAspect="1"/>
          </p:cNvPicPr>
          <p:nvPr/>
        </p:nvPicPr>
        <p:blipFill>
          <a:blip r:embed="rId2"/>
          <a:stretch>
            <a:fillRect/>
          </a:stretch>
        </p:blipFill>
        <p:spPr>
          <a:xfrm>
            <a:off x="5150350" y="308815"/>
            <a:ext cx="1295867" cy="1295867"/>
          </a:xfrm>
          <a:prstGeom prst="rect">
            <a:avLst/>
          </a:prstGeom>
        </p:spPr>
      </p:pic>
      <p:pic>
        <p:nvPicPr>
          <p:cNvPr id="6" name="Afbeelding 5">
            <a:extLst>
              <a:ext uri="{FF2B5EF4-FFF2-40B4-BE49-F238E27FC236}">
                <a16:creationId xmlns:a16="http://schemas.microsoft.com/office/drawing/2014/main" id="{57F5B872-2E8E-374C-BA9A-8F964865616A}"/>
              </a:ext>
            </a:extLst>
          </p:cNvPr>
          <p:cNvPicPr>
            <a:picLocks noChangeAspect="1"/>
          </p:cNvPicPr>
          <p:nvPr/>
        </p:nvPicPr>
        <p:blipFill>
          <a:blip r:embed="rId3"/>
          <a:stretch>
            <a:fillRect/>
          </a:stretch>
        </p:blipFill>
        <p:spPr>
          <a:xfrm>
            <a:off x="2001635" y="368256"/>
            <a:ext cx="2912630" cy="1135844"/>
          </a:xfrm>
          <a:prstGeom prst="rect">
            <a:avLst/>
          </a:prstGeom>
        </p:spPr>
      </p:pic>
      <p:pic>
        <p:nvPicPr>
          <p:cNvPr id="7" name="Afbeelding 6">
            <a:extLst>
              <a:ext uri="{FF2B5EF4-FFF2-40B4-BE49-F238E27FC236}">
                <a16:creationId xmlns:a16="http://schemas.microsoft.com/office/drawing/2014/main" id="{B1C176AC-B70C-9B4E-BA36-2014E4BD185C}"/>
              </a:ext>
            </a:extLst>
          </p:cNvPr>
          <p:cNvPicPr>
            <a:picLocks noChangeAspect="1"/>
          </p:cNvPicPr>
          <p:nvPr/>
        </p:nvPicPr>
        <p:blipFill rotWithShape="1">
          <a:blip r:embed="rId4"/>
          <a:srcRect l="16101" t="34846" r="16833" b="34691"/>
          <a:stretch/>
        </p:blipFill>
        <p:spPr>
          <a:xfrm>
            <a:off x="6929718" y="368256"/>
            <a:ext cx="3925531" cy="940591"/>
          </a:xfrm>
          <a:prstGeom prst="rect">
            <a:avLst/>
          </a:prstGeom>
        </p:spPr>
      </p:pic>
      <p:sp>
        <p:nvSpPr>
          <p:cNvPr id="10" name="Rechthoek 9">
            <a:extLst>
              <a:ext uri="{FF2B5EF4-FFF2-40B4-BE49-F238E27FC236}">
                <a16:creationId xmlns:a16="http://schemas.microsoft.com/office/drawing/2014/main" id="{0058A68C-969B-0641-A255-990F90AE575C}"/>
              </a:ext>
            </a:extLst>
          </p:cNvPr>
          <p:cNvSpPr/>
          <p:nvPr/>
        </p:nvSpPr>
        <p:spPr>
          <a:xfrm>
            <a:off x="1055688" y="3755158"/>
            <a:ext cx="5237177" cy="1030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chemeClr val="tx1"/>
                </a:solidFill>
              </a:rPr>
              <a:t>Vincent Aalbers	VNG</a:t>
            </a:r>
          </a:p>
          <a:p>
            <a:r>
              <a:rPr lang="nl-NL" dirty="0">
                <a:solidFill>
                  <a:schemeClr val="tx1"/>
                </a:solidFill>
              </a:rPr>
              <a:t>Henry Hiltjesdam	OFGV</a:t>
            </a:r>
          </a:p>
        </p:txBody>
      </p:sp>
    </p:spTree>
    <p:extLst>
      <p:ext uri="{BB962C8B-B14F-4D97-AF65-F5344CB8AC3E}">
        <p14:creationId xmlns:p14="http://schemas.microsoft.com/office/powerpoint/2010/main" val="1189469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37" name="Groep 8">
            <a:extLst>
              <a:ext uri="{FF2B5EF4-FFF2-40B4-BE49-F238E27FC236}">
                <a16:creationId xmlns:a16="http://schemas.microsoft.com/office/drawing/2014/main" id="{3F5A0638-307F-4F61-BD07-6943A7907E7D}"/>
              </a:ext>
            </a:extLst>
          </p:cNvPr>
          <p:cNvGrpSpPr>
            <a:grpSpLocks/>
          </p:cNvGrpSpPr>
          <p:nvPr/>
        </p:nvGrpSpPr>
        <p:grpSpPr bwMode="auto">
          <a:xfrm>
            <a:off x="1441578" y="1155643"/>
            <a:ext cx="468389" cy="613454"/>
            <a:chOff x="-41447" y="2789448"/>
            <a:chExt cx="973546" cy="1366991"/>
          </a:xfrm>
        </p:grpSpPr>
        <p:sp>
          <p:nvSpPr>
            <p:cNvPr id="16454" name="Freeform 17">
              <a:extLst>
                <a:ext uri="{FF2B5EF4-FFF2-40B4-BE49-F238E27FC236}">
                  <a16:creationId xmlns:a16="http://schemas.microsoft.com/office/drawing/2014/main" id="{07105252-65DB-40FA-B08D-DC856F2A76C2}"/>
                </a:ext>
              </a:extLst>
            </p:cNvPr>
            <p:cNvSpPr>
              <a:spLocks noChangeAspect="1" noEditPoints="1"/>
            </p:cNvSpPr>
            <p:nvPr/>
          </p:nvSpPr>
          <p:spPr bwMode="gray">
            <a:xfrm>
              <a:off x="224724" y="2789448"/>
              <a:ext cx="519112" cy="468313"/>
            </a:xfrm>
            <a:custGeom>
              <a:avLst/>
              <a:gdLst>
                <a:gd name="T0" fmla="*/ 2147483646 w 82"/>
                <a:gd name="T1" fmla="*/ 2147483646 h 74"/>
                <a:gd name="T2" fmla="*/ 2147483646 w 82"/>
                <a:gd name="T3" fmla="*/ 2147483646 h 74"/>
                <a:gd name="T4" fmla="*/ 2147483646 w 82"/>
                <a:gd name="T5" fmla="*/ 2147483646 h 74"/>
                <a:gd name="T6" fmla="*/ 2147483646 w 82"/>
                <a:gd name="T7" fmla="*/ 2147483646 h 74"/>
                <a:gd name="T8" fmla="*/ 2147483646 w 82"/>
                <a:gd name="T9" fmla="*/ 2147483646 h 74"/>
                <a:gd name="T10" fmla="*/ 2147483646 w 82"/>
                <a:gd name="T11" fmla="*/ 2147483646 h 74"/>
                <a:gd name="T12" fmla="*/ 2147483646 w 82"/>
                <a:gd name="T13" fmla="*/ 0 h 74"/>
                <a:gd name="T14" fmla="*/ 2147483646 w 82"/>
                <a:gd name="T15" fmla="*/ 2147483646 h 74"/>
                <a:gd name="T16" fmla="*/ 2147483646 w 82"/>
                <a:gd name="T17" fmla="*/ 2147483646 h 74"/>
                <a:gd name="T18" fmla="*/ 2147483646 w 82"/>
                <a:gd name="T19" fmla="*/ 2147483646 h 74"/>
                <a:gd name="T20" fmla="*/ 2147483646 w 82"/>
                <a:gd name="T21" fmla="*/ 2147483646 h 74"/>
                <a:gd name="T22" fmla="*/ 2147483646 w 82"/>
                <a:gd name="T23" fmla="*/ 2147483646 h 74"/>
                <a:gd name="T24" fmla="*/ 2147483646 w 82"/>
                <a:gd name="T25" fmla="*/ 2147483646 h 74"/>
                <a:gd name="T26" fmla="*/ 0 w 82"/>
                <a:gd name="T27" fmla="*/ 2147483646 h 74"/>
                <a:gd name="T28" fmla="*/ 0 w 82"/>
                <a:gd name="T29" fmla="*/ 2147483646 h 74"/>
                <a:gd name="T30" fmla="*/ 2147483646 w 82"/>
                <a:gd name="T31" fmla="*/ 2147483646 h 74"/>
                <a:gd name="T32" fmla="*/ 2147483646 w 82"/>
                <a:gd name="T33" fmla="*/ 2147483646 h 74"/>
                <a:gd name="T34" fmla="*/ 2147483646 w 82"/>
                <a:gd name="T35" fmla="*/ 2147483646 h 74"/>
                <a:gd name="T36" fmla="*/ 2147483646 w 82"/>
                <a:gd name="T37" fmla="*/ 2147483646 h 74"/>
                <a:gd name="T38" fmla="*/ 2147483646 w 82"/>
                <a:gd name="T39" fmla="*/ 2147483646 h 74"/>
                <a:gd name="T40" fmla="*/ 2147483646 w 82"/>
                <a:gd name="T41" fmla="*/ 2147483646 h 74"/>
                <a:gd name="T42" fmla="*/ 2147483646 w 82"/>
                <a:gd name="T43" fmla="*/ 2147483646 h 74"/>
                <a:gd name="T44" fmla="*/ 2147483646 w 82"/>
                <a:gd name="T45" fmla="*/ 2147483646 h 74"/>
                <a:gd name="T46" fmla="*/ 2147483646 w 82"/>
                <a:gd name="T47" fmla="*/ 2147483646 h 74"/>
                <a:gd name="T48" fmla="*/ 2147483646 w 82"/>
                <a:gd name="T49" fmla="*/ 2147483646 h 74"/>
                <a:gd name="T50" fmla="*/ 2147483646 w 82"/>
                <a:gd name="T51" fmla="*/ 2147483646 h 74"/>
                <a:gd name="T52" fmla="*/ 2147483646 w 82"/>
                <a:gd name="T53" fmla="*/ 2147483646 h 74"/>
                <a:gd name="T54" fmla="*/ 2147483646 w 82"/>
                <a:gd name="T55" fmla="*/ 2147483646 h 74"/>
                <a:gd name="T56" fmla="*/ 2147483646 w 82"/>
                <a:gd name="T57" fmla="*/ 2147483646 h 74"/>
                <a:gd name="T58" fmla="*/ 2147483646 w 82"/>
                <a:gd name="T59" fmla="*/ 2147483646 h 74"/>
                <a:gd name="T60" fmla="*/ 2147483646 w 82"/>
                <a:gd name="T61" fmla="*/ 2147483646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2" h="74">
                  <a:moveTo>
                    <a:pt x="51" y="55"/>
                  </a:moveTo>
                  <a:cubicBezTo>
                    <a:pt x="40" y="51"/>
                    <a:pt x="37" y="48"/>
                    <a:pt x="37" y="42"/>
                  </a:cubicBezTo>
                  <a:cubicBezTo>
                    <a:pt x="37" y="38"/>
                    <a:pt x="40" y="39"/>
                    <a:pt x="42" y="32"/>
                  </a:cubicBezTo>
                  <a:cubicBezTo>
                    <a:pt x="42" y="29"/>
                    <a:pt x="45" y="31"/>
                    <a:pt x="46" y="25"/>
                  </a:cubicBezTo>
                  <a:cubicBezTo>
                    <a:pt x="46" y="22"/>
                    <a:pt x="44" y="21"/>
                    <a:pt x="44" y="21"/>
                  </a:cubicBezTo>
                  <a:cubicBezTo>
                    <a:pt x="44" y="21"/>
                    <a:pt x="45" y="17"/>
                    <a:pt x="45" y="14"/>
                  </a:cubicBezTo>
                  <a:cubicBezTo>
                    <a:pt x="45" y="10"/>
                    <a:pt x="43" y="0"/>
                    <a:pt x="29" y="0"/>
                  </a:cubicBezTo>
                  <a:cubicBezTo>
                    <a:pt x="15" y="0"/>
                    <a:pt x="12" y="10"/>
                    <a:pt x="12" y="14"/>
                  </a:cubicBezTo>
                  <a:cubicBezTo>
                    <a:pt x="13" y="17"/>
                    <a:pt x="13" y="21"/>
                    <a:pt x="13" y="21"/>
                  </a:cubicBezTo>
                  <a:cubicBezTo>
                    <a:pt x="13" y="21"/>
                    <a:pt x="12" y="22"/>
                    <a:pt x="12" y="25"/>
                  </a:cubicBezTo>
                  <a:cubicBezTo>
                    <a:pt x="12" y="31"/>
                    <a:pt x="15" y="29"/>
                    <a:pt x="16" y="32"/>
                  </a:cubicBezTo>
                  <a:cubicBezTo>
                    <a:pt x="17" y="39"/>
                    <a:pt x="20" y="38"/>
                    <a:pt x="20" y="42"/>
                  </a:cubicBezTo>
                  <a:cubicBezTo>
                    <a:pt x="20" y="48"/>
                    <a:pt x="17" y="51"/>
                    <a:pt x="7" y="55"/>
                  </a:cubicBezTo>
                  <a:cubicBezTo>
                    <a:pt x="5" y="55"/>
                    <a:pt x="3" y="56"/>
                    <a:pt x="0" y="57"/>
                  </a:cubicBezTo>
                  <a:cubicBezTo>
                    <a:pt x="0" y="74"/>
                    <a:pt x="0" y="74"/>
                    <a:pt x="0" y="74"/>
                  </a:cubicBezTo>
                  <a:cubicBezTo>
                    <a:pt x="66" y="74"/>
                    <a:pt x="66" y="74"/>
                    <a:pt x="66" y="74"/>
                  </a:cubicBezTo>
                  <a:cubicBezTo>
                    <a:pt x="66" y="74"/>
                    <a:pt x="66" y="68"/>
                    <a:pt x="66" y="65"/>
                  </a:cubicBezTo>
                  <a:cubicBezTo>
                    <a:pt x="66" y="62"/>
                    <a:pt x="61" y="59"/>
                    <a:pt x="51" y="55"/>
                  </a:cubicBezTo>
                  <a:close/>
                  <a:moveTo>
                    <a:pt x="70" y="33"/>
                  </a:moveTo>
                  <a:cubicBezTo>
                    <a:pt x="70" y="20"/>
                    <a:pt x="70" y="20"/>
                    <a:pt x="70" y="20"/>
                  </a:cubicBezTo>
                  <a:cubicBezTo>
                    <a:pt x="61" y="20"/>
                    <a:pt x="61" y="20"/>
                    <a:pt x="61" y="20"/>
                  </a:cubicBezTo>
                  <a:cubicBezTo>
                    <a:pt x="61" y="33"/>
                    <a:pt x="61" y="33"/>
                    <a:pt x="61" y="33"/>
                  </a:cubicBezTo>
                  <a:cubicBezTo>
                    <a:pt x="49" y="33"/>
                    <a:pt x="49" y="33"/>
                    <a:pt x="49" y="33"/>
                  </a:cubicBezTo>
                  <a:cubicBezTo>
                    <a:pt x="49" y="41"/>
                    <a:pt x="49" y="41"/>
                    <a:pt x="49" y="41"/>
                  </a:cubicBezTo>
                  <a:cubicBezTo>
                    <a:pt x="61" y="41"/>
                    <a:pt x="61" y="41"/>
                    <a:pt x="61" y="41"/>
                  </a:cubicBezTo>
                  <a:cubicBezTo>
                    <a:pt x="61" y="53"/>
                    <a:pt x="61" y="53"/>
                    <a:pt x="61" y="53"/>
                  </a:cubicBezTo>
                  <a:cubicBezTo>
                    <a:pt x="70" y="53"/>
                    <a:pt x="70" y="53"/>
                    <a:pt x="70" y="53"/>
                  </a:cubicBezTo>
                  <a:cubicBezTo>
                    <a:pt x="70" y="41"/>
                    <a:pt x="70" y="41"/>
                    <a:pt x="70" y="41"/>
                  </a:cubicBezTo>
                  <a:cubicBezTo>
                    <a:pt x="82" y="41"/>
                    <a:pt x="82" y="41"/>
                    <a:pt x="82" y="41"/>
                  </a:cubicBezTo>
                  <a:cubicBezTo>
                    <a:pt x="82" y="33"/>
                    <a:pt x="82" y="33"/>
                    <a:pt x="82" y="33"/>
                  </a:cubicBezTo>
                  <a:lnTo>
                    <a:pt x="70" y="33"/>
                  </a:lnTo>
                  <a:close/>
                </a:path>
              </a:pathLst>
            </a:custGeom>
            <a:solidFill>
              <a:srgbClr val="002C6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16455" name="TextBox 49">
              <a:extLst>
                <a:ext uri="{FF2B5EF4-FFF2-40B4-BE49-F238E27FC236}">
                  <a16:creationId xmlns:a16="http://schemas.microsoft.com/office/drawing/2014/main" id="{3D7E03F9-23C1-41DD-B93F-FFC024A1D184}"/>
                </a:ext>
              </a:extLst>
            </p:cNvPr>
            <p:cNvSpPr txBox="1">
              <a:spLocks noChangeArrowheads="1"/>
            </p:cNvSpPr>
            <p:nvPr/>
          </p:nvSpPr>
          <p:spPr bwMode="auto">
            <a:xfrm>
              <a:off x="-41447" y="3313721"/>
              <a:ext cx="973546" cy="8427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619" b="1" dirty="0"/>
                <a:t>Klantverwachting</a:t>
              </a:r>
            </a:p>
          </p:txBody>
        </p:sp>
      </p:grpSp>
      <p:grpSp>
        <p:nvGrpSpPr>
          <p:cNvPr id="16436" name="Groep 15">
            <a:extLst>
              <a:ext uri="{FF2B5EF4-FFF2-40B4-BE49-F238E27FC236}">
                <a16:creationId xmlns:a16="http://schemas.microsoft.com/office/drawing/2014/main" id="{35EF5473-D225-4156-95DF-BDE784C1F945}"/>
              </a:ext>
            </a:extLst>
          </p:cNvPr>
          <p:cNvGrpSpPr>
            <a:grpSpLocks/>
          </p:cNvGrpSpPr>
          <p:nvPr/>
        </p:nvGrpSpPr>
        <p:grpSpPr bwMode="auto">
          <a:xfrm>
            <a:off x="1396141" y="5502883"/>
            <a:ext cx="535498" cy="489275"/>
            <a:chOff x="31178" y="7556197"/>
            <a:chExt cx="1011390" cy="929546"/>
          </a:xfrm>
        </p:grpSpPr>
        <p:sp>
          <p:nvSpPr>
            <p:cNvPr id="39" name="Freeform 5">
              <a:extLst>
                <a:ext uri="{FF2B5EF4-FFF2-40B4-BE49-F238E27FC236}">
                  <a16:creationId xmlns:a16="http://schemas.microsoft.com/office/drawing/2014/main" id="{21A56558-4932-41DF-88A3-405B301BC9AB}"/>
                </a:ext>
              </a:extLst>
            </p:cNvPr>
            <p:cNvSpPr>
              <a:spLocks noChangeAspect="1" noEditPoints="1"/>
            </p:cNvSpPr>
            <p:nvPr/>
          </p:nvSpPr>
          <p:spPr bwMode="gray">
            <a:xfrm>
              <a:off x="345875" y="7556197"/>
              <a:ext cx="392937" cy="413212"/>
            </a:xfrm>
            <a:custGeom>
              <a:avLst/>
              <a:gdLst/>
              <a:ahLst/>
              <a:cxnLst>
                <a:cxn ang="0">
                  <a:pos x="84" y="0"/>
                </a:cxn>
                <a:cxn ang="0">
                  <a:pos x="1" y="95"/>
                </a:cxn>
                <a:cxn ang="0">
                  <a:pos x="84" y="80"/>
                </a:cxn>
                <a:cxn ang="0">
                  <a:pos x="80" y="76"/>
                </a:cxn>
                <a:cxn ang="0">
                  <a:pos x="82" y="74"/>
                </a:cxn>
                <a:cxn ang="0">
                  <a:pos x="82" y="69"/>
                </a:cxn>
                <a:cxn ang="0">
                  <a:pos x="78" y="80"/>
                </a:cxn>
                <a:cxn ang="0">
                  <a:pos x="73" y="76"/>
                </a:cxn>
                <a:cxn ang="0">
                  <a:pos x="75" y="69"/>
                </a:cxn>
                <a:cxn ang="0">
                  <a:pos x="13" y="7"/>
                </a:cxn>
                <a:cxn ang="0">
                  <a:pos x="80" y="55"/>
                </a:cxn>
                <a:cxn ang="0">
                  <a:pos x="69" y="74"/>
                </a:cxn>
                <a:cxn ang="0">
                  <a:pos x="68" y="69"/>
                </a:cxn>
                <a:cxn ang="0">
                  <a:pos x="64" y="77"/>
                </a:cxn>
                <a:cxn ang="0">
                  <a:pos x="59" y="77"/>
                </a:cxn>
                <a:cxn ang="0">
                  <a:pos x="58" y="69"/>
                </a:cxn>
                <a:cxn ang="0">
                  <a:pos x="59" y="74"/>
                </a:cxn>
                <a:cxn ang="0">
                  <a:pos x="57" y="81"/>
                </a:cxn>
                <a:cxn ang="0">
                  <a:pos x="52" y="74"/>
                </a:cxn>
                <a:cxn ang="0">
                  <a:pos x="56" y="70"/>
                </a:cxn>
                <a:cxn ang="0">
                  <a:pos x="46" y="76"/>
                </a:cxn>
                <a:cxn ang="0">
                  <a:pos x="46" y="81"/>
                </a:cxn>
                <a:cxn ang="0">
                  <a:pos x="45" y="70"/>
                </a:cxn>
                <a:cxn ang="0">
                  <a:pos x="49" y="74"/>
                </a:cxn>
                <a:cxn ang="0">
                  <a:pos x="44" y="77"/>
                </a:cxn>
                <a:cxn ang="0">
                  <a:pos x="39" y="77"/>
                </a:cxn>
                <a:cxn ang="0">
                  <a:pos x="43" y="70"/>
                </a:cxn>
                <a:cxn ang="0">
                  <a:pos x="32" y="77"/>
                </a:cxn>
                <a:cxn ang="0">
                  <a:pos x="36" y="81"/>
                </a:cxn>
                <a:cxn ang="0">
                  <a:pos x="31" y="70"/>
                </a:cxn>
                <a:cxn ang="0">
                  <a:pos x="36" y="74"/>
                </a:cxn>
                <a:cxn ang="0">
                  <a:pos x="30" y="76"/>
                </a:cxn>
                <a:cxn ang="0">
                  <a:pos x="25" y="80"/>
                </a:cxn>
                <a:cxn ang="0">
                  <a:pos x="29" y="69"/>
                </a:cxn>
                <a:cxn ang="0">
                  <a:pos x="25" y="73"/>
                </a:cxn>
                <a:cxn ang="0">
                  <a:pos x="18" y="73"/>
                </a:cxn>
                <a:cxn ang="0">
                  <a:pos x="12" y="70"/>
                </a:cxn>
                <a:cxn ang="0">
                  <a:pos x="16" y="74"/>
                </a:cxn>
                <a:cxn ang="0">
                  <a:pos x="12" y="76"/>
                </a:cxn>
                <a:cxn ang="0">
                  <a:pos x="11" y="81"/>
                </a:cxn>
                <a:cxn ang="0">
                  <a:pos x="11" y="87"/>
                </a:cxn>
                <a:cxn ang="0">
                  <a:pos x="14" y="83"/>
                </a:cxn>
                <a:cxn ang="0">
                  <a:pos x="16" y="87"/>
                </a:cxn>
                <a:cxn ang="0">
                  <a:pos x="22" y="87"/>
                </a:cxn>
                <a:cxn ang="0">
                  <a:pos x="19" y="76"/>
                </a:cxn>
                <a:cxn ang="0">
                  <a:pos x="65" y="87"/>
                </a:cxn>
                <a:cxn ang="0">
                  <a:pos x="65" y="82"/>
                </a:cxn>
                <a:cxn ang="0">
                  <a:pos x="65" y="77"/>
                </a:cxn>
                <a:cxn ang="0">
                  <a:pos x="70" y="81"/>
                </a:cxn>
                <a:cxn ang="0">
                  <a:pos x="68" y="87"/>
                </a:cxn>
                <a:cxn ang="0">
                  <a:pos x="74" y="87"/>
                </a:cxn>
                <a:cxn ang="0">
                  <a:pos x="75" y="83"/>
                </a:cxn>
                <a:cxn ang="0">
                  <a:pos x="84" y="87"/>
                </a:cxn>
              </a:cxnLst>
              <a:rect l="0" t="0" r="r" b="b"/>
              <a:pathLst>
                <a:path w="95" h="100">
                  <a:moveTo>
                    <a:pt x="94" y="95"/>
                  </a:moveTo>
                  <a:cubicBezTo>
                    <a:pt x="88" y="61"/>
                    <a:pt x="88" y="61"/>
                    <a:pt x="88" y="61"/>
                  </a:cubicBezTo>
                  <a:cubicBezTo>
                    <a:pt x="88" y="61"/>
                    <a:pt x="88" y="61"/>
                    <a:pt x="88" y="61"/>
                  </a:cubicBezTo>
                  <a:cubicBezTo>
                    <a:pt x="88" y="6"/>
                    <a:pt x="88" y="6"/>
                    <a:pt x="88" y="6"/>
                  </a:cubicBezTo>
                  <a:cubicBezTo>
                    <a:pt x="88" y="3"/>
                    <a:pt x="86" y="0"/>
                    <a:pt x="84" y="0"/>
                  </a:cubicBezTo>
                  <a:cubicBezTo>
                    <a:pt x="11" y="0"/>
                    <a:pt x="11" y="0"/>
                    <a:pt x="11" y="0"/>
                  </a:cubicBezTo>
                  <a:cubicBezTo>
                    <a:pt x="8" y="0"/>
                    <a:pt x="6" y="3"/>
                    <a:pt x="6" y="6"/>
                  </a:cubicBezTo>
                  <a:cubicBezTo>
                    <a:pt x="6" y="61"/>
                    <a:pt x="6" y="61"/>
                    <a:pt x="6" y="61"/>
                  </a:cubicBezTo>
                  <a:cubicBezTo>
                    <a:pt x="6" y="61"/>
                    <a:pt x="6" y="61"/>
                    <a:pt x="6" y="61"/>
                  </a:cubicBezTo>
                  <a:cubicBezTo>
                    <a:pt x="1" y="95"/>
                    <a:pt x="1" y="95"/>
                    <a:pt x="1" y="95"/>
                  </a:cubicBezTo>
                  <a:cubicBezTo>
                    <a:pt x="0" y="97"/>
                    <a:pt x="3" y="100"/>
                    <a:pt x="6" y="100"/>
                  </a:cubicBezTo>
                  <a:cubicBezTo>
                    <a:pt x="90" y="100"/>
                    <a:pt x="90" y="100"/>
                    <a:pt x="90" y="100"/>
                  </a:cubicBezTo>
                  <a:cubicBezTo>
                    <a:pt x="93" y="100"/>
                    <a:pt x="95" y="97"/>
                    <a:pt x="94" y="95"/>
                  </a:cubicBezTo>
                  <a:close/>
                  <a:moveTo>
                    <a:pt x="83" y="77"/>
                  </a:moveTo>
                  <a:cubicBezTo>
                    <a:pt x="84" y="80"/>
                    <a:pt x="84" y="80"/>
                    <a:pt x="84" y="80"/>
                  </a:cubicBezTo>
                  <a:cubicBezTo>
                    <a:pt x="84" y="80"/>
                    <a:pt x="84" y="81"/>
                    <a:pt x="83" y="81"/>
                  </a:cubicBezTo>
                  <a:cubicBezTo>
                    <a:pt x="80" y="81"/>
                    <a:pt x="80" y="81"/>
                    <a:pt x="80" y="81"/>
                  </a:cubicBezTo>
                  <a:cubicBezTo>
                    <a:pt x="80" y="81"/>
                    <a:pt x="79" y="80"/>
                    <a:pt x="79" y="80"/>
                  </a:cubicBezTo>
                  <a:cubicBezTo>
                    <a:pt x="79" y="77"/>
                    <a:pt x="79" y="77"/>
                    <a:pt x="79" y="77"/>
                  </a:cubicBezTo>
                  <a:cubicBezTo>
                    <a:pt x="79" y="76"/>
                    <a:pt x="79" y="76"/>
                    <a:pt x="80" y="76"/>
                  </a:cubicBezTo>
                  <a:cubicBezTo>
                    <a:pt x="83" y="76"/>
                    <a:pt x="83" y="76"/>
                    <a:pt x="83" y="76"/>
                  </a:cubicBezTo>
                  <a:cubicBezTo>
                    <a:pt x="83" y="76"/>
                    <a:pt x="83" y="76"/>
                    <a:pt x="83" y="77"/>
                  </a:cubicBezTo>
                  <a:close/>
                  <a:moveTo>
                    <a:pt x="83" y="70"/>
                  </a:moveTo>
                  <a:cubicBezTo>
                    <a:pt x="83" y="73"/>
                    <a:pt x="83" y="73"/>
                    <a:pt x="83" y="73"/>
                  </a:cubicBezTo>
                  <a:cubicBezTo>
                    <a:pt x="83" y="74"/>
                    <a:pt x="83" y="74"/>
                    <a:pt x="82" y="74"/>
                  </a:cubicBezTo>
                  <a:cubicBezTo>
                    <a:pt x="79" y="74"/>
                    <a:pt x="79" y="74"/>
                    <a:pt x="79" y="74"/>
                  </a:cubicBezTo>
                  <a:cubicBezTo>
                    <a:pt x="78" y="74"/>
                    <a:pt x="78" y="74"/>
                    <a:pt x="78" y="73"/>
                  </a:cubicBezTo>
                  <a:cubicBezTo>
                    <a:pt x="78" y="70"/>
                    <a:pt x="78" y="70"/>
                    <a:pt x="78" y="70"/>
                  </a:cubicBezTo>
                  <a:cubicBezTo>
                    <a:pt x="78" y="70"/>
                    <a:pt x="78" y="69"/>
                    <a:pt x="78" y="69"/>
                  </a:cubicBezTo>
                  <a:cubicBezTo>
                    <a:pt x="82" y="69"/>
                    <a:pt x="82" y="69"/>
                    <a:pt x="82" y="69"/>
                  </a:cubicBezTo>
                  <a:cubicBezTo>
                    <a:pt x="82" y="69"/>
                    <a:pt x="83" y="70"/>
                    <a:pt x="83" y="70"/>
                  </a:cubicBezTo>
                  <a:close/>
                  <a:moveTo>
                    <a:pt x="73" y="76"/>
                  </a:moveTo>
                  <a:cubicBezTo>
                    <a:pt x="77" y="76"/>
                    <a:pt x="77" y="76"/>
                    <a:pt x="77" y="76"/>
                  </a:cubicBezTo>
                  <a:cubicBezTo>
                    <a:pt x="77" y="76"/>
                    <a:pt x="77" y="76"/>
                    <a:pt x="77" y="77"/>
                  </a:cubicBezTo>
                  <a:cubicBezTo>
                    <a:pt x="78" y="80"/>
                    <a:pt x="78" y="80"/>
                    <a:pt x="78" y="80"/>
                  </a:cubicBezTo>
                  <a:cubicBezTo>
                    <a:pt x="78" y="80"/>
                    <a:pt x="77" y="81"/>
                    <a:pt x="77" y="81"/>
                  </a:cubicBezTo>
                  <a:cubicBezTo>
                    <a:pt x="73" y="81"/>
                    <a:pt x="73" y="81"/>
                    <a:pt x="73" y="81"/>
                  </a:cubicBezTo>
                  <a:cubicBezTo>
                    <a:pt x="73" y="81"/>
                    <a:pt x="72" y="80"/>
                    <a:pt x="72" y="80"/>
                  </a:cubicBezTo>
                  <a:cubicBezTo>
                    <a:pt x="72" y="77"/>
                    <a:pt x="72" y="77"/>
                    <a:pt x="72" y="77"/>
                  </a:cubicBezTo>
                  <a:cubicBezTo>
                    <a:pt x="72" y="76"/>
                    <a:pt x="72" y="76"/>
                    <a:pt x="73" y="76"/>
                  </a:cubicBezTo>
                  <a:close/>
                  <a:moveTo>
                    <a:pt x="72" y="74"/>
                  </a:moveTo>
                  <a:cubicBezTo>
                    <a:pt x="71" y="74"/>
                    <a:pt x="71" y="74"/>
                    <a:pt x="71" y="73"/>
                  </a:cubicBezTo>
                  <a:cubicBezTo>
                    <a:pt x="71" y="70"/>
                    <a:pt x="71" y="70"/>
                    <a:pt x="71" y="70"/>
                  </a:cubicBezTo>
                  <a:cubicBezTo>
                    <a:pt x="71" y="70"/>
                    <a:pt x="71" y="69"/>
                    <a:pt x="72" y="69"/>
                  </a:cubicBezTo>
                  <a:cubicBezTo>
                    <a:pt x="75" y="69"/>
                    <a:pt x="75" y="69"/>
                    <a:pt x="75" y="69"/>
                  </a:cubicBezTo>
                  <a:cubicBezTo>
                    <a:pt x="75" y="69"/>
                    <a:pt x="76" y="70"/>
                    <a:pt x="76" y="70"/>
                  </a:cubicBezTo>
                  <a:cubicBezTo>
                    <a:pt x="76" y="73"/>
                    <a:pt x="76" y="73"/>
                    <a:pt x="76" y="73"/>
                  </a:cubicBezTo>
                  <a:cubicBezTo>
                    <a:pt x="76" y="74"/>
                    <a:pt x="76" y="74"/>
                    <a:pt x="75" y="74"/>
                  </a:cubicBezTo>
                  <a:lnTo>
                    <a:pt x="72" y="74"/>
                  </a:lnTo>
                  <a:close/>
                  <a:moveTo>
                    <a:pt x="13" y="7"/>
                  </a:moveTo>
                  <a:cubicBezTo>
                    <a:pt x="13" y="7"/>
                    <a:pt x="13" y="6"/>
                    <a:pt x="14" y="6"/>
                  </a:cubicBezTo>
                  <a:cubicBezTo>
                    <a:pt x="80" y="6"/>
                    <a:pt x="80" y="6"/>
                    <a:pt x="80" y="6"/>
                  </a:cubicBezTo>
                  <a:cubicBezTo>
                    <a:pt x="81" y="6"/>
                    <a:pt x="81" y="7"/>
                    <a:pt x="81" y="7"/>
                  </a:cubicBezTo>
                  <a:cubicBezTo>
                    <a:pt x="81" y="54"/>
                    <a:pt x="81" y="54"/>
                    <a:pt x="81" y="54"/>
                  </a:cubicBezTo>
                  <a:cubicBezTo>
                    <a:pt x="81" y="55"/>
                    <a:pt x="81" y="55"/>
                    <a:pt x="80" y="55"/>
                  </a:cubicBezTo>
                  <a:cubicBezTo>
                    <a:pt x="14" y="55"/>
                    <a:pt x="14" y="55"/>
                    <a:pt x="14" y="55"/>
                  </a:cubicBezTo>
                  <a:cubicBezTo>
                    <a:pt x="13" y="55"/>
                    <a:pt x="13" y="55"/>
                    <a:pt x="13" y="54"/>
                  </a:cubicBezTo>
                  <a:lnTo>
                    <a:pt x="13" y="7"/>
                  </a:lnTo>
                  <a:close/>
                  <a:moveTo>
                    <a:pt x="70" y="73"/>
                  </a:moveTo>
                  <a:cubicBezTo>
                    <a:pt x="70" y="74"/>
                    <a:pt x="69" y="74"/>
                    <a:pt x="69" y="74"/>
                  </a:cubicBezTo>
                  <a:cubicBezTo>
                    <a:pt x="65" y="74"/>
                    <a:pt x="65" y="74"/>
                    <a:pt x="65" y="74"/>
                  </a:cubicBezTo>
                  <a:cubicBezTo>
                    <a:pt x="65" y="74"/>
                    <a:pt x="64" y="74"/>
                    <a:pt x="64" y="73"/>
                  </a:cubicBezTo>
                  <a:cubicBezTo>
                    <a:pt x="64" y="70"/>
                    <a:pt x="64" y="70"/>
                    <a:pt x="64" y="70"/>
                  </a:cubicBezTo>
                  <a:cubicBezTo>
                    <a:pt x="64" y="70"/>
                    <a:pt x="65" y="69"/>
                    <a:pt x="65" y="69"/>
                  </a:cubicBezTo>
                  <a:cubicBezTo>
                    <a:pt x="68" y="69"/>
                    <a:pt x="68" y="69"/>
                    <a:pt x="68" y="69"/>
                  </a:cubicBezTo>
                  <a:cubicBezTo>
                    <a:pt x="69" y="69"/>
                    <a:pt x="69" y="70"/>
                    <a:pt x="69" y="70"/>
                  </a:cubicBezTo>
                  <a:lnTo>
                    <a:pt x="70" y="73"/>
                  </a:lnTo>
                  <a:close/>
                  <a:moveTo>
                    <a:pt x="60" y="76"/>
                  </a:moveTo>
                  <a:cubicBezTo>
                    <a:pt x="63" y="76"/>
                    <a:pt x="63" y="76"/>
                    <a:pt x="63" y="76"/>
                  </a:cubicBezTo>
                  <a:cubicBezTo>
                    <a:pt x="64" y="76"/>
                    <a:pt x="64" y="76"/>
                    <a:pt x="64" y="77"/>
                  </a:cubicBezTo>
                  <a:cubicBezTo>
                    <a:pt x="64" y="80"/>
                    <a:pt x="64" y="80"/>
                    <a:pt x="64" y="80"/>
                  </a:cubicBezTo>
                  <a:cubicBezTo>
                    <a:pt x="64" y="80"/>
                    <a:pt x="64" y="81"/>
                    <a:pt x="63" y="81"/>
                  </a:cubicBezTo>
                  <a:cubicBezTo>
                    <a:pt x="60" y="81"/>
                    <a:pt x="60" y="81"/>
                    <a:pt x="60" y="81"/>
                  </a:cubicBezTo>
                  <a:cubicBezTo>
                    <a:pt x="59" y="81"/>
                    <a:pt x="59" y="80"/>
                    <a:pt x="59" y="80"/>
                  </a:cubicBezTo>
                  <a:cubicBezTo>
                    <a:pt x="59" y="77"/>
                    <a:pt x="59" y="77"/>
                    <a:pt x="59" y="77"/>
                  </a:cubicBezTo>
                  <a:cubicBezTo>
                    <a:pt x="59" y="76"/>
                    <a:pt x="59" y="76"/>
                    <a:pt x="60" y="76"/>
                  </a:cubicBezTo>
                  <a:close/>
                  <a:moveTo>
                    <a:pt x="59" y="74"/>
                  </a:moveTo>
                  <a:cubicBezTo>
                    <a:pt x="58" y="74"/>
                    <a:pt x="58" y="74"/>
                    <a:pt x="58" y="73"/>
                  </a:cubicBezTo>
                  <a:cubicBezTo>
                    <a:pt x="58" y="70"/>
                    <a:pt x="58" y="70"/>
                    <a:pt x="58" y="70"/>
                  </a:cubicBezTo>
                  <a:cubicBezTo>
                    <a:pt x="58" y="70"/>
                    <a:pt x="58" y="69"/>
                    <a:pt x="58" y="69"/>
                  </a:cubicBezTo>
                  <a:cubicBezTo>
                    <a:pt x="62" y="69"/>
                    <a:pt x="62" y="69"/>
                    <a:pt x="62" y="69"/>
                  </a:cubicBezTo>
                  <a:cubicBezTo>
                    <a:pt x="62" y="69"/>
                    <a:pt x="63" y="70"/>
                    <a:pt x="63" y="70"/>
                  </a:cubicBezTo>
                  <a:cubicBezTo>
                    <a:pt x="63" y="73"/>
                    <a:pt x="63" y="73"/>
                    <a:pt x="63" y="73"/>
                  </a:cubicBezTo>
                  <a:cubicBezTo>
                    <a:pt x="63" y="74"/>
                    <a:pt x="63" y="74"/>
                    <a:pt x="62" y="74"/>
                  </a:cubicBezTo>
                  <a:lnTo>
                    <a:pt x="59" y="74"/>
                  </a:lnTo>
                  <a:close/>
                  <a:moveTo>
                    <a:pt x="53" y="76"/>
                  </a:moveTo>
                  <a:cubicBezTo>
                    <a:pt x="56" y="76"/>
                    <a:pt x="56" y="76"/>
                    <a:pt x="56" y="76"/>
                  </a:cubicBezTo>
                  <a:cubicBezTo>
                    <a:pt x="57" y="76"/>
                    <a:pt x="57" y="76"/>
                    <a:pt x="57" y="77"/>
                  </a:cubicBezTo>
                  <a:cubicBezTo>
                    <a:pt x="57" y="80"/>
                    <a:pt x="57" y="80"/>
                    <a:pt x="57" y="80"/>
                  </a:cubicBezTo>
                  <a:cubicBezTo>
                    <a:pt x="57" y="80"/>
                    <a:pt x="57" y="81"/>
                    <a:pt x="57" y="81"/>
                  </a:cubicBezTo>
                  <a:cubicBezTo>
                    <a:pt x="53" y="81"/>
                    <a:pt x="53" y="81"/>
                    <a:pt x="53" y="81"/>
                  </a:cubicBezTo>
                  <a:cubicBezTo>
                    <a:pt x="52" y="81"/>
                    <a:pt x="52" y="80"/>
                    <a:pt x="52" y="80"/>
                  </a:cubicBezTo>
                  <a:cubicBezTo>
                    <a:pt x="52" y="77"/>
                    <a:pt x="52" y="77"/>
                    <a:pt x="52" y="77"/>
                  </a:cubicBezTo>
                  <a:cubicBezTo>
                    <a:pt x="52" y="76"/>
                    <a:pt x="52" y="76"/>
                    <a:pt x="53" y="76"/>
                  </a:cubicBezTo>
                  <a:close/>
                  <a:moveTo>
                    <a:pt x="52" y="74"/>
                  </a:moveTo>
                  <a:cubicBezTo>
                    <a:pt x="52" y="74"/>
                    <a:pt x="51" y="74"/>
                    <a:pt x="51" y="73"/>
                  </a:cubicBezTo>
                  <a:cubicBezTo>
                    <a:pt x="51" y="70"/>
                    <a:pt x="51" y="70"/>
                    <a:pt x="51" y="70"/>
                  </a:cubicBezTo>
                  <a:cubicBezTo>
                    <a:pt x="51" y="70"/>
                    <a:pt x="51" y="69"/>
                    <a:pt x="52" y="69"/>
                  </a:cubicBezTo>
                  <a:cubicBezTo>
                    <a:pt x="55" y="69"/>
                    <a:pt x="55" y="69"/>
                    <a:pt x="55" y="69"/>
                  </a:cubicBezTo>
                  <a:cubicBezTo>
                    <a:pt x="56" y="69"/>
                    <a:pt x="56" y="70"/>
                    <a:pt x="56" y="70"/>
                  </a:cubicBezTo>
                  <a:cubicBezTo>
                    <a:pt x="56" y="73"/>
                    <a:pt x="56" y="73"/>
                    <a:pt x="56" y="73"/>
                  </a:cubicBezTo>
                  <a:cubicBezTo>
                    <a:pt x="56" y="74"/>
                    <a:pt x="56" y="74"/>
                    <a:pt x="56" y="74"/>
                  </a:cubicBezTo>
                  <a:lnTo>
                    <a:pt x="52" y="74"/>
                  </a:lnTo>
                  <a:close/>
                  <a:moveTo>
                    <a:pt x="45" y="77"/>
                  </a:moveTo>
                  <a:cubicBezTo>
                    <a:pt x="45" y="76"/>
                    <a:pt x="46" y="76"/>
                    <a:pt x="46" y="76"/>
                  </a:cubicBezTo>
                  <a:cubicBezTo>
                    <a:pt x="50" y="76"/>
                    <a:pt x="50" y="76"/>
                    <a:pt x="50" y="76"/>
                  </a:cubicBezTo>
                  <a:cubicBezTo>
                    <a:pt x="50" y="76"/>
                    <a:pt x="51" y="76"/>
                    <a:pt x="51" y="77"/>
                  </a:cubicBezTo>
                  <a:cubicBezTo>
                    <a:pt x="51" y="80"/>
                    <a:pt x="51" y="80"/>
                    <a:pt x="51" y="80"/>
                  </a:cubicBezTo>
                  <a:cubicBezTo>
                    <a:pt x="51" y="80"/>
                    <a:pt x="50" y="81"/>
                    <a:pt x="50" y="81"/>
                  </a:cubicBezTo>
                  <a:cubicBezTo>
                    <a:pt x="46" y="81"/>
                    <a:pt x="46" y="81"/>
                    <a:pt x="46" y="81"/>
                  </a:cubicBezTo>
                  <a:cubicBezTo>
                    <a:pt x="46" y="81"/>
                    <a:pt x="45" y="80"/>
                    <a:pt x="45" y="80"/>
                  </a:cubicBezTo>
                  <a:lnTo>
                    <a:pt x="45" y="77"/>
                  </a:lnTo>
                  <a:close/>
                  <a:moveTo>
                    <a:pt x="45" y="74"/>
                  </a:moveTo>
                  <a:cubicBezTo>
                    <a:pt x="45" y="74"/>
                    <a:pt x="44" y="74"/>
                    <a:pt x="44" y="73"/>
                  </a:cubicBezTo>
                  <a:cubicBezTo>
                    <a:pt x="45" y="70"/>
                    <a:pt x="45" y="70"/>
                    <a:pt x="45" y="70"/>
                  </a:cubicBezTo>
                  <a:cubicBezTo>
                    <a:pt x="45" y="70"/>
                    <a:pt x="45" y="69"/>
                    <a:pt x="45" y="69"/>
                  </a:cubicBezTo>
                  <a:cubicBezTo>
                    <a:pt x="49" y="69"/>
                    <a:pt x="49" y="69"/>
                    <a:pt x="49" y="69"/>
                  </a:cubicBezTo>
                  <a:cubicBezTo>
                    <a:pt x="49" y="69"/>
                    <a:pt x="50" y="70"/>
                    <a:pt x="50" y="70"/>
                  </a:cubicBezTo>
                  <a:cubicBezTo>
                    <a:pt x="50" y="73"/>
                    <a:pt x="50" y="73"/>
                    <a:pt x="50" y="73"/>
                  </a:cubicBezTo>
                  <a:cubicBezTo>
                    <a:pt x="50" y="74"/>
                    <a:pt x="49" y="74"/>
                    <a:pt x="49" y="74"/>
                  </a:cubicBezTo>
                  <a:lnTo>
                    <a:pt x="45" y="74"/>
                  </a:lnTo>
                  <a:close/>
                  <a:moveTo>
                    <a:pt x="39" y="77"/>
                  </a:moveTo>
                  <a:cubicBezTo>
                    <a:pt x="39" y="76"/>
                    <a:pt x="39" y="76"/>
                    <a:pt x="39" y="76"/>
                  </a:cubicBezTo>
                  <a:cubicBezTo>
                    <a:pt x="43" y="76"/>
                    <a:pt x="43" y="76"/>
                    <a:pt x="43" y="76"/>
                  </a:cubicBezTo>
                  <a:cubicBezTo>
                    <a:pt x="43" y="76"/>
                    <a:pt x="44" y="76"/>
                    <a:pt x="44" y="77"/>
                  </a:cubicBezTo>
                  <a:cubicBezTo>
                    <a:pt x="44" y="80"/>
                    <a:pt x="44" y="80"/>
                    <a:pt x="44" y="80"/>
                  </a:cubicBezTo>
                  <a:cubicBezTo>
                    <a:pt x="44" y="80"/>
                    <a:pt x="43" y="81"/>
                    <a:pt x="43" y="81"/>
                  </a:cubicBezTo>
                  <a:cubicBezTo>
                    <a:pt x="39" y="81"/>
                    <a:pt x="39" y="81"/>
                    <a:pt x="39" y="81"/>
                  </a:cubicBezTo>
                  <a:cubicBezTo>
                    <a:pt x="39" y="81"/>
                    <a:pt x="39" y="80"/>
                    <a:pt x="39" y="80"/>
                  </a:cubicBezTo>
                  <a:lnTo>
                    <a:pt x="39" y="77"/>
                  </a:lnTo>
                  <a:close/>
                  <a:moveTo>
                    <a:pt x="38" y="73"/>
                  </a:moveTo>
                  <a:cubicBezTo>
                    <a:pt x="38" y="70"/>
                    <a:pt x="38" y="70"/>
                    <a:pt x="38" y="70"/>
                  </a:cubicBezTo>
                  <a:cubicBezTo>
                    <a:pt x="38" y="70"/>
                    <a:pt x="38" y="69"/>
                    <a:pt x="39" y="69"/>
                  </a:cubicBezTo>
                  <a:cubicBezTo>
                    <a:pt x="42" y="69"/>
                    <a:pt x="42" y="69"/>
                    <a:pt x="42" y="69"/>
                  </a:cubicBezTo>
                  <a:cubicBezTo>
                    <a:pt x="43" y="69"/>
                    <a:pt x="43" y="70"/>
                    <a:pt x="43" y="70"/>
                  </a:cubicBezTo>
                  <a:cubicBezTo>
                    <a:pt x="43" y="73"/>
                    <a:pt x="43" y="73"/>
                    <a:pt x="43" y="73"/>
                  </a:cubicBezTo>
                  <a:cubicBezTo>
                    <a:pt x="43" y="74"/>
                    <a:pt x="43" y="74"/>
                    <a:pt x="42" y="74"/>
                  </a:cubicBezTo>
                  <a:cubicBezTo>
                    <a:pt x="39" y="74"/>
                    <a:pt x="39" y="74"/>
                    <a:pt x="39" y="74"/>
                  </a:cubicBezTo>
                  <a:cubicBezTo>
                    <a:pt x="38" y="74"/>
                    <a:pt x="38" y="74"/>
                    <a:pt x="38" y="73"/>
                  </a:cubicBezTo>
                  <a:close/>
                  <a:moveTo>
                    <a:pt x="32" y="77"/>
                  </a:moveTo>
                  <a:cubicBezTo>
                    <a:pt x="32" y="76"/>
                    <a:pt x="32" y="76"/>
                    <a:pt x="33" y="76"/>
                  </a:cubicBezTo>
                  <a:cubicBezTo>
                    <a:pt x="36" y="76"/>
                    <a:pt x="36" y="76"/>
                    <a:pt x="36" y="76"/>
                  </a:cubicBezTo>
                  <a:cubicBezTo>
                    <a:pt x="37" y="76"/>
                    <a:pt x="37" y="76"/>
                    <a:pt x="37" y="77"/>
                  </a:cubicBezTo>
                  <a:cubicBezTo>
                    <a:pt x="37" y="80"/>
                    <a:pt x="37" y="80"/>
                    <a:pt x="37" y="80"/>
                  </a:cubicBezTo>
                  <a:cubicBezTo>
                    <a:pt x="37" y="80"/>
                    <a:pt x="37" y="81"/>
                    <a:pt x="36" y="81"/>
                  </a:cubicBezTo>
                  <a:cubicBezTo>
                    <a:pt x="33" y="81"/>
                    <a:pt x="33" y="81"/>
                    <a:pt x="33" y="81"/>
                  </a:cubicBezTo>
                  <a:cubicBezTo>
                    <a:pt x="32" y="81"/>
                    <a:pt x="32" y="80"/>
                    <a:pt x="32" y="80"/>
                  </a:cubicBezTo>
                  <a:lnTo>
                    <a:pt x="32" y="77"/>
                  </a:lnTo>
                  <a:close/>
                  <a:moveTo>
                    <a:pt x="31" y="73"/>
                  </a:moveTo>
                  <a:cubicBezTo>
                    <a:pt x="31" y="70"/>
                    <a:pt x="31" y="70"/>
                    <a:pt x="31" y="70"/>
                  </a:cubicBezTo>
                  <a:cubicBezTo>
                    <a:pt x="31" y="70"/>
                    <a:pt x="32" y="69"/>
                    <a:pt x="32" y="69"/>
                  </a:cubicBezTo>
                  <a:cubicBezTo>
                    <a:pt x="36" y="69"/>
                    <a:pt x="36" y="69"/>
                    <a:pt x="36" y="69"/>
                  </a:cubicBezTo>
                  <a:cubicBezTo>
                    <a:pt x="36" y="69"/>
                    <a:pt x="37" y="70"/>
                    <a:pt x="37" y="70"/>
                  </a:cubicBezTo>
                  <a:cubicBezTo>
                    <a:pt x="36" y="73"/>
                    <a:pt x="36" y="73"/>
                    <a:pt x="36" y="73"/>
                  </a:cubicBezTo>
                  <a:cubicBezTo>
                    <a:pt x="36" y="74"/>
                    <a:pt x="36" y="74"/>
                    <a:pt x="36" y="74"/>
                  </a:cubicBezTo>
                  <a:cubicBezTo>
                    <a:pt x="32" y="74"/>
                    <a:pt x="32" y="74"/>
                    <a:pt x="32" y="74"/>
                  </a:cubicBezTo>
                  <a:cubicBezTo>
                    <a:pt x="32" y="74"/>
                    <a:pt x="31" y="74"/>
                    <a:pt x="31" y="73"/>
                  </a:cubicBezTo>
                  <a:close/>
                  <a:moveTo>
                    <a:pt x="25" y="77"/>
                  </a:moveTo>
                  <a:cubicBezTo>
                    <a:pt x="25" y="76"/>
                    <a:pt x="26" y="76"/>
                    <a:pt x="26" y="76"/>
                  </a:cubicBezTo>
                  <a:cubicBezTo>
                    <a:pt x="30" y="76"/>
                    <a:pt x="30" y="76"/>
                    <a:pt x="30" y="76"/>
                  </a:cubicBezTo>
                  <a:cubicBezTo>
                    <a:pt x="30" y="76"/>
                    <a:pt x="30" y="76"/>
                    <a:pt x="30" y="77"/>
                  </a:cubicBezTo>
                  <a:cubicBezTo>
                    <a:pt x="30" y="80"/>
                    <a:pt x="30" y="80"/>
                    <a:pt x="30" y="80"/>
                  </a:cubicBezTo>
                  <a:cubicBezTo>
                    <a:pt x="30" y="80"/>
                    <a:pt x="30" y="81"/>
                    <a:pt x="29" y="81"/>
                  </a:cubicBezTo>
                  <a:cubicBezTo>
                    <a:pt x="26" y="81"/>
                    <a:pt x="26" y="81"/>
                    <a:pt x="26" y="81"/>
                  </a:cubicBezTo>
                  <a:cubicBezTo>
                    <a:pt x="25" y="81"/>
                    <a:pt x="25" y="80"/>
                    <a:pt x="25" y="80"/>
                  </a:cubicBezTo>
                  <a:lnTo>
                    <a:pt x="25" y="77"/>
                  </a:lnTo>
                  <a:close/>
                  <a:moveTo>
                    <a:pt x="25" y="73"/>
                  </a:moveTo>
                  <a:cubicBezTo>
                    <a:pt x="25" y="70"/>
                    <a:pt x="25" y="70"/>
                    <a:pt x="25" y="70"/>
                  </a:cubicBezTo>
                  <a:cubicBezTo>
                    <a:pt x="25" y="70"/>
                    <a:pt x="25" y="69"/>
                    <a:pt x="26" y="69"/>
                  </a:cubicBezTo>
                  <a:cubicBezTo>
                    <a:pt x="29" y="69"/>
                    <a:pt x="29" y="69"/>
                    <a:pt x="29" y="69"/>
                  </a:cubicBezTo>
                  <a:cubicBezTo>
                    <a:pt x="30" y="69"/>
                    <a:pt x="30" y="70"/>
                    <a:pt x="30" y="70"/>
                  </a:cubicBezTo>
                  <a:cubicBezTo>
                    <a:pt x="30" y="73"/>
                    <a:pt x="30" y="73"/>
                    <a:pt x="30" y="73"/>
                  </a:cubicBezTo>
                  <a:cubicBezTo>
                    <a:pt x="30" y="74"/>
                    <a:pt x="29" y="74"/>
                    <a:pt x="29" y="74"/>
                  </a:cubicBezTo>
                  <a:cubicBezTo>
                    <a:pt x="25" y="74"/>
                    <a:pt x="25" y="74"/>
                    <a:pt x="25" y="74"/>
                  </a:cubicBezTo>
                  <a:cubicBezTo>
                    <a:pt x="25" y="74"/>
                    <a:pt x="25" y="74"/>
                    <a:pt x="25" y="73"/>
                  </a:cubicBezTo>
                  <a:close/>
                  <a:moveTo>
                    <a:pt x="23" y="70"/>
                  </a:moveTo>
                  <a:cubicBezTo>
                    <a:pt x="23" y="73"/>
                    <a:pt x="23" y="73"/>
                    <a:pt x="23" y="73"/>
                  </a:cubicBezTo>
                  <a:cubicBezTo>
                    <a:pt x="23" y="74"/>
                    <a:pt x="23" y="74"/>
                    <a:pt x="22" y="74"/>
                  </a:cubicBezTo>
                  <a:cubicBezTo>
                    <a:pt x="19" y="74"/>
                    <a:pt x="19" y="74"/>
                    <a:pt x="19" y="74"/>
                  </a:cubicBezTo>
                  <a:cubicBezTo>
                    <a:pt x="18" y="74"/>
                    <a:pt x="18" y="74"/>
                    <a:pt x="18" y="73"/>
                  </a:cubicBezTo>
                  <a:cubicBezTo>
                    <a:pt x="18" y="70"/>
                    <a:pt x="18" y="70"/>
                    <a:pt x="18" y="70"/>
                  </a:cubicBezTo>
                  <a:cubicBezTo>
                    <a:pt x="18" y="70"/>
                    <a:pt x="19" y="69"/>
                    <a:pt x="19" y="69"/>
                  </a:cubicBezTo>
                  <a:cubicBezTo>
                    <a:pt x="23" y="69"/>
                    <a:pt x="23" y="69"/>
                    <a:pt x="23" y="69"/>
                  </a:cubicBezTo>
                  <a:cubicBezTo>
                    <a:pt x="23" y="69"/>
                    <a:pt x="23" y="70"/>
                    <a:pt x="23" y="70"/>
                  </a:cubicBezTo>
                  <a:close/>
                  <a:moveTo>
                    <a:pt x="12" y="70"/>
                  </a:moveTo>
                  <a:cubicBezTo>
                    <a:pt x="12" y="70"/>
                    <a:pt x="12" y="69"/>
                    <a:pt x="13" y="69"/>
                  </a:cubicBezTo>
                  <a:cubicBezTo>
                    <a:pt x="16" y="69"/>
                    <a:pt x="16" y="69"/>
                    <a:pt x="16" y="69"/>
                  </a:cubicBezTo>
                  <a:cubicBezTo>
                    <a:pt x="17" y="69"/>
                    <a:pt x="17" y="70"/>
                    <a:pt x="17" y="70"/>
                  </a:cubicBezTo>
                  <a:cubicBezTo>
                    <a:pt x="16" y="73"/>
                    <a:pt x="16" y="73"/>
                    <a:pt x="16" y="73"/>
                  </a:cubicBezTo>
                  <a:cubicBezTo>
                    <a:pt x="16" y="74"/>
                    <a:pt x="16" y="74"/>
                    <a:pt x="16" y="74"/>
                  </a:cubicBezTo>
                  <a:cubicBezTo>
                    <a:pt x="12" y="74"/>
                    <a:pt x="12" y="74"/>
                    <a:pt x="12" y="74"/>
                  </a:cubicBezTo>
                  <a:cubicBezTo>
                    <a:pt x="12" y="74"/>
                    <a:pt x="11" y="74"/>
                    <a:pt x="11" y="73"/>
                  </a:cubicBezTo>
                  <a:lnTo>
                    <a:pt x="12" y="70"/>
                  </a:lnTo>
                  <a:close/>
                  <a:moveTo>
                    <a:pt x="11" y="77"/>
                  </a:moveTo>
                  <a:cubicBezTo>
                    <a:pt x="11" y="76"/>
                    <a:pt x="11" y="76"/>
                    <a:pt x="12" y="76"/>
                  </a:cubicBezTo>
                  <a:cubicBezTo>
                    <a:pt x="16" y="76"/>
                    <a:pt x="16" y="76"/>
                    <a:pt x="16" y="76"/>
                  </a:cubicBezTo>
                  <a:cubicBezTo>
                    <a:pt x="17" y="76"/>
                    <a:pt x="17" y="76"/>
                    <a:pt x="17" y="77"/>
                  </a:cubicBezTo>
                  <a:cubicBezTo>
                    <a:pt x="17" y="80"/>
                    <a:pt x="17" y="80"/>
                    <a:pt x="17" y="80"/>
                  </a:cubicBezTo>
                  <a:cubicBezTo>
                    <a:pt x="17" y="80"/>
                    <a:pt x="16" y="81"/>
                    <a:pt x="16" y="81"/>
                  </a:cubicBezTo>
                  <a:cubicBezTo>
                    <a:pt x="11" y="81"/>
                    <a:pt x="11" y="81"/>
                    <a:pt x="11" y="81"/>
                  </a:cubicBezTo>
                  <a:cubicBezTo>
                    <a:pt x="11" y="81"/>
                    <a:pt x="11" y="80"/>
                    <a:pt x="11" y="80"/>
                  </a:cubicBezTo>
                  <a:lnTo>
                    <a:pt x="11" y="77"/>
                  </a:lnTo>
                  <a:close/>
                  <a:moveTo>
                    <a:pt x="14" y="87"/>
                  </a:moveTo>
                  <a:cubicBezTo>
                    <a:pt x="14" y="87"/>
                    <a:pt x="14" y="87"/>
                    <a:pt x="13" y="87"/>
                  </a:cubicBezTo>
                  <a:cubicBezTo>
                    <a:pt x="11" y="87"/>
                    <a:pt x="11" y="87"/>
                    <a:pt x="11" y="87"/>
                  </a:cubicBezTo>
                  <a:cubicBezTo>
                    <a:pt x="10" y="87"/>
                    <a:pt x="10" y="87"/>
                    <a:pt x="10" y="87"/>
                  </a:cubicBezTo>
                  <a:cubicBezTo>
                    <a:pt x="10" y="83"/>
                    <a:pt x="10" y="83"/>
                    <a:pt x="10" y="83"/>
                  </a:cubicBezTo>
                  <a:cubicBezTo>
                    <a:pt x="10" y="83"/>
                    <a:pt x="11" y="82"/>
                    <a:pt x="11" y="82"/>
                  </a:cubicBezTo>
                  <a:cubicBezTo>
                    <a:pt x="14" y="82"/>
                    <a:pt x="14" y="82"/>
                    <a:pt x="14" y="82"/>
                  </a:cubicBezTo>
                  <a:cubicBezTo>
                    <a:pt x="14" y="82"/>
                    <a:pt x="14" y="83"/>
                    <a:pt x="14" y="83"/>
                  </a:cubicBezTo>
                  <a:lnTo>
                    <a:pt x="14" y="87"/>
                  </a:lnTo>
                  <a:close/>
                  <a:moveTo>
                    <a:pt x="22" y="87"/>
                  </a:moveTo>
                  <a:cubicBezTo>
                    <a:pt x="22" y="87"/>
                    <a:pt x="21" y="87"/>
                    <a:pt x="21" y="87"/>
                  </a:cubicBezTo>
                  <a:cubicBezTo>
                    <a:pt x="16" y="87"/>
                    <a:pt x="16" y="87"/>
                    <a:pt x="16" y="87"/>
                  </a:cubicBezTo>
                  <a:cubicBezTo>
                    <a:pt x="16" y="87"/>
                    <a:pt x="16" y="87"/>
                    <a:pt x="16" y="87"/>
                  </a:cubicBezTo>
                  <a:cubicBezTo>
                    <a:pt x="16" y="83"/>
                    <a:pt x="16" y="83"/>
                    <a:pt x="16" y="83"/>
                  </a:cubicBezTo>
                  <a:cubicBezTo>
                    <a:pt x="16" y="83"/>
                    <a:pt x="16" y="82"/>
                    <a:pt x="17" y="82"/>
                  </a:cubicBezTo>
                  <a:cubicBezTo>
                    <a:pt x="21" y="82"/>
                    <a:pt x="21" y="82"/>
                    <a:pt x="21" y="82"/>
                  </a:cubicBezTo>
                  <a:cubicBezTo>
                    <a:pt x="22" y="82"/>
                    <a:pt x="22" y="83"/>
                    <a:pt x="22" y="83"/>
                  </a:cubicBezTo>
                  <a:lnTo>
                    <a:pt x="22" y="87"/>
                  </a:lnTo>
                  <a:close/>
                  <a:moveTo>
                    <a:pt x="23" y="81"/>
                  </a:moveTo>
                  <a:cubicBezTo>
                    <a:pt x="19" y="81"/>
                    <a:pt x="19" y="81"/>
                    <a:pt x="19" y="81"/>
                  </a:cubicBezTo>
                  <a:cubicBezTo>
                    <a:pt x="18" y="81"/>
                    <a:pt x="18" y="80"/>
                    <a:pt x="18" y="80"/>
                  </a:cubicBezTo>
                  <a:cubicBezTo>
                    <a:pt x="18" y="77"/>
                    <a:pt x="18" y="77"/>
                    <a:pt x="18" y="77"/>
                  </a:cubicBezTo>
                  <a:cubicBezTo>
                    <a:pt x="19" y="76"/>
                    <a:pt x="19" y="76"/>
                    <a:pt x="19" y="76"/>
                  </a:cubicBezTo>
                  <a:cubicBezTo>
                    <a:pt x="23" y="76"/>
                    <a:pt x="23" y="76"/>
                    <a:pt x="23" y="76"/>
                  </a:cubicBezTo>
                  <a:cubicBezTo>
                    <a:pt x="23" y="76"/>
                    <a:pt x="24" y="76"/>
                    <a:pt x="24" y="77"/>
                  </a:cubicBezTo>
                  <a:cubicBezTo>
                    <a:pt x="23" y="80"/>
                    <a:pt x="23" y="80"/>
                    <a:pt x="23" y="80"/>
                  </a:cubicBezTo>
                  <a:cubicBezTo>
                    <a:pt x="23" y="80"/>
                    <a:pt x="23" y="81"/>
                    <a:pt x="23" y="81"/>
                  </a:cubicBezTo>
                  <a:close/>
                  <a:moveTo>
                    <a:pt x="65" y="87"/>
                  </a:moveTo>
                  <a:cubicBezTo>
                    <a:pt x="24" y="87"/>
                    <a:pt x="24" y="87"/>
                    <a:pt x="24" y="87"/>
                  </a:cubicBezTo>
                  <a:cubicBezTo>
                    <a:pt x="24" y="87"/>
                    <a:pt x="23" y="87"/>
                    <a:pt x="23" y="87"/>
                  </a:cubicBezTo>
                  <a:cubicBezTo>
                    <a:pt x="23" y="83"/>
                    <a:pt x="23" y="83"/>
                    <a:pt x="23" y="83"/>
                  </a:cubicBezTo>
                  <a:cubicBezTo>
                    <a:pt x="24" y="83"/>
                    <a:pt x="24" y="82"/>
                    <a:pt x="24" y="82"/>
                  </a:cubicBezTo>
                  <a:cubicBezTo>
                    <a:pt x="65" y="82"/>
                    <a:pt x="65" y="82"/>
                    <a:pt x="65" y="82"/>
                  </a:cubicBezTo>
                  <a:cubicBezTo>
                    <a:pt x="66" y="82"/>
                    <a:pt x="66" y="83"/>
                    <a:pt x="66" y="83"/>
                  </a:cubicBezTo>
                  <a:cubicBezTo>
                    <a:pt x="66" y="87"/>
                    <a:pt x="66" y="87"/>
                    <a:pt x="66" y="87"/>
                  </a:cubicBezTo>
                  <a:cubicBezTo>
                    <a:pt x="66" y="87"/>
                    <a:pt x="66" y="87"/>
                    <a:pt x="65" y="87"/>
                  </a:cubicBezTo>
                  <a:close/>
                  <a:moveTo>
                    <a:pt x="66" y="80"/>
                  </a:moveTo>
                  <a:cubicBezTo>
                    <a:pt x="65" y="77"/>
                    <a:pt x="65" y="77"/>
                    <a:pt x="65" y="77"/>
                  </a:cubicBezTo>
                  <a:cubicBezTo>
                    <a:pt x="65" y="76"/>
                    <a:pt x="66" y="76"/>
                    <a:pt x="66" y="76"/>
                  </a:cubicBezTo>
                  <a:cubicBezTo>
                    <a:pt x="70" y="76"/>
                    <a:pt x="70" y="76"/>
                    <a:pt x="70" y="76"/>
                  </a:cubicBezTo>
                  <a:cubicBezTo>
                    <a:pt x="70" y="76"/>
                    <a:pt x="71" y="76"/>
                    <a:pt x="71" y="77"/>
                  </a:cubicBezTo>
                  <a:cubicBezTo>
                    <a:pt x="71" y="80"/>
                    <a:pt x="71" y="80"/>
                    <a:pt x="71" y="80"/>
                  </a:cubicBezTo>
                  <a:cubicBezTo>
                    <a:pt x="71" y="80"/>
                    <a:pt x="71" y="81"/>
                    <a:pt x="70" y="81"/>
                  </a:cubicBezTo>
                  <a:cubicBezTo>
                    <a:pt x="67" y="81"/>
                    <a:pt x="67" y="81"/>
                    <a:pt x="67" y="81"/>
                  </a:cubicBezTo>
                  <a:cubicBezTo>
                    <a:pt x="66" y="81"/>
                    <a:pt x="66" y="80"/>
                    <a:pt x="66" y="80"/>
                  </a:cubicBezTo>
                  <a:close/>
                  <a:moveTo>
                    <a:pt x="73" y="87"/>
                  </a:moveTo>
                  <a:cubicBezTo>
                    <a:pt x="69" y="87"/>
                    <a:pt x="69" y="87"/>
                    <a:pt x="69" y="87"/>
                  </a:cubicBezTo>
                  <a:cubicBezTo>
                    <a:pt x="68" y="87"/>
                    <a:pt x="68" y="87"/>
                    <a:pt x="68" y="87"/>
                  </a:cubicBezTo>
                  <a:cubicBezTo>
                    <a:pt x="68" y="83"/>
                    <a:pt x="68" y="83"/>
                    <a:pt x="68" y="83"/>
                  </a:cubicBezTo>
                  <a:cubicBezTo>
                    <a:pt x="68" y="83"/>
                    <a:pt x="68" y="82"/>
                    <a:pt x="68" y="82"/>
                  </a:cubicBezTo>
                  <a:cubicBezTo>
                    <a:pt x="73" y="82"/>
                    <a:pt x="73" y="82"/>
                    <a:pt x="73" y="82"/>
                  </a:cubicBezTo>
                  <a:cubicBezTo>
                    <a:pt x="73" y="82"/>
                    <a:pt x="74" y="83"/>
                    <a:pt x="74" y="83"/>
                  </a:cubicBezTo>
                  <a:cubicBezTo>
                    <a:pt x="74" y="87"/>
                    <a:pt x="74" y="87"/>
                    <a:pt x="74" y="87"/>
                  </a:cubicBezTo>
                  <a:cubicBezTo>
                    <a:pt x="74" y="87"/>
                    <a:pt x="74" y="87"/>
                    <a:pt x="73" y="87"/>
                  </a:cubicBezTo>
                  <a:close/>
                  <a:moveTo>
                    <a:pt x="84" y="87"/>
                  </a:moveTo>
                  <a:cubicBezTo>
                    <a:pt x="76" y="87"/>
                    <a:pt x="76" y="87"/>
                    <a:pt x="76" y="87"/>
                  </a:cubicBezTo>
                  <a:cubicBezTo>
                    <a:pt x="76" y="87"/>
                    <a:pt x="76" y="87"/>
                    <a:pt x="76" y="87"/>
                  </a:cubicBezTo>
                  <a:cubicBezTo>
                    <a:pt x="75" y="83"/>
                    <a:pt x="75" y="83"/>
                    <a:pt x="75" y="83"/>
                  </a:cubicBezTo>
                  <a:cubicBezTo>
                    <a:pt x="75" y="83"/>
                    <a:pt x="75" y="82"/>
                    <a:pt x="76" y="82"/>
                  </a:cubicBezTo>
                  <a:cubicBezTo>
                    <a:pt x="83" y="82"/>
                    <a:pt x="83" y="82"/>
                    <a:pt x="83" y="82"/>
                  </a:cubicBezTo>
                  <a:cubicBezTo>
                    <a:pt x="84" y="82"/>
                    <a:pt x="84" y="83"/>
                    <a:pt x="84" y="83"/>
                  </a:cubicBezTo>
                  <a:cubicBezTo>
                    <a:pt x="85" y="87"/>
                    <a:pt x="85" y="87"/>
                    <a:pt x="85" y="87"/>
                  </a:cubicBezTo>
                  <a:cubicBezTo>
                    <a:pt x="85" y="87"/>
                    <a:pt x="84" y="87"/>
                    <a:pt x="84" y="87"/>
                  </a:cubicBezTo>
                  <a:close/>
                </a:path>
              </a:pathLst>
            </a:custGeom>
            <a:solidFill>
              <a:srgbClr val="F07E26"/>
            </a:solidFill>
            <a:ln w="9525">
              <a:noFill/>
              <a:round/>
              <a:headEnd/>
              <a:tailEnd/>
            </a:ln>
          </p:spPr>
          <p:txBody>
            <a:bodyPr/>
            <a:lstStyle/>
            <a:p>
              <a:pPr defTabSz="627742">
                <a:defRPr/>
              </a:pPr>
              <a:endParaRPr lang="en-US" sz="1650">
                <a:solidFill>
                  <a:srgbClr val="000000"/>
                </a:solidFill>
              </a:endParaRPr>
            </a:p>
          </p:txBody>
        </p:sp>
        <p:sp>
          <p:nvSpPr>
            <p:cNvPr id="16457" name="TextBox 49">
              <a:extLst>
                <a:ext uri="{FF2B5EF4-FFF2-40B4-BE49-F238E27FC236}">
                  <a16:creationId xmlns:a16="http://schemas.microsoft.com/office/drawing/2014/main" id="{F19BB3FF-5914-4052-BA4E-AE358FC82D3C}"/>
                </a:ext>
              </a:extLst>
            </p:cNvPr>
            <p:cNvSpPr txBox="1">
              <a:spLocks noChangeArrowheads="1"/>
            </p:cNvSpPr>
            <p:nvPr/>
          </p:nvSpPr>
          <p:spPr bwMode="auto">
            <a:xfrm>
              <a:off x="31178" y="7988725"/>
              <a:ext cx="1011390" cy="4970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550" b="1" err="1">
                  <a:solidFill>
                    <a:srgbClr val="DD7E00"/>
                  </a:solidFill>
                </a:rPr>
                <a:t>Informatie-</a:t>
              </a:r>
              <a:r>
                <a:rPr lang="nl-NL" altLang="nl-NL" sz="550" b="1" err="1">
                  <a:solidFill>
                    <a:srgbClr val="F07E26"/>
                  </a:solidFill>
                </a:rPr>
                <a:t>voorziening</a:t>
              </a:r>
              <a:endParaRPr lang="nl-NL" altLang="nl-NL" sz="550" b="1">
                <a:solidFill>
                  <a:srgbClr val="F07E26"/>
                </a:solidFill>
              </a:endParaRPr>
            </a:p>
          </p:txBody>
        </p:sp>
      </p:grpSp>
      <p:grpSp>
        <p:nvGrpSpPr>
          <p:cNvPr id="16435" name="Groep 14">
            <a:extLst>
              <a:ext uri="{FF2B5EF4-FFF2-40B4-BE49-F238E27FC236}">
                <a16:creationId xmlns:a16="http://schemas.microsoft.com/office/drawing/2014/main" id="{6EB58F92-801E-435C-88E2-3D688C3C1838}"/>
              </a:ext>
            </a:extLst>
          </p:cNvPr>
          <p:cNvGrpSpPr>
            <a:grpSpLocks/>
          </p:cNvGrpSpPr>
          <p:nvPr/>
        </p:nvGrpSpPr>
        <p:grpSpPr bwMode="auto">
          <a:xfrm>
            <a:off x="1419276" y="4931829"/>
            <a:ext cx="489228" cy="420411"/>
            <a:chOff x="-36183" y="8312118"/>
            <a:chExt cx="936625" cy="772858"/>
          </a:xfrm>
        </p:grpSpPr>
        <p:sp>
          <p:nvSpPr>
            <p:cNvPr id="16458" name="Freeform 5">
              <a:extLst>
                <a:ext uri="{FF2B5EF4-FFF2-40B4-BE49-F238E27FC236}">
                  <a16:creationId xmlns:a16="http://schemas.microsoft.com/office/drawing/2014/main" id="{1A89CA73-C05E-43BC-B5A3-FEEC62186BF6}"/>
                </a:ext>
              </a:extLst>
            </p:cNvPr>
            <p:cNvSpPr>
              <a:spLocks noChangeAspect="1" noEditPoints="1"/>
            </p:cNvSpPr>
            <p:nvPr/>
          </p:nvSpPr>
          <p:spPr bwMode="gray">
            <a:xfrm>
              <a:off x="223609" y="8312118"/>
              <a:ext cx="393076" cy="365795"/>
            </a:xfrm>
            <a:custGeom>
              <a:avLst/>
              <a:gdLst>
                <a:gd name="T0" fmla="*/ 2147483646 w 102"/>
                <a:gd name="T1" fmla="*/ 2147483646 h 95"/>
                <a:gd name="T2" fmla="*/ 2147483646 w 102"/>
                <a:gd name="T3" fmla="*/ 2147483646 h 95"/>
                <a:gd name="T4" fmla="*/ 2147483646 w 102"/>
                <a:gd name="T5" fmla="*/ 2147483646 h 95"/>
                <a:gd name="T6" fmla="*/ 2147483646 w 102"/>
                <a:gd name="T7" fmla="*/ 2147483646 h 95"/>
                <a:gd name="T8" fmla="*/ 2147483646 w 102"/>
                <a:gd name="T9" fmla="*/ 2147483646 h 95"/>
                <a:gd name="T10" fmla="*/ 2147483646 w 102"/>
                <a:gd name="T11" fmla="*/ 2147483646 h 95"/>
                <a:gd name="T12" fmla="*/ 2147483646 w 102"/>
                <a:gd name="T13" fmla="*/ 2147483646 h 95"/>
                <a:gd name="T14" fmla="*/ 2147483646 w 102"/>
                <a:gd name="T15" fmla="*/ 2147483646 h 95"/>
                <a:gd name="T16" fmla="*/ 2147483646 w 102"/>
                <a:gd name="T17" fmla="*/ 2147483646 h 95"/>
                <a:gd name="T18" fmla="*/ 2147483646 w 102"/>
                <a:gd name="T19" fmla="*/ 2147483646 h 95"/>
                <a:gd name="T20" fmla="*/ 2147483646 w 102"/>
                <a:gd name="T21" fmla="*/ 2147483646 h 95"/>
                <a:gd name="T22" fmla="*/ 2147483646 w 102"/>
                <a:gd name="T23" fmla="*/ 2147483646 h 95"/>
                <a:gd name="T24" fmla="*/ 2147483646 w 102"/>
                <a:gd name="T25" fmla="*/ 2147483646 h 95"/>
                <a:gd name="T26" fmla="*/ 2147483646 w 102"/>
                <a:gd name="T27" fmla="*/ 2147483646 h 95"/>
                <a:gd name="T28" fmla="*/ 2147483646 w 102"/>
                <a:gd name="T29" fmla="*/ 2147483646 h 95"/>
                <a:gd name="T30" fmla="*/ 0 w 102"/>
                <a:gd name="T31" fmla="*/ 2147483646 h 95"/>
                <a:gd name="T32" fmla="*/ 2147483646 w 102"/>
                <a:gd name="T33" fmla="*/ 2147483646 h 95"/>
                <a:gd name="T34" fmla="*/ 2147483646 w 102"/>
                <a:gd name="T35" fmla="*/ 2147483646 h 95"/>
                <a:gd name="T36" fmla="*/ 2147483646 w 102"/>
                <a:gd name="T37" fmla="*/ 2147483646 h 95"/>
                <a:gd name="T38" fmla="*/ 2147483646 w 102"/>
                <a:gd name="T39" fmla="*/ 2147483646 h 95"/>
                <a:gd name="T40" fmla="*/ 2147483646 w 102"/>
                <a:gd name="T41" fmla="*/ 2147483646 h 95"/>
                <a:gd name="T42" fmla="*/ 2147483646 w 102"/>
                <a:gd name="T43" fmla="*/ 2147483646 h 95"/>
                <a:gd name="T44" fmla="*/ 2147483646 w 102"/>
                <a:gd name="T45" fmla="*/ 2147483646 h 95"/>
                <a:gd name="T46" fmla="*/ 2147483646 w 102"/>
                <a:gd name="T47" fmla="*/ 2147483646 h 95"/>
                <a:gd name="T48" fmla="*/ 2147483646 w 102"/>
                <a:gd name="T49" fmla="*/ 2147483646 h 95"/>
                <a:gd name="T50" fmla="*/ 2147483646 w 102"/>
                <a:gd name="T51" fmla="*/ 2147483646 h 95"/>
                <a:gd name="T52" fmla="*/ 2147483646 w 102"/>
                <a:gd name="T53" fmla="*/ 2147483646 h 95"/>
                <a:gd name="T54" fmla="*/ 2147483646 w 102"/>
                <a:gd name="T55" fmla="*/ 2147483646 h 95"/>
                <a:gd name="T56" fmla="*/ 2147483646 w 102"/>
                <a:gd name="T57" fmla="*/ 2147483646 h 95"/>
                <a:gd name="T58" fmla="*/ 2147483646 w 102"/>
                <a:gd name="T59" fmla="*/ 2147483646 h 95"/>
                <a:gd name="T60" fmla="*/ 2147483646 w 102"/>
                <a:gd name="T61" fmla="*/ 2147483646 h 95"/>
                <a:gd name="T62" fmla="*/ 2147483646 w 102"/>
                <a:gd name="T63" fmla="*/ 2147483646 h 95"/>
                <a:gd name="T64" fmla="*/ 2147483646 w 102"/>
                <a:gd name="T65" fmla="*/ 2147483646 h 95"/>
                <a:gd name="T66" fmla="*/ 2147483646 w 102"/>
                <a:gd name="T67" fmla="*/ 2147483646 h 95"/>
                <a:gd name="T68" fmla="*/ 2147483646 w 102"/>
                <a:gd name="T69" fmla="*/ 2147483646 h 95"/>
                <a:gd name="T70" fmla="*/ 2147483646 w 102"/>
                <a:gd name="T71" fmla="*/ 2147483646 h 95"/>
                <a:gd name="T72" fmla="*/ 2147483646 w 102"/>
                <a:gd name="T73" fmla="*/ 2147483646 h 95"/>
                <a:gd name="T74" fmla="*/ 2147483646 w 102"/>
                <a:gd name="T75" fmla="*/ 2147483646 h 95"/>
                <a:gd name="T76" fmla="*/ 2147483646 w 102"/>
                <a:gd name="T77" fmla="*/ 2147483646 h 95"/>
                <a:gd name="T78" fmla="*/ 2147483646 w 102"/>
                <a:gd name="T79" fmla="*/ 2147483646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2" h="95">
                  <a:moveTo>
                    <a:pt x="37" y="16"/>
                  </a:moveTo>
                  <a:cubicBezTo>
                    <a:pt x="41" y="16"/>
                    <a:pt x="45" y="12"/>
                    <a:pt x="45" y="8"/>
                  </a:cubicBezTo>
                  <a:cubicBezTo>
                    <a:pt x="45" y="4"/>
                    <a:pt x="41" y="0"/>
                    <a:pt x="37" y="0"/>
                  </a:cubicBezTo>
                  <a:cubicBezTo>
                    <a:pt x="33" y="0"/>
                    <a:pt x="30" y="4"/>
                    <a:pt x="30" y="8"/>
                  </a:cubicBezTo>
                  <a:cubicBezTo>
                    <a:pt x="30" y="12"/>
                    <a:pt x="33" y="16"/>
                    <a:pt x="37" y="16"/>
                  </a:cubicBezTo>
                  <a:close/>
                  <a:moveTo>
                    <a:pt x="63" y="18"/>
                  </a:moveTo>
                  <a:cubicBezTo>
                    <a:pt x="68" y="18"/>
                    <a:pt x="71" y="14"/>
                    <a:pt x="71" y="10"/>
                  </a:cubicBezTo>
                  <a:cubicBezTo>
                    <a:pt x="71" y="6"/>
                    <a:pt x="68" y="3"/>
                    <a:pt x="63" y="3"/>
                  </a:cubicBezTo>
                  <a:cubicBezTo>
                    <a:pt x="59" y="3"/>
                    <a:pt x="56" y="6"/>
                    <a:pt x="56" y="10"/>
                  </a:cubicBezTo>
                  <a:cubicBezTo>
                    <a:pt x="56" y="14"/>
                    <a:pt x="59" y="18"/>
                    <a:pt x="63" y="18"/>
                  </a:cubicBezTo>
                  <a:close/>
                  <a:moveTo>
                    <a:pt x="13" y="23"/>
                  </a:moveTo>
                  <a:cubicBezTo>
                    <a:pt x="16" y="23"/>
                    <a:pt x="19" y="20"/>
                    <a:pt x="19" y="16"/>
                  </a:cubicBezTo>
                  <a:cubicBezTo>
                    <a:pt x="19" y="13"/>
                    <a:pt x="16" y="10"/>
                    <a:pt x="13" y="10"/>
                  </a:cubicBezTo>
                  <a:cubicBezTo>
                    <a:pt x="10" y="10"/>
                    <a:pt x="7" y="13"/>
                    <a:pt x="7" y="16"/>
                  </a:cubicBezTo>
                  <a:cubicBezTo>
                    <a:pt x="7" y="20"/>
                    <a:pt x="10" y="23"/>
                    <a:pt x="13" y="23"/>
                  </a:cubicBezTo>
                  <a:close/>
                  <a:moveTo>
                    <a:pt x="88" y="21"/>
                  </a:moveTo>
                  <a:cubicBezTo>
                    <a:pt x="91" y="21"/>
                    <a:pt x="94" y="18"/>
                    <a:pt x="94" y="15"/>
                  </a:cubicBezTo>
                  <a:cubicBezTo>
                    <a:pt x="94" y="11"/>
                    <a:pt x="91" y="8"/>
                    <a:pt x="88" y="8"/>
                  </a:cubicBezTo>
                  <a:cubicBezTo>
                    <a:pt x="84" y="8"/>
                    <a:pt x="81" y="11"/>
                    <a:pt x="81" y="15"/>
                  </a:cubicBezTo>
                  <a:cubicBezTo>
                    <a:pt x="81" y="18"/>
                    <a:pt x="84" y="21"/>
                    <a:pt x="88" y="21"/>
                  </a:cubicBezTo>
                  <a:close/>
                  <a:moveTo>
                    <a:pt x="95" y="24"/>
                  </a:moveTo>
                  <a:cubicBezTo>
                    <a:pt x="81" y="24"/>
                    <a:pt x="81" y="24"/>
                    <a:pt x="81" y="24"/>
                  </a:cubicBezTo>
                  <a:cubicBezTo>
                    <a:pt x="80" y="24"/>
                    <a:pt x="79" y="24"/>
                    <a:pt x="78" y="25"/>
                  </a:cubicBezTo>
                  <a:cubicBezTo>
                    <a:pt x="76" y="22"/>
                    <a:pt x="74" y="21"/>
                    <a:pt x="71" y="21"/>
                  </a:cubicBezTo>
                  <a:cubicBezTo>
                    <a:pt x="57" y="21"/>
                    <a:pt x="57" y="21"/>
                    <a:pt x="57" y="21"/>
                  </a:cubicBezTo>
                  <a:cubicBezTo>
                    <a:pt x="54" y="21"/>
                    <a:pt x="52" y="21"/>
                    <a:pt x="51" y="23"/>
                  </a:cubicBezTo>
                  <a:cubicBezTo>
                    <a:pt x="49" y="21"/>
                    <a:pt x="47" y="20"/>
                    <a:pt x="45" y="20"/>
                  </a:cubicBezTo>
                  <a:cubicBezTo>
                    <a:pt x="30" y="20"/>
                    <a:pt x="30" y="20"/>
                    <a:pt x="30" y="20"/>
                  </a:cubicBezTo>
                  <a:cubicBezTo>
                    <a:pt x="27" y="20"/>
                    <a:pt x="24" y="23"/>
                    <a:pt x="23" y="26"/>
                  </a:cubicBezTo>
                  <a:cubicBezTo>
                    <a:pt x="22" y="26"/>
                    <a:pt x="19" y="26"/>
                    <a:pt x="18" y="26"/>
                  </a:cubicBezTo>
                  <a:cubicBezTo>
                    <a:pt x="7" y="26"/>
                    <a:pt x="7" y="26"/>
                    <a:pt x="7" y="26"/>
                  </a:cubicBezTo>
                  <a:cubicBezTo>
                    <a:pt x="3" y="26"/>
                    <a:pt x="0" y="29"/>
                    <a:pt x="0" y="34"/>
                  </a:cubicBezTo>
                  <a:cubicBezTo>
                    <a:pt x="0" y="53"/>
                    <a:pt x="0" y="53"/>
                    <a:pt x="0" y="53"/>
                  </a:cubicBezTo>
                  <a:cubicBezTo>
                    <a:pt x="0" y="55"/>
                    <a:pt x="0" y="56"/>
                    <a:pt x="2" y="56"/>
                  </a:cubicBezTo>
                  <a:cubicBezTo>
                    <a:pt x="4" y="56"/>
                    <a:pt x="4" y="55"/>
                    <a:pt x="4" y="53"/>
                  </a:cubicBezTo>
                  <a:cubicBezTo>
                    <a:pt x="4" y="51"/>
                    <a:pt x="4" y="32"/>
                    <a:pt x="4" y="32"/>
                  </a:cubicBezTo>
                  <a:cubicBezTo>
                    <a:pt x="7" y="32"/>
                    <a:pt x="7" y="32"/>
                    <a:pt x="7" y="32"/>
                  </a:cubicBezTo>
                  <a:cubicBezTo>
                    <a:pt x="7" y="32"/>
                    <a:pt x="7" y="80"/>
                    <a:pt x="7" y="83"/>
                  </a:cubicBezTo>
                  <a:cubicBezTo>
                    <a:pt x="7" y="88"/>
                    <a:pt x="10" y="88"/>
                    <a:pt x="12" y="88"/>
                  </a:cubicBezTo>
                  <a:cubicBezTo>
                    <a:pt x="15" y="88"/>
                    <a:pt x="15" y="88"/>
                    <a:pt x="15" y="88"/>
                  </a:cubicBezTo>
                  <a:cubicBezTo>
                    <a:pt x="17" y="88"/>
                    <a:pt x="19" y="88"/>
                    <a:pt x="19" y="82"/>
                  </a:cubicBezTo>
                  <a:cubicBezTo>
                    <a:pt x="19" y="79"/>
                    <a:pt x="19" y="32"/>
                    <a:pt x="19" y="32"/>
                  </a:cubicBezTo>
                  <a:cubicBezTo>
                    <a:pt x="22" y="32"/>
                    <a:pt x="22" y="32"/>
                    <a:pt x="22" y="32"/>
                  </a:cubicBezTo>
                  <a:cubicBezTo>
                    <a:pt x="22" y="54"/>
                    <a:pt x="22" y="54"/>
                    <a:pt x="22" y="54"/>
                  </a:cubicBezTo>
                  <a:cubicBezTo>
                    <a:pt x="22" y="56"/>
                    <a:pt x="23" y="56"/>
                    <a:pt x="25" y="56"/>
                  </a:cubicBezTo>
                  <a:cubicBezTo>
                    <a:pt x="26" y="56"/>
                    <a:pt x="27" y="55"/>
                    <a:pt x="27" y="53"/>
                  </a:cubicBezTo>
                  <a:cubicBezTo>
                    <a:pt x="27" y="52"/>
                    <a:pt x="27" y="29"/>
                    <a:pt x="27" y="29"/>
                  </a:cubicBezTo>
                  <a:cubicBezTo>
                    <a:pt x="30" y="29"/>
                    <a:pt x="30" y="29"/>
                    <a:pt x="30" y="29"/>
                  </a:cubicBezTo>
                  <a:cubicBezTo>
                    <a:pt x="30" y="29"/>
                    <a:pt x="29" y="84"/>
                    <a:pt x="30" y="88"/>
                  </a:cubicBezTo>
                  <a:cubicBezTo>
                    <a:pt x="30" y="94"/>
                    <a:pt x="33" y="95"/>
                    <a:pt x="35" y="95"/>
                  </a:cubicBezTo>
                  <a:cubicBezTo>
                    <a:pt x="41" y="95"/>
                    <a:pt x="41" y="95"/>
                    <a:pt x="41" y="95"/>
                  </a:cubicBezTo>
                  <a:cubicBezTo>
                    <a:pt x="43" y="95"/>
                    <a:pt x="45" y="94"/>
                    <a:pt x="46" y="87"/>
                  </a:cubicBezTo>
                  <a:cubicBezTo>
                    <a:pt x="46" y="84"/>
                    <a:pt x="46" y="29"/>
                    <a:pt x="46" y="29"/>
                  </a:cubicBezTo>
                  <a:cubicBezTo>
                    <a:pt x="48" y="29"/>
                    <a:pt x="48" y="29"/>
                    <a:pt x="48" y="29"/>
                  </a:cubicBezTo>
                  <a:cubicBezTo>
                    <a:pt x="48" y="29"/>
                    <a:pt x="48" y="51"/>
                    <a:pt x="48" y="53"/>
                  </a:cubicBezTo>
                  <a:cubicBezTo>
                    <a:pt x="48" y="55"/>
                    <a:pt x="49" y="56"/>
                    <a:pt x="51" y="56"/>
                  </a:cubicBezTo>
                  <a:cubicBezTo>
                    <a:pt x="52" y="56"/>
                    <a:pt x="52" y="55"/>
                    <a:pt x="52" y="53"/>
                  </a:cubicBezTo>
                  <a:cubicBezTo>
                    <a:pt x="52" y="52"/>
                    <a:pt x="53" y="30"/>
                    <a:pt x="53" y="30"/>
                  </a:cubicBezTo>
                  <a:cubicBezTo>
                    <a:pt x="55" y="30"/>
                    <a:pt x="55" y="30"/>
                    <a:pt x="55" y="30"/>
                  </a:cubicBezTo>
                  <a:cubicBezTo>
                    <a:pt x="55" y="30"/>
                    <a:pt x="55" y="83"/>
                    <a:pt x="55" y="87"/>
                  </a:cubicBezTo>
                  <a:cubicBezTo>
                    <a:pt x="56" y="93"/>
                    <a:pt x="59" y="94"/>
                    <a:pt x="61" y="94"/>
                  </a:cubicBezTo>
                  <a:cubicBezTo>
                    <a:pt x="67" y="94"/>
                    <a:pt x="67" y="94"/>
                    <a:pt x="67" y="94"/>
                  </a:cubicBezTo>
                  <a:cubicBezTo>
                    <a:pt x="69" y="94"/>
                    <a:pt x="71" y="93"/>
                    <a:pt x="72" y="86"/>
                  </a:cubicBezTo>
                  <a:cubicBezTo>
                    <a:pt x="72" y="83"/>
                    <a:pt x="72" y="30"/>
                    <a:pt x="72" y="30"/>
                  </a:cubicBezTo>
                  <a:cubicBezTo>
                    <a:pt x="75" y="30"/>
                    <a:pt x="75" y="30"/>
                    <a:pt x="75" y="30"/>
                  </a:cubicBezTo>
                  <a:cubicBezTo>
                    <a:pt x="75" y="30"/>
                    <a:pt x="75" y="51"/>
                    <a:pt x="75" y="53"/>
                  </a:cubicBezTo>
                  <a:cubicBezTo>
                    <a:pt x="75" y="55"/>
                    <a:pt x="75" y="56"/>
                    <a:pt x="77" y="56"/>
                  </a:cubicBezTo>
                  <a:cubicBezTo>
                    <a:pt x="78" y="56"/>
                    <a:pt x="79" y="55"/>
                    <a:pt x="79" y="54"/>
                  </a:cubicBezTo>
                  <a:cubicBezTo>
                    <a:pt x="79" y="57"/>
                    <a:pt x="79" y="32"/>
                    <a:pt x="79" y="32"/>
                  </a:cubicBezTo>
                  <a:cubicBezTo>
                    <a:pt x="82" y="32"/>
                    <a:pt x="82" y="32"/>
                    <a:pt x="82" y="32"/>
                  </a:cubicBezTo>
                  <a:cubicBezTo>
                    <a:pt x="82" y="32"/>
                    <a:pt x="82" y="79"/>
                    <a:pt x="82" y="80"/>
                  </a:cubicBezTo>
                  <a:cubicBezTo>
                    <a:pt x="82" y="85"/>
                    <a:pt x="84" y="86"/>
                    <a:pt x="85" y="86"/>
                  </a:cubicBezTo>
                  <a:cubicBezTo>
                    <a:pt x="91" y="86"/>
                    <a:pt x="91" y="86"/>
                    <a:pt x="91" y="86"/>
                  </a:cubicBezTo>
                  <a:cubicBezTo>
                    <a:pt x="92" y="86"/>
                    <a:pt x="94" y="85"/>
                    <a:pt x="94" y="79"/>
                  </a:cubicBezTo>
                  <a:cubicBezTo>
                    <a:pt x="94" y="76"/>
                    <a:pt x="94" y="32"/>
                    <a:pt x="94" y="32"/>
                  </a:cubicBezTo>
                  <a:cubicBezTo>
                    <a:pt x="97" y="32"/>
                    <a:pt x="97" y="32"/>
                    <a:pt x="97" y="32"/>
                  </a:cubicBezTo>
                  <a:cubicBezTo>
                    <a:pt x="97" y="32"/>
                    <a:pt x="97" y="53"/>
                    <a:pt x="97" y="54"/>
                  </a:cubicBezTo>
                  <a:cubicBezTo>
                    <a:pt x="97" y="55"/>
                    <a:pt x="98" y="56"/>
                    <a:pt x="99" y="56"/>
                  </a:cubicBezTo>
                  <a:cubicBezTo>
                    <a:pt x="101" y="56"/>
                    <a:pt x="102" y="55"/>
                    <a:pt x="102" y="54"/>
                  </a:cubicBezTo>
                  <a:cubicBezTo>
                    <a:pt x="102" y="33"/>
                    <a:pt x="102" y="33"/>
                    <a:pt x="102" y="33"/>
                  </a:cubicBezTo>
                  <a:cubicBezTo>
                    <a:pt x="102" y="29"/>
                    <a:pt x="98" y="24"/>
                    <a:pt x="95" y="24"/>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16459" name="TextBox 49">
              <a:extLst>
                <a:ext uri="{FF2B5EF4-FFF2-40B4-BE49-F238E27FC236}">
                  <a16:creationId xmlns:a16="http://schemas.microsoft.com/office/drawing/2014/main" id="{8C87D1D4-16C8-4F89-81B3-90DD4D1D4DCF}"/>
                </a:ext>
              </a:extLst>
            </p:cNvPr>
            <p:cNvSpPr txBox="1">
              <a:spLocks noChangeArrowheads="1"/>
            </p:cNvSpPr>
            <p:nvPr/>
          </p:nvSpPr>
          <p:spPr bwMode="auto">
            <a:xfrm>
              <a:off x="-36183" y="8740076"/>
              <a:ext cx="936625" cy="344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619" b="1">
                  <a:solidFill>
                    <a:srgbClr val="00B050"/>
                  </a:solidFill>
                </a:rPr>
                <a:t>Rollen</a:t>
              </a:r>
            </a:p>
          </p:txBody>
        </p:sp>
      </p:grpSp>
      <p:grpSp>
        <p:nvGrpSpPr>
          <p:cNvPr id="16438" name="Groep 12">
            <a:extLst>
              <a:ext uri="{FF2B5EF4-FFF2-40B4-BE49-F238E27FC236}">
                <a16:creationId xmlns:a16="http://schemas.microsoft.com/office/drawing/2014/main" id="{E4A9B7DD-AA49-48CE-A76F-05739B3749E0}"/>
              </a:ext>
            </a:extLst>
          </p:cNvPr>
          <p:cNvGrpSpPr>
            <a:grpSpLocks/>
          </p:cNvGrpSpPr>
          <p:nvPr/>
        </p:nvGrpSpPr>
        <p:grpSpPr bwMode="auto">
          <a:xfrm>
            <a:off x="1444319" y="4421468"/>
            <a:ext cx="450332" cy="398644"/>
            <a:chOff x="1688703" y="7353300"/>
            <a:chExt cx="936625" cy="875667"/>
          </a:xfrm>
        </p:grpSpPr>
        <p:sp>
          <p:nvSpPr>
            <p:cNvPr id="16452" name="Freeform 33">
              <a:extLst>
                <a:ext uri="{FF2B5EF4-FFF2-40B4-BE49-F238E27FC236}">
                  <a16:creationId xmlns:a16="http://schemas.microsoft.com/office/drawing/2014/main" id="{B5780E1E-71CE-461D-8ECF-1F5C5482E0DC}"/>
                </a:ext>
              </a:extLst>
            </p:cNvPr>
            <p:cNvSpPr>
              <a:spLocks noChangeAspect="1" noEditPoints="1"/>
            </p:cNvSpPr>
            <p:nvPr/>
          </p:nvSpPr>
          <p:spPr bwMode="gray">
            <a:xfrm>
              <a:off x="1970088" y="7353300"/>
              <a:ext cx="468312" cy="468313"/>
            </a:xfrm>
            <a:custGeom>
              <a:avLst/>
              <a:gdLst>
                <a:gd name="T0" fmla="*/ 2147483646 w 878"/>
                <a:gd name="T1" fmla="*/ 2147483646 h 878"/>
                <a:gd name="T2" fmla="*/ 2147483646 w 878"/>
                <a:gd name="T3" fmla="*/ 2147483646 h 878"/>
                <a:gd name="T4" fmla="*/ 2147483646 w 878"/>
                <a:gd name="T5" fmla="*/ 2147483646 h 878"/>
                <a:gd name="T6" fmla="*/ 2147483646 w 878"/>
                <a:gd name="T7" fmla="*/ 2147483646 h 878"/>
                <a:gd name="T8" fmla="*/ 2147483646 w 878"/>
                <a:gd name="T9" fmla="*/ 2147483646 h 878"/>
                <a:gd name="T10" fmla="*/ 2147483646 w 878"/>
                <a:gd name="T11" fmla="*/ 2147483646 h 878"/>
                <a:gd name="T12" fmla="*/ 2147483646 w 878"/>
                <a:gd name="T13" fmla="*/ 2147483646 h 878"/>
                <a:gd name="T14" fmla="*/ 2147483646 w 878"/>
                <a:gd name="T15" fmla="*/ 2147483646 h 878"/>
                <a:gd name="T16" fmla="*/ 2147483646 w 878"/>
                <a:gd name="T17" fmla="*/ 2147483646 h 878"/>
                <a:gd name="T18" fmla="*/ 2147483646 w 878"/>
                <a:gd name="T19" fmla="*/ 2147483646 h 878"/>
                <a:gd name="T20" fmla="*/ 2147483646 w 878"/>
                <a:gd name="T21" fmla="*/ 2147483646 h 878"/>
                <a:gd name="T22" fmla="*/ 2147483646 w 878"/>
                <a:gd name="T23" fmla="*/ 2147483646 h 878"/>
                <a:gd name="T24" fmla="*/ 2147483646 w 878"/>
                <a:gd name="T25" fmla="*/ 2147483646 h 878"/>
                <a:gd name="T26" fmla="*/ 2147483646 w 878"/>
                <a:gd name="T27" fmla="*/ 2147483646 h 878"/>
                <a:gd name="T28" fmla="*/ 2147483646 w 878"/>
                <a:gd name="T29" fmla="*/ 2147483646 h 878"/>
                <a:gd name="T30" fmla="*/ 2147483646 w 878"/>
                <a:gd name="T31" fmla="*/ 0 h 878"/>
                <a:gd name="T32" fmla="*/ 2147483646 w 878"/>
                <a:gd name="T33" fmla="*/ 0 h 878"/>
                <a:gd name="T34" fmla="*/ 2147483646 w 878"/>
                <a:gd name="T35" fmla="*/ 0 h 878"/>
                <a:gd name="T36" fmla="*/ 2147483646 w 878"/>
                <a:gd name="T37" fmla="*/ 2147483646 h 878"/>
                <a:gd name="T38" fmla="*/ 2147483646 w 878"/>
                <a:gd name="T39" fmla="*/ 2147483646 h 878"/>
                <a:gd name="T40" fmla="*/ 2147483646 w 878"/>
                <a:gd name="T41" fmla="*/ 2147483646 h 878"/>
                <a:gd name="T42" fmla="*/ 2147483646 w 878"/>
                <a:gd name="T43" fmla="*/ 2147483646 h 878"/>
                <a:gd name="T44" fmla="*/ 2147483646 w 878"/>
                <a:gd name="T45" fmla="*/ 2147483646 h 878"/>
                <a:gd name="T46" fmla="*/ 2147483646 w 878"/>
                <a:gd name="T47" fmla="*/ 2147483646 h 878"/>
                <a:gd name="T48" fmla="*/ 2147483646 w 878"/>
                <a:gd name="T49" fmla="*/ 2147483646 h 878"/>
                <a:gd name="T50" fmla="*/ 0 w 878"/>
                <a:gd name="T51" fmla="*/ 2147483646 h 878"/>
                <a:gd name="T52" fmla="*/ 0 w 878"/>
                <a:gd name="T53" fmla="*/ 2147483646 h 878"/>
                <a:gd name="T54" fmla="*/ 0 w 878"/>
                <a:gd name="T55" fmla="*/ 2147483646 h 878"/>
                <a:gd name="T56" fmla="*/ 2147483646 w 878"/>
                <a:gd name="T57" fmla="*/ 2147483646 h 878"/>
                <a:gd name="T58" fmla="*/ 2147483646 w 878"/>
                <a:gd name="T59" fmla="*/ 2147483646 h 878"/>
                <a:gd name="T60" fmla="*/ 2147483646 w 878"/>
                <a:gd name="T61" fmla="*/ 2147483646 h 878"/>
                <a:gd name="T62" fmla="*/ 2147483646 w 878"/>
                <a:gd name="T63" fmla="*/ 2147483646 h 878"/>
                <a:gd name="T64" fmla="*/ 2147483646 w 878"/>
                <a:gd name="T65" fmla="*/ 2147483646 h 878"/>
                <a:gd name="T66" fmla="*/ 2147483646 w 878"/>
                <a:gd name="T67" fmla="*/ 2147483646 h 878"/>
                <a:gd name="T68" fmla="*/ 2147483646 w 878"/>
                <a:gd name="T69" fmla="*/ 2147483646 h 878"/>
                <a:gd name="T70" fmla="*/ 2147483646 w 878"/>
                <a:gd name="T71" fmla="*/ 2147483646 h 878"/>
                <a:gd name="T72" fmla="*/ 2147483646 w 878"/>
                <a:gd name="T73" fmla="*/ 2147483646 h 878"/>
                <a:gd name="T74" fmla="*/ 2147483646 w 878"/>
                <a:gd name="T75" fmla="*/ 2147483646 h 878"/>
                <a:gd name="T76" fmla="*/ 2147483646 w 878"/>
                <a:gd name="T77" fmla="*/ 2147483646 h 878"/>
                <a:gd name="T78" fmla="*/ 2147483646 w 878"/>
                <a:gd name="T79" fmla="*/ 2147483646 h 878"/>
                <a:gd name="T80" fmla="*/ 2147483646 w 878"/>
                <a:gd name="T81" fmla="*/ 2147483646 h 878"/>
                <a:gd name="T82" fmla="*/ 2147483646 w 878"/>
                <a:gd name="T83" fmla="*/ 2147483646 h 878"/>
                <a:gd name="T84" fmla="*/ 2147483646 w 878"/>
                <a:gd name="T85" fmla="*/ 2147483646 h 878"/>
                <a:gd name="T86" fmla="*/ 2147483646 w 878"/>
                <a:gd name="T87" fmla="*/ 2147483646 h 878"/>
                <a:gd name="T88" fmla="*/ 2147483646 w 878"/>
                <a:gd name="T89" fmla="*/ 2147483646 h 878"/>
                <a:gd name="T90" fmla="*/ 2147483646 w 878"/>
                <a:gd name="T91" fmla="*/ 2147483646 h 878"/>
                <a:gd name="T92" fmla="*/ 2147483646 w 878"/>
                <a:gd name="T93" fmla="*/ 2147483646 h 878"/>
                <a:gd name="T94" fmla="*/ 2147483646 w 878"/>
                <a:gd name="T95" fmla="*/ 2147483646 h 878"/>
                <a:gd name="T96" fmla="*/ 2147483646 w 878"/>
                <a:gd name="T97" fmla="*/ 2147483646 h 878"/>
                <a:gd name="T98" fmla="*/ 2147483646 w 878"/>
                <a:gd name="T99" fmla="*/ 2147483646 h 878"/>
                <a:gd name="T100" fmla="*/ 2147483646 w 878"/>
                <a:gd name="T101" fmla="*/ 2147483646 h 878"/>
                <a:gd name="T102" fmla="*/ 2147483646 w 878"/>
                <a:gd name="T103" fmla="*/ 2147483646 h 878"/>
                <a:gd name="T104" fmla="*/ 2147483646 w 878"/>
                <a:gd name="T105" fmla="*/ 2147483646 h 878"/>
                <a:gd name="T106" fmla="*/ 2147483646 w 878"/>
                <a:gd name="T107" fmla="*/ 2147483646 h 878"/>
                <a:gd name="T108" fmla="*/ 2147483646 w 878"/>
                <a:gd name="T109" fmla="*/ 2147483646 h 878"/>
                <a:gd name="T110" fmla="*/ 2147483646 w 878"/>
                <a:gd name="T111" fmla="*/ 2147483646 h 878"/>
                <a:gd name="T112" fmla="*/ 2147483646 w 878"/>
                <a:gd name="T113" fmla="*/ 2147483646 h 8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78" h="878">
                  <a:moveTo>
                    <a:pt x="488" y="780"/>
                  </a:moveTo>
                  <a:lnTo>
                    <a:pt x="96" y="780"/>
                  </a:lnTo>
                  <a:lnTo>
                    <a:pt x="96" y="98"/>
                  </a:lnTo>
                  <a:lnTo>
                    <a:pt x="488" y="98"/>
                  </a:lnTo>
                  <a:lnTo>
                    <a:pt x="488" y="244"/>
                  </a:lnTo>
                  <a:lnTo>
                    <a:pt x="584" y="244"/>
                  </a:lnTo>
                  <a:lnTo>
                    <a:pt x="584" y="98"/>
                  </a:lnTo>
                  <a:lnTo>
                    <a:pt x="582" y="78"/>
                  </a:lnTo>
                  <a:lnTo>
                    <a:pt x="578" y="60"/>
                  </a:lnTo>
                  <a:lnTo>
                    <a:pt x="568" y="42"/>
                  </a:lnTo>
                  <a:lnTo>
                    <a:pt x="556" y="28"/>
                  </a:lnTo>
                  <a:lnTo>
                    <a:pt x="542" y="16"/>
                  </a:lnTo>
                  <a:lnTo>
                    <a:pt x="526" y="8"/>
                  </a:lnTo>
                  <a:lnTo>
                    <a:pt x="506" y="2"/>
                  </a:lnTo>
                  <a:lnTo>
                    <a:pt x="488" y="0"/>
                  </a:lnTo>
                  <a:lnTo>
                    <a:pt x="96" y="0"/>
                  </a:lnTo>
                  <a:lnTo>
                    <a:pt x="78" y="2"/>
                  </a:lnTo>
                  <a:lnTo>
                    <a:pt x="58" y="8"/>
                  </a:lnTo>
                  <a:lnTo>
                    <a:pt x="42" y="16"/>
                  </a:lnTo>
                  <a:lnTo>
                    <a:pt x="28" y="28"/>
                  </a:lnTo>
                  <a:lnTo>
                    <a:pt x="16" y="42"/>
                  </a:lnTo>
                  <a:lnTo>
                    <a:pt x="6" y="60"/>
                  </a:lnTo>
                  <a:lnTo>
                    <a:pt x="2" y="78"/>
                  </a:lnTo>
                  <a:lnTo>
                    <a:pt x="0" y="98"/>
                  </a:lnTo>
                  <a:lnTo>
                    <a:pt x="0" y="780"/>
                  </a:lnTo>
                  <a:lnTo>
                    <a:pt x="2" y="800"/>
                  </a:lnTo>
                  <a:lnTo>
                    <a:pt x="6" y="818"/>
                  </a:lnTo>
                  <a:lnTo>
                    <a:pt x="16" y="836"/>
                  </a:lnTo>
                  <a:lnTo>
                    <a:pt x="28" y="850"/>
                  </a:lnTo>
                  <a:lnTo>
                    <a:pt x="42" y="862"/>
                  </a:lnTo>
                  <a:lnTo>
                    <a:pt x="58" y="870"/>
                  </a:lnTo>
                  <a:lnTo>
                    <a:pt x="78" y="876"/>
                  </a:lnTo>
                  <a:lnTo>
                    <a:pt x="96" y="878"/>
                  </a:lnTo>
                  <a:lnTo>
                    <a:pt x="488" y="878"/>
                  </a:lnTo>
                  <a:lnTo>
                    <a:pt x="506" y="876"/>
                  </a:lnTo>
                  <a:lnTo>
                    <a:pt x="526" y="870"/>
                  </a:lnTo>
                  <a:lnTo>
                    <a:pt x="542" y="862"/>
                  </a:lnTo>
                  <a:lnTo>
                    <a:pt x="556" y="850"/>
                  </a:lnTo>
                  <a:lnTo>
                    <a:pt x="568" y="836"/>
                  </a:lnTo>
                  <a:lnTo>
                    <a:pt x="578" y="818"/>
                  </a:lnTo>
                  <a:lnTo>
                    <a:pt x="582" y="800"/>
                  </a:lnTo>
                  <a:lnTo>
                    <a:pt x="584" y="780"/>
                  </a:lnTo>
                  <a:lnTo>
                    <a:pt x="584" y="684"/>
                  </a:lnTo>
                  <a:lnTo>
                    <a:pt x="488" y="684"/>
                  </a:lnTo>
                  <a:lnTo>
                    <a:pt x="488" y="780"/>
                  </a:lnTo>
                  <a:close/>
                  <a:moveTo>
                    <a:pt x="878" y="464"/>
                  </a:moveTo>
                  <a:lnTo>
                    <a:pt x="684" y="274"/>
                  </a:lnTo>
                  <a:lnTo>
                    <a:pt x="684" y="390"/>
                  </a:lnTo>
                  <a:lnTo>
                    <a:pt x="244" y="390"/>
                  </a:lnTo>
                  <a:lnTo>
                    <a:pt x="244" y="536"/>
                  </a:lnTo>
                  <a:lnTo>
                    <a:pt x="684" y="536"/>
                  </a:lnTo>
                  <a:lnTo>
                    <a:pt x="684" y="654"/>
                  </a:lnTo>
                  <a:lnTo>
                    <a:pt x="878" y="46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16453" name="TextBox 49">
              <a:extLst>
                <a:ext uri="{FF2B5EF4-FFF2-40B4-BE49-F238E27FC236}">
                  <a16:creationId xmlns:a16="http://schemas.microsoft.com/office/drawing/2014/main" id="{7223DB4A-4248-4A8C-992E-3309EDE04F63}"/>
                </a:ext>
              </a:extLst>
            </p:cNvPr>
            <p:cNvSpPr txBox="1">
              <a:spLocks noChangeArrowheads="1"/>
            </p:cNvSpPr>
            <p:nvPr/>
          </p:nvSpPr>
          <p:spPr bwMode="auto">
            <a:xfrm>
              <a:off x="1688703" y="7816849"/>
              <a:ext cx="936625" cy="4121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619" b="1"/>
                <a:t>Output</a:t>
              </a:r>
            </a:p>
          </p:txBody>
        </p:sp>
      </p:grpSp>
      <p:grpSp>
        <p:nvGrpSpPr>
          <p:cNvPr id="16441" name="Groep 4">
            <a:extLst>
              <a:ext uri="{FF2B5EF4-FFF2-40B4-BE49-F238E27FC236}">
                <a16:creationId xmlns:a16="http://schemas.microsoft.com/office/drawing/2014/main" id="{2F0A90BD-3408-4745-BED3-0D32AF9B7A05}"/>
              </a:ext>
            </a:extLst>
          </p:cNvPr>
          <p:cNvGrpSpPr>
            <a:grpSpLocks/>
          </p:cNvGrpSpPr>
          <p:nvPr/>
        </p:nvGrpSpPr>
        <p:grpSpPr bwMode="auto">
          <a:xfrm>
            <a:off x="1394373" y="3319419"/>
            <a:ext cx="452494" cy="537698"/>
            <a:chOff x="77788" y="5572125"/>
            <a:chExt cx="936625" cy="1041870"/>
          </a:xfrm>
        </p:grpSpPr>
        <p:sp>
          <p:nvSpPr>
            <p:cNvPr id="16448" name="Freeform 45">
              <a:extLst>
                <a:ext uri="{FF2B5EF4-FFF2-40B4-BE49-F238E27FC236}">
                  <a16:creationId xmlns:a16="http://schemas.microsoft.com/office/drawing/2014/main" id="{CCDD54D9-EEAA-4E17-9FD2-6D27F524036E}"/>
                </a:ext>
              </a:extLst>
            </p:cNvPr>
            <p:cNvSpPr>
              <a:spLocks noChangeAspect="1" noEditPoints="1"/>
            </p:cNvSpPr>
            <p:nvPr/>
          </p:nvSpPr>
          <p:spPr bwMode="gray">
            <a:xfrm>
              <a:off x="280988" y="5572125"/>
              <a:ext cx="555625" cy="493713"/>
            </a:xfrm>
            <a:custGeom>
              <a:avLst/>
              <a:gdLst>
                <a:gd name="T0" fmla="*/ 2147483646 w 82"/>
                <a:gd name="T1" fmla="*/ 2147483646 h 73"/>
                <a:gd name="T2" fmla="*/ 2147483646 w 82"/>
                <a:gd name="T3" fmla="*/ 2147483646 h 73"/>
                <a:gd name="T4" fmla="*/ 2147483646 w 82"/>
                <a:gd name="T5" fmla="*/ 2147483646 h 73"/>
                <a:gd name="T6" fmla="*/ 2147483646 w 82"/>
                <a:gd name="T7" fmla="*/ 2147483646 h 73"/>
                <a:gd name="T8" fmla="*/ 2147483646 w 82"/>
                <a:gd name="T9" fmla="*/ 2147483646 h 73"/>
                <a:gd name="T10" fmla="*/ 2147483646 w 82"/>
                <a:gd name="T11" fmla="*/ 2147483646 h 73"/>
                <a:gd name="T12" fmla="*/ 2147483646 w 82"/>
                <a:gd name="T13" fmla="*/ 2147483646 h 73"/>
                <a:gd name="T14" fmla="*/ 2147483646 w 82"/>
                <a:gd name="T15" fmla="*/ 2147483646 h 73"/>
                <a:gd name="T16" fmla="*/ 2147483646 w 82"/>
                <a:gd name="T17" fmla="*/ 2147483646 h 73"/>
                <a:gd name="T18" fmla="*/ 2147483646 w 82"/>
                <a:gd name="T19" fmla="*/ 2147483646 h 73"/>
                <a:gd name="T20" fmla="*/ 2147483646 w 82"/>
                <a:gd name="T21" fmla="*/ 2147483646 h 73"/>
                <a:gd name="T22" fmla="*/ 2147483646 w 82"/>
                <a:gd name="T23" fmla="*/ 2147483646 h 73"/>
                <a:gd name="T24" fmla="*/ 0 w 82"/>
                <a:gd name="T25" fmla="*/ 2147483646 h 73"/>
                <a:gd name="T26" fmla="*/ 0 w 82"/>
                <a:gd name="T27" fmla="*/ 2147483646 h 73"/>
                <a:gd name="T28" fmla="*/ 2147483646 w 82"/>
                <a:gd name="T29" fmla="*/ 2147483646 h 73"/>
                <a:gd name="T30" fmla="*/ 2147483646 w 82"/>
                <a:gd name="T31" fmla="*/ 2147483646 h 73"/>
                <a:gd name="T32" fmla="*/ 2147483646 w 82"/>
                <a:gd name="T33" fmla="*/ 2147483646 h 73"/>
                <a:gd name="T34" fmla="*/ 2147483646 w 82"/>
                <a:gd name="T35" fmla="*/ 2147483646 h 73"/>
                <a:gd name="T36" fmla="*/ 2147483646 w 82"/>
                <a:gd name="T37" fmla="*/ 2147483646 h 73"/>
                <a:gd name="T38" fmla="*/ 2147483646 w 82"/>
                <a:gd name="T39" fmla="*/ 2147483646 h 73"/>
                <a:gd name="T40" fmla="*/ 2147483646 w 82"/>
                <a:gd name="T41" fmla="*/ 2147483646 h 73"/>
                <a:gd name="T42" fmla="*/ 2147483646 w 82"/>
                <a:gd name="T43" fmla="*/ 2147483646 h 73"/>
                <a:gd name="T44" fmla="*/ 2147483646 w 82"/>
                <a:gd name="T45" fmla="*/ 2147483646 h 73"/>
                <a:gd name="T46" fmla="*/ 2147483646 w 82"/>
                <a:gd name="T47" fmla="*/ 2147483646 h 73"/>
                <a:gd name="T48" fmla="*/ 2147483646 w 82"/>
                <a:gd name="T49" fmla="*/ 2147483646 h 73"/>
                <a:gd name="T50" fmla="*/ 2147483646 w 82"/>
                <a:gd name="T51" fmla="*/ 2147483646 h 73"/>
                <a:gd name="T52" fmla="*/ 2147483646 w 82"/>
                <a:gd name="T53" fmla="*/ 2147483646 h 73"/>
                <a:gd name="T54" fmla="*/ 2147483646 w 82"/>
                <a:gd name="T55" fmla="*/ 2147483646 h 73"/>
                <a:gd name="T56" fmla="*/ 2147483646 w 82"/>
                <a:gd name="T57" fmla="*/ 2147483646 h 73"/>
                <a:gd name="T58" fmla="*/ 2147483646 w 82"/>
                <a:gd name="T59" fmla="*/ 2147483646 h 73"/>
                <a:gd name="T60" fmla="*/ 2147483646 w 82"/>
                <a:gd name="T61" fmla="*/ 2147483646 h 73"/>
                <a:gd name="T62" fmla="*/ 2147483646 w 82"/>
                <a:gd name="T63" fmla="*/ 2147483646 h 73"/>
                <a:gd name="T64" fmla="*/ 2147483646 w 82"/>
                <a:gd name="T65" fmla="*/ 2147483646 h 73"/>
                <a:gd name="T66" fmla="*/ 2147483646 w 82"/>
                <a:gd name="T67" fmla="*/ 2147483646 h 73"/>
                <a:gd name="T68" fmla="*/ 2147483646 w 82"/>
                <a:gd name="T69" fmla="*/ 2147483646 h 73"/>
                <a:gd name="T70" fmla="*/ 2147483646 w 82"/>
                <a:gd name="T71" fmla="*/ 2147483646 h 73"/>
                <a:gd name="T72" fmla="*/ 2147483646 w 82"/>
                <a:gd name="T73" fmla="*/ 2147483646 h 73"/>
                <a:gd name="T74" fmla="*/ 2147483646 w 82"/>
                <a:gd name="T75" fmla="*/ 2147483646 h 73"/>
                <a:gd name="T76" fmla="*/ 2147483646 w 82"/>
                <a:gd name="T77" fmla="*/ 2147483646 h 73"/>
                <a:gd name="T78" fmla="*/ 2147483646 w 82"/>
                <a:gd name="T79" fmla="*/ 2147483646 h 73"/>
                <a:gd name="T80" fmla="*/ 2147483646 w 82"/>
                <a:gd name="T81" fmla="*/ 2147483646 h 73"/>
                <a:gd name="T82" fmla="*/ 2147483646 w 82"/>
                <a:gd name="T83" fmla="*/ 2147483646 h 73"/>
                <a:gd name="T84" fmla="*/ 2147483646 w 82"/>
                <a:gd name="T85" fmla="*/ 2147483646 h 73"/>
                <a:gd name="T86" fmla="*/ 2147483646 w 82"/>
                <a:gd name="T87" fmla="*/ 2147483646 h 73"/>
                <a:gd name="T88" fmla="*/ 2147483646 w 82"/>
                <a:gd name="T89" fmla="*/ 2147483646 h 73"/>
                <a:gd name="T90" fmla="*/ 2147483646 w 82"/>
                <a:gd name="T91" fmla="*/ 2147483646 h 73"/>
                <a:gd name="T92" fmla="*/ 2147483646 w 82"/>
                <a:gd name="T93" fmla="*/ 2147483646 h 73"/>
                <a:gd name="T94" fmla="*/ 2147483646 w 82"/>
                <a:gd name="T95" fmla="*/ 2147483646 h 73"/>
                <a:gd name="T96" fmla="*/ 2147483646 w 82"/>
                <a:gd name="T97" fmla="*/ 2147483646 h 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2" h="73">
                  <a:moveTo>
                    <a:pt x="13" y="24"/>
                  </a:moveTo>
                  <a:cubicBezTo>
                    <a:pt x="16" y="21"/>
                    <a:pt x="20" y="23"/>
                    <a:pt x="24" y="28"/>
                  </a:cubicBezTo>
                  <a:cubicBezTo>
                    <a:pt x="24" y="29"/>
                    <a:pt x="25" y="28"/>
                    <a:pt x="25" y="28"/>
                  </a:cubicBezTo>
                  <a:cubicBezTo>
                    <a:pt x="26" y="27"/>
                    <a:pt x="31" y="22"/>
                    <a:pt x="31" y="22"/>
                  </a:cubicBezTo>
                  <a:cubicBezTo>
                    <a:pt x="32" y="22"/>
                    <a:pt x="32" y="21"/>
                    <a:pt x="32" y="21"/>
                  </a:cubicBezTo>
                  <a:cubicBezTo>
                    <a:pt x="31" y="20"/>
                    <a:pt x="30" y="18"/>
                    <a:pt x="29" y="17"/>
                  </a:cubicBezTo>
                  <a:cubicBezTo>
                    <a:pt x="21" y="7"/>
                    <a:pt x="49" y="1"/>
                    <a:pt x="45" y="1"/>
                  </a:cubicBezTo>
                  <a:cubicBezTo>
                    <a:pt x="42" y="1"/>
                    <a:pt x="34" y="0"/>
                    <a:pt x="32" y="1"/>
                  </a:cubicBezTo>
                  <a:cubicBezTo>
                    <a:pt x="27" y="1"/>
                    <a:pt x="21" y="6"/>
                    <a:pt x="17" y="8"/>
                  </a:cubicBezTo>
                  <a:cubicBezTo>
                    <a:pt x="13" y="11"/>
                    <a:pt x="11" y="13"/>
                    <a:pt x="11" y="13"/>
                  </a:cubicBezTo>
                  <a:cubicBezTo>
                    <a:pt x="10" y="14"/>
                    <a:pt x="11" y="17"/>
                    <a:pt x="9" y="19"/>
                  </a:cubicBezTo>
                  <a:cubicBezTo>
                    <a:pt x="6" y="21"/>
                    <a:pt x="5" y="19"/>
                    <a:pt x="3" y="21"/>
                  </a:cubicBezTo>
                  <a:cubicBezTo>
                    <a:pt x="3" y="21"/>
                    <a:pt x="1" y="23"/>
                    <a:pt x="0" y="23"/>
                  </a:cubicBezTo>
                  <a:cubicBezTo>
                    <a:pt x="0" y="23"/>
                    <a:pt x="0" y="24"/>
                    <a:pt x="0" y="25"/>
                  </a:cubicBezTo>
                  <a:cubicBezTo>
                    <a:pt x="0" y="25"/>
                    <a:pt x="5" y="31"/>
                    <a:pt x="6" y="31"/>
                  </a:cubicBezTo>
                  <a:cubicBezTo>
                    <a:pt x="6" y="32"/>
                    <a:pt x="7" y="32"/>
                    <a:pt x="8" y="31"/>
                  </a:cubicBezTo>
                  <a:cubicBezTo>
                    <a:pt x="9" y="31"/>
                    <a:pt x="11" y="29"/>
                    <a:pt x="11" y="29"/>
                  </a:cubicBezTo>
                  <a:cubicBezTo>
                    <a:pt x="11" y="29"/>
                    <a:pt x="11" y="25"/>
                    <a:pt x="13" y="24"/>
                  </a:cubicBezTo>
                  <a:close/>
                  <a:moveTo>
                    <a:pt x="36" y="26"/>
                  </a:moveTo>
                  <a:cubicBezTo>
                    <a:pt x="35" y="26"/>
                    <a:pt x="35" y="26"/>
                    <a:pt x="34" y="26"/>
                  </a:cubicBezTo>
                  <a:cubicBezTo>
                    <a:pt x="28" y="31"/>
                    <a:pt x="28" y="31"/>
                    <a:pt x="28" y="31"/>
                  </a:cubicBezTo>
                  <a:cubicBezTo>
                    <a:pt x="28" y="32"/>
                    <a:pt x="28" y="32"/>
                    <a:pt x="28" y="33"/>
                  </a:cubicBezTo>
                  <a:cubicBezTo>
                    <a:pt x="62" y="71"/>
                    <a:pt x="62" y="71"/>
                    <a:pt x="62" y="71"/>
                  </a:cubicBezTo>
                  <a:cubicBezTo>
                    <a:pt x="63" y="72"/>
                    <a:pt x="64" y="72"/>
                    <a:pt x="65" y="72"/>
                  </a:cubicBezTo>
                  <a:cubicBezTo>
                    <a:pt x="69" y="68"/>
                    <a:pt x="69" y="68"/>
                    <a:pt x="69" y="68"/>
                  </a:cubicBezTo>
                  <a:cubicBezTo>
                    <a:pt x="70" y="68"/>
                    <a:pt x="70" y="66"/>
                    <a:pt x="70" y="65"/>
                  </a:cubicBezTo>
                  <a:lnTo>
                    <a:pt x="36" y="26"/>
                  </a:lnTo>
                  <a:close/>
                  <a:moveTo>
                    <a:pt x="81" y="10"/>
                  </a:moveTo>
                  <a:cubicBezTo>
                    <a:pt x="81" y="8"/>
                    <a:pt x="80" y="8"/>
                    <a:pt x="79" y="9"/>
                  </a:cubicBezTo>
                  <a:cubicBezTo>
                    <a:pt x="79" y="10"/>
                    <a:pt x="76" y="14"/>
                    <a:pt x="75" y="15"/>
                  </a:cubicBezTo>
                  <a:cubicBezTo>
                    <a:pt x="74" y="17"/>
                    <a:pt x="72" y="20"/>
                    <a:pt x="67" y="17"/>
                  </a:cubicBezTo>
                  <a:cubicBezTo>
                    <a:pt x="63" y="14"/>
                    <a:pt x="64" y="11"/>
                    <a:pt x="65" y="10"/>
                  </a:cubicBezTo>
                  <a:cubicBezTo>
                    <a:pt x="66" y="8"/>
                    <a:pt x="69" y="4"/>
                    <a:pt x="69" y="3"/>
                  </a:cubicBezTo>
                  <a:cubicBezTo>
                    <a:pt x="69" y="3"/>
                    <a:pt x="69" y="1"/>
                    <a:pt x="67" y="2"/>
                  </a:cubicBezTo>
                  <a:cubicBezTo>
                    <a:pt x="66" y="2"/>
                    <a:pt x="57" y="6"/>
                    <a:pt x="56" y="11"/>
                  </a:cubicBezTo>
                  <a:cubicBezTo>
                    <a:pt x="55" y="16"/>
                    <a:pt x="57" y="21"/>
                    <a:pt x="52" y="25"/>
                  </a:cubicBezTo>
                  <a:cubicBezTo>
                    <a:pt x="47" y="31"/>
                    <a:pt x="47" y="31"/>
                    <a:pt x="47" y="31"/>
                  </a:cubicBezTo>
                  <a:cubicBezTo>
                    <a:pt x="52" y="37"/>
                    <a:pt x="52" y="37"/>
                    <a:pt x="52" y="37"/>
                  </a:cubicBezTo>
                  <a:cubicBezTo>
                    <a:pt x="59" y="31"/>
                    <a:pt x="59" y="31"/>
                    <a:pt x="59" y="31"/>
                  </a:cubicBezTo>
                  <a:cubicBezTo>
                    <a:pt x="61" y="29"/>
                    <a:pt x="64" y="28"/>
                    <a:pt x="67" y="28"/>
                  </a:cubicBezTo>
                  <a:cubicBezTo>
                    <a:pt x="74" y="30"/>
                    <a:pt x="78" y="27"/>
                    <a:pt x="80" y="23"/>
                  </a:cubicBezTo>
                  <a:cubicBezTo>
                    <a:pt x="82" y="20"/>
                    <a:pt x="81" y="12"/>
                    <a:pt x="81" y="10"/>
                  </a:cubicBezTo>
                  <a:close/>
                  <a:moveTo>
                    <a:pt x="11" y="66"/>
                  </a:moveTo>
                  <a:cubicBezTo>
                    <a:pt x="10" y="67"/>
                    <a:pt x="10" y="68"/>
                    <a:pt x="11" y="69"/>
                  </a:cubicBezTo>
                  <a:cubicBezTo>
                    <a:pt x="15" y="73"/>
                    <a:pt x="15" y="73"/>
                    <a:pt x="15" y="73"/>
                  </a:cubicBezTo>
                  <a:cubicBezTo>
                    <a:pt x="16" y="73"/>
                    <a:pt x="17" y="73"/>
                    <a:pt x="18" y="72"/>
                  </a:cubicBezTo>
                  <a:cubicBezTo>
                    <a:pt x="38" y="52"/>
                    <a:pt x="38" y="52"/>
                    <a:pt x="38" y="52"/>
                  </a:cubicBezTo>
                  <a:cubicBezTo>
                    <a:pt x="32" y="45"/>
                    <a:pt x="32" y="45"/>
                    <a:pt x="32" y="45"/>
                  </a:cubicBezTo>
                  <a:lnTo>
                    <a:pt x="11" y="66"/>
                  </a:lnTo>
                  <a:close/>
                </a:path>
              </a:pathLst>
            </a:custGeom>
            <a:solidFill>
              <a:srgbClr val="F07E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16449" name="TextBox 49">
              <a:extLst>
                <a:ext uri="{FF2B5EF4-FFF2-40B4-BE49-F238E27FC236}">
                  <a16:creationId xmlns:a16="http://schemas.microsoft.com/office/drawing/2014/main" id="{DC1313DF-FAA6-4ABB-94FC-2DBF308EC899}"/>
                </a:ext>
              </a:extLst>
            </p:cNvPr>
            <p:cNvSpPr txBox="1">
              <a:spLocks noChangeArrowheads="1"/>
            </p:cNvSpPr>
            <p:nvPr/>
          </p:nvSpPr>
          <p:spPr bwMode="auto">
            <a:xfrm>
              <a:off x="77788" y="6065838"/>
              <a:ext cx="936625" cy="54815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619" b="1" dirty="0" err="1">
                  <a:solidFill>
                    <a:srgbClr val="F07E26"/>
                  </a:solidFill>
                </a:rPr>
                <a:t>Activi-teiten</a:t>
              </a:r>
              <a:endParaRPr lang="nl-NL" altLang="nl-NL" sz="619" b="1" dirty="0">
                <a:solidFill>
                  <a:srgbClr val="F07E26"/>
                </a:solidFill>
              </a:endParaRPr>
            </a:p>
          </p:txBody>
        </p:sp>
      </p:grpSp>
      <p:grpSp>
        <p:nvGrpSpPr>
          <p:cNvPr id="16442" name="Groep 3">
            <a:extLst>
              <a:ext uri="{FF2B5EF4-FFF2-40B4-BE49-F238E27FC236}">
                <a16:creationId xmlns:a16="http://schemas.microsoft.com/office/drawing/2014/main" id="{FEC3E721-4DA8-4051-AFE3-23A759CE5B4C}"/>
              </a:ext>
            </a:extLst>
          </p:cNvPr>
          <p:cNvGrpSpPr>
            <a:grpSpLocks/>
          </p:cNvGrpSpPr>
          <p:nvPr/>
        </p:nvGrpSpPr>
        <p:grpSpPr bwMode="auto">
          <a:xfrm>
            <a:off x="1419655" y="2472088"/>
            <a:ext cx="452494" cy="417837"/>
            <a:chOff x="116046" y="4502979"/>
            <a:chExt cx="936625" cy="832661"/>
          </a:xfrm>
        </p:grpSpPr>
        <p:sp>
          <p:nvSpPr>
            <p:cNvPr id="16446" name="Freeform 29">
              <a:extLst>
                <a:ext uri="{FF2B5EF4-FFF2-40B4-BE49-F238E27FC236}">
                  <a16:creationId xmlns:a16="http://schemas.microsoft.com/office/drawing/2014/main" id="{190E923E-6913-4A23-B210-664DFB158B3F}"/>
                </a:ext>
              </a:extLst>
            </p:cNvPr>
            <p:cNvSpPr>
              <a:spLocks noChangeAspect="1" noEditPoints="1"/>
            </p:cNvSpPr>
            <p:nvPr/>
          </p:nvSpPr>
          <p:spPr bwMode="gray">
            <a:xfrm>
              <a:off x="315913" y="4502979"/>
              <a:ext cx="460375" cy="458787"/>
            </a:xfrm>
            <a:custGeom>
              <a:avLst/>
              <a:gdLst>
                <a:gd name="T0" fmla="*/ 2147483646 w 880"/>
                <a:gd name="T1" fmla="*/ 0 h 878"/>
                <a:gd name="T2" fmla="*/ 2147483646 w 880"/>
                <a:gd name="T3" fmla="*/ 0 h 878"/>
                <a:gd name="T4" fmla="*/ 2147483646 w 880"/>
                <a:gd name="T5" fmla="*/ 0 h 878"/>
                <a:gd name="T6" fmla="*/ 2147483646 w 880"/>
                <a:gd name="T7" fmla="*/ 2147483646 h 878"/>
                <a:gd name="T8" fmla="*/ 2147483646 w 880"/>
                <a:gd name="T9" fmla="*/ 2147483646 h 878"/>
                <a:gd name="T10" fmla="*/ 2147483646 w 880"/>
                <a:gd name="T11" fmla="*/ 2147483646 h 878"/>
                <a:gd name="T12" fmla="*/ 2147483646 w 880"/>
                <a:gd name="T13" fmla="*/ 2147483646 h 878"/>
                <a:gd name="T14" fmla="*/ 2147483646 w 880"/>
                <a:gd name="T15" fmla="*/ 2147483646 h 878"/>
                <a:gd name="T16" fmla="*/ 2147483646 w 880"/>
                <a:gd name="T17" fmla="*/ 2147483646 h 878"/>
                <a:gd name="T18" fmla="*/ 2147483646 w 880"/>
                <a:gd name="T19" fmla="*/ 2147483646 h 878"/>
                <a:gd name="T20" fmla="*/ 2147483646 w 880"/>
                <a:gd name="T21" fmla="*/ 2147483646 h 878"/>
                <a:gd name="T22" fmla="*/ 2147483646 w 880"/>
                <a:gd name="T23" fmla="*/ 2147483646 h 878"/>
                <a:gd name="T24" fmla="*/ 2147483646 w 880"/>
                <a:gd name="T25" fmla="*/ 2147483646 h 878"/>
                <a:gd name="T26" fmla="*/ 2147483646 w 880"/>
                <a:gd name="T27" fmla="*/ 2147483646 h 878"/>
                <a:gd name="T28" fmla="*/ 2147483646 w 880"/>
                <a:gd name="T29" fmla="*/ 2147483646 h 878"/>
                <a:gd name="T30" fmla="*/ 2147483646 w 880"/>
                <a:gd name="T31" fmla="*/ 2147483646 h 878"/>
                <a:gd name="T32" fmla="*/ 2147483646 w 880"/>
                <a:gd name="T33" fmla="*/ 2147483646 h 878"/>
                <a:gd name="T34" fmla="*/ 2147483646 w 880"/>
                <a:gd name="T35" fmla="*/ 2147483646 h 878"/>
                <a:gd name="T36" fmla="*/ 2147483646 w 880"/>
                <a:gd name="T37" fmla="*/ 2147483646 h 878"/>
                <a:gd name="T38" fmla="*/ 2147483646 w 880"/>
                <a:gd name="T39" fmla="*/ 2147483646 h 878"/>
                <a:gd name="T40" fmla="*/ 2147483646 w 880"/>
                <a:gd name="T41" fmla="*/ 2147483646 h 878"/>
                <a:gd name="T42" fmla="*/ 2147483646 w 880"/>
                <a:gd name="T43" fmla="*/ 2147483646 h 878"/>
                <a:gd name="T44" fmla="*/ 2147483646 w 880"/>
                <a:gd name="T45" fmla="*/ 2147483646 h 878"/>
                <a:gd name="T46" fmla="*/ 2147483646 w 880"/>
                <a:gd name="T47" fmla="*/ 2147483646 h 878"/>
                <a:gd name="T48" fmla="*/ 2147483646 w 880"/>
                <a:gd name="T49" fmla="*/ 2147483646 h 878"/>
                <a:gd name="T50" fmla="*/ 2147483646 w 880"/>
                <a:gd name="T51" fmla="*/ 2147483646 h 878"/>
                <a:gd name="T52" fmla="*/ 2147483646 w 880"/>
                <a:gd name="T53" fmla="*/ 2147483646 h 878"/>
                <a:gd name="T54" fmla="*/ 2147483646 w 880"/>
                <a:gd name="T55" fmla="*/ 2147483646 h 878"/>
                <a:gd name="T56" fmla="*/ 2147483646 w 880"/>
                <a:gd name="T57" fmla="*/ 2147483646 h 878"/>
                <a:gd name="T58" fmla="*/ 2147483646 w 880"/>
                <a:gd name="T59" fmla="*/ 2147483646 h 878"/>
                <a:gd name="T60" fmla="*/ 2147483646 w 880"/>
                <a:gd name="T61" fmla="*/ 2147483646 h 878"/>
                <a:gd name="T62" fmla="*/ 2147483646 w 880"/>
                <a:gd name="T63" fmla="*/ 2147483646 h 878"/>
                <a:gd name="T64" fmla="*/ 2147483646 w 880"/>
                <a:gd name="T65" fmla="*/ 2147483646 h 878"/>
                <a:gd name="T66" fmla="*/ 2147483646 w 880"/>
                <a:gd name="T67" fmla="*/ 2147483646 h 878"/>
                <a:gd name="T68" fmla="*/ 2147483646 w 880"/>
                <a:gd name="T69" fmla="*/ 2147483646 h 878"/>
                <a:gd name="T70" fmla="*/ 2147483646 w 880"/>
                <a:gd name="T71" fmla="*/ 2147483646 h 878"/>
                <a:gd name="T72" fmla="*/ 2147483646 w 880"/>
                <a:gd name="T73" fmla="*/ 2147483646 h 878"/>
                <a:gd name="T74" fmla="*/ 2147483646 w 880"/>
                <a:gd name="T75" fmla="*/ 2147483646 h 878"/>
                <a:gd name="T76" fmla="*/ 2147483646 w 880"/>
                <a:gd name="T77" fmla="*/ 2147483646 h 878"/>
                <a:gd name="T78" fmla="*/ 2147483646 w 880"/>
                <a:gd name="T79" fmla="*/ 2147483646 h 878"/>
                <a:gd name="T80" fmla="*/ 2147483646 w 880"/>
                <a:gd name="T81" fmla="*/ 2147483646 h 878"/>
                <a:gd name="T82" fmla="*/ 2147483646 w 880"/>
                <a:gd name="T83" fmla="*/ 2147483646 h 878"/>
                <a:gd name="T84" fmla="*/ 2147483646 w 880"/>
                <a:gd name="T85" fmla="*/ 2147483646 h 878"/>
                <a:gd name="T86" fmla="*/ 2147483646 w 880"/>
                <a:gd name="T87" fmla="*/ 2147483646 h 878"/>
                <a:gd name="T88" fmla="*/ 2147483646 w 880"/>
                <a:gd name="T89" fmla="*/ 2147483646 h 878"/>
                <a:gd name="T90" fmla="*/ 2147483646 w 880"/>
                <a:gd name="T91" fmla="*/ 2147483646 h 878"/>
                <a:gd name="T92" fmla="*/ 2147483646 w 880"/>
                <a:gd name="T93" fmla="*/ 2147483646 h 878"/>
                <a:gd name="T94" fmla="*/ 2147483646 w 880"/>
                <a:gd name="T95" fmla="*/ 2147483646 h 878"/>
                <a:gd name="T96" fmla="*/ 2147483646 w 880"/>
                <a:gd name="T97" fmla="*/ 0 h 878"/>
                <a:gd name="T98" fmla="*/ 2147483646 w 880"/>
                <a:gd name="T99" fmla="*/ 0 h 878"/>
                <a:gd name="T100" fmla="*/ 2147483646 w 880"/>
                <a:gd name="T101" fmla="*/ 2147483646 h 878"/>
                <a:gd name="T102" fmla="*/ 2147483646 w 880"/>
                <a:gd name="T103" fmla="*/ 2147483646 h 878"/>
                <a:gd name="T104" fmla="*/ 2147483646 w 880"/>
                <a:gd name="T105" fmla="*/ 2147483646 h 878"/>
                <a:gd name="T106" fmla="*/ 2147483646 w 880"/>
                <a:gd name="T107" fmla="*/ 2147483646 h 878"/>
                <a:gd name="T108" fmla="*/ 0 w 880"/>
                <a:gd name="T109" fmla="*/ 2147483646 h 878"/>
                <a:gd name="T110" fmla="*/ 0 w 880"/>
                <a:gd name="T111" fmla="*/ 2147483646 h 878"/>
                <a:gd name="T112" fmla="*/ 2147483646 w 880"/>
                <a:gd name="T113" fmla="*/ 2147483646 h 878"/>
                <a:gd name="T114" fmla="*/ 2147483646 w 880"/>
                <a:gd name="T115" fmla="*/ 2147483646 h 87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80" h="878">
                  <a:moveTo>
                    <a:pt x="782" y="0"/>
                  </a:moveTo>
                  <a:lnTo>
                    <a:pt x="342" y="0"/>
                  </a:lnTo>
                  <a:lnTo>
                    <a:pt x="324" y="2"/>
                  </a:lnTo>
                  <a:lnTo>
                    <a:pt x="304" y="8"/>
                  </a:lnTo>
                  <a:lnTo>
                    <a:pt x="288" y="16"/>
                  </a:lnTo>
                  <a:lnTo>
                    <a:pt x="274" y="28"/>
                  </a:lnTo>
                  <a:lnTo>
                    <a:pt x="262" y="42"/>
                  </a:lnTo>
                  <a:lnTo>
                    <a:pt x="254" y="60"/>
                  </a:lnTo>
                  <a:lnTo>
                    <a:pt x="248" y="78"/>
                  </a:lnTo>
                  <a:lnTo>
                    <a:pt x="246" y="98"/>
                  </a:lnTo>
                  <a:lnTo>
                    <a:pt x="246" y="244"/>
                  </a:lnTo>
                  <a:lnTo>
                    <a:pt x="342" y="244"/>
                  </a:lnTo>
                  <a:lnTo>
                    <a:pt x="342" y="98"/>
                  </a:lnTo>
                  <a:lnTo>
                    <a:pt x="782" y="98"/>
                  </a:lnTo>
                  <a:lnTo>
                    <a:pt x="782" y="780"/>
                  </a:lnTo>
                  <a:lnTo>
                    <a:pt x="342" y="780"/>
                  </a:lnTo>
                  <a:lnTo>
                    <a:pt x="342" y="684"/>
                  </a:lnTo>
                  <a:lnTo>
                    <a:pt x="246" y="684"/>
                  </a:lnTo>
                  <a:lnTo>
                    <a:pt x="246" y="780"/>
                  </a:lnTo>
                  <a:lnTo>
                    <a:pt x="248" y="800"/>
                  </a:lnTo>
                  <a:lnTo>
                    <a:pt x="254" y="818"/>
                  </a:lnTo>
                  <a:lnTo>
                    <a:pt x="262" y="836"/>
                  </a:lnTo>
                  <a:lnTo>
                    <a:pt x="274" y="850"/>
                  </a:lnTo>
                  <a:lnTo>
                    <a:pt x="288" y="862"/>
                  </a:lnTo>
                  <a:lnTo>
                    <a:pt x="304" y="870"/>
                  </a:lnTo>
                  <a:lnTo>
                    <a:pt x="324" y="876"/>
                  </a:lnTo>
                  <a:lnTo>
                    <a:pt x="342" y="878"/>
                  </a:lnTo>
                  <a:lnTo>
                    <a:pt x="782" y="878"/>
                  </a:lnTo>
                  <a:lnTo>
                    <a:pt x="802" y="876"/>
                  </a:lnTo>
                  <a:lnTo>
                    <a:pt x="820" y="870"/>
                  </a:lnTo>
                  <a:lnTo>
                    <a:pt x="836" y="862"/>
                  </a:lnTo>
                  <a:lnTo>
                    <a:pt x="850" y="850"/>
                  </a:lnTo>
                  <a:lnTo>
                    <a:pt x="862" y="836"/>
                  </a:lnTo>
                  <a:lnTo>
                    <a:pt x="872" y="818"/>
                  </a:lnTo>
                  <a:lnTo>
                    <a:pt x="878" y="800"/>
                  </a:lnTo>
                  <a:lnTo>
                    <a:pt x="880" y="780"/>
                  </a:lnTo>
                  <a:lnTo>
                    <a:pt x="880" y="98"/>
                  </a:lnTo>
                  <a:lnTo>
                    <a:pt x="878" y="78"/>
                  </a:lnTo>
                  <a:lnTo>
                    <a:pt x="872" y="60"/>
                  </a:lnTo>
                  <a:lnTo>
                    <a:pt x="862" y="42"/>
                  </a:lnTo>
                  <a:lnTo>
                    <a:pt x="850" y="28"/>
                  </a:lnTo>
                  <a:lnTo>
                    <a:pt x="836" y="16"/>
                  </a:lnTo>
                  <a:lnTo>
                    <a:pt x="820" y="8"/>
                  </a:lnTo>
                  <a:lnTo>
                    <a:pt x="802" y="2"/>
                  </a:lnTo>
                  <a:lnTo>
                    <a:pt x="782" y="0"/>
                  </a:lnTo>
                  <a:close/>
                  <a:moveTo>
                    <a:pt x="440" y="654"/>
                  </a:moveTo>
                  <a:lnTo>
                    <a:pt x="636" y="464"/>
                  </a:lnTo>
                  <a:lnTo>
                    <a:pt x="440" y="274"/>
                  </a:lnTo>
                  <a:lnTo>
                    <a:pt x="440" y="390"/>
                  </a:lnTo>
                  <a:lnTo>
                    <a:pt x="0" y="390"/>
                  </a:lnTo>
                  <a:lnTo>
                    <a:pt x="0" y="536"/>
                  </a:lnTo>
                  <a:lnTo>
                    <a:pt x="440" y="536"/>
                  </a:lnTo>
                  <a:lnTo>
                    <a:pt x="440" y="65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16447" name="TextBox 49">
              <a:extLst>
                <a:ext uri="{FF2B5EF4-FFF2-40B4-BE49-F238E27FC236}">
                  <a16:creationId xmlns:a16="http://schemas.microsoft.com/office/drawing/2014/main" id="{4F0647DC-7C0F-4B97-BFF8-9D16BF66A134}"/>
                </a:ext>
              </a:extLst>
            </p:cNvPr>
            <p:cNvSpPr txBox="1">
              <a:spLocks noChangeArrowheads="1"/>
            </p:cNvSpPr>
            <p:nvPr/>
          </p:nvSpPr>
          <p:spPr bwMode="auto">
            <a:xfrm>
              <a:off x="116046" y="4961763"/>
              <a:ext cx="936625" cy="3738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619" b="1"/>
                <a:t>Input</a:t>
              </a:r>
            </a:p>
          </p:txBody>
        </p:sp>
      </p:grpSp>
      <p:grpSp>
        <p:nvGrpSpPr>
          <p:cNvPr id="16439" name="Groep 7">
            <a:extLst>
              <a:ext uri="{FF2B5EF4-FFF2-40B4-BE49-F238E27FC236}">
                <a16:creationId xmlns:a16="http://schemas.microsoft.com/office/drawing/2014/main" id="{243F7171-E454-489D-A89C-F524C440758E}"/>
              </a:ext>
            </a:extLst>
          </p:cNvPr>
          <p:cNvGrpSpPr>
            <a:grpSpLocks/>
          </p:cNvGrpSpPr>
          <p:nvPr/>
        </p:nvGrpSpPr>
        <p:grpSpPr bwMode="auto">
          <a:xfrm>
            <a:off x="1308679" y="1962179"/>
            <a:ext cx="721612" cy="480446"/>
            <a:chOff x="150950" y="3473668"/>
            <a:chExt cx="926928" cy="838426"/>
          </a:xfrm>
        </p:grpSpPr>
        <p:sp>
          <p:nvSpPr>
            <p:cNvPr id="16451" name="Freeform 34">
              <a:extLst>
                <a:ext uri="{FF2B5EF4-FFF2-40B4-BE49-F238E27FC236}">
                  <a16:creationId xmlns:a16="http://schemas.microsoft.com/office/drawing/2014/main" id="{1B8040A8-0030-47BB-89C6-12779408FD54}"/>
                </a:ext>
              </a:extLst>
            </p:cNvPr>
            <p:cNvSpPr>
              <a:spLocks noChangeAspect="1" noEditPoints="1"/>
            </p:cNvSpPr>
            <p:nvPr/>
          </p:nvSpPr>
          <p:spPr bwMode="gray">
            <a:xfrm>
              <a:off x="351980" y="3473668"/>
              <a:ext cx="453444" cy="345649"/>
            </a:xfrm>
            <a:custGeom>
              <a:avLst/>
              <a:gdLst>
                <a:gd name="T0" fmla="*/ 2147483646 w 104"/>
                <a:gd name="T1" fmla="*/ 2147483646 h 79"/>
                <a:gd name="T2" fmla="*/ 2147483646 w 104"/>
                <a:gd name="T3" fmla="*/ 2147483646 h 79"/>
                <a:gd name="T4" fmla="*/ 2147483646 w 104"/>
                <a:gd name="T5" fmla="*/ 2147483646 h 79"/>
                <a:gd name="T6" fmla="*/ 2147483646 w 104"/>
                <a:gd name="T7" fmla="*/ 2147483646 h 79"/>
                <a:gd name="T8" fmla="*/ 2147483646 w 104"/>
                <a:gd name="T9" fmla="*/ 2147483646 h 79"/>
                <a:gd name="T10" fmla="*/ 2147483646 w 104"/>
                <a:gd name="T11" fmla="*/ 2147483646 h 79"/>
                <a:gd name="T12" fmla="*/ 2147483646 w 104"/>
                <a:gd name="T13" fmla="*/ 2147483646 h 79"/>
                <a:gd name="T14" fmla="*/ 2147483646 w 104"/>
                <a:gd name="T15" fmla="*/ 2147483646 h 79"/>
                <a:gd name="T16" fmla="*/ 2147483646 w 104"/>
                <a:gd name="T17" fmla="*/ 2147483646 h 79"/>
                <a:gd name="T18" fmla="*/ 2147483646 w 104"/>
                <a:gd name="T19" fmla="*/ 2147483646 h 79"/>
                <a:gd name="T20" fmla="*/ 2147483646 w 104"/>
                <a:gd name="T21" fmla="*/ 2147483646 h 79"/>
                <a:gd name="T22" fmla="*/ 2147483646 w 104"/>
                <a:gd name="T23" fmla="*/ 2147483646 h 79"/>
                <a:gd name="T24" fmla="*/ 2147483646 w 104"/>
                <a:gd name="T25" fmla="*/ 2147483646 h 79"/>
                <a:gd name="T26" fmla="*/ 2147483646 w 104"/>
                <a:gd name="T27" fmla="*/ 2147483646 h 79"/>
                <a:gd name="T28" fmla="*/ 2147483646 w 104"/>
                <a:gd name="T29" fmla="*/ 2147483646 h 79"/>
                <a:gd name="T30" fmla="*/ 0 w 104"/>
                <a:gd name="T31" fmla="*/ 2147483646 h 79"/>
                <a:gd name="T32" fmla="*/ 2147483646 w 104"/>
                <a:gd name="T33" fmla="*/ 2147483646 h 79"/>
                <a:gd name="T34" fmla="*/ 2147483646 w 104"/>
                <a:gd name="T35" fmla="*/ 2147483646 h 79"/>
                <a:gd name="T36" fmla="*/ 2147483646 w 104"/>
                <a:gd name="T37" fmla="*/ 2147483646 h 79"/>
                <a:gd name="T38" fmla="*/ 2147483646 w 104"/>
                <a:gd name="T39" fmla="*/ 2147483646 h 79"/>
                <a:gd name="T40" fmla="*/ 2147483646 w 104"/>
                <a:gd name="T41" fmla="*/ 2147483646 h 79"/>
                <a:gd name="T42" fmla="*/ 2147483646 w 104"/>
                <a:gd name="T43" fmla="*/ 2147483646 h 79"/>
                <a:gd name="T44" fmla="*/ 2147483646 w 104"/>
                <a:gd name="T45" fmla="*/ 2147483646 h 79"/>
                <a:gd name="T46" fmla="*/ 2147483646 w 104"/>
                <a:gd name="T47" fmla="*/ 2147483646 h 79"/>
                <a:gd name="T48" fmla="*/ 2147483646 w 104"/>
                <a:gd name="T49" fmla="*/ 2147483646 h 79"/>
                <a:gd name="T50" fmla="*/ 2147483646 w 104"/>
                <a:gd name="T51" fmla="*/ 2147483646 h 79"/>
                <a:gd name="T52" fmla="*/ 2147483646 w 104"/>
                <a:gd name="T53" fmla="*/ 2147483646 h 79"/>
                <a:gd name="T54" fmla="*/ 2147483646 w 104"/>
                <a:gd name="T55" fmla="*/ 2147483646 h 79"/>
                <a:gd name="T56" fmla="*/ 2147483646 w 104"/>
                <a:gd name="T57" fmla="*/ 2147483646 h 79"/>
                <a:gd name="T58" fmla="*/ 2147483646 w 104"/>
                <a:gd name="T59" fmla="*/ 2147483646 h 79"/>
                <a:gd name="T60" fmla="*/ 2147483646 w 104"/>
                <a:gd name="T61" fmla="*/ 2147483646 h 79"/>
                <a:gd name="T62" fmla="*/ 2147483646 w 104"/>
                <a:gd name="T63" fmla="*/ 2147483646 h 79"/>
                <a:gd name="T64" fmla="*/ 2147483646 w 104"/>
                <a:gd name="T65" fmla="*/ 2147483646 h 79"/>
                <a:gd name="T66" fmla="*/ 2147483646 w 104"/>
                <a:gd name="T67" fmla="*/ 2147483646 h 79"/>
                <a:gd name="T68" fmla="*/ 2147483646 w 104"/>
                <a:gd name="T69" fmla="*/ 2147483646 h 79"/>
                <a:gd name="T70" fmla="*/ 2147483646 w 104"/>
                <a:gd name="T71" fmla="*/ 2147483646 h 79"/>
                <a:gd name="T72" fmla="*/ 2147483646 w 104"/>
                <a:gd name="T73" fmla="*/ 2147483646 h 79"/>
                <a:gd name="T74" fmla="*/ 2147483646 w 104"/>
                <a:gd name="T75" fmla="*/ 2147483646 h 79"/>
                <a:gd name="T76" fmla="*/ 2147483646 w 104"/>
                <a:gd name="T77" fmla="*/ 2147483646 h 79"/>
                <a:gd name="T78" fmla="*/ 2147483646 w 104"/>
                <a:gd name="T79" fmla="*/ 2147483646 h 79"/>
                <a:gd name="T80" fmla="*/ 2147483646 w 104"/>
                <a:gd name="T81" fmla="*/ 2147483646 h 79"/>
                <a:gd name="T82" fmla="*/ 2147483646 w 104"/>
                <a:gd name="T83" fmla="*/ 2147483646 h 79"/>
                <a:gd name="T84" fmla="*/ 2147483646 w 104"/>
                <a:gd name="T85" fmla="*/ 2147483646 h 79"/>
                <a:gd name="T86" fmla="*/ 2147483646 w 104"/>
                <a:gd name="T87" fmla="*/ 2147483646 h 79"/>
                <a:gd name="T88" fmla="*/ 2147483646 w 104"/>
                <a:gd name="T89" fmla="*/ 2147483646 h 79"/>
                <a:gd name="T90" fmla="*/ 2147483646 w 104"/>
                <a:gd name="T91" fmla="*/ 2147483646 h 79"/>
                <a:gd name="T92" fmla="*/ 2147483646 w 104"/>
                <a:gd name="T93" fmla="*/ 2147483646 h 79"/>
                <a:gd name="T94" fmla="*/ 2147483646 w 104"/>
                <a:gd name="T95" fmla="*/ 2147483646 h 79"/>
                <a:gd name="T96" fmla="*/ 2147483646 w 104"/>
                <a:gd name="T97" fmla="*/ 2147483646 h 79"/>
                <a:gd name="T98" fmla="*/ 2147483646 w 104"/>
                <a:gd name="T99" fmla="*/ 2147483646 h 79"/>
                <a:gd name="T100" fmla="*/ 2147483646 w 104"/>
                <a:gd name="T101" fmla="*/ 2147483646 h 79"/>
                <a:gd name="T102" fmla="*/ 2147483646 w 104"/>
                <a:gd name="T103" fmla="*/ 2147483646 h 79"/>
                <a:gd name="T104" fmla="*/ 2147483646 w 104"/>
                <a:gd name="T105" fmla="*/ 2147483646 h 79"/>
                <a:gd name="T106" fmla="*/ 2147483646 w 104"/>
                <a:gd name="T107" fmla="*/ 2147483646 h 79"/>
                <a:gd name="T108" fmla="*/ 2147483646 w 104"/>
                <a:gd name="T109" fmla="*/ 2147483646 h 79"/>
                <a:gd name="T110" fmla="*/ 2147483646 w 104"/>
                <a:gd name="T111" fmla="*/ 2147483646 h 79"/>
                <a:gd name="T112" fmla="*/ 2147483646 w 104"/>
                <a:gd name="T113" fmla="*/ 2147483646 h 79"/>
                <a:gd name="T114" fmla="*/ 2147483646 w 104"/>
                <a:gd name="T115" fmla="*/ 2147483646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4" h="79">
                  <a:moveTo>
                    <a:pt x="43" y="62"/>
                  </a:moveTo>
                  <a:cubicBezTo>
                    <a:pt x="38" y="62"/>
                    <a:pt x="35" y="66"/>
                    <a:pt x="35" y="70"/>
                  </a:cubicBezTo>
                  <a:cubicBezTo>
                    <a:pt x="35" y="75"/>
                    <a:pt x="38" y="79"/>
                    <a:pt x="43" y="79"/>
                  </a:cubicBezTo>
                  <a:cubicBezTo>
                    <a:pt x="47" y="79"/>
                    <a:pt x="51" y="75"/>
                    <a:pt x="51" y="70"/>
                  </a:cubicBezTo>
                  <a:cubicBezTo>
                    <a:pt x="51" y="66"/>
                    <a:pt x="47" y="62"/>
                    <a:pt x="43" y="62"/>
                  </a:cubicBezTo>
                  <a:close/>
                  <a:moveTo>
                    <a:pt x="80" y="62"/>
                  </a:moveTo>
                  <a:cubicBezTo>
                    <a:pt x="75" y="62"/>
                    <a:pt x="72" y="66"/>
                    <a:pt x="72" y="70"/>
                  </a:cubicBezTo>
                  <a:cubicBezTo>
                    <a:pt x="72" y="75"/>
                    <a:pt x="75" y="79"/>
                    <a:pt x="80" y="79"/>
                  </a:cubicBezTo>
                  <a:cubicBezTo>
                    <a:pt x="84" y="79"/>
                    <a:pt x="88" y="75"/>
                    <a:pt x="88" y="70"/>
                  </a:cubicBezTo>
                  <a:cubicBezTo>
                    <a:pt x="88" y="66"/>
                    <a:pt x="84" y="62"/>
                    <a:pt x="80" y="62"/>
                  </a:cubicBezTo>
                  <a:close/>
                  <a:moveTo>
                    <a:pt x="92" y="49"/>
                  </a:moveTo>
                  <a:cubicBezTo>
                    <a:pt x="34" y="49"/>
                    <a:pt x="34" y="49"/>
                    <a:pt x="34" y="49"/>
                  </a:cubicBezTo>
                  <a:cubicBezTo>
                    <a:pt x="22" y="3"/>
                    <a:pt x="22" y="3"/>
                    <a:pt x="22" y="3"/>
                  </a:cubicBezTo>
                  <a:cubicBezTo>
                    <a:pt x="22" y="1"/>
                    <a:pt x="20" y="1"/>
                    <a:pt x="20" y="1"/>
                  </a:cubicBezTo>
                  <a:cubicBezTo>
                    <a:pt x="2" y="1"/>
                    <a:pt x="2" y="1"/>
                    <a:pt x="2" y="1"/>
                  </a:cubicBezTo>
                  <a:cubicBezTo>
                    <a:pt x="0" y="1"/>
                    <a:pt x="0" y="2"/>
                    <a:pt x="0" y="3"/>
                  </a:cubicBezTo>
                  <a:cubicBezTo>
                    <a:pt x="0" y="5"/>
                    <a:pt x="1" y="5"/>
                    <a:pt x="1" y="5"/>
                  </a:cubicBezTo>
                  <a:cubicBezTo>
                    <a:pt x="13" y="5"/>
                    <a:pt x="13" y="5"/>
                    <a:pt x="13" y="5"/>
                  </a:cubicBezTo>
                  <a:cubicBezTo>
                    <a:pt x="14" y="5"/>
                    <a:pt x="15" y="5"/>
                    <a:pt x="15" y="7"/>
                  </a:cubicBezTo>
                  <a:cubicBezTo>
                    <a:pt x="28" y="58"/>
                    <a:pt x="28" y="58"/>
                    <a:pt x="28" y="58"/>
                  </a:cubicBezTo>
                  <a:cubicBezTo>
                    <a:pt x="92" y="58"/>
                    <a:pt x="92" y="58"/>
                    <a:pt x="92" y="58"/>
                  </a:cubicBezTo>
                  <a:cubicBezTo>
                    <a:pt x="92" y="58"/>
                    <a:pt x="94" y="58"/>
                    <a:pt x="94" y="56"/>
                  </a:cubicBezTo>
                  <a:cubicBezTo>
                    <a:pt x="94" y="51"/>
                    <a:pt x="94" y="51"/>
                    <a:pt x="94" y="51"/>
                  </a:cubicBezTo>
                  <a:cubicBezTo>
                    <a:pt x="94" y="49"/>
                    <a:pt x="92" y="49"/>
                    <a:pt x="92" y="49"/>
                  </a:cubicBezTo>
                  <a:close/>
                  <a:moveTo>
                    <a:pt x="99" y="1"/>
                  </a:moveTo>
                  <a:cubicBezTo>
                    <a:pt x="31" y="1"/>
                    <a:pt x="31" y="1"/>
                    <a:pt x="31" y="1"/>
                  </a:cubicBezTo>
                  <a:cubicBezTo>
                    <a:pt x="31" y="1"/>
                    <a:pt x="25" y="0"/>
                    <a:pt x="28" y="8"/>
                  </a:cubicBezTo>
                  <a:cubicBezTo>
                    <a:pt x="37" y="42"/>
                    <a:pt x="37" y="42"/>
                    <a:pt x="37" y="42"/>
                  </a:cubicBezTo>
                  <a:cubicBezTo>
                    <a:pt x="37" y="42"/>
                    <a:pt x="38" y="45"/>
                    <a:pt x="41" y="45"/>
                  </a:cubicBezTo>
                  <a:cubicBezTo>
                    <a:pt x="91" y="45"/>
                    <a:pt x="91" y="45"/>
                    <a:pt x="91" y="45"/>
                  </a:cubicBezTo>
                  <a:cubicBezTo>
                    <a:pt x="91" y="45"/>
                    <a:pt x="94" y="46"/>
                    <a:pt x="95" y="40"/>
                  </a:cubicBezTo>
                  <a:cubicBezTo>
                    <a:pt x="103" y="5"/>
                    <a:pt x="103" y="5"/>
                    <a:pt x="103" y="5"/>
                  </a:cubicBezTo>
                  <a:cubicBezTo>
                    <a:pt x="103" y="5"/>
                    <a:pt x="104" y="1"/>
                    <a:pt x="99" y="1"/>
                  </a:cubicBezTo>
                  <a:close/>
                  <a:moveTo>
                    <a:pt x="38" y="14"/>
                  </a:moveTo>
                  <a:cubicBezTo>
                    <a:pt x="38" y="10"/>
                    <a:pt x="42" y="7"/>
                    <a:pt x="46" y="7"/>
                  </a:cubicBezTo>
                  <a:cubicBezTo>
                    <a:pt x="49" y="7"/>
                    <a:pt x="53" y="10"/>
                    <a:pt x="53" y="14"/>
                  </a:cubicBezTo>
                  <a:cubicBezTo>
                    <a:pt x="53" y="18"/>
                    <a:pt x="49" y="21"/>
                    <a:pt x="46" y="21"/>
                  </a:cubicBezTo>
                  <a:cubicBezTo>
                    <a:pt x="42" y="21"/>
                    <a:pt x="38" y="18"/>
                    <a:pt x="38" y="14"/>
                  </a:cubicBezTo>
                  <a:close/>
                  <a:moveTo>
                    <a:pt x="55" y="39"/>
                  </a:moveTo>
                  <a:cubicBezTo>
                    <a:pt x="52" y="39"/>
                    <a:pt x="48" y="36"/>
                    <a:pt x="48" y="32"/>
                  </a:cubicBezTo>
                  <a:cubicBezTo>
                    <a:pt x="48" y="28"/>
                    <a:pt x="52" y="25"/>
                    <a:pt x="55" y="25"/>
                  </a:cubicBezTo>
                  <a:cubicBezTo>
                    <a:pt x="59" y="25"/>
                    <a:pt x="63" y="28"/>
                    <a:pt x="63" y="32"/>
                  </a:cubicBezTo>
                  <a:cubicBezTo>
                    <a:pt x="63" y="36"/>
                    <a:pt x="59" y="39"/>
                    <a:pt x="55" y="39"/>
                  </a:cubicBezTo>
                  <a:close/>
                  <a:moveTo>
                    <a:pt x="57" y="14"/>
                  </a:moveTo>
                  <a:cubicBezTo>
                    <a:pt x="57" y="10"/>
                    <a:pt x="60" y="7"/>
                    <a:pt x="64" y="7"/>
                  </a:cubicBezTo>
                  <a:cubicBezTo>
                    <a:pt x="68" y="7"/>
                    <a:pt x="71" y="10"/>
                    <a:pt x="71" y="14"/>
                  </a:cubicBezTo>
                  <a:cubicBezTo>
                    <a:pt x="71" y="18"/>
                    <a:pt x="68" y="21"/>
                    <a:pt x="64" y="21"/>
                  </a:cubicBezTo>
                  <a:cubicBezTo>
                    <a:pt x="60" y="21"/>
                    <a:pt x="57" y="18"/>
                    <a:pt x="57" y="14"/>
                  </a:cubicBezTo>
                  <a:close/>
                  <a:moveTo>
                    <a:pt x="74" y="39"/>
                  </a:moveTo>
                  <a:cubicBezTo>
                    <a:pt x="70" y="39"/>
                    <a:pt x="67" y="36"/>
                    <a:pt x="67" y="32"/>
                  </a:cubicBezTo>
                  <a:cubicBezTo>
                    <a:pt x="67" y="28"/>
                    <a:pt x="70" y="25"/>
                    <a:pt x="74" y="25"/>
                  </a:cubicBezTo>
                  <a:cubicBezTo>
                    <a:pt x="78" y="25"/>
                    <a:pt x="81" y="28"/>
                    <a:pt x="81" y="32"/>
                  </a:cubicBezTo>
                  <a:cubicBezTo>
                    <a:pt x="81" y="36"/>
                    <a:pt x="78" y="39"/>
                    <a:pt x="74" y="39"/>
                  </a:cubicBezTo>
                  <a:close/>
                  <a:moveTo>
                    <a:pt x="83" y="21"/>
                  </a:moveTo>
                  <a:cubicBezTo>
                    <a:pt x="79" y="21"/>
                    <a:pt x="76" y="18"/>
                    <a:pt x="76" y="14"/>
                  </a:cubicBezTo>
                  <a:cubicBezTo>
                    <a:pt x="76" y="10"/>
                    <a:pt x="79" y="7"/>
                    <a:pt x="83" y="7"/>
                  </a:cubicBezTo>
                  <a:cubicBezTo>
                    <a:pt x="87" y="7"/>
                    <a:pt x="90" y="10"/>
                    <a:pt x="90" y="14"/>
                  </a:cubicBezTo>
                  <a:cubicBezTo>
                    <a:pt x="90" y="18"/>
                    <a:pt x="87" y="21"/>
                    <a:pt x="83" y="2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dirty="0"/>
            </a:p>
          </p:txBody>
        </p:sp>
        <p:sp>
          <p:nvSpPr>
            <p:cNvPr id="16450" name="TextBox 49">
              <a:extLst>
                <a:ext uri="{FF2B5EF4-FFF2-40B4-BE49-F238E27FC236}">
                  <a16:creationId xmlns:a16="http://schemas.microsoft.com/office/drawing/2014/main" id="{AB0AA320-BAED-49AA-973F-EAAA2D6CDE1F}"/>
                </a:ext>
              </a:extLst>
            </p:cNvPr>
            <p:cNvSpPr txBox="1">
              <a:spLocks noChangeArrowheads="1"/>
            </p:cNvSpPr>
            <p:nvPr/>
          </p:nvSpPr>
          <p:spPr bwMode="auto">
            <a:xfrm>
              <a:off x="150950" y="3818409"/>
              <a:ext cx="926928" cy="49368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619" b="1" dirty="0">
                  <a:solidFill>
                    <a:srgbClr val="00B0F0"/>
                  </a:solidFill>
                </a:rPr>
                <a:t>Proces-</a:t>
              </a:r>
            </a:p>
            <a:p>
              <a:pPr algn="ctr" eaLnBrk="1" hangingPunct="1"/>
              <a:r>
                <a:rPr lang="nl-NL" altLang="nl-NL" sz="619" b="1" dirty="0">
                  <a:solidFill>
                    <a:srgbClr val="00B0F0"/>
                  </a:solidFill>
                </a:rPr>
                <a:t>stappen</a:t>
              </a:r>
            </a:p>
          </p:txBody>
        </p:sp>
      </p:grpSp>
      <p:sp>
        <p:nvSpPr>
          <p:cNvPr id="2" name="Title 3">
            <a:extLst>
              <a:ext uri="{FF2B5EF4-FFF2-40B4-BE49-F238E27FC236}">
                <a16:creationId xmlns:a16="http://schemas.microsoft.com/office/drawing/2014/main" id="{C23FA57C-D99A-40A6-A0F6-41E179712195}"/>
              </a:ext>
            </a:extLst>
          </p:cNvPr>
          <p:cNvSpPr txBox="1">
            <a:spLocks/>
          </p:cNvSpPr>
          <p:nvPr/>
        </p:nvSpPr>
        <p:spPr bwMode="auto">
          <a:xfrm>
            <a:off x="1323627" y="104430"/>
            <a:ext cx="9327446" cy="278583"/>
          </a:xfrm>
          <a:prstGeom prst="rect">
            <a:avLst/>
          </a:prstGeom>
          <a:noFill/>
          <a:ln>
            <a:noFill/>
          </a:ln>
        </p:spPr>
        <p:txBody>
          <a:bodyPr/>
          <a:lstStyle>
            <a:lvl1pPr>
              <a:spcBef>
                <a:spcPct val="60000"/>
              </a:spcBef>
              <a:buChar char="•"/>
              <a:defRPr sz="4500">
                <a:solidFill>
                  <a:schemeClr val="tx1"/>
                </a:solidFill>
                <a:latin typeface="Arial" panose="020B0604020202020204" pitchFamily="34" charset="0"/>
              </a:defRPr>
            </a:lvl1pPr>
            <a:lvl2pPr marL="742950" indent="-285750">
              <a:spcBef>
                <a:spcPct val="4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10000"/>
              </a:spcBef>
              <a:buChar char="–"/>
              <a:defRPr sz="2000">
                <a:solidFill>
                  <a:schemeClr val="tx1"/>
                </a:solidFill>
                <a:latin typeface="Arial" panose="020B0604020202020204" pitchFamily="34" charset="0"/>
              </a:defRPr>
            </a:lvl4pPr>
            <a:lvl5pPr marL="2057400" indent="-228600">
              <a:buChar char="–"/>
              <a:defRPr sz="2000">
                <a:solidFill>
                  <a:schemeClr val="tx1"/>
                </a:solidFill>
                <a:latin typeface="Arial" panose="020B0604020202020204" pitchFamily="34" charset="0"/>
              </a:defRPr>
            </a:lvl5pPr>
            <a:lvl6pPr marL="2514600" indent="-228600" eaLnBrk="0" fontAlgn="base" hangingPunct="0">
              <a:spcBef>
                <a:spcPct val="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defRPr/>
            </a:pPr>
            <a:r>
              <a:rPr lang="nl-NL" altLang="nl-NL" sz="1926" b="1" dirty="0">
                <a:latin typeface="Garamond" panose="02020404030301010803" pitchFamily="18" charset="0"/>
              </a:rPr>
              <a:t>Bedrijfsprocessen: Toezicht en handhaving</a:t>
            </a:r>
          </a:p>
        </p:txBody>
      </p:sp>
      <p:sp>
        <p:nvSpPr>
          <p:cNvPr id="3" name="Rectangle 25">
            <a:extLst>
              <a:ext uri="{FF2B5EF4-FFF2-40B4-BE49-F238E27FC236}">
                <a16:creationId xmlns:a16="http://schemas.microsoft.com/office/drawing/2014/main" id="{E6E2338D-3500-44AA-BC35-BA944C63705C}"/>
              </a:ext>
            </a:extLst>
          </p:cNvPr>
          <p:cNvSpPr/>
          <p:nvPr/>
        </p:nvSpPr>
        <p:spPr>
          <a:xfrm>
            <a:off x="1560572" y="372747"/>
            <a:ext cx="9006116" cy="131389"/>
          </a:xfrm>
          <a:prstGeom prst="rect">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77582" tIns="38791" rIns="77582" bIns="38791" anchor="ctr"/>
          <a:lstStyle/>
          <a:p>
            <a:pPr algn="ctr" defTabSz="774494"/>
            <a:r>
              <a:rPr lang="nl-NL" sz="688" dirty="0">
                <a:solidFill>
                  <a:srgbClr val="FFFFFF"/>
                </a:solidFill>
              </a:rPr>
              <a:t>Een concept proces ter ondersteuning van </a:t>
            </a:r>
            <a:r>
              <a:rPr lang="nl-NL" sz="688" dirty="0">
                <a:solidFill>
                  <a:schemeClr val="bg1"/>
                </a:solidFill>
              </a:rPr>
              <a:t>gemeentes om te komen tot een procesinrichting die </a:t>
            </a:r>
            <a:r>
              <a:rPr lang="nl-NL" sz="688" dirty="0" err="1">
                <a:solidFill>
                  <a:schemeClr val="bg1"/>
                </a:solidFill>
              </a:rPr>
              <a:t>Omgevingswetproof</a:t>
            </a:r>
            <a:r>
              <a:rPr lang="nl-NL" sz="688" dirty="0">
                <a:solidFill>
                  <a:schemeClr val="bg1"/>
                </a:solidFill>
              </a:rPr>
              <a:t> </a:t>
            </a:r>
            <a:r>
              <a:rPr lang="nl-NL" sz="688" dirty="0">
                <a:solidFill>
                  <a:srgbClr val="0070C0"/>
                </a:solidFill>
              </a:rPr>
              <a:t>en </a:t>
            </a:r>
            <a:r>
              <a:rPr lang="nl-NL" sz="688" dirty="0" err="1">
                <a:solidFill>
                  <a:srgbClr val="0070C0"/>
                </a:solidFill>
              </a:rPr>
              <a:t>Wkb</a:t>
            </a:r>
            <a:r>
              <a:rPr lang="nl-NL" sz="688" dirty="0">
                <a:solidFill>
                  <a:srgbClr val="0070C0"/>
                </a:solidFill>
              </a:rPr>
              <a:t> </a:t>
            </a:r>
            <a:r>
              <a:rPr lang="nl-NL" sz="688" dirty="0" err="1">
                <a:solidFill>
                  <a:srgbClr val="0070C0"/>
                </a:solidFill>
              </a:rPr>
              <a:t>proof</a:t>
            </a:r>
            <a:r>
              <a:rPr lang="nl-NL" sz="688" dirty="0">
                <a:solidFill>
                  <a:srgbClr val="0070C0"/>
                </a:solidFill>
              </a:rPr>
              <a:t> </a:t>
            </a:r>
            <a:r>
              <a:rPr lang="nl-NL" sz="688" dirty="0">
                <a:solidFill>
                  <a:schemeClr val="bg1"/>
                </a:solidFill>
              </a:rPr>
              <a:t>is</a:t>
            </a:r>
          </a:p>
        </p:txBody>
      </p:sp>
      <p:sp>
        <p:nvSpPr>
          <p:cNvPr id="16388" name="AutoShape 113" descr="Afbeeldingsresultaat voor logo vng">
            <a:extLst>
              <a:ext uri="{FF2B5EF4-FFF2-40B4-BE49-F238E27FC236}">
                <a16:creationId xmlns:a16="http://schemas.microsoft.com/office/drawing/2014/main" id="{9368EE85-8E39-49ED-A4D4-CD1BCED596E5}"/>
              </a:ext>
            </a:extLst>
          </p:cNvPr>
          <p:cNvSpPr>
            <a:spLocks noChangeAspect="1" noChangeArrowheads="1"/>
          </p:cNvSpPr>
          <p:nvPr/>
        </p:nvSpPr>
        <p:spPr bwMode="auto">
          <a:xfrm>
            <a:off x="1590047" y="-19820"/>
            <a:ext cx="1624436" cy="80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sz="1650"/>
          </a:p>
        </p:txBody>
      </p:sp>
      <p:pic>
        <p:nvPicPr>
          <p:cNvPr id="16389" name="Picture 118">
            <a:extLst>
              <a:ext uri="{FF2B5EF4-FFF2-40B4-BE49-F238E27FC236}">
                <a16:creationId xmlns:a16="http://schemas.microsoft.com/office/drawing/2014/main" id="{FB6D1547-EE3B-4CF5-8B37-4068443D5F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0048" y="87753"/>
            <a:ext cx="455191" cy="254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hthoek 16">
            <a:extLst>
              <a:ext uri="{FF2B5EF4-FFF2-40B4-BE49-F238E27FC236}">
                <a16:creationId xmlns:a16="http://schemas.microsoft.com/office/drawing/2014/main" id="{AE4DD412-701C-4D53-913F-6609B6930558}"/>
              </a:ext>
            </a:extLst>
          </p:cNvPr>
          <p:cNvSpPr/>
          <p:nvPr/>
        </p:nvSpPr>
        <p:spPr>
          <a:xfrm>
            <a:off x="1560572" y="524192"/>
            <a:ext cx="9006116" cy="323649"/>
          </a:xfrm>
          <a:prstGeom prst="rect">
            <a:avLst/>
          </a:prstGeom>
          <a:noFill/>
          <a:ln w="158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nl-NL" sz="722" dirty="0">
              <a:solidFill>
                <a:schemeClr val="tx1"/>
              </a:solidFill>
              <a:cs typeface="Arial" panose="020B0604020202020204" pitchFamily="34" charset="0"/>
            </a:endParaRPr>
          </a:p>
          <a:p>
            <a:pPr>
              <a:defRPr/>
            </a:pPr>
            <a:r>
              <a:rPr lang="nl-NL" sz="619" b="1" dirty="0">
                <a:solidFill>
                  <a:schemeClr val="tx1"/>
                </a:solidFill>
                <a:cs typeface="Arial" panose="020B0604020202020204" pitchFamily="34" charset="0"/>
              </a:rPr>
              <a:t>Toezicht</a:t>
            </a:r>
            <a:r>
              <a:rPr lang="nl-NL" sz="619" dirty="0">
                <a:solidFill>
                  <a:schemeClr val="tx1"/>
                </a:solidFill>
                <a:cs typeface="Arial" panose="020B0604020202020204" pitchFamily="34" charset="0"/>
              </a:rPr>
              <a:t>: Vanuit bestuursrechtelijke bevoegdheid eenmalig of herhaaldelijk beoordelen of de uitvoering van een activiteit of een situatie in overeenstemming is met geldende wet- en regelgeving, verstrekte vergunningen en meldingen van activiteiten. Het gaat om regulier, gepland toezicht. </a:t>
            </a:r>
            <a:r>
              <a:rPr lang="nl-NL" sz="619" b="1" dirty="0">
                <a:solidFill>
                  <a:schemeClr val="tx1"/>
                </a:solidFill>
                <a:cs typeface="Arial" panose="020B0604020202020204" pitchFamily="34" charset="0"/>
              </a:rPr>
              <a:t>Handhaving</a:t>
            </a:r>
            <a:r>
              <a:rPr lang="nl-NL" sz="619" dirty="0">
                <a:solidFill>
                  <a:schemeClr val="tx1"/>
                </a:solidFill>
                <a:cs typeface="Arial" panose="020B0604020202020204" pitchFamily="34" charset="0"/>
              </a:rPr>
              <a:t>: Het nemen van een besluit over het opleggen, wijzigen of intrekken van een passende bestuursrechtelijke sanctie naar aanleiding van een geconstateerde of klaarblijkelijk dreigende overtreding en het toepassen van opgelegde sancties. Het gaat om behandelen en beoordelen van klachten, handhavingsverzoeken en informatie over incidenten (incl. controles om na te gaan of er sprake is van een overtreding). </a:t>
            </a:r>
          </a:p>
          <a:p>
            <a:pPr>
              <a:defRPr/>
            </a:pPr>
            <a:endParaRPr lang="nl-NL" sz="722" dirty="0">
              <a:solidFill>
                <a:schemeClr val="tx1"/>
              </a:solidFill>
              <a:cs typeface="Arial" panose="020B0604020202020204" pitchFamily="34" charset="0"/>
            </a:endParaRPr>
          </a:p>
        </p:txBody>
      </p:sp>
      <p:graphicFrame>
        <p:nvGraphicFramePr>
          <p:cNvPr id="29" name="Group 3">
            <a:extLst>
              <a:ext uri="{FF2B5EF4-FFF2-40B4-BE49-F238E27FC236}">
                <a16:creationId xmlns:a16="http://schemas.microsoft.com/office/drawing/2014/main" id="{EF94FBBD-306E-400A-A488-3125C34ECA04}"/>
              </a:ext>
            </a:extLst>
          </p:cNvPr>
          <p:cNvGraphicFramePr>
            <a:graphicFrameLocks noGrp="1"/>
          </p:cNvGraphicFramePr>
          <p:nvPr>
            <p:extLst>
              <p:ext uri="{D42A27DB-BD31-4B8C-83A1-F6EECF244321}">
                <p14:modId xmlns:p14="http://schemas.microsoft.com/office/powerpoint/2010/main" val="2446140224"/>
              </p:ext>
            </p:extLst>
          </p:nvPr>
        </p:nvGraphicFramePr>
        <p:xfrm>
          <a:off x="1888959" y="870565"/>
          <a:ext cx="8672036" cy="5759230"/>
        </p:xfrm>
        <a:graphic>
          <a:graphicData uri="http://schemas.openxmlformats.org/drawingml/2006/table">
            <a:tbl>
              <a:tblPr/>
              <a:tblGrid>
                <a:gridCol w="961716">
                  <a:extLst>
                    <a:ext uri="{9D8B030D-6E8A-4147-A177-3AD203B41FA5}">
                      <a16:colId xmlns:a16="http://schemas.microsoft.com/office/drawing/2014/main" val="20000"/>
                    </a:ext>
                  </a:extLst>
                </a:gridCol>
                <a:gridCol w="961716">
                  <a:extLst>
                    <a:ext uri="{9D8B030D-6E8A-4147-A177-3AD203B41FA5}">
                      <a16:colId xmlns:a16="http://schemas.microsoft.com/office/drawing/2014/main" val="680925661"/>
                    </a:ext>
                  </a:extLst>
                </a:gridCol>
                <a:gridCol w="1212138">
                  <a:extLst>
                    <a:ext uri="{9D8B030D-6E8A-4147-A177-3AD203B41FA5}">
                      <a16:colId xmlns:a16="http://schemas.microsoft.com/office/drawing/2014/main" val="20001"/>
                    </a:ext>
                  </a:extLst>
                </a:gridCol>
                <a:gridCol w="1212138">
                  <a:extLst>
                    <a:ext uri="{9D8B030D-6E8A-4147-A177-3AD203B41FA5}">
                      <a16:colId xmlns:a16="http://schemas.microsoft.com/office/drawing/2014/main" val="733192319"/>
                    </a:ext>
                  </a:extLst>
                </a:gridCol>
                <a:gridCol w="1090925">
                  <a:extLst>
                    <a:ext uri="{9D8B030D-6E8A-4147-A177-3AD203B41FA5}">
                      <a16:colId xmlns:a16="http://schemas.microsoft.com/office/drawing/2014/main" val="20002"/>
                    </a:ext>
                  </a:extLst>
                </a:gridCol>
                <a:gridCol w="1286507">
                  <a:extLst>
                    <a:ext uri="{9D8B030D-6E8A-4147-A177-3AD203B41FA5}">
                      <a16:colId xmlns:a16="http://schemas.microsoft.com/office/drawing/2014/main" val="1524310915"/>
                    </a:ext>
                  </a:extLst>
                </a:gridCol>
                <a:gridCol w="875656">
                  <a:extLst>
                    <a:ext uri="{9D8B030D-6E8A-4147-A177-3AD203B41FA5}">
                      <a16:colId xmlns:a16="http://schemas.microsoft.com/office/drawing/2014/main" val="20003"/>
                    </a:ext>
                  </a:extLst>
                </a:gridCol>
                <a:gridCol w="1071240">
                  <a:extLst>
                    <a:ext uri="{9D8B030D-6E8A-4147-A177-3AD203B41FA5}">
                      <a16:colId xmlns:a16="http://schemas.microsoft.com/office/drawing/2014/main" val="1368533136"/>
                    </a:ext>
                  </a:extLst>
                </a:gridCol>
              </a:tblGrid>
              <a:tr h="1217544">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word serieus genomen en ik word goed geïnformeerd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integraal/gebundeld toezicht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krijg duidelijk uitgelegd wat de (potentiële) overtreding inhoudt en wat de processtappen zijn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word op de hoogte gehouden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heb 1 contactpersoon vanuit de gemeente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krijg</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een </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duidelijke</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reactie</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en evt. actie v.d. gemeente teruggekoppeld</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rgbClr val="00B050"/>
                          </a:solidFill>
                          <a:effectLst/>
                          <a:latin typeface="Arial" panose="020B0604020202020204" pitchFamily="34" charset="0"/>
                          <a:cs typeface="Arial" panose="020B0604020202020204" pitchFamily="34" charset="0"/>
                        </a:rPr>
                        <a:t>De informatie over wet- en regelgeving is in begrijpelijke taal en snel te vinden</a:t>
                      </a: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Ik verwacht toezicht op basis van de regelgeving</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Het is voor mij duidelijk </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wat de geconstateerde overtreding inhoudt, wat ik moet doen om de overtreding ongedaan te maken en wat de </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sanctie is wanneer ik dat niet doe</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weet waar ik mijn klacht/handhavingsverzoek kan indienen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Mijn klacht/handhavingsverzoek wordt snel opgepakt en ik weet de processtappen en heb 1 contactpersoon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word geïnformeerd of er sprake is van een overtreding en zo ja, over de opgelegde sanctie en/of gemaakte afspraken </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defRPr/>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dat de gemeente duidelijk communiceert over de uitvoering van de handhaving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een redelijk en transparant opererende overheid conform de regels</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Ik verwacht dat er gehandhaafd wordt op basis van de regelgeving</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0"/>
                  </a:ext>
                </a:extLst>
              </a:tr>
              <a:tr h="243914">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1"/>
                  </a:ext>
                </a:extLst>
              </a:tr>
              <a:tr h="627158">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Verleende vergunning/</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verwerkte melding/informatieplicht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Regulier gepland toezicht (toetsingsprotocollen)</a:t>
                      </a: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htdos</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sier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Toezichtplan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Kennisgeving start bouw/informatie van de kwaliteitsborger/ eigen constateringen/ extra informatie die je ontvangen hebt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Gemaakte afspraak controlebezoek</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a:t>
                      </a: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htrapp</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ort, incl. verstuurde brieven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Klacht/handhavingsverzoek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informatie van de kwaliteitsborger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input vanuit processtap “uitvoeren controle tijdens de bouw” en vanuit processtap “controleren gereedmelding bouw” in het proces </a:t>
                      </a:r>
                      <a:r>
                        <a:rPr kumimoji="0" lang="nl-NL" altLang="nl-NL" sz="600" b="0" i="0" u="none" strike="noStrike" cap="none" normalizeH="0" baseline="0" dirty="0">
                          <a:ln>
                            <a:noFill/>
                          </a:ln>
                          <a:solidFill>
                            <a:srgbClr val="0070C0"/>
                          </a:solidFill>
                          <a:effectLst/>
                          <a:latin typeface="Arial" panose="020B0604020202020204" pitchFamily="34" charset="0"/>
                          <a:cs typeface="Arial" panose="020B0604020202020204" pitchFamily="34" charset="0"/>
                        </a:rPr>
                        <a:t>“behandelen melding bouwactiviteit” </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Sanctiebeschikking/ handhavingsbesluit</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2"/>
                  </a:ext>
                </a:extLst>
              </a:tr>
              <a:tr h="1437629">
                <a:tc gridSpan="2">
                  <a:txBody>
                    <a:bodyPr/>
                    <a:lstStyle>
                      <a:lvl1pPr marL="171450" indent="-171450" defTabSz="957263">
                        <a:spcBef>
                          <a:spcPct val="60000"/>
                        </a:spcBef>
                        <a:defRPr sz="4200">
                          <a:solidFill>
                            <a:schemeClr val="tx1"/>
                          </a:solidFill>
                          <a:latin typeface="Arial" panose="020B0604020202020204" pitchFamily="34" charset="0"/>
                        </a:defRPr>
                      </a:lvl1pPr>
                      <a:lvl2pPr marL="639763" defTabSz="957263">
                        <a:spcBef>
                          <a:spcPct val="40000"/>
                        </a:spcBef>
                        <a:defRPr sz="2000">
                          <a:solidFill>
                            <a:schemeClr val="tx1"/>
                          </a:solidFill>
                          <a:latin typeface="Arial" panose="020B0604020202020204" pitchFamily="34" charset="0"/>
                        </a:defRPr>
                      </a:lvl2pPr>
                      <a:lvl3pPr marL="1279525" defTabSz="957263">
                        <a:spcBef>
                          <a:spcPct val="20000"/>
                        </a:spcBef>
                        <a:defRPr>
                          <a:solidFill>
                            <a:schemeClr val="tx1"/>
                          </a:solidFill>
                          <a:latin typeface="Arial" panose="020B0604020202020204" pitchFamily="34" charset="0"/>
                        </a:defRPr>
                      </a:lvl3pPr>
                      <a:lvl4pPr marL="1919288" defTabSz="957263">
                        <a:spcBef>
                          <a:spcPct val="10000"/>
                        </a:spcBef>
                        <a:defRPr>
                          <a:solidFill>
                            <a:schemeClr val="tx1"/>
                          </a:solidFill>
                          <a:latin typeface="Arial" panose="020B0604020202020204" pitchFamily="34" charset="0"/>
                        </a:defRPr>
                      </a:lvl4pPr>
                      <a:lvl5pPr marL="2559050" defTabSz="957263">
                        <a:defRPr>
                          <a:solidFill>
                            <a:schemeClr val="tx1"/>
                          </a:solidFill>
                          <a:latin typeface="Arial" panose="020B0604020202020204" pitchFamily="34" charset="0"/>
                        </a:defRPr>
                      </a:lvl5pPr>
                      <a:lvl6pPr marL="3016250" indent="-765175" defTabSz="957263" eaLnBrk="0" fontAlgn="base" hangingPunct="0">
                        <a:spcBef>
                          <a:spcPct val="0"/>
                        </a:spcBef>
                        <a:spcAft>
                          <a:spcPct val="0"/>
                        </a:spcAft>
                        <a:defRPr>
                          <a:solidFill>
                            <a:schemeClr val="tx1"/>
                          </a:solidFill>
                          <a:latin typeface="Arial" panose="020B0604020202020204" pitchFamily="34" charset="0"/>
                        </a:defRPr>
                      </a:lvl6pPr>
                      <a:lvl7pPr marL="3473450" indent="-765175" defTabSz="957263" eaLnBrk="0" fontAlgn="base" hangingPunct="0">
                        <a:spcBef>
                          <a:spcPct val="0"/>
                        </a:spcBef>
                        <a:spcAft>
                          <a:spcPct val="0"/>
                        </a:spcAft>
                        <a:defRPr>
                          <a:solidFill>
                            <a:schemeClr val="tx1"/>
                          </a:solidFill>
                          <a:latin typeface="Arial" panose="020B0604020202020204" pitchFamily="34" charset="0"/>
                        </a:defRPr>
                      </a:lvl7pPr>
                      <a:lvl8pPr marL="3930650" indent="-765175" defTabSz="957263" eaLnBrk="0" fontAlgn="base" hangingPunct="0">
                        <a:spcBef>
                          <a:spcPct val="0"/>
                        </a:spcBef>
                        <a:spcAft>
                          <a:spcPct val="0"/>
                        </a:spcAft>
                        <a:defRPr>
                          <a:solidFill>
                            <a:schemeClr val="tx1"/>
                          </a:solidFill>
                          <a:latin typeface="Arial" panose="020B0604020202020204" pitchFamily="34" charset="0"/>
                        </a:defRPr>
                      </a:lvl8pPr>
                      <a:lvl9pPr marL="4387850"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Beoordelen onderwerp van toezicht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Bepalen noodzaak direct naar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Bepalen en betrekken ketenpartners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Dossieronderzoek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Bepalen wettelijk kader en afwegingskader</a:t>
                      </a:r>
                      <a:endPar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Eventueel vragen om advies (in- en extern)</a:t>
                      </a:r>
                      <a:endParaRPr lang="nl-NL" altLang="nl-NL" sz="600" kern="1200" dirty="0">
                        <a:solidFill>
                          <a:srgbClr val="FF6A1B"/>
                        </a:solidFill>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Opstellen toezichtplan (incl. risicoanalyse) en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surveillance planning (gebiedsgericht)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Aanmaken</a:t>
                      </a: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/bijstellen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(integrale) </a:t>
                      </a: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checklist op </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basis van integraal toezichtprotocol en bepalen controle-items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Maken afspraak controlebezoek (situatie afhankelijk)</a:t>
                      </a: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rgbClr val="0070C0"/>
                          </a:solidFill>
                          <a:effectLst/>
                          <a:latin typeface="Arial" panose="020B0604020202020204" pitchFamily="34" charset="0"/>
                          <a:cs typeface="Arial" panose="020B0604020202020204" pitchFamily="34" charset="0"/>
                        </a:rPr>
                        <a:t>T.a.v. bouw: zie processtap “uitvoeren controle tijdens de bouw” in het proces “behandelen melding bouwactiviteit”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Inspecteren feitelijke situatie (controle ter plekke of soms “bureau”/administratieve-controle), </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eventueel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samen met ketenpartners en surveilleren</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Situatie toetsen aan regelgeving en vullen checklist</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Eventueel vragen om advies (in- en extern)</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Opstellen rapportage,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afstemmen conclusie met ketenpartners </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en trekken conclusie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Bekendmaken toezichtbevindingen naar betrokkene</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Igv</a:t>
                      </a: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overtreding: </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waarschuwingsbrief</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en verzenden ontvangstbevestiging (igv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Beoordelen aan de omgevingstafel (</a:t>
                      </a:r>
                      <a:r>
                        <a:rPr kumimoji="0" lang="nl-NL" altLang="nl-NL" sz="600" b="0" i="0" u="none" strike="noStrike" kern="1200" cap="none" normalizeH="0" baseline="0" dirty="0" err="1">
                          <a:ln>
                            <a:noFill/>
                          </a:ln>
                          <a:solidFill>
                            <a:srgbClr val="00B050"/>
                          </a:solidFill>
                          <a:effectLst/>
                          <a:latin typeface="Arial" panose="020B0604020202020204" pitchFamily="34" charset="0"/>
                          <a:ea typeface="+mn-ea"/>
                          <a:cs typeface="Arial" panose="020B0604020202020204" pitchFamily="34" charset="0"/>
                        </a:rPr>
                        <a:t>igv</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Inspecteren feitelijke situatie &amp; onderzoeken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Bij geen handhaving; horen 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Nemen handhavingsbesluit (</a:t>
                      </a:r>
                      <a:r>
                        <a:rPr kumimoji="0" lang="nl-NL" altLang="nl-NL" sz="600" b="0" i="0" u="none" strike="noStrike" kern="1200" cap="none" normalizeH="0" baseline="0" dirty="0" err="1">
                          <a:ln>
                            <a:noFill/>
                          </a:ln>
                          <a:solidFill>
                            <a:schemeClr val="tx1"/>
                          </a:solidFill>
                          <a:effectLst/>
                          <a:latin typeface="Arial" panose="020B0604020202020204" pitchFamily="34" charset="0"/>
                          <a:ea typeface="+mn-ea"/>
                          <a:cs typeface="Arial" panose="020B0604020202020204" pitchFamily="34" charset="0"/>
                        </a:rPr>
                        <a:t>iig</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mogelijkheid legaliseren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voorgenomen sanctie uit sanctiematrix (LHS) en dit voornemen bekendmaken aan 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waarschuwingsbrief of voornemen tot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Horen overtreder en verwerken reactie 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Besluiten en opstellen sanctiebeschikking/ handhavingsbesluit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Informeren ketenpartners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Informeren indiener met kopie beschikking</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Uitvoeren gekozen sanctie (zoals </a:t>
                      </a:r>
                      <a:r>
                        <a:rPr kumimoji="0" 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Kennisgeving toepassing bestuursdwang,</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 starten proces innen dwangsom)</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en uitvoeren vervolg (nog een keer controleren)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Heroverweging van de regels op basis van praktijkgegevens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(sluiten van de cyclus)</a:t>
                      </a:r>
                    </a:p>
                    <a:p>
                      <a:pPr marL="0" marR="0" lvl="0" indent="0" algn="l" defTabSz="1279525"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3"/>
                  </a:ext>
                </a:extLst>
              </a:tr>
              <a:tr h="459474">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Toezich</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tdossi</a:t>
                      </a: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er, met o.a. informatie over aanleiding toezicht, resultaat dossieronderzoek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Toezichtplan (incl.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afspraken ketenpartners</a:t>
                      </a: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Gemaakte afspraak controlebezoek </a:t>
                      </a:r>
                      <a:endPar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Toezi</a:t>
                      </a:r>
                      <a:r>
                        <a:rPr kumimoji="0" lang="nl-NL" altLang="nl-NL" sz="600" b="0" i="0" u="none" strike="noStrike" kern="1200" cap="none" normalizeH="0" baseline="0" dirty="0" err="1">
                          <a:ln>
                            <a:noFill/>
                          </a:ln>
                          <a:solidFill>
                            <a:schemeClr val="tx1"/>
                          </a:solidFill>
                          <a:effectLst/>
                          <a:latin typeface="Arial" panose="020B0604020202020204" pitchFamily="34" charset="0"/>
                          <a:ea typeface="+mn-ea"/>
                          <a:cs typeface="Arial" panose="020B0604020202020204" pitchFamily="34" charset="0"/>
                        </a:rPr>
                        <a:t>chtra</a:t>
                      </a:r>
                      <a:r>
                        <a:rPr kumimoji="0" lang="nl-NL" altLang="nl-NL" sz="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pprt</a:t>
                      </a: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met o.a. ingevulde checklist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 geen overtreding: verstuurde brieven met resultaat toezicht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 overtreding: verstuurde waarschuwingsbrief</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Waarschuwingsbrief of voornemen tot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Een afwijzend besluit op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Sanctiebeschikking/ handhavingsbesluit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Besluiten en uitgevoerde activiteiten afhankelijk van de gekozen sanctie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Opgeheven overtreding</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4"/>
                  </a:ext>
                </a:extLst>
              </a:tr>
              <a:tr h="662092">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Externe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Eventueel: Interne adviseurs &amp;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Ketenpartners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Jurist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Externe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Eventueel: Interne adviseurs &amp; </a:t>
                      </a: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Ketenpartners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Planjurist </a:t>
                      </a:r>
                      <a:endPar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Jurist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endParaRPr>
                    </a:p>
                  </a:txBody>
                  <a:tcPr marL="36001" marR="36001" marT="35853" marB="35853"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Handhavingsjurist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endPar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Omgeving</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Administratief </a:t>
                      </a: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ondersteuner</a:t>
                      </a:r>
                      <a:endPar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College (afhankelijk van zwaarte)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Planjurist </a:t>
                      </a:r>
                      <a:endPar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Omgevingstafel </a:t>
                      </a:r>
                    </a:p>
                  </a:txBody>
                  <a:tcPr marL="36001" marR="36001" marT="35853" marB="35853"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Handhavingsjurist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no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7569">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Opstarten Toezicht-zaak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Opbouwen dossier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Raadplegen basisregistraties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rgbClr val="00B050"/>
                          </a:solidFill>
                          <a:effectLst/>
                          <a:latin typeface="Arial" panose="020B0604020202020204" pitchFamily="34" charset="0"/>
                          <a:cs typeface="Arial" panose="020B0604020202020204" pitchFamily="34" charset="0"/>
                        </a:rPr>
                        <a:t>Raadplegen DSO</a:t>
                      </a:r>
                    </a:p>
                  </a:txBody>
                  <a:tcPr marL="36001" marR="36001" marT="35853" marB="358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rapportage, checklist en brieven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mobile device met volledige dossier, checklist en regelgeving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Opstarten Handhaving-zaak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brieven/besluiten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6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resultaten en brieven in VTH-systeem</a:t>
                      </a:r>
                      <a:endParaRPr kumimoji="0" lang="nl-NL" altLang="nl-NL" sz="600" b="0" i="0" u="none" strike="noStrike" cap="none" normalizeH="0" baseline="0" dirty="0">
                        <a:ln>
                          <a:noFill/>
                        </a:ln>
                        <a:solidFill>
                          <a:srgbClr val="00B05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mobile device met volledige dossier, checklist en regelgeving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6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txBody>
                  <a:tcPr marL="36001" marR="36001" marT="35853" marB="35853"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6"/>
                  </a:ext>
                </a:extLst>
              </a:tr>
            </a:tbl>
          </a:graphicData>
        </a:graphic>
      </p:graphicFrame>
      <p:sp>
        <p:nvSpPr>
          <p:cNvPr id="30" name="AutoShape 33">
            <a:extLst>
              <a:ext uri="{FF2B5EF4-FFF2-40B4-BE49-F238E27FC236}">
                <a16:creationId xmlns:a16="http://schemas.microsoft.com/office/drawing/2014/main" id="{A3EDF838-136A-4558-93DB-CC6263FE9C60}"/>
              </a:ext>
            </a:extLst>
          </p:cNvPr>
          <p:cNvSpPr>
            <a:spLocks noChangeArrowheads="1"/>
          </p:cNvSpPr>
          <p:nvPr/>
        </p:nvSpPr>
        <p:spPr bwMode="gray">
          <a:xfrm>
            <a:off x="6561641" y="2112025"/>
            <a:ext cx="1733605" cy="179936"/>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77582" tIns="38791" rIns="77582" bIns="38791" anchor="ctr"/>
          <a:lstStyle/>
          <a:p>
            <a:pPr algn="ctr" defTabSz="774494"/>
            <a:r>
              <a:rPr lang="en-US" sz="688" b="1" err="1">
                <a:solidFill>
                  <a:srgbClr val="FFFFFF"/>
                </a:solidFill>
              </a:rPr>
              <a:t>Voorbereiden</a:t>
            </a:r>
            <a:r>
              <a:rPr lang="en-US" sz="688" b="1">
                <a:solidFill>
                  <a:srgbClr val="FFFFFF"/>
                </a:solidFill>
              </a:rPr>
              <a:t> </a:t>
            </a:r>
            <a:r>
              <a:rPr lang="en-US" sz="688" b="1" err="1">
                <a:solidFill>
                  <a:srgbClr val="FFFFFF"/>
                </a:solidFill>
              </a:rPr>
              <a:t>handhaven</a:t>
            </a:r>
            <a:endParaRPr lang="en-US" sz="688" b="1">
              <a:solidFill>
                <a:srgbClr val="FFFFFF"/>
              </a:solidFill>
            </a:endParaRPr>
          </a:p>
        </p:txBody>
      </p:sp>
      <p:sp>
        <p:nvSpPr>
          <p:cNvPr id="31" name="AutoShape 32">
            <a:extLst>
              <a:ext uri="{FF2B5EF4-FFF2-40B4-BE49-F238E27FC236}">
                <a16:creationId xmlns:a16="http://schemas.microsoft.com/office/drawing/2014/main" id="{9903CD3A-1333-4AD0-8132-AE419682796C}"/>
              </a:ext>
            </a:extLst>
          </p:cNvPr>
          <p:cNvSpPr>
            <a:spLocks noChangeArrowheads="1"/>
          </p:cNvSpPr>
          <p:nvPr/>
        </p:nvSpPr>
        <p:spPr bwMode="gray">
          <a:xfrm>
            <a:off x="1972504" y="2111263"/>
            <a:ext cx="1732513" cy="179144"/>
          </a:xfrm>
          <a:prstGeom prst="chevron">
            <a:avLst>
              <a:gd name="adj" fmla="val 34952"/>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77582" tIns="38791" rIns="77582" bIns="38791" anchor="ctr"/>
          <a:lstStyle/>
          <a:p>
            <a:pPr algn="ctr" defTabSz="774494"/>
            <a:r>
              <a:rPr lang="nl-NL" sz="688" b="1">
                <a:solidFill>
                  <a:srgbClr val="FFFFFF"/>
                </a:solidFill>
              </a:rPr>
              <a:t>Voorbereiden toezichthouden</a:t>
            </a:r>
          </a:p>
        </p:txBody>
      </p:sp>
      <p:sp>
        <p:nvSpPr>
          <p:cNvPr id="32" name="AutoShape 33">
            <a:extLst>
              <a:ext uri="{FF2B5EF4-FFF2-40B4-BE49-F238E27FC236}">
                <a16:creationId xmlns:a16="http://schemas.microsoft.com/office/drawing/2014/main" id="{A0319357-C1D5-4F2E-BFF3-D95E60285F39}"/>
              </a:ext>
            </a:extLst>
          </p:cNvPr>
          <p:cNvSpPr>
            <a:spLocks noChangeArrowheads="1"/>
          </p:cNvSpPr>
          <p:nvPr/>
        </p:nvSpPr>
        <p:spPr bwMode="gray">
          <a:xfrm>
            <a:off x="4171848" y="2111263"/>
            <a:ext cx="1733605" cy="179144"/>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77582" tIns="38791" rIns="77582" bIns="38791" anchor="ctr"/>
          <a:lstStyle/>
          <a:p>
            <a:pPr algn="ctr" defTabSz="774494"/>
            <a:r>
              <a:rPr lang="nl-NL" sz="688" b="1">
                <a:solidFill>
                  <a:srgbClr val="FFFFFF"/>
                </a:solidFill>
              </a:rPr>
              <a:t>Uitvoeren toezichthouden</a:t>
            </a:r>
            <a:endParaRPr lang="en-US" sz="688" b="1">
              <a:solidFill>
                <a:srgbClr val="FFFFFF"/>
              </a:solidFill>
            </a:endParaRPr>
          </a:p>
        </p:txBody>
      </p:sp>
      <p:sp>
        <p:nvSpPr>
          <p:cNvPr id="34" name="AutoShape 34">
            <a:extLst>
              <a:ext uri="{FF2B5EF4-FFF2-40B4-BE49-F238E27FC236}">
                <a16:creationId xmlns:a16="http://schemas.microsoft.com/office/drawing/2014/main" id="{CFA0AB6D-E3A8-4CFB-80F0-EBE970F2D717}"/>
              </a:ext>
            </a:extLst>
          </p:cNvPr>
          <p:cNvSpPr>
            <a:spLocks noChangeArrowheads="1"/>
          </p:cNvSpPr>
          <p:nvPr/>
        </p:nvSpPr>
        <p:spPr bwMode="gray">
          <a:xfrm>
            <a:off x="8771023" y="2118575"/>
            <a:ext cx="1732513" cy="180729"/>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77582" tIns="38791" rIns="77582" bIns="38791" anchor="ctr"/>
          <a:lstStyle/>
          <a:p>
            <a:pPr algn="ctr" defTabSz="774494"/>
            <a:r>
              <a:rPr lang="nl-NL" sz="688" b="1">
                <a:solidFill>
                  <a:srgbClr val="FFFFFF"/>
                </a:solidFill>
              </a:rPr>
              <a:t>Uitvoeren handhaven</a:t>
            </a:r>
          </a:p>
        </p:txBody>
      </p:sp>
      <p:sp>
        <p:nvSpPr>
          <p:cNvPr id="16440" name="TextBox 49">
            <a:extLst>
              <a:ext uri="{FF2B5EF4-FFF2-40B4-BE49-F238E27FC236}">
                <a16:creationId xmlns:a16="http://schemas.microsoft.com/office/drawing/2014/main" id="{6702DCE3-7D7E-427E-9D1D-667296DF8E89}"/>
              </a:ext>
            </a:extLst>
          </p:cNvPr>
          <p:cNvSpPr txBox="1">
            <a:spLocks noChangeArrowheads="1"/>
          </p:cNvSpPr>
          <p:nvPr/>
        </p:nvSpPr>
        <p:spPr bwMode="auto">
          <a:xfrm>
            <a:off x="9494275" y="399909"/>
            <a:ext cx="986395" cy="187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eaLnBrk="1" hangingPunct="1"/>
            <a:r>
              <a:rPr lang="nl-NL" altLang="nl-NL" sz="619" b="1" dirty="0"/>
              <a:t>Omschrijving en doel</a:t>
            </a:r>
          </a:p>
        </p:txBody>
      </p:sp>
      <p:sp>
        <p:nvSpPr>
          <p:cNvPr id="16443" name="Freeform 63">
            <a:extLst>
              <a:ext uri="{FF2B5EF4-FFF2-40B4-BE49-F238E27FC236}">
                <a16:creationId xmlns:a16="http://schemas.microsoft.com/office/drawing/2014/main" id="{90AEAC7F-EF50-448F-A5AC-E20C1857CBF6}"/>
              </a:ext>
            </a:extLst>
          </p:cNvPr>
          <p:cNvSpPr>
            <a:spLocks noChangeAspect="1" noEditPoints="1"/>
          </p:cNvSpPr>
          <p:nvPr/>
        </p:nvSpPr>
        <p:spPr bwMode="gray">
          <a:xfrm>
            <a:off x="8898869" y="119055"/>
            <a:ext cx="233587" cy="234525"/>
          </a:xfrm>
          <a:custGeom>
            <a:avLst/>
            <a:gdLst>
              <a:gd name="T0" fmla="*/ 0 w 100"/>
              <a:gd name="T1" fmla="*/ 2147483646 h 100"/>
              <a:gd name="T2" fmla="*/ 2147483646 w 100"/>
              <a:gd name="T3" fmla="*/ 2147483646 h 100"/>
              <a:gd name="T4" fmla="*/ 2147483646 w 100"/>
              <a:gd name="T5" fmla="*/ 2147483646 h 100"/>
              <a:gd name="T6" fmla="*/ 2147483646 w 100"/>
              <a:gd name="T7" fmla="*/ 2147483646 h 100"/>
              <a:gd name="T8" fmla="*/ 2147483646 w 100"/>
              <a:gd name="T9" fmla="*/ 2147483646 h 100"/>
              <a:gd name="T10" fmla="*/ 2147483646 w 100"/>
              <a:gd name="T11" fmla="*/ 2147483646 h 100"/>
              <a:gd name="T12" fmla="*/ 2147483646 w 100"/>
              <a:gd name="T13" fmla="*/ 2147483646 h 100"/>
              <a:gd name="T14" fmla="*/ 2147483646 w 100"/>
              <a:gd name="T15" fmla="*/ 2147483646 h 100"/>
              <a:gd name="T16" fmla="*/ 2147483646 w 100"/>
              <a:gd name="T17" fmla="*/ 2147483646 h 100"/>
              <a:gd name="T18" fmla="*/ 2147483646 w 100"/>
              <a:gd name="T19" fmla="*/ 2147483646 h 100"/>
              <a:gd name="T20" fmla="*/ 2147483646 w 100"/>
              <a:gd name="T21" fmla="*/ 2147483646 h 100"/>
              <a:gd name="T22" fmla="*/ 2147483646 w 100"/>
              <a:gd name="T23" fmla="*/ 2147483646 h 100"/>
              <a:gd name="T24" fmla="*/ 2147483646 w 100"/>
              <a:gd name="T25" fmla="*/ 2147483646 h 100"/>
              <a:gd name="T26" fmla="*/ 2147483646 w 100"/>
              <a:gd name="T27" fmla="*/ 2147483646 h 100"/>
              <a:gd name="T28" fmla="*/ 2147483646 w 100"/>
              <a:gd name="T29" fmla="*/ 2147483646 h 100"/>
              <a:gd name="T30" fmla="*/ 2147483646 w 100"/>
              <a:gd name="T31" fmla="*/ 2147483646 h 100"/>
              <a:gd name="T32" fmla="*/ 2147483646 w 100"/>
              <a:gd name="T33" fmla="*/ 2147483646 h 100"/>
              <a:gd name="T34" fmla="*/ 2147483646 w 100"/>
              <a:gd name="T35" fmla="*/ 2147483646 h 100"/>
              <a:gd name="T36" fmla="*/ 2147483646 w 100"/>
              <a:gd name="T37" fmla="*/ 2147483646 h 100"/>
              <a:gd name="T38" fmla="*/ 2147483646 w 100"/>
              <a:gd name="T39" fmla="*/ 2147483646 h 100"/>
              <a:gd name="T40" fmla="*/ 2147483646 w 100"/>
              <a:gd name="T41" fmla="*/ 2147483646 h 100"/>
              <a:gd name="T42" fmla="*/ 2147483646 w 100"/>
              <a:gd name="T43" fmla="*/ 2147483646 h 100"/>
              <a:gd name="T44" fmla="*/ 2147483646 w 100"/>
              <a:gd name="T45" fmla="*/ 2147483646 h 100"/>
              <a:gd name="T46" fmla="*/ 2147483646 w 100"/>
              <a:gd name="T47" fmla="*/ 2147483646 h 100"/>
              <a:gd name="T48" fmla="*/ 2147483646 w 100"/>
              <a:gd name="T49" fmla="*/ 2147483646 h 100"/>
              <a:gd name="T50" fmla="*/ 2147483646 w 100"/>
              <a:gd name="T51" fmla="*/ 2147483646 h 100"/>
              <a:gd name="T52" fmla="*/ 2147483646 w 100"/>
              <a:gd name="T53" fmla="*/ 2147483646 h 100"/>
              <a:gd name="T54" fmla="*/ 2147483646 w 100"/>
              <a:gd name="T55" fmla="*/ 2147483646 h 100"/>
              <a:gd name="T56" fmla="*/ 2147483646 w 100"/>
              <a:gd name="T57" fmla="*/ 2147483646 h 100"/>
              <a:gd name="T58" fmla="*/ 2147483646 w 100"/>
              <a:gd name="T59" fmla="*/ 2147483646 h 100"/>
              <a:gd name="T60" fmla="*/ 2147483646 w 100"/>
              <a:gd name="T61" fmla="*/ 2147483646 h 100"/>
              <a:gd name="T62" fmla="*/ 2147483646 w 100"/>
              <a:gd name="T63" fmla="*/ 2147483646 h 100"/>
              <a:gd name="T64" fmla="*/ 2147483646 w 100"/>
              <a:gd name="T65" fmla="*/ 2147483646 h 100"/>
              <a:gd name="T66" fmla="*/ 2147483646 w 100"/>
              <a:gd name="T67" fmla="*/ 2147483646 h 100"/>
              <a:gd name="T68" fmla="*/ 2147483646 w 100"/>
              <a:gd name="T69" fmla="*/ 2147483646 h 100"/>
              <a:gd name="T70" fmla="*/ 2147483646 w 100"/>
              <a:gd name="T71" fmla="*/ 2147483646 h 100"/>
              <a:gd name="T72" fmla="*/ 2147483646 w 100"/>
              <a:gd name="T73" fmla="*/ 2147483646 h 100"/>
              <a:gd name="T74" fmla="*/ 2147483646 w 100"/>
              <a:gd name="T75" fmla="*/ 2147483646 h 1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0" h="100">
                <a:moveTo>
                  <a:pt x="50" y="0"/>
                </a:moveTo>
                <a:cubicBezTo>
                  <a:pt x="22" y="0"/>
                  <a:pt x="0" y="23"/>
                  <a:pt x="0" y="50"/>
                </a:cubicBezTo>
                <a:cubicBezTo>
                  <a:pt x="0" y="77"/>
                  <a:pt x="22" y="100"/>
                  <a:pt x="50" y="100"/>
                </a:cubicBezTo>
                <a:cubicBezTo>
                  <a:pt x="77" y="100"/>
                  <a:pt x="100" y="77"/>
                  <a:pt x="100" y="50"/>
                </a:cubicBezTo>
                <a:cubicBezTo>
                  <a:pt x="100" y="23"/>
                  <a:pt x="77" y="0"/>
                  <a:pt x="50" y="0"/>
                </a:cubicBezTo>
                <a:close/>
                <a:moveTo>
                  <a:pt x="95" y="55"/>
                </a:moveTo>
                <a:cubicBezTo>
                  <a:pt x="87" y="55"/>
                  <a:pt x="87" y="55"/>
                  <a:pt x="87" y="55"/>
                </a:cubicBezTo>
                <a:cubicBezTo>
                  <a:pt x="87" y="45"/>
                  <a:pt x="87" y="45"/>
                  <a:pt x="87" y="45"/>
                </a:cubicBezTo>
                <a:cubicBezTo>
                  <a:pt x="95" y="45"/>
                  <a:pt x="95" y="45"/>
                  <a:pt x="95" y="45"/>
                </a:cubicBezTo>
                <a:lnTo>
                  <a:pt x="95" y="55"/>
                </a:lnTo>
                <a:close/>
                <a:moveTo>
                  <a:pt x="88" y="25"/>
                </a:moveTo>
                <a:cubicBezTo>
                  <a:pt x="90" y="29"/>
                  <a:pt x="90" y="29"/>
                  <a:pt x="90" y="29"/>
                </a:cubicBezTo>
                <a:cubicBezTo>
                  <a:pt x="83" y="34"/>
                  <a:pt x="83" y="34"/>
                  <a:pt x="83" y="34"/>
                </a:cubicBezTo>
                <a:cubicBezTo>
                  <a:pt x="81" y="30"/>
                  <a:pt x="81" y="30"/>
                  <a:pt x="81" y="30"/>
                </a:cubicBezTo>
                <a:lnTo>
                  <a:pt x="88" y="25"/>
                </a:lnTo>
                <a:close/>
                <a:moveTo>
                  <a:pt x="45" y="5"/>
                </a:moveTo>
                <a:cubicBezTo>
                  <a:pt x="54" y="5"/>
                  <a:pt x="54" y="5"/>
                  <a:pt x="54" y="5"/>
                </a:cubicBezTo>
                <a:cubicBezTo>
                  <a:pt x="54" y="13"/>
                  <a:pt x="54" y="13"/>
                  <a:pt x="54" y="13"/>
                </a:cubicBezTo>
                <a:cubicBezTo>
                  <a:pt x="45" y="13"/>
                  <a:pt x="45" y="13"/>
                  <a:pt x="45" y="13"/>
                </a:cubicBezTo>
                <a:lnTo>
                  <a:pt x="45" y="5"/>
                </a:lnTo>
                <a:close/>
                <a:moveTo>
                  <a:pt x="5" y="45"/>
                </a:moveTo>
                <a:cubicBezTo>
                  <a:pt x="13" y="45"/>
                  <a:pt x="13" y="45"/>
                  <a:pt x="13" y="45"/>
                </a:cubicBezTo>
                <a:cubicBezTo>
                  <a:pt x="13" y="54"/>
                  <a:pt x="13" y="54"/>
                  <a:pt x="13" y="54"/>
                </a:cubicBezTo>
                <a:cubicBezTo>
                  <a:pt x="5" y="54"/>
                  <a:pt x="5" y="54"/>
                  <a:pt x="5" y="54"/>
                </a:cubicBezTo>
                <a:lnTo>
                  <a:pt x="5" y="45"/>
                </a:lnTo>
                <a:close/>
                <a:moveTo>
                  <a:pt x="12" y="74"/>
                </a:moveTo>
                <a:cubicBezTo>
                  <a:pt x="9" y="70"/>
                  <a:pt x="9" y="70"/>
                  <a:pt x="9" y="70"/>
                </a:cubicBezTo>
                <a:cubicBezTo>
                  <a:pt x="17" y="66"/>
                  <a:pt x="17" y="66"/>
                  <a:pt x="17" y="66"/>
                </a:cubicBezTo>
                <a:cubicBezTo>
                  <a:pt x="19" y="70"/>
                  <a:pt x="19" y="70"/>
                  <a:pt x="19" y="70"/>
                </a:cubicBezTo>
                <a:lnTo>
                  <a:pt x="12" y="74"/>
                </a:lnTo>
                <a:close/>
                <a:moveTo>
                  <a:pt x="17" y="33"/>
                </a:moveTo>
                <a:cubicBezTo>
                  <a:pt x="10" y="29"/>
                  <a:pt x="10" y="29"/>
                  <a:pt x="10" y="29"/>
                </a:cubicBezTo>
                <a:cubicBezTo>
                  <a:pt x="12" y="25"/>
                  <a:pt x="12" y="25"/>
                  <a:pt x="12" y="25"/>
                </a:cubicBezTo>
                <a:cubicBezTo>
                  <a:pt x="19" y="29"/>
                  <a:pt x="19" y="29"/>
                  <a:pt x="19" y="29"/>
                </a:cubicBezTo>
                <a:lnTo>
                  <a:pt x="17" y="33"/>
                </a:lnTo>
                <a:close/>
                <a:moveTo>
                  <a:pt x="29" y="90"/>
                </a:moveTo>
                <a:cubicBezTo>
                  <a:pt x="25" y="88"/>
                  <a:pt x="25" y="88"/>
                  <a:pt x="25" y="88"/>
                </a:cubicBezTo>
                <a:cubicBezTo>
                  <a:pt x="29" y="81"/>
                  <a:pt x="29" y="81"/>
                  <a:pt x="29" y="81"/>
                </a:cubicBezTo>
                <a:cubicBezTo>
                  <a:pt x="33" y="83"/>
                  <a:pt x="33" y="83"/>
                  <a:pt x="33" y="83"/>
                </a:cubicBezTo>
                <a:lnTo>
                  <a:pt x="29" y="90"/>
                </a:lnTo>
                <a:close/>
                <a:moveTo>
                  <a:pt x="29" y="19"/>
                </a:moveTo>
                <a:cubicBezTo>
                  <a:pt x="25" y="12"/>
                  <a:pt x="25" y="12"/>
                  <a:pt x="25" y="12"/>
                </a:cubicBezTo>
                <a:cubicBezTo>
                  <a:pt x="29" y="10"/>
                  <a:pt x="29" y="10"/>
                  <a:pt x="29" y="10"/>
                </a:cubicBezTo>
                <a:cubicBezTo>
                  <a:pt x="33" y="17"/>
                  <a:pt x="33" y="17"/>
                  <a:pt x="33" y="17"/>
                </a:cubicBezTo>
                <a:lnTo>
                  <a:pt x="29" y="19"/>
                </a:lnTo>
                <a:close/>
                <a:moveTo>
                  <a:pt x="50" y="45"/>
                </a:moveTo>
                <a:cubicBezTo>
                  <a:pt x="50" y="45"/>
                  <a:pt x="50" y="45"/>
                  <a:pt x="50" y="45"/>
                </a:cubicBezTo>
                <a:cubicBezTo>
                  <a:pt x="73" y="18"/>
                  <a:pt x="73" y="18"/>
                  <a:pt x="73" y="18"/>
                </a:cubicBezTo>
                <a:cubicBezTo>
                  <a:pt x="54" y="47"/>
                  <a:pt x="54" y="47"/>
                  <a:pt x="54" y="47"/>
                </a:cubicBezTo>
                <a:cubicBezTo>
                  <a:pt x="55" y="48"/>
                  <a:pt x="55" y="49"/>
                  <a:pt x="55" y="50"/>
                </a:cubicBezTo>
                <a:cubicBezTo>
                  <a:pt x="55" y="51"/>
                  <a:pt x="55" y="51"/>
                  <a:pt x="55" y="51"/>
                </a:cubicBezTo>
                <a:cubicBezTo>
                  <a:pt x="74" y="69"/>
                  <a:pt x="74" y="69"/>
                  <a:pt x="74" y="69"/>
                </a:cubicBezTo>
                <a:cubicBezTo>
                  <a:pt x="52" y="55"/>
                  <a:pt x="52" y="55"/>
                  <a:pt x="52" y="55"/>
                </a:cubicBezTo>
                <a:cubicBezTo>
                  <a:pt x="52" y="55"/>
                  <a:pt x="51" y="55"/>
                  <a:pt x="50" y="55"/>
                </a:cubicBezTo>
                <a:cubicBezTo>
                  <a:pt x="47" y="55"/>
                  <a:pt x="44" y="53"/>
                  <a:pt x="44" y="50"/>
                </a:cubicBezTo>
                <a:cubicBezTo>
                  <a:pt x="44" y="47"/>
                  <a:pt x="47" y="45"/>
                  <a:pt x="50" y="45"/>
                </a:cubicBezTo>
                <a:close/>
                <a:moveTo>
                  <a:pt x="45" y="95"/>
                </a:moveTo>
                <a:cubicBezTo>
                  <a:pt x="45" y="87"/>
                  <a:pt x="45" y="87"/>
                  <a:pt x="45" y="87"/>
                </a:cubicBezTo>
                <a:cubicBezTo>
                  <a:pt x="54" y="87"/>
                  <a:pt x="54" y="87"/>
                  <a:pt x="54" y="87"/>
                </a:cubicBezTo>
                <a:cubicBezTo>
                  <a:pt x="54" y="95"/>
                  <a:pt x="54" y="95"/>
                  <a:pt x="54" y="95"/>
                </a:cubicBezTo>
                <a:lnTo>
                  <a:pt x="45" y="95"/>
                </a:lnTo>
                <a:close/>
                <a:moveTo>
                  <a:pt x="70" y="90"/>
                </a:moveTo>
                <a:cubicBezTo>
                  <a:pt x="66" y="83"/>
                  <a:pt x="66" y="83"/>
                  <a:pt x="66" y="83"/>
                </a:cubicBezTo>
                <a:cubicBezTo>
                  <a:pt x="70" y="81"/>
                  <a:pt x="70" y="81"/>
                  <a:pt x="70" y="81"/>
                </a:cubicBezTo>
                <a:cubicBezTo>
                  <a:pt x="74" y="88"/>
                  <a:pt x="74" y="88"/>
                  <a:pt x="74" y="88"/>
                </a:cubicBezTo>
                <a:lnTo>
                  <a:pt x="70" y="90"/>
                </a:lnTo>
                <a:close/>
                <a:moveTo>
                  <a:pt x="70" y="19"/>
                </a:moveTo>
                <a:cubicBezTo>
                  <a:pt x="66" y="17"/>
                  <a:pt x="66" y="17"/>
                  <a:pt x="66" y="17"/>
                </a:cubicBezTo>
                <a:cubicBezTo>
                  <a:pt x="70" y="10"/>
                  <a:pt x="70" y="10"/>
                  <a:pt x="70" y="10"/>
                </a:cubicBezTo>
                <a:cubicBezTo>
                  <a:pt x="74" y="12"/>
                  <a:pt x="74" y="12"/>
                  <a:pt x="74" y="12"/>
                </a:cubicBezTo>
                <a:lnTo>
                  <a:pt x="70" y="19"/>
                </a:lnTo>
                <a:close/>
                <a:moveTo>
                  <a:pt x="88" y="75"/>
                </a:moveTo>
                <a:cubicBezTo>
                  <a:pt x="81" y="71"/>
                  <a:pt x="81" y="71"/>
                  <a:pt x="81" y="71"/>
                </a:cubicBezTo>
                <a:cubicBezTo>
                  <a:pt x="83" y="67"/>
                  <a:pt x="83" y="67"/>
                  <a:pt x="83" y="67"/>
                </a:cubicBezTo>
                <a:cubicBezTo>
                  <a:pt x="90" y="71"/>
                  <a:pt x="90" y="71"/>
                  <a:pt x="90" y="71"/>
                </a:cubicBezTo>
                <a:lnTo>
                  <a:pt x="88" y="75"/>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650"/>
          </a:p>
        </p:txBody>
      </p:sp>
      <p:sp>
        <p:nvSpPr>
          <p:cNvPr id="40" name="Tekstvak 39">
            <a:extLst>
              <a:ext uri="{FF2B5EF4-FFF2-40B4-BE49-F238E27FC236}">
                <a16:creationId xmlns:a16="http://schemas.microsoft.com/office/drawing/2014/main" id="{E9718DB0-4ACE-4003-AD78-BCC92DFE06F3}"/>
              </a:ext>
            </a:extLst>
          </p:cNvPr>
          <p:cNvSpPr txBox="1"/>
          <p:nvPr/>
        </p:nvSpPr>
        <p:spPr>
          <a:xfrm>
            <a:off x="9132456" y="137024"/>
            <a:ext cx="1624435" cy="261610"/>
          </a:xfrm>
          <a:prstGeom prst="rect">
            <a:avLst/>
          </a:prstGeom>
          <a:noFill/>
        </p:spPr>
        <p:txBody>
          <a:bodyPr wrap="square">
            <a:spAutoFit/>
          </a:bodyPr>
          <a:lstStyle/>
          <a:p>
            <a:pPr>
              <a:defRPr/>
            </a:pPr>
            <a:r>
              <a:rPr lang="nl-NL" sz="550" dirty="0"/>
              <a:t>Doorlooptijd situatieafhankelijk behalve bij</a:t>
            </a:r>
          </a:p>
          <a:p>
            <a:pPr>
              <a:defRPr/>
            </a:pPr>
            <a:r>
              <a:rPr lang="nl-NL" sz="550" dirty="0"/>
              <a:t>een handhavingsverzoek 8 weken tot besluit</a:t>
            </a:r>
          </a:p>
        </p:txBody>
      </p:sp>
      <p:sp>
        <p:nvSpPr>
          <p:cNvPr id="43" name="Tekstvak 42">
            <a:extLst>
              <a:ext uri="{FF2B5EF4-FFF2-40B4-BE49-F238E27FC236}">
                <a16:creationId xmlns:a16="http://schemas.microsoft.com/office/drawing/2014/main" id="{F1C2C6FB-1C93-4061-A0E3-360DBAAEFAD3}"/>
              </a:ext>
            </a:extLst>
          </p:cNvPr>
          <p:cNvSpPr txBox="1"/>
          <p:nvPr/>
        </p:nvSpPr>
        <p:spPr>
          <a:xfrm>
            <a:off x="1511468" y="6032559"/>
            <a:ext cx="4349967" cy="854593"/>
          </a:xfrm>
          <a:prstGeom prst="rect">
            <a:avLst/>
          </a:prstGeom>
          <a:noFill/>
        </p:spPr>
        <p:txBody>
          <a:bodyPr wrap="square" rtlCol="0">
            <a:spAutoFit/>
          </a:bodyPr>
          <a:lstStyle/>
          <a:p>
            <a:pPr marL="117906" indent="-117906">
              <a:buFont typeface="Wingdings" panose="05000000000000000000" pitchFamily="2" charset="2"/>
              <a:buChar char="§"/>
            </a:pPr>
            <a:r>
              <a:rPr lang="nl-NL" altLang="nl-NL" sz="619" dirty="0">
                <a:solidFill>
                  <a:srgbClr val="00B050"/>
                </a:solidFill>
              </a:rPr>
              <a:t>Vertrouwen als basisprincipe voor Omgevingswet, naleving als basisprincipe voor Toezicht en Handhaving</a:t>
            </a:r>
          </a:p>
          <a:p>
            <a:pPr marL="117906" indent="-117906">
              <a:buFont typeface="Wingdings" panose="05000000000000000000" pitchFamily="2" charset="2"/>
              <a:buChar char="§"/>
            </a:pPr>
            <a:r>
              <a:rPr lang="nl-NL" altLang="nl-NL" sz="619" dirty="0">
                <a:solidFill>
                  <a:srgbClr val="00B050"/>
                </a:solidFill>
              </a:rPr>
              <a:t>Heroverweging van de omgevingsvisie en integraal werken</a:t>
            </a:r>
          </a:p>
          <a:p>
            <a:pPr marL="117906" indent="-117906">
              <a:buFont typeface="Wingdings" panose="05000000000000000000" pitchFamily="2" charset="2"/>
              <a:buChar char="§"/>
            </a:pPr>
            <a:r>
              <a:rPr lang="nl-NL" altLang="nl-NL" sz="619" dirty="0">
                <a:solidFill>
                  <a:srgbClr val="00B050"/>
                </a:solidFill>
              </a:rPr>
              <a:t>Meer vergunningvrij: toezicht op basis van algemene regels</a:t>
            </a:r>
          </a:p>
          <a:p>
            <a:pPr marL="117906" indent="-117906">
              <a:buFont typeface="Wingdings" panose="05000000000000000000" pitchFamily="2" charset="2"/>
              <a:buChar char="§"/>
            </a:pPr>
            <a:r>
              <a:rPr lang="nl-NL" altLang="nl-NL" sz="619" dirty="0">
                <a:solidFill>
                  <a:srgbClr val="00B050"/>
                </a:solidFill>
              </a:rPr>
              <a:t>Meer open normen, dus andere manier van uitvoeren controle (meer oplossingsgericht)</a:t>
            </a:r>
          </a:p>
          <a:p>
            <a:pPr marL="117906" indent="-117906">
              <a:buFont typeface="Wingdings" panose="05000000000000000000" pitchFamily="2" charset="2"/>
              <a:buChar char="§"/>
            </a:pPr>
            <a:r>
              <a:rPr lang="nl-NL" altLang="nl-NL" sz="619" dirty="0">
                <a:solidFill>
                  <a:srgbClr val="00B050"/>
                </a:solidFill>
              </a:rPr>
              <a:t>Normen per voorliggend gebied; elke gemeenten maakt zijn regels op, incl. milieuregels</a:t>
            </a:r>
          </a:p>
          <a:p>
            <a:pPr marL="117906" indent="-117906">
              <a:buFont typeface="Wingdings" panose="05000000000000000000" pitchFamily="2" charset="2"/>
              <a:buChar char="§"/>
            </a:pPr>
            <a:r>
              <a:rPr lang="nl-NL" sz="619" dirty="0">
                <a:solidFill>
                  <a:srgbClr val="00B050"/>
                </a:solidFill>
              </a:rPr>
              <a:t>De specifieke zorgplicht zorgt ervoor dat degene die een activiteit verricht alles moet doen en laten om negatieve gevolgen te voorkomen. Dit heeft gevolgen voor handhaving. Voor de hand liggende zaken hoeven niet precies te zijn uitgespeld in regelgeving en vergunningvoorschriften</a:t>
            </a:r>
            <a:r>
              <a:rPr lang="nl-NL" altLang="nl-NL" sz="619" dirty="0">
                <a:solidFill>
                  <a:srgbClr val="00B050"/>
                </a:solidFill>
              </a:rPr>
              <a:t>	</a:t>
            </a:r>
          </a:p>
        </p:txBody>
      </p:sp>
      <p:sp>
        <p:nvSpPr>
          <p:cNvPr id="44" name="Tekstvak 43">
            <a:extLst>
              <a:ext uri="{FF2B5EF4-FFF2-40B4-BE49-F238E27FC236}">
                <a16:creationId xmlns:a16="http://schemas.microsoft.com/office/drawing/2014/main" id="{06DFB892-FBE3-495A-9890-DFD3313B26CC}"/>
              </a:ext>
            </a:extLst>
          </p:cNvPr>
          <p:cNvSpPr txBox="1"/>
          <p:nvPr/>
        </p:nvSpPr>
        <p:spPr>
          <a:xfrm>
            <a:off x="5831311" y="6065459"/>
            <a:ext cx="4879179" cy="759310"/>
          </a:xfrm>
          <a:prstGeom prst="rect">
            <a:avLst/>
          </a:prstGeom>
          <a:noFill/>
        </p:spPr>
        <p:txBody>
          <a:bodyPr wrap="square" rtlCol="0">
            <a:spAutoFit/>
          </a:bodyPr>
          <a:lstStyle/>
          <a:p>
            <a:pPr marL="117906" indent="-117906">
              <a:buFont typeface="Wingdings" panose="05000000000000000000" pitchFamily="2" charset="2"/>
              <a:buChar char="§"/>
            </a:pPr>
            <a:r>
              <a:rPr lang="nl-NL" altLang="nl-NL" sz="619" dirty="0">
                <a:solidFill>
                  <a:srgbClr val="00B050"/>
                </a:solidFill>
              </a:rPr>
              <a:t>Meer integraal toezicht houden (samen met ketenpartners) </a:t>
            </a:r>
          </a:p>
          <a:p>
            <a:pPr marL="117906" indent="-117906">
              <a:buFont typeface="Wingdings" panose="05000000000000000000" pitchFamily="2" charset="2"/>
              <a:buChar char="§"/>
            </a:pPr>
            <a:r>
              <a:rPr lang="nl-NL" altLang="nl-NL" sz="619" dirty="0">
                <a:solidFill>
                  <a:srgbClr val="00B050"/>
                </a:solidFill>
              </a:rPr>
              <a:t>Veranderende rol van de toezichthouder: integraal en andere basis waarop controle wordt uitgevoerd, meer toezicht op algemene regels, beoordelingsvermogen om zelf de open norm toe te passen</a:t>
            </a:r>
            <a:endParaRPr lang="nl-NL" sz="619" dirty="0"/>
          </a:p>
          <a:p>
            <a:pPr marL="117906" indent="-117906">
              <a:buFont typeface="Wingdings" panose="05000000000000000000" pitchFamily="2" charset="2"/>
              <a:buChar char="§"/>
            </a:pPr>
            <a:r>
              <a:rPr lang="nl-NL" sz="619" dirty="0">
                <a:solidFill>
                  <a:srgbClr val="00B050"/>
                </a:solidFill>
              </a:rPr>
              <a:t>Geen preventieve bouwtechnische toetsing meer als onderdeel van de vergunningprocedure</a:t>
            </a:r>
          </a:p>
          <a:p>
            <a:pPr marL="117906" indent="-117906">
              <a:buFont typeface="Wingdings" panose="05000000000000000000" pitchFamily="2" charset="2"/>
              <a:buChar char="§"/>
            </a:pPr>
            <a:r>
              <a:rPr lang="nl-NL" altLang="nl-NL" sz="619" dirty="0">
                <a:solidFill>
                  <a:srgbClr val="00B050"/>
                </a:solidFill>
              </a:rPr>
              <a:t>Milieu: voortaan ook toezicht en handhaving op milieuregels per omgevingsplan, die per gemeente en gebied anders kunnen zijn</a:t>
            </a:r>
          </a:p>
          <a:p>
            <a:pPr marL="117906" indent="-117906">
              <a:buFont typeface="Wingdings" panose="05000000000000000000" pitchFamily="2" charset="2"/>
              <a:buChar char="§"/>
            </a:pPr>
            <a:r>
              <a:rPr lang="nl-NL" altLang="nl-NL" sz="619" dirty="0">
                <a:solidFill>
                  <a:srgbClr val="00B050"/>
                </a:solidFill>
              </a:rPr>
              <a:t>Veranderende status van ‘melding’: zwaardere sanctie op niet melden</a:t>
            </a:r>
          </a:p>
          <a:p>
            <a:pPr marL="117906" indent="-117906">
              <a:buFont typeface="Wingdings" panose="05000000000000000000" pitchFamily="2" charset="2"/>
              <a:buChar char="§"/>
            </a:pPr>
            <a:r>
              <a:rPr lang="nl-NL" altLang="nl-NL" sz="619" dirty="0">
                <a:solidFill>
                  <a:srgbClr val="00B050"/>
                </a:solidFill>
              </a:rPr>
              <a:t>Veranderende verantwoordelijkheden gemeentes voor bouwtechnisch toezicht </a:t>
            </a:r>
            <a:r>
              <a:rPr lang="nl-NL" altLang="nl-NL" sz="619" dirty="0">
                <a:solidFill>
                  <a:srgbClr val="0070C0"/>
                </a:solidFill>
              </a:rPr>
              <a:t>(zie proces “behandelen melding bouwactiviteit”)</a:t>
            </a:r>
          </a:p>
        </p:txBody>
      </p:sp>
      <p:sp>
        <p:nvSpPr>
          <p:cNvPr id="41" name="Rechthoek 40">
            <a:extLst>
              <a:ext uri="{FF2B5EF4-FFF2-40B4-BE49-F238E27FC236}">
                <a16:creationId xmlns:a16="http://schemas.microsoft.com/office/drawing/2014/main" id="{7D0FC024-4894-490A-AFDB-F319E0E56D32}"/>
              </a:ext>
            </a:extLst>
          </p:cNvPr>
          <p:cNvSpPr/>
          <p:nvPr/>
        </p:nvSpPr>
        <p:spPr>
          <a:xfrm>
            <a:off x="1541591" y="6028667"/>
            <a:ext cx="9019406" cy="825441"/>
          </a:xfrm>
          <a:prstGeom prst="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2273" indent="-122273">
              <a:buFont typeface="Arial" panose="020B0604020202020204" pitchFamily="34" charset="0"/>
              <a:buChar char="•"/>
              <a:defRPr/>
            </a:pPr>
            <a:endParaRPr lang="nl-NL" sz="688" dirty="0">
              <a:solidFill>
                <a:schemeClr val="tx1"/>
              </a:solidFill>
              <a:cs typeface="Arial" panose="020B0604020202020204" pitchFamily="34" charset="0"/>
            </a:endParaRPr>
          </a:p>
        </p:txBody>
      </p:sp>
      <p:sp>
        <p:nvSpPr>
          <p:cNvPr id="42" name="TextBox 49">
            <a:extLst>
              <a:ext uri="{FF2B5EF4-FFF2-40B4-BE49-F238E27FC236}">
                <a16:creationId xmlns:a16="http://schemas.microsoft.com/office/drawing/2014/main" id="{012B8F58-452A-479E-BB24-4F3CF53A5353}"/>
              </a:ext>
            </a:extLst>
          </p:cNvPr>
          <p:cNvSpPr txBox="1">
            <a:spLocks noChangeArrowheads="1"/>
          </p:cNvSpPr>
          <p:nvPr/>
        </p:nvSpPr>
        <p:spPr bwMode="auto">
          <a:xfrm>
            <a:off x="8514012" y="5940114"/>
            <a:ext cx="1989524" cy="198196"/>
          </a:xfrm>
          <a:prstGeom prst="rect">
            <a:avLst/>
          </a:prstGeom>
          <a:solidFill>
            <a:schemeClr val="bg1"/>
          </a:solidFill>
          <a:ln>
            <a:noFill/>
          </a:ln>
        </p:spPr>
        <p:txBody>
          <a:bodyPr wrap="square">
            <a:spAutoFit/>
          </a:bodyPr>
          <a:lstStyle/>
          <a:p>
            <a:pPr algn="r" eaLnBrk="1" hangingPunct="1"/>
            <a:r>
              <a:rPr lang="nl-NL" altLang="nl-NL" sz="688" b="1" dirty="0"/>
              <a:t>Effecten van de Omgevingswet op dit proces</a:t>
            </a:r>
          </a:p>
        </p:txBody>
      </p:sp>
      <p:sp>
        <p:nvSpPr>
          <p:cNvPr id="45" name="Tekstvak 1">
            <a:extLst>
              <a:ext uri="{FF2B5EF4-FFF2-40B4-BE49-F238E27FC236}">
                <a16:creationId xmlns:a16="http://schemas.microsoft.com/office/drawing/2014/main" id="{4E9E0F0E-F622-4D7E-B282-200799F1FE3F}"/>
              </a:ext>
            </a:extLst>
          </p:cNvPr>
          <p:cNvSpPr txBox="1">
            <a:spLocks noChangeArrowheads="1"/>
          </p:cNvSpPr>
          <p:nvPr/>
        </p:nvSpPr>
        <p:spPr bwMode="auto">
          <a:xfrm rot="16200000">
            <a:off x="8779699" y="4043203"/>
            <a:ext cx="3734591" cy="155877"/>
          </a:xfrm>
          <a:prstGeom prst="rect">
            <a:avLst/>
          </a:prstGeom>
          <a:solidFill>
            <a:schemeClr val="bg1"/>
          </a:solidFill>
          <a:ln w="12700">
            <a:noFill/>
          </a:ln>
        </p:spPr>
        <p:txBody>
          <a:bodyPr wrap="square">
            <a:spAutoFit/>
          </a:bodyPr>
          <a:lstStyle/>
          <a:p>
            <a:pPr algn="ctr"/>
            <a:r>
              <a:rPr lang="nl-NL" altLang="nl-NL" sz="413" dirty="0">
                <a:hlinkClick r:id="rId4"/>
              </a:rPr>
              <a:t>www.gemmaonline.nl/index.php/Bedrijfsprocessen_omgevingswet</a:t>
            </a:r>
            <a:r>
              <a:rPr lang="nl-NL" altLang="nl-NL" sz="413" dirty="0"/>
              <a:t> </a:t>
            </a:r>
            <a:r>
              <a:rPr lang="nl-NL" altLang="nl-NL" sz="413" dirty="0">
                <a:solidFill>
                  <a:srgbClr val="00B050"/>
                </a:solidFill>
              </a:rPr>
              <a:t>Groene tekst: </a:t>
            </a:r>
            <a:r>
              <a:rPr lang="nl-NL" altLang="nl-NL" sz="413" dirty="0"/>
              <a:t>betekent effect van de Omgevingswet op dit onderdeel</a:t>
            </a:r>
          </a:p>
        </p:txBody>
      </p:sp>
    </p:spTree>
    <p:extLst>
      <p:ext uri="{BB962C8B-B14F-4D97-AF65-F5344CB8AC3E}">
        <p14:creationId xmlns:p14="http://schemas.microsoft.com/office/powerpoint/2010/main" val="3933019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11A8A87-7227-C640-B050-786E7BBD7C6C}"/>
              </a:ext>
            </a:extLst>
          </p:cNvPr>
          <p:cNvSpPr txBox="1">
            <a:spLocks/>
          </p:cNvSpPr>
          <p:nvPr/>
        </p:nvSpPr>
        <p:spPr>
          <a:xfrm>
            <a:off x="1079500" y="1779444"/>
            <a:ext cx="10033000" cy="4500563"/>
          </a:xfrm>
          <a:prstGeom prst="rect">
            <a:avLst/>
          </a:prstGeom>
        </p:spPr>
        <p:txBody>
          <a:bodyPr/>
          <a:lstStyle>
            <a:lvl1pPr marL="268293" indent="-268293" algn="l" defTabSz="912832"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61" indent="-269881" algn="l" defTabSz="912832"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41" indent="-269881" algn="l" defTabSz="912832"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22" indent="-269881" algn="l" defTabSz="912832"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402" indent="-268293" algn="l" defTabSz="912832"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525"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12"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l-NL" dirty="0"/>
              <a:t>Invoering Omgevingswet per 1 januari 2023 nadert</a:t>
            </a:r>
          </a:p>
          <a:p>
            <a:pPr>
              <a:spcBef>
                <a:spcPts val="1075"/>
              </a:spcBef>
            </a:pPr>
            <a:r>
              <a:rPr lang="nl-NL" dirty="0"/>
              <a:t>Anders werken – naar de letter en de geest</a:t>
            </a:r>
          </a:p>
          <a:p>
            <a:pPr>
              <a:spcBef>
                <a:spcPts val="1075"/>
              </a:spcBef>
            </a:pPr>
            <a:r>
              <a:rPr lang="nl-NL" dirty="0"/>
              <a:t>Van programma naar lijn</a:t>
            </a:r>
          </a:p>
          <a:p>
            <a:pPr>
              <a:spcBef>
                <a:spcPts val="1075"/>
              </a:spcBef>
            </a:pPr>
            <a:r>
              <a:rPr lang="nl-NL" dirty="0"/>
              <a:t>Van DSO en JSO naar </a:t>
            </a:r>
            <a:r>
              <a:rPr lang="nl-NL" b="1" dirty="0">
                <a:solidFill>
                  <a:schemeClr val="bg2"/>
                </a:solidFill>
              </a:rPr>
              <a:t>BSO</a:t>
            </a:r>
            <a:endParaRPr lang="nl-NL" dirty="0"/>
          </a:p>
          <a:p>
            <a:pPr lvl="1"/>
            <a:r>
              <a:rPr lang="nl-NL" dirty="0"/>
              <a:t>Inhoudelijke dossiers zoals externe veiligheid</a:t>
            </a:r>
          </a:p>
          <a:p>
            <a:pPr lvl="1"/>
            <a:r>
              <a:rPr lang="nl-NL" dirty="0"/>
              <a:t>Werkprocessen </a:t>
            </a:r>
          </a:p>
          <a:p>
            <a:pPr lvl="1"/>
            <a:r>
              <a:rPr lang="nl-NL" dirty="0"/>
              <a:t>Rollen</a:t>
            </a:r>
          </a:p>
          <a:p>
            <a:pPr lvl="1"/>
            <a:r>
              <a:rPr lang="nl-NL" dirty="0"/>
              <a:t>Gegevens en stuurinformatie</a:t>
            </a:r>
          </a:p>
          <a:p>
            <a:pPr lvl="1"/>
            <a:r>
              <a:rPr lang="nl-NL" dirty="0"/>
              <a:t>Formatie en expertise</a:t>
            </a:r>
          </a:p>
          <a:p>
            <a:pPr lvl="1"/>
            <a:r>
              <a:rPr lang="nl-NL" dirty="0"/>
              <a:t>Archivering / DMS</a:t>
            </a:r>
          </a:p>
          <a:p>
            <a:pPr lvl="1"/>
            <a:r>
              <a:rPr lang="nl-NL" dirty="0"/>
              <a:t>Zaakgericht werken</a:t>
            </a:r>
          </a:p>
          <a:p>
            <a:pPr lvl="1"/>
            <a:endParaRPr lang="nl-NL" dirty="0"/>
          </a:p>
          <a:p>
            <a:endParaRPr lang="nl-NL" dirty="0"/>
          </a:p>
          <a:p>
            <a:endParaRPr lang="nl-NL" dirty="0"/>
          </a:p>
        </p:txBody>
      </p:sp>
      <p:pic>
        <p:nvPicPr>
          <p:cNvPr id="4" name="Afbeelding 3">
            <a:extLst>
              <a:ext uri="{FF2B5EF4-FFF2-40B4-BE49-F238E27FC236}">
                <a16:creationId xmlns:a16="http://schemas.microsoft.com/office/drawing/2014/main" id="{0D40E04B-B194-45A2-B50B-CC90D4B6B540}"/>
              </a:ext>
            </a:extLst>
          </p:cNvPr>
          <p:cNvPicPr>
            <a:picLocks noChangeAspect="1"/>
          </p:cNvPicPr>
          <p:nvPr/>
        </p:nvPicPr>
        <p:blipFill>
          <a:blip r:embed="rId2"/>
          <a:stretch>
            <a:fillRect/>
          </a:stretch>
        </p:blipFill>
        <p:spPr>
          <a:xfrm>
            <a:off x="8642136" y="1149578"/>
            <a:ext cx="3327400" cy="3327400"/>
          </a:xfrm>
          <a:prstGeom prst="rect">
            <a:avLst/>
          </a:prstGeom>
        </p:spPr>
      </p:pic>
      <p:sp>
        <p:nvSpPr>
          <p:cNvPr id="6" name="Titel 1">
            <a:extLst>
              <a:ext uri="{FF2B5EF4-FFF2-40B4-BE49-F238E27FC236}">
                <a16:creationId xmlns:a16="http://schemas.microsoft.com/office/drawing/2014/main" id="{84E6E777-386E-284D-B343-092324E334CC}"/>
              </a:ext>
            </a:extLst>
          </p:cNvPr>
          <p:cNvSpPr txBox="1">
            <a:spLocks/>
          </p:cNvSpPr>
          <p:nvPr/>
        </p:nvSpPr>
        <p:spPr>
          <a:xfrm>
            <a:off x="1080000" y="1080000"/>
            <a:ext cx="10033200" cy="720000"/>
          </a:xfrm>
          <a:prstGeom prst="rect">
            <a:avLst/>
          </a:prstGeom>
        </p:spPr>
        <p:txBody>
          <a:bodyPr/>
          <a:lstStyle>
            <a:lvl1pPr algn="l" defTabSz="912832"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9"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18"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2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3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dirty="0"/>
              <a:t>Vooraf</a:t>
            </a:r>
          </a:p>
        </p:txBody>
      </p:sp>
    </p:spTree>
    <p:extLst>
      <p:ext uri="{BB962C8B-B14F-4D97-AF65-F5344CB8AC3E}">
        <p14:creationId xmlns:p14="http://schemas.microsoft.com/office/powerpoint/2010/main" val="2977085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11A8A87-7227-C640-B050-786E7BBD7C6C}"/>
              </a:ext>
            </a:extLst>
          </p:cNvPr>
          <p:cNvSpPr txBox="1">
            <a:spLocks/>
          </p:cNvSpPr>
          <p:nvPr/>
        </p:nvSpPr>
        <p:spPr>
          <a:xfrm>
            <a:off x="1079500" y="1779444"/>
            <a:ext cx="5229860" cy="4500563"/>
          </a:xfrm>
          <a:prstGeom prst="rect">
            <a:avLst/>
          </a:prstGeom>
        </p:spPr>
        <p:txBody>
          <a:bodyPr/>
          <a:lstStyle>
            <a:lvl1pPr marL="268293" indent="-268293" algn="l" defTabSz="912832"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61" indent="-269881" algn="l" defTabSz="912832"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41" indent="-269881" algn="l" defTabSz="912832"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22" indent="-269881" algn="l" defTabSz="912832"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402" indent="-268293" algn="l" defTabSz="912832"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525"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12"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spcAft>
                <a:spcPts val="600"/>
              </a:spcAft>
              <a:buFont typeface="Arial" charset="0"/>
              <a:buNone/>
            </a:pPr>
            <a:r>
              <a:rPr lang="nl-NL" dirty="0"/>
              <a:t>Vakgebied externe veiligheid</a:t>
            </a:r>
          </a:p>
          <a:p>
            <a:pPr>
              <a:spcBef>
                <a:spcPts val="600"/>
              </a:spcBef>
              <a:spcAft>
                <a:spcPts val="600"/>
              </a:spcAft>
            </a:pPr>
            <a:r>
              <a:rPr lang="nl-NL" dirty="0"/>
              <a:t>Modernisering Omgevingsveiligheid </a:t>
            </a:r>
          </a:p>
          <a:p>
            <a:pPr>
              <a:spcBef>
                <a:spcPts val="600"/>
              </a:spcBef>
              <a:spcAft>
                <a:spcPts val="600"/>
              </a:spcAft>
            </a:pPr>
            <a:r>
              <a:rPr lang="nl-NL" dirty="0"/>
              <a:t>Register Externe Veiligheid (REV)</a:t>
            </a:r>
          </a:p>
          <a:p>
            <a:pPr>
              <a:spcBef>
                <a:spcPts val="600"/>
              </a:spcBef>
              <a:spcAft>
                <a:spcPts val="600"/>
              </a:spcAft>
            </a:pPr>
            <a:r>
              <a:rPr lang="nl-NL" dirty="0"/>
              <a:t>Inpassing in Omgevingsbeleid en uitvoering VTH</a:t>
            </a:r>
          </a:p>
        </p:txBody>
      </p:sp>
      <p:sp>
        <p:nvSpPr>
          <p:cNvPr id="6" name="Rechteraccolade 5">
            <a:extLst>
              <a:ext uri="{FF2B5EF4-FFF2-40B4-BE49-F238E27FC236}">
                <a16:creationId xmlns:a16="http://schemas.microsoft.com/office/drawing/2014/main" id="{A679D6A1-76D1-4AF0-8D4A-98818F194863}"/>
              </a:ext>
            </a:extLst>
          </p:cNvPr>
          <p:cNvSpPr/>
          <p:nvPr/>
        </p:nvSpPr>
        <p:spPr>
          <a:xfrm>
            <a:off x="6009494" y="1800000"/>
            <a:ext cx="484094" cy="2653666"/>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7" name="Gebogen pijl 1">
            <a:extLst>
              <a:ext uri="{FF2B5EF4-FFF2-40B4-BE49-F238E27FC236}">
                <a16:creationId xmlns:a16="http://schemas.microsoft.com/office/drawing/2014/main" id="{3C598864-1B69-4568-BA35-6C0CB8DC587E}"/>
              </a:ext>
            </a:extLst>
          </p:cNvPr>
          <p:cNvSpPr/>
          <p:nvPr/>
        </p:nvSpPr>
        <p:spPr>
          <a:xfrm rot="5400000">
            <a:off x="6974248" y="2805478"/>
            <a:ext cx="1285539" cy="1629784"/>
          </a:xfrm>
          <a:prstGeom prst="bentArrow">
            <a:avLst>
              <a:gd name="adj1" fmla="val 2666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8" name="Afgeronde rechthoek 6">
            <a:extLst>
              <a:ext uri="{FF2B5EF4-FFF2-40B4-BE49-F238E27FC236}">
                <a16:creationId xmlns:a16="http://schemas.microsoft.com/office/drawing/2014/main" id="{D6124C6B-BC1D-4FA3-B0CB-5109F1F06608}"/>
              </a:ext>
            </a:extLst>
          </p:cNvPr>
          <p:cNvSpPr/>
          <p:nvPr/>
        </p:nvSpPr>
        <p:spPr>
          <a:xfrm>
            <a:off x="6112675" y="4365075"/>
            <a:ext cx="5206884" cy="22998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00000"/>
              </a:lnSpc>
              <a:spcBef>
                <a:spcPts val="0"/>
              </a:spcBef>
              <a:spcAft>
                <a:spcPts val="600"/>
              </a:spcAft>
              <a:buFont typeface="Arial" panose="020B0604020202020204" pitchFamily="34" charset="0"/>
              <a:buChar char="•"/>
            </a:pPr>
            <a:r>
              <a:rPr lang="nl-NL" dirty="0" err="1">
                <a:solidFill>
                  <a:schemeClr val="tx1"/>
                </a:solidFill>
              </a:rPr>
              <a:t>Mba’s</a:t>
            </a:r>
            <a:r>
              <a:rPr lang="nl-NL" dirty="0">
                <a:solidFill>
                  <a:schemeClr val="tx1"/>
                </a:solidFill>
              </a:rPr>
              <a:t> als bron van risico</a:t>
            </a:r>
          </a:p>
          <a:p>
            <a:pPr marL="285750" indent="-285750">
              <a:lnSpc>
                <a:spcPct val="100000"/>
              </a:lnSpc>
              <a:spcBef>
                <a:spcPts val="0"/>
              </a:spcBef>
              <a:spcAft>
                <a:spcPts val="600"/>
              </a:spcAft>
              <a:buFont typeface="Arial" panose="020B0604020202020204" pitchFamily="34" charset="0"/>
              <a:buChar char="•"/>
            </a:pPr>
            <a:r>
              <a:rPr lang="nl-NL" dirty="0">
                <a:solidFill>
                  <a:schemeClr val="tx1"/>
                </a:solidFill>
              </a:rPr>
              <a:t>Risicocontouren en aandachtsgebieden</a:t>
            </a:r>
          </a:p>
          <a:p>
            <a:pPr marL="285750" indent="-285750">
              <a:lnSpc>
                <a:spcPct val="100000"/>
              </a:lnSpc>
              <a:spcBef>
                <a:spcPts val="0"/>
              </a:spcBef>
              <a:spcAft>
                <a:spcPts val="600"/>
              </a:spcAft>
              <a:buFont typeface="Arial" panose="020B0604020202020204" pitchFamily="34" charset="0"/>
              <a:buChar char="•"/>
            </a:pPr>
            <a:r>
              <a:rPr lang="nl-NL" dirty="0">
                <a:solidFill>
                  <a:schemeClr val="tx1"/>
                </a:solidFill>
              </a:rPr>
              <a:t>Kwetsbare gebouwen en locaties ontvanger van risico</a:t>
            </a:r>
          </a:p>
        </p:txBody>
      </p:sp>
      <p:sp>
        <p:nvSpPr>
          <p:cNvPr id="9" name="Titel 1">
            <a:extLst>
              <a:ext uri="{FF2B5EF4-FFF2-40B4-BE49-F238E27FC236}">
                <a16:creationId xmlns:a16="http://schemas.microsoft.com/office/drawing/2014/main" id="{11DD2A33-C92A-A244-9403-75A40CCE9C74}"/>
              </a:ext>
            </a:extLst>
          </p:cNvPr>
          <p:cNvSpPr txBox="1">
            <a:spLocks/>
          </p:cNvSpPr>
          <p:nvPr/>
        </p:nvSpPr>
        <p:spPr>
          <a:xfrm>
            <a:off x="1080000" y="1080000"/>
            <a:ext cx="10033200" cy="720000"/>
          </a:xfrm>
          <a:prstGeom prst="rect">
            <a:avLst/>
          </a:prstGeom>
        </p:spPr>
        <p:txBody>
          <a:bodyPr/>
          <a:lstStyle>
            <a:lvl1pPr algn="l" defTabSz="912832"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9"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18"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2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3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dirty="0"/>
              <a:t>Over (Register) Externe Veiligheid</a:t>
            </a:r>
          </a:p>
        </p:txBody>
      </p:sp>
    </p:spTree>
    <p:extLst>
      <p:ext uri="{BB962C8B-B14F-4D97-AF65-F5344CB8AC3E}">
        <p14:creationId xmlns:p14="http://schemas.microsoft.com/office/powerpoint/2010/main" val="22535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FA7314DF-8C0A-416D-AFCA-BDAABB15952B}"/>
              </a:ext>
            </a:extLst>
          </p:cNvPr>
          <p:cNvSpPr>
            <a:spLocks noGrp="1"/>
          </p:cNvSpPr>
          <p:nvPr>
            <p:ph idx="1"/>
          </p:nvPr>
        </p:nvSpPr>
        <p:spPr>
          <a:xfrm>
            <a:off x="6210300" y="1622200"/>
            <a:ext cx="5737694" cy="4500563"/>
          </a:xfrm>
        </p:spPr>
        <p:txBody>
          <a:bodyPr/>
          <a:lstStyle/>
          <a:p>
            <a:pPr marL="0" indent="0">
              <a:buNone/>
            </a:pPr>
            <a:endParaRPr lang="nl-NL" dirty="0"/>
          </a:p>
          <a:p>
            <a:endParaRPr lang="nl-NL" dirty="0"/>
          </a:p>
          <a:p>
            <a:pPr marL="0" indent="0">
              <a:buNone/>
            </a:pPr>
            <a:endParaRPr lang="nl-NL" dirty="0"/>
          </a:p>
          <a:p>
            <a:endParaRPr lang="nl-NL" dirty="0"/>
          </a:p>
        </p:txBody>
      </p:sp>
      <p:pic>
        <p:nvPicPr>
          <p:cNvPr id="11" name="Afbeelding 10">
            <a:extLst>
              <a:ext uri="{FF2B5EF4-FFF2-40B4-BE49-F238E27FC236}">
                <a16:creationId xmlns:a16="http://schemas.microsoft.com/office/drawing/2014/main" id="{046C1FB2-DA11-0C44-9B97-6201140683EB}"/>
              </a:ext>
            </a:extLst>
          </p:cNvPr>
          <p:cNvPicPr>
            <a:picLocks noChangeAspect="1"/>
          </p:cNvPicPr>
          <p:nvPr/>
        </p:nvPicPr>
        <p:blipFill>
          <a:blip r:embed="rId3"/>
          <a:stretch>
            <a:fillRect/>
          </a:stretch>
        </p:blipFill>
        <p:spPr>
          <a:xfrm>
            <a:off x="946587" y="1684330"/>
            <a:ext cx="4817377" cy="4376301"/>
          </a:xfrm>
          <a:prstGeom prst="rect">
            <a:avLst/>
          </a:prstGeom>
        </p:spPr>
      </p:pic>
      <p:sp>
        <p:nvSpPr>
          <p:cNvPr id="10" name="Afgeronde rechthoek 9">
            <a:extLst>
              <a:ext uri="{FF2B5EF4-FFF2-40B4-BE49-F238E27FC236}">
                <a16:creationId xmlns:a16="http://schemas.microsoft.com/office/drawing/2014/main" id="{E9E54625-FA7F-BD4B-AF9A-33E042911040}"/>
              </a:ext>
            </a:extLst>
          </p:cNvPr>
          <p:cNvSpPr/>
          <p:nvPr/>
        </p:nvSpPr>
        <p:spPr>
          <a:xfrm>
            <a:off x="626301" y="273152"/>
            <a:ext cx="1227551" cy="6764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Tijdelijke aanduiding voor inhoud 2">
            <a:extLst>
              <a:ext uri="{FF2B5EF4-FFF2-40B4-BE49-F238E27FC236}">
                <a16:creationId xmlns:a16="http://schemas.microsoft.com/office/drawing/2014/main" id="{A3012864-8B7B-CB4A-97A1-D44D8499CEA3}"/>
              </a:ext>
            </a:extLst>
          </p:cNvPr>
          <p:cNvSpPr txBox="1">
            <a:spLocks/>
          </p:cNvSpPr>
          <p:nvPr/>
        </p:nvSpPr>
        <p:spPr bwMode="auto">
          <a:xfrm>
            <a:off x="5892800" y="1773450"/>
            <a:ext cx="5571022" cy="261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spcAft>
                <a:spcPts val="0"/>
              </a:spcAft>
              <a:buNone/>
            </a:pPr>
            <a:r>
              <a:rPr lang="nl-NL" dirty="0"/>
              <a:t>REV: voor een ieder informatie en inzicht naar geest Omgevingswet</a:t>
            </a:r>
          </a:p>
          <a:p>
            <a:pPr marL="0" indent="0">
              <a:lnSpc>
                <a:spcPct val="100000"/>
              </a:lnSpc>
              <a:spcBef>
                <a:spcPts val="0"/>
              </a:spcBef>
              <a:spcAft>
                <a:spcPts val="0"/>
              </a:spcAft>
              <a:buNone/>
            </a:pPr>
            <a:endParaRPr lang="nl-NL" dirty="0"/>
          </a:p>
          <a:p>
            <a:pPr marL="0" indent="0">
              <a:lnSpc>
                <a:spcPct val="100000"/>
              </a:lnSpc>
              <a:spcBef>
                <a:spcPts val="0"/>
              </a:spcBef>
              <a:spcAft>
                <a:spcPts val="0"/>
              </a:spcAft>
              <a:buNone/>
            </a:pPr>
            <a:r>
              <a:rPr lang="nl-NL" dirty="0"/>
              <a:t>Bevoegd gezag / omgevingsdienst *</a:t>
            </a:r>
            <a:r>
              <a:rPr lang="nl-NL" baseline="30000" dirty="0"/>
              <a:t>)</a:t>
            </a:r>
            <a:endParaRPr lang="nl-NL" dirty="0"/>
          </a:p>
          <a:p>
            <a:pPr>
              <a:lnSpc>
                <a:spcPct val="100000"/>
              </a:lnSpc>
              <a:spcBef>
                <a:spcPts val="0"/>
              </a:spcBef>
              <a:spcAft>
                <a:spcPts val="0"/>
              </a:spcAft>
            </a:pPr>
            <a:r>
              <a:rPr lang="nl-NL" dirty="0"/>
              <a:t>Bronhouder</a:t>
            </a:r>
          </a:p>
          <a:p>
            <a:pPr>
              <a:lnSpc>
                <a:spcPct val="100000"/>
              </a:lnSpc>
              <a:spcBef>
                <a:spcPts val="0"/>
              </a:spcBef>
              <a:spcAft>
                <a:spcPts val="0"/>
              </a:spcAft>
            </a:pPr>
            <a:r>
              <a:rPr lang="nl-NL" dirty="0"/>
              <a:t>Aanleveringsplicht per 1 januari 2023</a:t>
            </a:r>
          </a:p>
          <a:p>
            <a:pPr>
              <a:lnSpc>
                <a:spcPct val="100000"/>
              </a:lnSpc>
              <a:spcBef>
                <a:spcPts val="0"/>
              </a:spcBef>
              <a:spcAft>
                <a:spcPts val="0"/>
              </a:spcAft>
            </a:pPr>
            <a:r>
              <a:rPr lang="nl-NL" dirty="0"/>
              <a:t>Gebruiker voor beleid en uitvoering</a:t>
            </a:r>
          </a:p>
        </p:txBody>
      </p:sp>
    </p:spTree>
    <p:extLst>
      <p:ext uri="{BB962C8B-B14F-4D97-AF65-F5344CB8AC3E}">
        <p14:creationId xmlns:p14="http://schemas.microsoft.com/office/powerpoint/2010/main" val="2932985209"/>
      </p:ext>
    </p:extLst>
  </p:cSld>
  <p:clrMapOvr>
    <a:masterClrMapping/>
  </p:clrMapOvr>
  <mc:AlternateContent xmlns:mc="http://schemas.openxmlformats.org/markup-compatibility/2006" xmlns:p14="http://schemas.microsoft.com/office/powerpoint/2010/main">
    <mc:Choice Requires="p14">
      <p:transition spd="slow" p14:dur="2000" advTm="9874"/>
    </mc:Choice>
    <mc:Fallback xmlns="">
      <p:transition spd="slow" advTm="98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FA7314DF-8C0A-416D-AFCA-BDAABB15952B}"/>
              </a:ext>
            </a:extLst>
          </p:cNvPr>
          <p:cNvSpPr>
            <a:spLocks noGrp="1"/>
          </p:cNvSpPr>
          <p:nvPr>
            <p:ph idx="1"/>
          </p:nvPr>
        </p:nvSpPr>
        <p:spPr>
          <a:xfrm>
            <a:off x="6210300" y="1622200"/>
            <a:ext cx="5737694" cy="4500563"/>
          </a:xfrm>
        </p:spPr>
        <p:txBody>
          <a:bodyPr/>
          <a:lstStyle/>
          <a:p>
            <a:pPr marL="0" indent="0">
              <a:buNone/>
            </a:pPr>
            <a:endParaRPr lang="nl-NL" dirty="0"/>
          </a:p>
          <a:p>
            <a:endParaRPr lang="nl-NL" dirty="0"/>
          </a:p>
          <a:p>
            <a:pPr marL="0" indent="0">
              <a:buNone/>
            </a:pPr>
            <a:endParaRPr lang="nl-NL" dirty="0"/>
          </a:p>
          <a:p>
            <a:endParaRPr lang="nl-NL" dirty="0"/>
          </a:p>
        </p:txBody>
      </p:sp>
      <p:pic>
        <p:nvPicPr>
          <p:cNvPr id="11" name="Afbeelding 10">
            <a:extLst>
              <a:ext uri="{FF2B5EF4-FFF2-40B4-BE49-F238E27FC236}">
                <a16:creationId xmlns:a16="http://schemas.microsoft.com/office/drawing/2014/main" id="{046C1FB2-DA11-0C44-9B97-6201140683EB}"/>
              </a:ext>
            </a:extLst>
          </p:cNvPr>
          <p:cNvPicPr>
            <a:picLocks noChangeAspect="1"/>
          </p:cNvPicPr>
          <p:nvPr/>
        </p:nvPicPr>
        <p:blipFill>
          <a:blip r:embed="rId3"/>
          <a:stretch>
            <a:fillRect/>
          </a:stretch>
        </p:blipFill>
        <p:spPr>
          <a:xfrm>
            <a:off x="946587" y="1684330"/>
            <a:ext cx="4817377" cy="4376301"/>
          </a:xfrm>
          <a:prstGeom prst="rect">
            <a:avLst/>
          </a:prstGeom>
        </p:spPr>
      </p:pic>
      <p:sp>
        <p:nvSpPr>
          <p:cNvPr id="10" name="Afgeronde rechthoek 9">
            <a:extLst>
              <a:ext uri="{FF2B5EF4-FFF2-40B4-BE49-F238E27FC236}">
                <a16:creationId xmlns:a16="http://schemas.microsoft.com/office/drawing/2014/main" id="{E9E54625-FA7F-BD4B-AF9A-33E042911040}"/>
              </a:ext>
            </a:extLst>
          </p:cNvPr>
          <p:cNvSpPr/>
          <p:nvPr/>
        </p:nvSpPr>
        <p:spPr>
          <a:xfrm>
            <a:off x="626301" y="200416"/>
            <a:ext cx="1227551" cy="6764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ijdelijke aanduiding voor inhoud 2">
            <a:extLst>
              <a:ext uri="{FF2B5EF4-FFF2-40B4-BE49-F238E27FC236}">
                <a16:creationId xmlns:a16="http://schemas.microsoft.com/office/drawing/2014/main" id="{48AD214C-3B83-754F-AC01-0FCF0FD58667}"/>
              </a:ext>
            </a:extLst>
          </p:cNvPr>
          <p:cNvSpPr txBox="1">
            <a:spLocks/>
          </p:cNvSpPr>
          <p:nvPr/>
        </p:nvSpPr>
        <p:spPr bwMode="auto">
          <a:xfrm>
            <a:off x="5892800" y="1773449"/>
            <a:ext cx="5571022" cy="4842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spcAft>
                <a:spcPts val="0"/>
              </a:spcAft>
              <a:buNone/>
            </a:pPr>
            <a:r>
              <a:rPr lang="nl-NL" dirty="0"/>
              <a:t>REV: voor een ieder informatie en inzicht naar geest Omgevingswet</a:t>
            </a:r>
          </a:p>
          <a:p>
            <a:pPr marL="0" indent="0">
              <a:lnSpc>
                <a:spcPct val="100000"/>
              </a:lnSpc>
              <a:spcBef>
                <a:spcPts val="0"/>
              </a:spcBef>
              <a:spcAft>
                <a:spcPts val="0"/>
              </a:spcAft>
              <a:buNone/>
            </a:pPr>
            <a:endParaRPr lang="nl-NL" dirty="0"/>
          </a:p>
          <a:p>
            <a:pPr marL="0" indent="0">
              <a:lnSpc>
                <a:spcPct val="100000"/>
              </a:lnSpc>
              <a:spcBef>
                <a:spcPts val="0"/>
              </a:spcBef>
              <a:spcAft>
                <a:spcPts val="0"/>
              </a:spcAft>
              <a:buNone/>
            </a:pPr>
            <a:r>
              <a:rPr lang="nl-NL" dirty="0"/>
              <a:t>Bevoegd gezag / omgevingsdienst *</a:t>
            </a:r>
            <a:r>
              <a:rPr lang="nl-NL" baseline="30000" dirty="0"/>
              <a:t>)</a:t>
            </a:r>
          </a:p>
          <a:p>
            <a:pPr>
              <a:lnSpc>
                <a:spcPct val="100000"/>
              </a:lnSpc>
              <a:spcBef>
                <a:spcPts val="0"/>
              </a:spcBef>
              <a:spcAft>
                <a:spcPts val="0"/>
              </a:spcAft>
            </a:pPr>
            <a:r>
              <a:rPr lang="nl-NL" dirty="0"/>
              <a:t>Bronhouder</a:t>
            </a:r>
          </a:p>
          <a:p>
            <a:pPr>
              <a:lnSpc>
                <a:spcPct val="100000"/>
              </a:lnSpc>
              <a:spcBef>
                <a:spcPts val="0"/>
              </a:spcBef>
              <a:spcAft>
                <a:spcPts val="0"/>
              </a:spcAft>
            </a:pPr>
            <a:r>
              <a:rPr lang="nl-NL" dirty="0"/>
              <a:t>Aanleveringsplicht</a:t>
            </a:r>
          </a:p>
          <a:p>
            <a:pPr>
              <a:lnSpc>
                <a:spcPct val="100000"/>
              </a:lnSpc>
              <a:spcBef>
                <a:spcPts val="0"/>
              </a:spcBef>
              <a:spcAft>
                <a:spcPts val="0"/>
              </a:spcAft>
            </a:pPr>
            <a:r>
              <a:rPr lang="nl-NL" dirty="0"/>
              <a:t>Gebruiker voor beleid en uitvoering</a:t>
            </a:r>
          </a:p>
          <a:p>
            <a:pPr marL="0" indent="0">
              <a:lnSpc>
                <a:spcPct val="100000"/>
              </a:lnSpc>
              <a:spcBef>
                <a:spcPts val="0"/>
              </a:spcBef>
              <a:spcAft>
                <a:spcPts val="0"/>
              </a:spcAft>
              <a:buNone/>
            </a:pPr>
            <a:endParaRPr lang="nl-NL" dirty="0"/>
          </a:p>
          <a:p>
            <a:pPr marL="0" indent="0">
              <a:lnSpc>
                <a:spcPct val="100000"/>
              </a:lnSpc>
              <a:spcBef>
                <a:spcPts val="0"/>
              </a:spcBef>
              <a:spcAft>
                <a:spcPts val="0"/>
              </a:spcAft>
              <a:buNone/>
            </a:pPr>
            <a:r>
              <a:rPr lang="nl-NL" dirty="0"/>
              <a:t>Bedrijfsvoering</a:t>
            </a:r>
          </a:p>
          <a:p>
            <a:pPr>
              <a:lnSpc>
                <a:spcPct val="100000"/>
              </a:lnSpc>
              <a:spcBef>
                <a:spcPts val="0"/>
              </a:spcBef>
              <a:spcAft>
                <a:spcPts val="0"/>
              </a:spcAft>
            </a:pPr>
            <a:r>
              <a:rPr lang="nl-NL" dirty="0"/>
              <a:t>Per 1 januari 2023 initiële vulling REV</a:t>
            </a:r>
          </a:p>
          <a:p>
            <a:pPr>
              <a:lnSpc>
                <a:spcPct val="100000"/>
              </a:lnSpc>
              <a:spcBef>
                <a:spcPts val="0"/>
              </a:spcBef>
              <a:spcAft>
                <a:spcPts val="0"/>
              </a:spcAft>
            </a:pPr>
            <a:r>
              <a:rPr lang="nl-NL" dirty="0"/>
              <a:t>Daarna binnen 2 weken wijzigingen aanleveren bij REV</a:t>
            </a:r>
          </a:p>
          <a:p>
            <a:pPr>
              <a:lnSpc>
                <a:spcPct val="100000"/>
              </a:lnSpc>
              <a:spcBef>
                <a:spcPts val="0"/>
              </a:spcBef>
              <a:spcAft>
                <a:spcPts val="0"/>
              </a:spcAft>
            </a:pPr>
            <a:r>
              <a:rPr lang="nl-NL" dirty="0"/>
              <a:t>Inpassen in werkprocessen </a:t>
            </a:r>
          </a:p>
        </p:txBody>
      </p:sp>
    </p:spTree>
    <p:extLst>
      <p:ext uri="{BB962C8B-B14F-4D97-AF65-F5344CB8AC3E}">
        <p14:creationId xmlns:p14="http://schemas.microsoft.com/office/powerpoint/2010/main" val="3670801583"/>
      </p:ext>
    </p:extLst>
  </p:cSld>
  <p:clrMapOvr>
    <a:masterClrMapping/>
  </p:clrMapOvr>
  <mc:AlternateContent xmlns:mc="http://schemas.openxmlformats.org/markup-compatibility/2006" xmlns:p14="http://schemas.microsoft.com/office/powerpoint/2010/main">
    <mc:Choice Requires="p14">
      <p:transition spd="slow" p14:dur="2000" advTm="9874"/>
    </mc:Choice>
    <mc:Fallback xmlns="">
      <p:transition spd="slow" advTm="987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Rechte verbindingslijn 21">
            <a:extLst>
              <a:ext uri="{FF2B5EF4-FFF2-40B4-BE49-F238E27FC236}">
                <a16:creationId xmlns:a16="http://schemas.microsoft.com/office/drawing/2014/main" id="{950F0671-C505-A54A-B08C-B90D20A71D7B}"/>
              </a:ext>
            </a:extLst>
          </p:cNvPr>
          <p:cNvCxnSpPr>
            <a:cxnSpLocks/>
          </p:cNvCxnSpPr>
          <p:nvPr/>
        </p:nvCxnSpPr>
        <p:spPr>
          <a:xfrm>
            <a:off x="6597114" y="5197353"/>
            <a:ext cx="1818753" cy="1111372"/>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74" name="Rechthoek: afgeronde hoeken 73">
            <a:extLst>
              <a:ext uri="{FF2B5EF4-FFF2-40B4-BE49-F238E27FC236}">
                <a16:creationId xmlns:a16="http://schemas.microsoft.com/office/drawing/2014/main" id="{89F6A88C-5184-49C0-9945-DE1B8E322025}"/>
              </a:ext>
            </a:extLst>
          </p:cNvPr>
          <p:cNvSpPr/>
          <p:nvPr/>
        </p:nvSpPr>
        <p:spPr>
          <a:xfrm>
            <a:off x="6766498" y="1248467"/>
            <a:ext cx="2644205" cy="4725097"/>
          </a:xfrm>
          <a:prstGeom prst="roundRect">
            <a:avLst>
              <a:gd name="adj" fmla="val 12891"/>
            </a:avLst>
          </a:prstGeom>
          <a:solidFill>
            <a:srgbClr val="B9E9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Rechthoek: afgeronde hoeken 72">
            <a:extLst>
              <a:ext uri="{FF2B5EF4-FFF2-40B4-BE49-F238E27FC236}">
                <a16:creationId xmlns:a16="http://schemas.microsoft.com/office/drawing/2014/main" id="{3D557A11-D56E-41FB-958A-B108BC6E6EE8}"/>
              </a:ext>
            </a:extLst>
          </p:cNvPr>
          <p:cNvSpPr/>
          <p:nvPr/>
        </p:nvSpPr>
        <p:spPr>
          <a:xfrm>
            <a:off x="3776025" y="1231824"/>
            <a:ext cx="2635652" cy="4729797"/>
          </a:xfrm>
          <a:prstGeom prst="roundRect">
            <a:avLst>
              <a:gd name="adj" fmla="val 12891"/>
            </a:avLst>
          </a:prstGeom>
          <a:solidFill>
            <a:srgbClr val="FFE5A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2" name="Rechthoek: afgeronde hoeken 71">
            <a:extLst>
              <a:ext uri="{FF2B5EF4-FFF2-40B4-BE49-F238E27FC236}">
                <a16:creationId xmlns:a16="http://schemas.microsoft.com/office/drawing/2014/main" id="{2B5C99B2-8412-4CC8-B2D3-C4C1EAD22B4E}"/>
              </a:ext>
            </a:extLst>
          </p:cNvPr>
          <p:cNvSpPr/>
          <p:nvPr/>
        </p:nvSpPr>
        <p:spPr>
          <a:xfrm>
            <a:off x="762001" y="1243768"/>
            <a:ext cx="2635652" cy="4729797"/>
          </a:xfrm>
          <a:prstGeom prst="roundRect">
            <a:avLst>
              <a:gd name="adj" fmla="val 12891"/>
            </a:avLst>
          </a:prstGeom>
          <a:solidFill>
            <a:srgbClr val="93FFC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7" name="Groep 26">
            <a:extLst>
              <a:ext uri="{FF2B5EF4-FFF2-40B4-BE49-F238E27FC236}">
                <a16:creationId xmlns:a16="http://schemas.microsoft.com/office/drawing/2014/main" id="{64BF0B86-E919-41D9-B7D2-6D38C74C4E38}"/>
              </a:ext>
            </a:extLst>
          </p:cNvPr>
          <p:cNvGrpSpPr/>
          <p:nvPr/>
        </p:nvGrpSpPr>
        <p:grpSpPr>
          <a:xfrm>
            <a:off x="762000" y="3346605"/>
            <a:ext cx="2635652" cy="514063"/>
            <a:chOff x="890588" y="2143125"/>
            <a:chExt cx="2635652" cy="514063"/>
          </a:xfrm>
        </p:grpSpPr>
        <p:sp>
          <p:nvSpPr>
            <p:cNvPr id="20" name="Rechthoek: afgeronde hoeken 19">
              <a:extLst>
                <a:ext uri="{FF2B5EF4-FFF2-40B4-BE49-F238E27FC236}">
                  <a16:creationId xmlns:a16="http://schemas.microsoft.com/office/drawing/2014/main" id="{31C26C70-13DD-4D88-851F-C9EA44A436D8}"/>
                </a:ext>
              </a:extLst>
            </p:cNvPr>
            <p:cNvSpPr/>
            <p:nvPr/>
          </p:nvSpPr>
          <p:spPr>
            <a:xfrm>
              <a:off x="890588" y="2143125"/>
              <a:ext cx="2635652" cy="514063"/>
            </a:xfrm>
            <a:prstGeom prst="roundRect">
              <a:avLst>
                <a:gd name="adj" fmla="val 50000"/>
              </a:avLst>
            </a:prstGeom>
            <a:solidFill>
              <a:srgbClr val="00853C"/>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Faciliteren beleid en VTH</a:t>
              </a:r>
            </a:p>
          </p:txBody>
        </p:sp>
        <p:sp>
          <p:nvSpPr>
            <p:cNvPr id="21" name="Ovaal 20">
              <a:extLst>
                <a:ext uri="{FF2B5EF4-FFF2-40B4-BE49-F238E27FC236}">
                  <a16:creationId xmlns:a16="http://schemas.microsoft.com/office/drawing/2014/main" id="{1AFB0EE3-EA24-4958-BA38-3485DEEC0628}"/>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9</a:t>
              </a:r>
            </a:p>
          </p:txBody>
        </p:sp>
      </p:grpSp>
      <p:sp>
        <p:nvSpPr>
          <p:cNvPr id="25" name="Rechthoek: afgeronde hoeken 24">
            <a:extLst>
              <a:ext uri="{FF2B5EF4-FFF2-40B4-BE49-F238E27FC236}">
                <a16:creationId xmlns:a16="http://schemas.microsoft.com/office/drawing/2014/main" id="{76051D5C-8B19-4F2A-847D-452C279111EA}"/>
              </a:ext>
            </a:extLst>
          </p:cNvPr>
          <p:cNvSpPr/>
          <p:nvPr/>
        </p:nvSpPr>
        <p:spPr>
          <a:xfrm>
            <a:off x="3768526" y="1243768"/>
            <a:ext cx="2635652" cy="514063"/>
          </a:xfrm>
          <a:prstGeom prst="roundRect">
            <a:avLst>
              <a:gd name="adj" fmla="val 50000"/>
            </a:avLst>
          </a:prstGeom>
          <a:solidFill>
            <a:srgbClr val="F0AB00"/>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bg1"/>
                </a:solidFill>
                <a:latin typeface="Avenir Next LT Pro Demi" panose="020B0704020202020204" pitchFamily="34" charset="0"/>
              </a:rPr>
              <a:t>Informatie voorziening</a:t>
            </a:r>
          </a:p>
        </p:txBody>
      </p:sp>
      <p:grpSp>
        <p:nvGrpSpPr>
          <p:cNvPr id="28" name="Groep 27">
            <a:extLst>
              <a:ext uri="{FF2B5EF4-FFF2-40B4-BE49-F238E27FC236}">
                <a16:creationId xmlns:a16="http://schemas.microsoft.com/office/drawing/2014/main" id="{0612E1C4-53F2-4919-88EF-B37C05BFBAC6}"/>
              </a:ext>
            </a:extLst>
          </p:cNvPr>
          <p:cNvGrpSpPr/>
          <p:nvPr/>
        </p:nvGrpSpPr>
        <p:grpSpPr>
          <a:xfrm>
            <a:off x="3768526" y="1936329"/>
            <a:ext cx="2635652" cy="514063"/>
            <a:chOff x="890588" y="2143125"/>
            <a:chExt cx="2635652" cy="514063"/>
          </a:xfrm>
        </p:grpSpPr>
        <p:sp>
          <p:nvSpPr>
            <p:cNvPr id="29" name="Rechthoek: afgeronde hoeken 28">
              <a:extLst>
                <a:ext uri="{FF2B5EF4-FFF2-40B4-BE49-F238E27FC236}">
                  <a16:creationId xmlns:a16="http://schemas.microsoft.com/office/drawing/2014/main" id="{C80B148F-FD89-462C-B676-3016889D6EC5}"/>
                </a:ext>
              </a:extLst>
            </p:cNvPr>
            <p:cNvSpPr/>
            <p:nvPr/>
          </p:nvSpPr>
          <p:spPr>
            <a:xfrm>
              <a:off x="890588" y="2143125"/>
              <a:ext cx="2635652" cy="514063"/>
            </a:xfrm>
            <a:prstGeom prst="roundRect">
              <a:avLst>
                <a:gd name="adj" fmla="val 50000"/>
              </a:avLst>
            </a:prstGeom>
            <a:solidFill>
              <a:srgbClr val="F0AB00"/>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Informatieproduct</a:t>
              </a:r>
            </a:p>
          </p:txBody>
        </p:sp>
        <p:sp>
          <p:nvSpPr>
            <p:cNvPr id="30" name="Ovaal 29">
              <a:extLst>
                <a:ext uri="{FF2B5EF4-FFF2-40B4-BE49-F238E27FC236}">
                  <a16:creationId xmlns:a16="http://schemas.microsoft.com/office/drawing/2014/main" id="{ABA5FAA5-58FC-412C-8A5E-767125F08893}"/>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8</a:t>
              </a:r>
            </a:p>
          </p:txBody>
        </p:sp>
      </p:grpSp>
      <p:grpSp>
        <p:nvGrpSpPr>
          <p:cNvPr id="31" name="Groep 30">
            <a:extLst>
              <a:ext uri="{FF2B5EF4-FFF2-40B4-BE49-F238E27FC236}">
                <a16:creationId xmlns:a16="http://schemas.microsoft.com/office/drawing/2014/main" id="{F010D364-498C-4672-B661-8C3FA7F03984}"/>
              </a:ext>
            </a:extLst>
          </p:cNvPr>
          <p:cNvGrpSpPr/>
          <p:nvPr/>
        </p:nvGrpSpPr>
        <p:grpSpPr>
          <a:xfrm>
            <a:off x="6775052" y="1943243"/>
            <a:ext cx="2635652" cy="514063"/>
            <a:chOff x="890588" y="2143125"/>
            <a:chExt cx="2635652" cy="514063"/>
          </a:xfrm>
        </p:grpSpPr>
        <p:sp>
          <p:nvSpPr>
            <p:cNvPr id="32" name="Rechthoek: afgeronde hoeken 31">
              <a:extLst>
                <a:ext uri="{FF2B5EF4-FFF2-40B4-BE49-F238E27FC236}">
                  <a16:creationId xmlns:a16="http://schemas.microsoft.com/office/drawing/2014/main" id="{4EC633C4-B4E2-498C-AEFF-2F1E29911A81}"/>
                </a:ext>
              </a:extLst>
            </p:cNvPr>
            <p:cNvSpPr/>
            <p:nvPr/>
          </p:nvSpPr>
          <p:spPr>
            <a:xfrm>
              <a:off x="890588" y="2143125"/>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Tonen data</a:t>
              </a:r>
            </a:p>
          </p:txBody>
        </p:sp>
        <p:sp>
          <p:nvSpPr>
            <p:cNvPr id="33" name="Ovaal 32">
              <a:extLst>
                <a:ext uri="{FF2B5EF4-FFF2-40B4-BE49-F238E27FC236}">
                  <a16:creationId xmlns:a16="http://schemas.microsoft.com/office/drawing/2014/main" id="{A26A4079-F41A-48EA-B1CA-7DCBE27FF419}"/>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7</a:t>
              </a:r>
            </a:p>
          </p:txBody>
        </p:sp>
      </p:grpSp>
      <p:sp>
        <p:nvSpPr>
          <p:cNvPr id="34" name="Rechthoek: afgeronde hoeken 33">
            <a:extLst>
              <a:ext uri="{FF2B5EF4-FFF2-40B4-BE49-F238E27FC236}">
                <a16:creationId xmlns:a16="http://schemas.microsoft.com/office/drawing/2014/main" id="{34473128-469F-4497-AC76-F4B5907C5CB4}"/>
              </a:ext>
            </a:extLst>
          </p:cNvPr>
          <p:cNvSpPr/>
          <p:nvPr/>
        </p:nvSpPr>
        <p:spPr>
          <a:xfrm>
            <a:off x="762000" y="1248468"/>
            <a:ext cx="2635652" cy="514063"/>
          </a:xfrm>
          <a:prstGeom prst="roundRect">
            <a:avLst>
              <a:gd name="adj" fmla="val 50000"/>
            </a:avLst>
          </a:prstGeom>
          <a:solidFill>
            <a:srgbClr val="00853C"/>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600" dirty="0">
                <a:solidFill>
                  <a:schemeClr val="bg1"/>
                </a:solidFill>
                <a:latin typeface="Avenir Next LT Pro Demi" panose="020B0704020202020204" pitchFamily="34" charset="0"/>
              </a:rPr>
              <a:t>Bedrijfsvoering</a:t>
            </a:r>
          </a:p>
        </p:txBody>
      </p:sp>
      <p:sp>
        <p:nvSpPr>
          <p:cNvPr id="35" name="Rechthoek: afgeronde hoeken 34">
            <a:extLst>
              <a:ext uri="{FF2B5EF4-FFF2-40B4-BE49-F238E27FC236}">
                <a16:creationId xmlns:a16="http://schemas.microsoft.com/office/drawing/2014/main" id="{67195B73-5707-4F6F-8E56-56A209DCE417}"/>
              </a:ext>
            </a:extLst>
          </p:cNvPr>
          <p:cNvSpPr/>
          <p:nvPr/>
        </p:nvSpPr>
        <p:spPr>
          <a:xfrm>
            <a:off x="6775052" y="1248468"/>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schemeClr val="bg1"/>
                </a:solidFill>
                <a:latin typeface="Avenir Next LT Pro Demi" panose="020B0704020202020204" pitchFamily="34" charset="0"/>
              </a:rPr>
              <a:t>ICT</a:t>
            </a:r>
          </a:p>
        </p:txBody>
      </p:sp>
      <p:sp>
        <p:nvSpPr>
          <p:cNvPr id="39" name="Rechthoek: afgeronde hoeken 38">
            <a:extLst>
              <a:ext uri="{FF2B5EF4-FFF2-40B4-BE49-F238E27FC236}">
                <a16:creationId xmlns:a16="http://schemas.microsoft.com/office/drawing/2014/main" id="{CD34B3E3-6EE5-4F6B-BF1A-6EED2A70A3CD}"/>
              </a:ext>
            </a:extLst>
          </p:cNvPr>
          <p:cNvSpPr/>
          <p:nvPr/>
        </p:nvSpPr>
        <p:spPr>
          <a:xfrm>
            <a:off x="9780524" y="1938007"/>
            <a:ext cx="1584000" cy="514063"/>
          </a:xfrm>
          <a:prstGeom prst="roundRect">
            <a:avLst>
              <a:gd name="adj" fmla="val 50000"/>
            </a:avLst>
          </a:prstGeom>
          <a:noFill/>
          <a:ln w="28575">
            <a:solidFill>
              <a:srgbClr val="00A9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200" dirty="0">
                <a:solidFill>
                  <a:srgbClr val="002C64"/>
                </a:solidFill>
                <a:latin typeface="Avenir Next LT Pro Demi" panose="020B0704020202020204" pitchFamily="34" charset="0"/>
              </a:rPr>
              <a:t>Presentatie</a:t>
            </a:r>
          </a:p>
        </p:txBody>
      </p:sp>
      <p:sp>
        <p:nvSpPr>
          <p:cNvPr id="40" name="Rechthoek: afgeronde hoeken 39">
            <a:extLst>
              <a:ext uri="{FF2B5EF4-FFF2-40B4-BE49-F238E27FC236}">
                <a16:creationId xmlns:a16="http://schemas.microsoft.com/office/drawing/2014/main" id="{A4A2973F-2E85-4DFF-A65D-B4F39BCCB596}"/>
              </a:ext>
            </a:extLst>
          </p:cNvPr>
          <p:cNvSpPr/>
          <p:nvPr/>
        </p:nvSpPr>
        <p:spPr>
          <a:xfrm>
            <a:off x="9780524" y="2642306"/>
            <a:ext cx="1584000" cy="514063"/>
          </a:xfrm>
          <a:prstGeom prst="roundRect">
            <a:avLst>
              <a:gd name="adj" fmla="val 50000"/>
            </a:avLst>
          </a:prstGeom>
          <a:noFill/>
          <a:ln w="28575">
            <a:solidFill>
              <a:srgbClr val="00A9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200" dirty="0">
                <a:solidFill>
                  <a:srgbClr val="002C64"/>
                </a:solidFill>
                <a:latin typeface="Avenir Next LT Pro Demi" panose="020B0704020202020204" pitchFamily="34" charset="0"/>
              </a:rPr>
              <a:t>Functionaliteit</a:t>
            </a:r>
          </a:p>
        </p:txBody>
      </p:sp>
      <p:sp>
        <p:nvSpPr>
          <p:cNvPr id="41" name="Rechthoek: afgeronde hoeken 40">
            <a:extLst>
              <a:ext uri="{FF2B5EF4-FFF2-40B4-BE49-F238E27FC236}">
                <a16:creationId xmlns:a16="http://schemas.microsoft.com/office/drawing/2014/main" id="{FF3AD58C-DBA7-4F40-87C1-03ADBD3F2088}"/>
              </a:ext>
            </a:extLst>
          </p:cNvPr>
          <p:cNvSpPr/>
          <p:nvPr/>
        </p:nvSpPr>
        <p:spPr>
          <a:xfrm>
            <a:off x="9780524" y="3346605"/>
            <a:ext cx="1584000" cy="514063"/>
          </a:xfrm>
          <a:prstGeom prst="roundRect">
            <a:avLst>
              <a:gd name="adj" fmla="val 50000"/>
            </a:avLst>
          </a:prstGeom>
          <a:noFill/>
          <a:ln w="28575">
            <a:solidFill>
              <a:srgbClr val="00A9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200" dirty="0">
                <a:solidFill>
                  <a:srgbClr val="002C64"/>
                </a:solidFill>
                <a:latin typeface="Avenir Next LT Pro Demi" panose="020B0704020202020204" pitchFamily="34" charset="0"/>
              </a:rPr>
              <a:t>Uitwisseling</a:t>
            </a:r>
          </a:p>
        </p:txBody>
      </p:sp>
      <p:sp>
        <p:nvSpPr>
          <p:cNvPr id="42" name="Rechthoek: afgeronde hoeken 41">
            <a:extLst>
              <a:ext uri="{FF2B5EF4-FFF2-40B4-BE49-F238E27FC236}">
                <a16:creationId xmlns:a16="http://schemas.microsoft.com/office/drawing/2014/main" id="{7BE246A1-2FEC-41A3-A9C2-B5DD08586B2F}"/>
              </a:ext>
            </a:extLst>
          </p:cNvPr>
          <p:cNvSpPr/>
          <p:nvPr/>
        </p:nvSpPr>
        <p:spPr>
          <a:xfrm>
            <a:off x="9780524" y="4050904"/>
            <a:ext cx="1584000" cy="514063"/>
          </a:xfrm>
          <a:prstGeom prst="roundRect">
            <a:avLst>
              <a:gd name="adj" fmla="val 50000"/>
            </a:avLst>
          </a:prstGeom>
          <a:noFill/>
          <a:ln w="28575">
            <a:solidFill>
              <a:srgbClr val="00A9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200" dirty="0">
                <a:solidFill>
                  <a:srgbClr val="002C64"/>
                </a:solidFill>
                <a:latin typeface="Avenir Next LT Pro Demi" panose="020B0704020202020204" pitchFamily="34" charset="0"/>
              </a:rPr>
              <a:t>Ontsluiting</a:t>
            </a:r>
          </a:p>
        </p:txBody>
      </p:sp>
      <p:sp>
        <p:nvSpPr>
          <p:cNvPr id="43" name="Rechthoek: afgeronde hoeken 42">
            <a:extLst>
              <a:ext uri="{FF2B5EF4-FFF2-40B4-BE49-F238E27FC236}">
                <a16:creationId xmlns:a16="http://schemas.microsoft.com/office/drawing/2014/main" id="{1B6EE663-0019-4D21-B21A-9F618148E179}"/>
              </a:ext>
            </a:extLst>
          </p:cNvPr>
          <p:cNvSpPr/>
          <p:nvPr/>
        </p:nvSpPr>
        <p:spPr>
          <a:xfrm>
            <a:off x="9780524" y="4755203"/>
            <a:ext cx="1584000" cy="514063"/>
          </a:xfrm>
          <a:prstGeom prst="roundRect">
            <a:avLst>
              <a:gd name="adj" fmla="val 50000"/>
            </a:avLst>
          </a:prstGeom>
          <a:noFill/>
          <a:ln w="28575">
            <a:solidFill>
              <a:srgbClr val="00A9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200" dirty="0">
                <a:solidFill>
                  <a:srgbClr val="002C64"/>
                </a:solidFill>
                <a:latin typeface="Avenir Next LT Pro Demi" panose="020B0704020202020204" pitchFamily="34" charset="0"/>
              </a:rPr>
              <a:t>Data</a:t>
            </a:r>
          </a:p>
        </p:txBody>
      </p:sp>
      <p:grpSp>
        <p:nvGrpSpPr>
          <p:cNvPr id="45" name="Groep 44">
            <a:extLst>
              <a:ext uri="{FF2B5EF4-FFF2-40B4-BE49-F238E27FC236}">
                <a16:creationId xmlns:a16="http://schemas.microsoft.com/office/drawing/2014/main" id="{06966ACB-90B3-4512-ACB4-C2E93A0AE457}"/>
              </a:ext>
            </a:extLst>
          </p:cNvPr>
          <p:cNvGrpSpPr/>
          <p:nvPr/>
        </p:nvGrpSpPr>
        <p:grpSpPr>
          <a:xfrm>
            <a:off x="6775052" y="2642305"/>
            <a:ext cx="2635652" cy="514063"/>
            <a:chOff x="890588" y="2143125"/>
            <a:chExt cx="2635652" cy="514063"/>
          </a:xfrm>
        </p:grpSpPr>
        <p:sp>
          <p:nvSpPr>
            <p:cNvPr id="46" name="Rechthoek: afgeronde hoeken 45">
              <a:extLst>
                <a:ext uri="{FF2B5EF4-FFF2-40B4-BE49-F238E27FC236}">
                  <a16:creationId xmlns:a16="http://schemas.microsoft.com/office/drawing/2014/main" id="{3FC4057B-5100-4D6C-A8F5-53B2694BF375}"/>
                </a:ext>
              </a:extLst>
            </p:cNvPr>
            <p:cNvSpPr/>
            <p:nvPr/>
          </p:nvSpPr>
          <p:spPr>
            <a:xfrm>
              <a:off x="890588" y="2143125"/>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Bewerking</a:t>
              </a:r>
            </a:p>
          </p:txBody>
        </p:sp>
        <p:sp>
          <p:nvSpPr>
            <p:cNvPr id="47" name="Ovaal 46">
              <a:extLst>
                <a:ext uri="{FF2B5EF4-FFF2-40B4-BE49-F238E27FC236}">
                  <a16:creationId xmlns:a16="http://schemas.microsoft.com/office/drawing/2014/main" id="{CEFB3E8E-08F5-480A-9BF5-E7A6D1A59661}"/>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6</a:t>
              </a:r>
            </a:p>
          </p:txBody>
        </p:sp>
      </p:grpSp>
      <p:sp>
        <p:nvSpPr>
          <p:cNvPr id="49" name="Rechthoek: afgeronde hoeken 48">
            <a:extLst>
              <a:ext uri="{FF2B5EF4-FFF2-40B4-BE49-F238E27FC236}">
                <a16:creationId xmlns:a16="http://schemas.microsoft.com/office/drawing/2014/main" id="{C2B2EE1F-2644-47C6-BA3A-489F9BFAFA8A}"/>
              </a:ext>
            </a:extLst>
          </p:cNvPr>
          <p:cNvSpPr/>
          <p:nvPr/>
        </p:nvSpPr>
        <p:spPr>
          <a:xfrm>
            <a:off x="6773998" y="3341367"/>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Uitwisseling data</a:t>
            </a:r>
          </a:p>
        </p:txBody>
      </p:sp>
      <p:sp>
        <p:nvSpPr>
          <p:cNvPr id="51" name="Rechthoek: afgeronde hoeken 50">
            <a:extLst>
              <a:ext uri="{FF2B5EF4-FFF2-40B4-BE49-F238E27FC236}">
                <a16:creationId xmlns:a16="http://schemas.microsoft.com/office/drawing/2014/main" id="{E1B2E94D-CCDE-48DB-84A5-59EBB6724E16}"/>
              </a:ext>
            </a:extLst>
          </p:cNvPr>
          <p:cNvSpPr/>
          <p:nvPr/>
        </p:nvSpPr>
        <p:spPr>
          <a:xfrm>
            <a:off x="6775052" y="4050903"/>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Ontsluiting data</a:t>
            </a:r>
          </a:p>
        </p:txBody>
      </p:sp>
      <p:grpSp>
        <p:nvGrpSpPr>
          <p:cNvPr id="52" name="Groep 51">
            <a:extLst>
              <a:ext uri="{FF2B5EF4-FFF2-40B4-BE49-F238E27FC236}">
                <a16:creationId xmlns:a16="http://schemas.microsoft.com/office/drawing/2014/main" id="{61381EFF-BE09-4D5D-9BE9-DF8452D970EE}"/>
              </a:ext>
            </a:extLst>
          </p:cNvPr>
          <p:cNvGrpSpPr/>
          <p:nvPr/>
        </p:nvGrpSpPr>
        <p:grpSpPr>
          <a:xfrm>
            <a:off x="6775052" y="4761519"/>
            <a:ext cx="2635652" cy="514063"/>
            <a:chOff x="890588" y="2143125"/>
            <a:chExt cx="2635652" cy="514063"/>
          </a:xfrm>
        </p:grpSpPr>
        <p:sp>
          <p:nvSpPr>
            <p:cNvPr id="53" name="Rechthoek: afgeronde hoeken 52">
              <a:extLst>
                <a:ext uri="{FF2B5EF4-FFF2-40B4-BE49-F238E27FC236}">
                  <a16:creationId xmlns:a16="http://schemas.microsoft.com/office/drawing/2014/main" id="{1C06BC01-1D50-4C15-BD8A-E20605E9FE00}"/>
                </a:ext>
              </a:extLst>
            </p:cNvPr>
            <p:cNvSpPr/>
            <p:nvPr/>
          </p:nvSpPr>
          <p:spPr>
            <a:xfrm>
              <a:off x="890588" y="2143125"/>
              <a:ext cx="2635652" cy="514063"/>
            </a:xfrm>
            <a:prstGeom prst="roundRect">
              <a:avLst>
                <a:gd name="adj" fmla="val 50000"/>
              </a:avLst>
            </a:prstGeom>
            <a:solidFill>
              <a:srgbClr val="00A9F3"/>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Vastlegging data in REV</a:t>
              </a:r>
            </a:p>
          </p:txBody>
        </p:sp>
        <p:sp>
          <p:nvSpPr>
            <p:cNvPr id="54" name="Ovaal 53">
              <a:extLst>
                <a:ext uri="{FF2B5EF4-FFF2-40B4-BE49-F238E27FC236}">
                  <a16:creationId xmlns:a16="http://schemas.microsoft.com/office/drawing/2014/main" id="{FCCD558A-3B18-4138-947E-EE402B62E373}"/>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3</a:t>
              </a:r>
            </a:p>
          </p:txBody>
        </p:sp>
      </p:grpSp>
      <p:grpSp>
        <p:nvGrpSpPr>
          <p:cNvPr id="58" name="Groep 57">
            <a:extLst>
              <a:ext uri="{FF2B5EF4-FFF2-40B4-BE49-F238E27FC236}">
                <a16:creationId xmlns:a16="http://schemas.microsoft.com/office/drawing/2014/main" id="{1A696B30-1BAC-440F-BEC6-F53A09DF38AF}"/>
              </a:ext>
            </a:extLst>
          </p:cNvPr>
          <p:cNvGrpSpPr/>
          <p:nvPr/>
        </p:nvGrpSpPr>
        <p:grpSpPr>
          <a:xfrm>
            <a:off x="762000" y="4773701"/>
            <a:ext cx="2635652" cy="514063"/>
            <a:chOff x="890588" y="2143125"/>
            <a:chExt cx="2635652" cy="514063"/>
          </a:xfrm>
        </p:grpSpPr>
        <p:sp>
          <p:nvSpPr>
            <p:cNvPr id="59" name="Rechthoek: afgeronde hoeken 58">
              <a:extLst>
                <a:ext uri="{FF2B5EF4-FFF2-40B4-BE49-F238E27FC236}">
                  <a16:creationId xmlns:a16="http://schemas.microsoft.com/office/drawing/2014/main" id="{3621D26C-7E98-4E6A-93C7-1B17B7A4E849}"/>
                </a:ext>
              </a:extLst>
            </p:cNvPr>
            <p:cNvSpPr/>
            <p:nvPr/>
          </p:nvSpPr>
          <p:spPr>
            <a:xfrm>
              <a:off x="890588" y="2143125"/>
              <a:ext cx="2635652" cy="514063"/>
            </a:xfrm>
            <a:prstGeom prst="roundRect">
              <a:avLst>
                <a:gd name="adj" fmla="val 50000"/>
              </a:avLst>
            </a:prstGeom>
            <a:solidFill>
              <a:srgbClr val="00853C"/>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Verzameling data</a:t>
              </a:r>
            </a:p>
          </p:txBody>
        </p:sp>
        <p:sp>
          <p:nvSpPr>
            <p:cNvPr id="60" name="Ovaal 59">
              <a:extLst>
                <a:ext uri="{FF2B5EF4-FFF2-40B4-BE49-F238E27FC236}">
                  <a16:creationId xmlns:a16="http://schemas.microsoft.com/office/drawing/2014/main" id="{1E1F7DE8-CA4D-48CC-B426-5C99F07DCD58}"/>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1</a:t>
              </a:r>
            </a:p>
          </p:txBody>
        </p:sp>
      </p:grpSp>
      <p:grpSp>
        <p:nvGrpSpPr>
          <p:cNvPr id="64" name="Groep 63">
            <a:extLst>
              <a:ext uri="{FF2B5EF4-FFF2-40B4-BE49-F238E27FC236}">
                <a16:creationId xmlns:a16="http://schemas.microsoft.com/office/drawing/2014/main" id="{0136705F-CEAD-4C71-A795-97D17CBC1D20}"/>
              </a:ext>
            </a:extLst>
          </p:cNvPr>
          <p:cNvGrpSpPr/>
          <p:nvPr/>
        </p:nvGrpSpPr>
        <p:grpSpPr>
          <a:xfrm>
            <a:off x="3761027" y="4773702"/>
            <a:ext cx="2635652" cy="514063"/>
            <a:chOff x="890588" y="2143125"/>
            <a:chExt cx="2635652" cy="514063"/>
          </a:xfrm>
        </p:grpSpPr>
        <p:sp>
          <p:nvSpPr>
            <p:cNvPr id="65" name="Rechthoek: afgeronde hoeken 64">
              <a:extLst>
                <a:ext uri="{FF2B5EF4-FFF2-40B4-BE49-F238E27FC236}">
                  <a16:creationId xmlns:a16="http://schemas.microsoft.com/office/drawing/2014/main" id="{1E3C10FD-265D-47DE-911E-660307C400D6}"/>
                </a:ext>
              </a:extLst>
            </p:cNvPr>
            <p:cNvSpPr/>
            <p:nvPr/>
          </p:nvSpPr>
          <p:spPr>
            <a:xfrm>
              <a:off x="890588" y="2143125"/>
              <a:ext cx="2635652" cy="514063"/>
            </a:xfrm>
            <a:prstGeom prst="roundRect">
              <a:avLst>
                <a:gd name="adj" fmla="val 50000"/>
              </a:avLst>
            </a:prstGeom>
            <a:solidFill>
              <a:srgbClr val="F0AB00"/>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a:r>
                <a:rPr lang="nl-NL" sz="1200" dirty="0">
                  <a:solidFill>
                    <a:schemeClr val="bg1"/>
                  </a:solidFill>
                  <a:latin typeface="Avenir Next LT Pro Demi" panose="020B0704020202020204" pitchFamily="34" charset="0"/>
                </a:rPr>
                <a:t>Invoer data</a:t>
              </a:r>
            </a:p>
          </p:txBody>
        </p:sp>
        <p:sp>
          <p:nvSpPr>
            <p:cNvPr id="66" name="Ovaal 65">
              <a:extLst>
                <a:ext uri="{FF2B5EF4-FFF2-40B4-BE49-F238E27FC236}">
                  <a16:creationId xmlns:a16="http://schemas.microsoft.com/office/drawing/2014/main" id="{571FB5E3-C821-40FD-A763-497F88F286C3}"/>
                </a:ext>
              </a:extLst>
            </p:cNvPr>
            <p:cNvSpPr/>
            <p:nvPr/>
          </p:nvSpPr>
          <p:spPr>
            <a:xfrm>
              <a:off x="964407" y="221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2</a:t>
              </a:r>
            </a:p>
          </p:txBody>
        </p:sp>
      </p:grpSp>
      <p:cxnSp>
        <p:nvCxnSpPr>
          <p:cNvPr id="68" name="Rechte verbindingslijn 67">
            <a:extLst>
              <a:ext uri="{FF2B5EF4-FFF2-40B4-BE49-F238E27FC236}">
                <a16:creationId xmlns:a16="http://schemas.microsoft.com/office/drawing/2014/main" id="{CE1CF007-20F2-4D33-B65D-A6FC5C07DC53}"/>
              </a:ext>
            </a:extLst>
          </p:cNvPr>
          <p:cNvCxnSpPr>
            <a:stCxn id="34" idx="3"/>
            <a:endCxn id="25" idx="1"/>
          </p:cNvCxnSpPr>
          <p:nvPr/>
        </p:nvCxnSpPr>
        <p:spPr>
          <a:xfrm flipV="1">
            <a:off x="3397652" y="1500800"/>
            <a:ext cx="370874" cy="4700"/>
          </a:xfrm>
          <a:prstGeom prst="line">
            <a:avLst/>
          </a:prstGeom>
          <a:ln w="19050">
            <a:solidFill>
              <a:srgbClr val="002C64"/>
            </a:solidFill>
          </a:ln>
        </p:spPr>
        <p:style>
          <a:lnRef idx="1">
            <a:schemeClr val="accent1"/>
          </a:lnRef>
          <a:fillRef idx="0">
            <a:schemeClr val="accent1"/>
          </a:fillRef>
          <a:effectRef idx="0">
            <a:schemeClr val="accent1"/>
          </a:effectRef>
          <a:fontRef idx="minor">
            <a:schemeClr val="tx1"/>
          </a:fontRef>
        </p:style>
      </p:cxnSp>
      <p:cxnSp>
        <p:nvCxnSpPr>
          <p:cNvPr id="69" name="Rechte verbindingslijn 68">
            <a:extLst>
              <a:ext uri="{FF2B5EF4-FFF2-40B4-BE49-F238E27FC236}">
                <a16:creationId xmlns:a16="http://schemas.microsoft.com/office/drawing/2014/main" id="{B68F2D44-65C1-4F71-AD1A-7BD439ECAD55}"/>
              </a:ext>
            </a:extLst>
          </p:cNvPr>
          <p:cNvCxnSpPr>
            <a:cxnSpLocks/>
            <a:stCxn id="25" idx="3"/>
            <a:endCxn id="35" idx="1"/>
          </p:cNvCxnSpPr>
          <p:nvPr/>
        </p:nvCxnSpPr>
        <p:spPr>
          <a:xfrm>
            <a:off x="6404178" y="1500800"/>
            <a:ext cx="370874" cy="4700"/>
          </a:xfrm>
          <a:prstGeom prst="line">
            <a:avLst/>
          </a:prstGeom>
          <a:ln w="19050">
            <a:solidFill>
              <a:srgbClr val="002C64"/>
            </a:solidFill>
          </a:ln>
        </p:spPr>
        <p:style>
          <a:lnRef idx="1">
            <a:schemeClr val="accent1"/>
          </a:lnRef>
          <a:fillRef idx="0">
            <a:schemeClr val="accent1"/>
          </a:fillRef>
          <a:effectRef idx="0">
            <a:schemeClr val="accent1"/>
          </a:effectRef>
          <a:fontRef idx="minor">
            <a:schemeClr val="tx1"/>
          </a:fontRef>
        </p:style>
      </p:cxnSp>
      <p:sp>
        <p:nvSpPr>
          <p:cNvPr id="48" name="Ovaal 47">
            <a:extLst>
              <a:ext uri="{FF2B5EF4-FFF2-40B4-BE49-F238E27FC236}">
                <a16:creationId xmlns:a16="http://schemas.microsoft.com/office/drawing/2014/main" id="{7E55418C-B0F3-2E45-A4C6-C5D26F466CF6}"/>
              </a:ext>
            </a:extLst>
          </p:cNvPr>
          <p:cNvSpPr/>
          <p:nvPr/>
        </p:nvSpPr>
        <p:spPr>
          <a:xfrm>
            <a:off x="6848871" y="3412202"/>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5</a:t>
            </a:r>
          </a:p>
        </p:txBody>
      </p:sp>
      <p:sp>
        <p:nvSpPr>
          <p:cNvPr id="50" name="Ovaal 49">
            <a:extLst>
              <a:ext uri="{FF2B5EF4-FFF2-40B4-BE49-F238E27FC236}">
                <a16:creationId xmlns:a16="http://schemas.microsoft.com/office/drawing/2014/main" id="{08BD459E-9248-BC4B-8F48-56CD314B3291}"/>
              </a:ext>
            </a:extLst>
          </p:cNvPr>
          <p:cNvSpPr/>
          <p:nvPr/>
        </p:nvSpPr>
        <p:spPr>
          <a:xfrm>
            <a:off x="6848871" y="4123243"/>
            <a:ext cx="360000" cy="360000"/>
          </a:xfrm>
          <a:prstGeom prst="ellipse">
            <a:avLst/>
          </a:prstGeom>
          <a:solidFill>
            <a:schemeClr val="bg1"/>
          </a:solidFill>
          <a:ln w="19050">
            <a:solidFill>
              <a:srgbClr val="002C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002C64"/>
                </a:solidFill>
                <a:latin typeface="Avenir Next LT Pro Demi" panose="020B0704020202020204" pitchFamily="34" charset="0"/>
              </a:rPr>
              <a:t>4</a:t>
            </a:r>
          </a:p>
        </p:txBody>
      </p:sp>
      <p:sp>
        <p:nvSpPr>
          <p:cNvPr id="44" name="Titel 1">
            <a:extLst>
              <a:ext uri="{FF2B5EF4-FFF2-40B4-BE49-F238E27FC236}">
                <a16:creationId xmlns:a16="http://schemas.microsoft.com/office/drawing/2014/main" id="{CB9B4E67-782A-D642-9435-232512AD4E89}"/>
              </a:ext>
            </a:extLst>
          </p:cNvPr>
          <p:cNvSpPr txBox="1">
            <a:spLocks/>
          </p:cNvSpPr>
          <p:nvPr/>
        </p:nvSpPr>
        <p:spPr>
          <a:xfrm>
            <a:off x="1832271" y="272869"/>
            <a:ext cx="10033200" cy="720000"/>
          </a:xfrm>
          <a:prstGeom prst="rect">
            <a:avLst/>
          </a:prstGeom>
        </p:spPr>
        <p:txBody>
          <a:bodyPr/>
          <a:lstStyle>
            <a:lvl1pPr algn="l" defTabSz="912832"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32"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9"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18"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2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37" algn="l" defTabSz="912832"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dirty="0"/>
              <a:t>REV in context bedrijfsvoering, IV en ICT</a:t>
            </a:r>
          </a:p>
        </p:txBody>
      </p:sp>
    </p:spTree>
    <p:extLst>
      <p:ext uri="{BB962C8B-B14F-4D97-AF65-F5344CB8AC3E}">
        <p14:creationId xmlns:p14="http://schemas.microsoft.com/office/powerpoint/2010/main" val="285918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11A8A87-7227-C640-B050-786E7BBD7C6C}"/>
              </a:ext>
            </a:extLst>
          </p:cNvPr>
          <p:cNvSpPr txBox="1">
            <a:spLocks/>
          </p:cNvSpPr>
          <p:nvPr/>
        </p:nvSpPr>
        <p:spPr>
          <a:xfrm>
            <a:off x="1079500" y="1800226"/>
            <a:ext cx="10033000" cy="4500563"/>
          </a:xfrm>
          <a:prstGeom prst="rect">
            <a:avLst/>
          </a:prstGeom>
        </p:spPr>
        <p:txBody>
          <a:bodyPr/>
          <a:lstStyle>
            <a:lvl1pPr marL="268293" indent="-268293" algn="l" defTabSz="912832"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61" indent="-269881" algn="l" defTabSz="912832"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41" indent="-269881" algn="l" defTabSz="912832"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22" indent="-269881" algn="l" defTabSz="912832"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402" indent="-268293" algn="l" defTabSz="912832"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525"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12"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1200"/>
              </a:spcBef>
              <a:spcAft>
                <a:spcPts val="1200"/>
              </a:spcAft>
              <a:buNone/>
            </a:pPr>
            <a:r>
              <a:rPr lang="nl-NL" dirty="0"/>
              <a:t>Borging (R)EV in organisatie en bedrijfsvoering</a:t>
            </a:r>
          </a:p>
          <a:p>
            <a:pPr>
              <a:spcBef>
                <a:spcPts val="600"/>
              </a:spcBef>
              <a:spcAft>
                <a:spcPts val="0"/>
              </a:spcAft>
            </a:pPr>
            <a:r>
              <a:rPr lang="nl-NL" dirty="0"/>
              <a:t>Inrichting werkprocessen en afbakening rollen vulling en beheer REV</a:t>
            </a:r>
          </a:p>
          <a:p>
            <a:pPr>
              <a:spcBef>
                <a:spcPts val="600"/>
              </a:spcBef>
              <a:spcAft>
                <a:spcPts val="0"/>
              </a:spcAft>
            </a:pPr>
            <a:r>
              <a:rPr lang="nl-NL" dirty="0"/>
              <a:t>Inrichting informatievoorziening, uitvoerend en sturend</a:t>
            </a:r>
          </a:p>
          <a:p>
            <a:pPr>
              <a:spcBef>
                <a:spcPts val="600"/>
              </a:spcBef>
              <a:spcAft>
                <a:spcPts val="0"/>
              </a:spcAft>
            </a:pPr>
            <a:r>
              <a:rPr lang="nl-NL" dirty="0"/>
              <a:t>Benodigde capaciteit en expertise</a:t>
            </a:r>
          </a:p>
          <a:p>
            <a:pPr>
              <a:spcBef>
                <a:spcPts val="600"/>
              </a:spcBef>
              <a:spcAft>
                <a:spcPts val="0"/>
              </a:spcAft>
            </a:pPr>
            <a:r>
              <a:rPr lang="nl-NL" dirty="0"/>
              <a:t>Inzet eigen applicatie of BGM</a:t>
            </a:r>
          </a:p>
          <a:p>
            <a:pPr marL="0" indent="0">
              <a:spcBef>
                <a:spcPts val="600"/>
              </a:spcBef>
              <a:spcAft>
                <a:spcPts val="0"/>
              </a:spcAft>
              <a:buNone/>
            </a:pPr>
            <a:endParaRPr lang="nl-NL" dirty="0"/>
          </a:p>
        </p:txBody>
      </p:sp>
      <p:sp>
        <p:nvSpPr>
          <p:cNvPr id="4" name="Afgeronde rechthoek 3">
            <a:extLst>
              <a:ext uri="{FF2B5EF4-FFF2-40B4-BE49-F238E27FC236}">
                <a16:creationId xmlns:a16="http://schemas.microsoft.com/office/drawing/2014/main" id="{233A17FB-A0D3-E84F-B94C-B721C874080B}"/>
              </a:ext>
            </a:extLst>
          </p:cNvPr>
          <p:cNvSpPr/>
          <p:nvPr/>
        </p:nvSpPr>
        <p:spPr>
          <a:xfrm>
            <a:off x="-59872" y="6403242"/>
            <a:ext cx="12311743" cy="468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Bef>
                <a:spcPts val="0"/>
              </a:spcBef>
              <a:spcAft>
                <a:spcPts val="0"/>
              </a:spcAft>
            </a:pPr>
            <a:r>
              <a:rPr lang="nl-NL" sz="1800" dirty="0">
                <a:solidFill>
                  <a:schemeClr val="bg1"/>
                </a:solidFill>
              </a:rPr>
              <a:t>Externe veiligheid actuele aanleiding. Afwegingen raken ook aan andere milieuaspecten als bodem, geluid enz. </a:t>
            </a:r>
          </a:p>
        </p:txBody>
      </p:sp>
    </p:spTree>
    <p:extLst>
      <p:ext uri="{BB962C8B-B14F-4D97-AF65-F5344CB8AC3E}">
        <p14:creationId xmlns:p14="http://schemas.microsoft.com/office/powerpoint/2010/main" val="1294102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11A8A87-7227-C640-B050-786E7BBD7C6C}"/>
              </a:ext>
            </a:extLst>
          </p:cNvPr>
          <p:cNvSpPr txBox="1">
            <a:spLocks/>
          </p:cNvSpPr>
          <p:nvPr/>
        </p:nvSpPr>
        <p:spPr>
          <a:xfrm>
            <a:off x="1079500" y="1800226"/>
            <a:ext cx="10033000" cy="4500563"/>
          </a:xfrm>
          <a:prstGeom prst="rect">
            <a:avLst/>
          </a:prstGeom>
        </p:spPr>
        <p:txBody>
          <a:bodyPr/>
          <a:lstStyle>
            <a:lvl1pPr marL="268293" indent="-268293" algn="l" defTabSz="912832"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61" indent="-269881" algn="l" defTabSz="912832"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41" indent="-269881" algn="l" defTabSz="912832"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22" indent="-269881" algn="l" defTabSz="912832"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402" indent="-268293" algn="l" defTabSz="912832"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525"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12"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97"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83" indent="-228593" algn="l" defTabSz="91437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1200"/>
              </a:spcBef>
              <a:spcAft>
                <a:spcPts val="1200"/>
              </a:spcAft>
              <a:buNone/>
            </a:pPr>
            <a:r>
              <a:rPr lang="nl-NL" dirty="0"/>
              <a:t>Borging (R)EV in organisatie en bedrijfsvoering</a:t>
            </a:r>
          </a:p>
          <a:p>
            <a:pPr>
              <a:spcBef>
                <a:spcPts val="600"/>
              </a:spcBef>
              <a:spcAft>
                <a:spcPts val="0"/>
              </a:spcAft>
            </a:pPr>
            <a:r>
              <a:rPr lang="nl-NL" dirty="0"/>
              <a:t>Inrichting werkprocessen en afbakening rollen vulling en beheer REV</a:t>
            </a:r>
          </a:p>
          <a:p>
            <a:pPr>
              <a:spcBef>
                <a:spcPts val="600"/>
              </a:spcBef>
              <a:spcAft>
                <a:spcPts val="0"/>
              </a:spcAft>
            </a:pPr>
            <a:r>
              <a:rPr lang="nl-NL" dirty="0"/>
              <a:t>Inrichting informatievoorziening, uitvoerend en sturend</a:t>
            </a:r>
          </a:p>
          <a:p>
            <a:pPr>
              <a:spcBef>
                <a:spcPts val="600"/>
              </a:spcBef>
              <a:spcAft>
                <a:spcPts val="0"/>
              </a:spcAft>
            </a:pPr>
            <a:r>
              <a:rPr lang="nl-NL" dirty="0"/>
              <a:t>Benodigde capaciteit en expertise</a:t>
            </a:r>
          </a:p>
          <a:p>
            <a:pPr>
              <a:spcBef>
                <a:spcPts val="600"/>
              </a:spcBef>
              <a:spcAft>
                <a:spcPts val="0"/>
              </a:spcAft>
            </a:pPr>
            <a:r>
              <a:rPr lang="nl-NL" dirty="0"/>
              <a:t>Inzet eigen applicatie of BGM</a:t>
            </a:r>
          </a:p>
          <a:p>
            <a:pPr marL="0" indent="0">
              <a:spcBef>
                <a:spcPts val="600"/>
              </a:spcBef>
              <a:spcAft>
                <a:spcPts val="0"/>
              </a:spcAft>
              <a:buNone/>
            </a:pPr>
            <a:endParaRPr lang="nl-NL" dirty="0"/>
          </a:p>
          <a:p>
            <a:pPr marL="0" indent="0">
              <a:spcBef>
                <a:spcPts val="600"/>
              </a:spcBef>
              <a:spcAft>
                <a:spcPts val="0"/>
              </a:spcAft>
              <a:buNone/>
            </a:pPr>
            <a:r>
              <a:rPr lang="nl-NL" dirty="0"/>
              <a:t>Afspraken hierover met omgevingsdienst</a:t>
            </a:r>
          </a:p>
          <a:p>
            <a:pPr>
              <a:spcBef>
                <a:spcPts val="600"/>
              </a:spcBef>
              <a:spcAft>
                <a:spcPts val="0"/>
              </a:spcAft>
            </a:pPr>
            <a:r>
              <a:rPr lang="nl-NL" dirty="0"/>
              <a:t>Opdrachtverlening aan omgevingsdienst; mandaat bronhouderschap</a:t>
            </a:r>
          </a:p>
          <a:p>
            <a:pPr>
              <a:spcBef>
                <a:spcPts val="600"/>
              </a:spcBef>
              <a:spcAft>
                <a:spcPts val="0"/>
              </a:spcAft>
            </a:pPr>
            <a:r>
              <a:rPr lang="nl-NL" dirty="0"/>
              <a:t>Kosten en dekking </a:t>
            </a:r>
            <a:r>
              <a:rPr lang="nl-NL" b="1" baseline="30000" dirty="0"/>
              <a:t>€)</a:t>
            </a:r>
            <a:endParaRPr lang="nl-NL" dirty="0"/>
          </a:p>
          <a:p>
            <a:pPr>
              <a:spcBef>
                <a:spcPts val="600"/>
              </a:spcBef>
              <a:spcAft>
                <a:spcPts val="0"/>
              </a:spcAft>
            </a:pPr>
            <a:r>
              <a:rPr lang="nl-NL" dirty="0"/>
              <a:t>Samenwerking en communicatie</a:t>
            </a:r>
            <a:endParaRPr lang="nl-NL" b="1" baseline="30000" dirty="0"/>
          </a:p>
        </p:txBody>
      </p:sp>
      <p:sp>
        <p:nvSpPr>
          <p:cNvPr id="4" name="Afgeronde rechthoek 3">
            <a:extLst>
              <a:ext uri="{FF2B5EF4-FFF2-40B4-BE49-F238E27FC236}">
                <a16:creationId xmlns:a16="http://schemas.microsoft.com/office/drawing/2014/main" id="{233A17FB-A0D3-E84F-B94C-B721C874080B}"/>
              </a:ext>
            </a:extLst>
          </p:cNvPr>
          <p:cNvSpPr/>
          <p:nvPr/>
        </p:nvSpPr>
        <p:spPr>
          <a:xfrm>
            <a:off x="-59872" y="6403242"/>
            <a:ext cx="12311743" cy="468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Bef>
                <a:spcPts val="0"/>
              </a:spcBef>
              <a:spcAft>
                <a:spcPts val="0"/>
              </a:spcAft>
            </a:pPr>
            <a:r>
              <a:rPr lang="nl-NL" sz="1800" dirty="0">
                <a:solidFill>
                  <a:schemeClr val="bg1"/>
                </a:solidFill>
              </a:rPr>
              <a:t>Externe veiligheid actuele aanleiding. Afwegingen raken ook aan andere milieuaspecten als bodem, geluid enz. </a:t>
            </a:r>
          </a:p>
        </p:txBody>
      </p:sp>
    </p:spTree>
    <p:extLst>
      <p:ext uri="{BB962C8B-B14F-4D97-AF65-F5344CB8AC3E}">
        <p14:creationId xmlns:p14="http://schemas.microsoft.com/office/powerpoint/2010/main" val="1946085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CDC5-C0E6-9243-B5CE-5B36934F075A}"/>
              </a:ext>
            </a:extLst>
          </p:cNvPr>
          <p:cNvSpPr>
            <a:spLocks noGrp="1"/>
          </p:cNvSpPr>
          <p:nvPr>
            <p:ph type="title"/>
          </p:nvPr>
        </p:nvSpPr>
        <p:spPr/>
        <p:txBody>
          <a:bodyPr/>
          <a:lstStyle/>
          <a:p>
            <a:r>
              <a:rPr lang="nl-NL" dirty="0"/>
              <a:t>En dan nu naar DUTO</a:t>
            </a:r>
          </a:p>
        </p:txBody>
      </p:sp>
      <p:sp>
        <p:nvSpPr>
          <p:cNvPr id="4" name="Tekstvak 3">
            <a:extLst>
              <a:ext uri="{FF2B5EF4-FFF2-40B4-BE49-F238E27FC236}">
                <a16:creationId xmlns:a16="http://schemas.microsoft.com/office/drawing/2014/main" id="{B8BBCD36-BEF7-5742-890A-064F0818E352}"/>
              </a:ext>
            </a:extLst>
          </p:cNvPr>
          <p:cNvSpPr txBox="1"/>
          <p:nvPr/>
        </p:nvSpPr>
        <p:spPr>
          <a:xfrm>
            <a:off x="850200" y="1761900"/>
            <a:ext cx="3530600" cy="1938992"/>
          </a:xfrm>
          <a:prstGeom prst="rect">
            <a:avLst/>
          </a:prstGeom>
          <a:no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Hoe registreer je melding?</a:t>
            </a:r>
          </a:p>
          <a:p>
            <a:pPr marL="342900" indent="-342900" algn="l">
              <a:buFont typeface="Arial" panose="020B0604020202020204" pitchFamily="34" charset="0"/>
              <a:buChar char="•"/>
            </a:pPr>
            <a:r>
              <a:rPr lang="nl-NL" sz="2000" dirty="0">
                <a:solidFill>
                  <a:srgbClr val="002060"/>
                </a:solidFill>
                <a:latin typeface="+mn-lt"/>
              </a:rPr>
              <a:t>Hoe relateer je melding aan </a:t>
            </a:r>
            <a:r>
              <a:rPr lang="nl-NL" sz="2000" dirty="0" err="1">
                <a:solidFill>
                  <a:srgbClr val="002060"/>
                </a:solidFill>
                <a:latin typeface="+mn-lt"/>
              </a:rPr>
              <a:t>evt</a:t>
            </a:r>
            <a:r>
              <a:rPr lang="nl-NL" sz="2000" dirty="0">
                <a:solidFill>
                  <a:srgbClr val="002060"/>
                </a:solidFill>
                <a:latin typeface="+mn-lt"/>
              </a:rPr>
              <a:t> vergunning?</a:t>
            </a:r>
          </a:p>
          <a:p>
            <a:pPr marL="342900" indent="-342900" algn="l">
              <a:buFont typeface="Arial" panose="020B0604020202020204" pitchFamily="34" charset="0"/>
              <a:buChar char="•"/>
            </a:pPr>
            <a:r>
              <a:rPr lang="nl-NL" sz="2000" dirty="0">
                <a:solidFill>
                  <a:srgbClr val="002060"/>
                </a:solidFill>
                <a:latin typeface="+mn-lt"/>
              </a:rPr>
              <a:t>Hoe wordt aan te leveren informatie ingediend (hoe stroomlijnen)</a:t>
            </a:r>
          </a:p>
        </p:txBody>
      </p:sp>
      <p:sp>
        <p:nvSpPr>
          <p:cNvPr id="6" name="Tekstvak 5">
            <a:extLst>
              <a:ext uri="{FF2B5EF4-FFF2-40B4-BE49-F238E27FC236}">
                <a16:creationId xmlns:a16="http://schemas.microsoft.com/office/drawing/2014/main" id="{19DB13EB-D2BD-E446-B479-CB75651A0903}"/>
              </a:ext>
            </a:extLst>
          </p:cNvPr>
          <p:cNvSpPr txBox="1"/>
          <p:nvPr/>
        </p:nvSpPr>
        <p:spPr>
          <a:xfrm>
            <a:off x="4760570" y="1782763"/>
            <a:ext cx="3530600" cy="2246769"/>
          </a:xfrm>
          <a:prstGeom prst="rect">
            <a:avLst/>
          </a:prstGeom>
          <a:no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Registreren </a:t>
            </a:r>
            <a:r>
              <a:rPr lang="nl-NL" sz="2000" dirty="0" err="1">
                <a:solidFill>
                  <a:srgbClr val="002060"/>
                </a:solidFill>
                <a:latin typeface="+mn-lt"/>
              </a:rPr>
              <a:t>gereedmelding</a:t>
            </a:r>
            <a:endParaRPr lang="nl-NL" sz="2000" dirty="0">
              <a:solidFill>
                <a:srgbClr val="002060"/>
              </a:solidFill>
              <a:latin typeface="+mn-lt"/>
            </a:endParaRPr>
          </a:p>
          <a:p>
            <a:pPr marL="342900" indent="-342900" algn="l">
              <a:buFont typeface="Arial" panose="020B0604020202020204" pitchFamily="34" charset="0"/>
              <a:buChar char="•"/>
            </a:pPr>
            <a:r>
              <a:rPr lang="nl-NL" sz="2000" dirty="0">
                <a:solidFill>
                  <a:srgbClr val="002060"/>
                </a:solidFill>
                <a:latin typeface="+mn-lt"/>
              </a:rPr>
              <a:t>Dossier opslaan? Waar en hoe?</a:t>
            </a:r>
          </a:p>
          <a:p>
            <a:pPr marL="342900" indent="-342900" algn="l">
              <a:buFont typeface="Arial" panose="020B0604020202020204" pitchFamily="34" charset="0"/>
              <a:buChar char="•"/>
            </a:pPr>
            <a:r>
              <a:rPr lang="nl-NL" sz="2000" dirty="0">
                <a:solidFill>
                  <a:srgbClr val="002060"/>
                </a:solidFill>
                <a:latin typeface="+mn-lt"/>
              </a:rPr>
              <a:t>Toezicht en handhaving?</a:t>
            </a:r>
          </a:p>
          <a:p>
            <a:pPr marL="342900" indent="-342900" algn="l">
              <a:buFont typeface="Arial" panose="020B0604020202020204" pitchFamily="34" charset="0"/>
              <a:buChar char="•"/>
            </a:pPr>
            <a:r>
              <a:rPr lang="nl-NL" sz="2000" dirty="0">
                <a:solidFill>
                  <a:srgbClr val="002060"/>
                </a:solidFill>
                <a:latin typeface="+mn-lt"/>
              </a:rPr>
              <a:t>Hoe registreerden beëindigen bouw?</a:t>
            </a:r>
          </a:p>
        </p:txBody>
      </p:sp>
      <p:sp>
        <p:nvSpPr>
          <p:cNvPr id="7" name="Tekstvak 6">
            <a:extLst>
              <a:ext uri="{FF2B5EF4-FFF2-40B4-BE49-F238E27FC236}">
                <a16:creationId xmlns:a16="http://schemas.microsoft.com/office/drawing/2014/main" id="{876B9EC5-5BFD-0643-8DE9-F36F1A72E1E1}"/>
              </a:ext>
            </a:extLst>
          </p:cNvPr>
          <p:cNvSpPr txBox="1"/>
          <p:nvPr/>
        </p:nvSpPr>
        <p:spPr>
          <a:xfrm>
            <a:off x="822076" y="3789792"/>
            <a:ext cx="3530600" cy="2554545"/>
          </a:xfrm>
          <a:prstGeom prst="rect">
            <a:avLst/>
          </a:prstGeom>
          <a:solidFill>
            <a:schemeClr val="bg1"/>
          </a:solid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Is dossier volledig en beschikbaar?</a:t>
            </a:r>
          </a:p>
          <a:p>
            <a:pPr marL="342900" indent="-342900" algn="l">
              <a:buFont typeface="Arial" panose="020B0604020202020204" pitchFamily="34" charset="0"/>
              <a:buChar char="•"/>
            </a:pPr>
            <a:r>
              <a:rPr lang="nl-NL" sz="2000" dirty="0">
                <a:solidFill>
                  <a:srgbClr val="002060"/>
                </a:solidFill>
                <a:latin typeface="+mn-lt"/>
              </a:rPr>
              <a:t>Duidelijke structuur van dossier?: Hoe worden dossiers gedeeld (en mag dat?</a:t>
            </a:r>
          </a:p>
          <a:p>
            <a:pPr marL="342900" indent="-342900" algn="l">
              <a:buFont typeface="Arial" panose="020B0604020202020204" pitchFamily="34" charset="0"/>
              <a:buChar char="•"/>
            </a:pPr>
            <a:r>
              <a:rPr lang="nl-NL" sz="2000" dirty="0">
                <a:solidFill>
                  <a:srgbClr val="002060"/>
                </a:solidFill>
                <a:latin typeface="+mn-lt"/>
              </a:rPr>
              <a:t>Is er een </a:t>
            </a:r>
            <a:r>
              <a:rPr lang="nl-NL" sz="2000" dirty="0" err="1">
                <a:solidFill>
                  <a:srgbClr val="002060"/>
                </a:solidFill>
                <a:latin typeface="+mn-lt"/>
              </a:rPr>
              <a:t>toezichtsprocotol</a:t>
            </a:r>
            <a:r>
              <a:rPr lang="nl-NL" sz="2000" dirty="0">
                <a:solidFill>
                  <a:srgbClr val="002060"/>
                </a:solidFill>
                <a:latin typeface="+mn-lt"/>
              </a:rPr>
              <a:t>?</a:t>
            </a:r>
          </a:p>
        </p:txBody>
      </p:sp>
      <p:sp>
        <p:nvSpPr>
          <p:cNvPr id="8" name="Tekstvak 7">
            <a:extLst>
              <a:ext uri="{FF2B5EF4-FFF2-40B4-BE49-F238E27FC236}">
                <a16:creationId xmlns:a16="http://schemas.microsoft.com/office/drawing/2014/main" id="{FA6BC2A8-AD0F-9443-BC15-528F78A7CA17}"/>
              </a:ext>
            </a:extLst>
          </p:cNvPr>
          <p:cNvSpPr txBox="1"/>
          <p:nvPr/>
        </p:nvSpPr>
        <p:spPr>
          <a:xfrm>
            <a:off x="8545170" y="1789751"/>
            <a:ext cx="3530600" cy="2554545"/>
          </a:xfrm>
          <a:prstGeom prst="rect">
            <a:avLst/>
          </a:prstGeom>
          <a:no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Hoe toezicht bij te houden in dossier?</a:t>
            </a:r>
          </a:p>
          <a:p>
            <a:pPr marL="342900" indent="-342900" algn="l">
              <a:buFont typeface="Arial" panose="020B0604020202020204" pitchFamily="34" charset="0"/>
              <a:buChar char="•"/>
            </a:pPr>
            <a:r>
              <a:rPr lang="nl-NL" sz="2000" dirty="0">
                <a:solidFill>
                  <a:srgbClr val="002060"/>
                </a:solidFill>
                <a:latin typeface="+mn-lt"/>
              </a:rPr>
              <a:t>Vaste structuur in rapportage?</a:t>
            </a:r>
          </a:p>
          <a:p>
            <a:pPr marL="342900" indent="-342900" algn="l">
              <a:buFont typeface="Arial" panose="020B0604020202020204" pitchFamily="34" charset="0"/>
              <a:buChar char="•"/>
            </a:pPr>
            <a:r>
              <a:rPr lang="nl-NL" sz="2000" dirty="0">
                <a:solidFill>
                  <a:srgbClr val="002060"/>
                </a:solidFill>
                <a:latin typeface="+mn-lt"/>
              </a:rPr>
              <a:t>Register?</a:t>
            </a:r>
          </a:p>
          <a:p>
            <a:pPr marL="342900" indent="-342900" algn="l">
              <a:buFont typeface="Arial" panose="020B0604020202020204" pitchFamily="34" charset="0"/>
              <a:buChar char="•"/>
            </a:pPr>
            <a:r>
              <a:rPr lang="nl-NL" sz="2000" dirty="0">
                <a:solidFill>
                  <a:srgbClr val="002060"/>
                </a:solidFill>
                <a:latin typeface="+mn-lt"/>
              </a:rPr>
              <a:t>Hoe terugkoppeling van waarnemingen naar beleid (omgevingsplan?)</a:t>
            </a:r>
          </a:p>
        </p:txBody>
      </p:sp>
      <p:sp>
        <p:nvSpPr>
          <p:cNvPr id="9" name="Tekstvak 8">
            <a:extLst>
              <a:ext uri="{FF2B5EF4-FFF2-40B4-BE49-F238E27FC236}">
                <a16:creationId xmlns:a16="http://schemas.microsoft.com/office/drawing/2014/main" id="{BBE66379-8203-9949-A92D-8D04BA3D89CB}"/>
              </a:ext>
            </a:extLst>
          </p:cNvPr>
          <p:cNvSpPr txBox="1"/>
          <p:nvPr/>
        </p:nvSpPr>
        <p:spPr>
          <a:xfrm>
            <a:off x="4760570" y="4292962"/>
            <a:ext cx="3530600" cy="2246769"/>
          </a:xfrm>
          <a:prstGeom prst="rect">
            <a:avLst/>
          </a:prstGeom>
          <a:no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Hoe registreren handhavingsverzoek?</a:t>
            </a:r>
          </a:p>
          <a:p>
            <a:pPr marL="342900" indent="-342900" algn="l">
              <a:buFont typeface="Arial" panose="020B0604020202020204" pitchFamily="34" charset="0"/>
              <a:buChar char="•"/>
            </a:pPr>
            <a:r>
              <a:rPr lang="nl-NL" sz="2000" dirty="0">
                <a:solidFill>
                  <a:srgbClr val="002060"/>
                </a:solidFill>
                <a:latin typeface="+mn-lt"/>
              </a:rPr>
              <a:t>Waarschuwingsbrief? Waar registreren?</a:t>
            </a:r>
          </a:p>
          <a:p>
            <a:pPr marL="342900" indent="-342900" algn="l">
              <a:buFont typeface="Arial" panose="020B0604020202020204" pitchFamily="34" charset="0"/>
              <a:buChar char="•"/>
            </a:pPr>
            <a:r>
              <a:rPr lang="nl-NL" sz="2000" dirty="0">
                <a:solidFill>
                  <a:srgbClr val="002060"/>
                </a:solidFill>
                <a:latin typeface="+mn-lt"/>
              </a:rPr>
              <a:t>Hoe worden ketenpartners geïnformeerd? Wie archiveert?</a:t>
            </a:r>
          </a:p>
        </p:txBody>
      </p:sp>
      <p:sp>
        <p:nvSpPr>
          <p:cNvPr id="10" name="Tekstvak 9">
            <a:extLst>
              <a:ext uri="{FF2B5EF4-FFF2-40B4-BE49-F238E27FC236}">
                <a16:creationId xmlns:a16="http://schemas.microsoft.com/office/drawing/2014/main" id="{A207FCCD-F0B3-0D4A-9778-0E3C677560C0}"/>
              </a:ext>
            </a:extLst>
          </p:cNvPr>
          <p:cNvSpPr txBox="1"/>
          <p:nvPr/>
        </p:nvSpPr>
        <p:spPr>
          <a:xfrm>
            <a:off x="8583270" y="5711262"/>
            <a:ext cx="3530600" cy="1015663"/>
          </a:xfrm>
          <a:prstGeom prst="rect">
            <a:avLst/>
          </a:prstGeom>
          <a:noFill/>
          <a:ln w="38100">
            <a:solidFill>
              <a:srgbClr val="FF0000"/>
            </a:solidFill>
          </a:ln>
        </p:spPr>
        <p:txBody>
          <a:bodyPr wrap="square" rtlCol="0">
            <a:spAutoFit/>
          </a:bodyPr>
          <a:lstStyle/>
          <a:p>
            <a:pPr marL="342900" indent="-342900" algn="l">
              <a:buFont typeface="Arial" panose="020B0604020202020204" pitchFamily="34" charset="0"/>
              <a:buChar char="•"/>
            </a:pPr>
            <a:r>
              <a:rPr lang="nl-NL" sz="2000" dirty="0">
                <a:solidFill>
                  <a:srgbClr val="002060"/>
                </a:solidFill>
                <a:latin typeface="+mn-lt"/>
              </a:rPr>
              <a:t>Hoe registreren sanctie?</a:t>
            </a:r>
          </a:p>
          <a:p>
            <a:pPr marL="342900" indent="-342900" algn="l">
              <a:buFont typeface="Arial" panose="020B0604020202020204" pitchFamily="34" charset="0"/>
              <a:buChar char="•"/>
            </a:pPr>
            <a:r>
              <a:rPr lang="nl-NL" sz="2000" dirty="0">
                <a:solidFill>
                  <a:srgbClr val="002060"/>
                </a:solidFill>
                <a:latin typeface="+mn-lt"/>
              </a:rPr>
              <a:t>Welke gevolgacties?</a:t>
            </a:r>
          </a:p>
          <a:p>
            <a:pPr marL="342900" indent="-342900" algn="l">
              <a:buFont typeface="Arial" panose="020B0604020202020204" pitchFamily="34" charset="0"/>
              <a:buChar char="•"/>
            </a:pPr>
            <a:r>
              <a:rPr lang="nl-NL" sz="2000" dirty="0">
                <a:solidFill>
                  <a:srgbClr val="002060"/>
                </a:solidFill>
                <a:latin typeface="+mn-lt"/>
              </a:rPr>
              <a:t>Vervolg acties?</a:t>
            </a:r>
          </a:p>
        </p:txBody>
      </p:sp>
    </p:spTree>
    <p:extLst>
      <p:ext uri="{BB962C8B-B14F-4D97-AF65-F5344CB8AC3E}">
        <p14:creationId xmlns:p14="http://schemas.microsoft.com/office/powerpoint/2010/main" val="243582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546E29-AE7D-4509-A532-126D5D04D2F1}"/>
</file>

<file path=customXml/itemProps2.xml><?xml version="1.0" encoding="utf-8"?>
<ds:datastoreItem xmlns:ds="http://schemas.openxmlformats.org/officeDocument/2006/customXml" ds:itemID="{7197D31A-D379-450F-A8C8-FD31CFE452A7}"/>
</file>

<file path=docProps/app.xml><?xml version="1.0" encoding="utf-8"?>
<Properties xmlns="http://schemas.openxmlformats.org/officeDocument/2006/extended-properties" xmlns:vt="http://schemas.openxmlformats.org/officeDocument/2006/docPropsVTypes">
  <Template>VNG</Template>
  <TotalTime>18821</TotalTime>
  <Words>1663</Words>
  <Application>Microsoft Macintosh PowerPoint</Application>
  <PresentationFormat>Breedbeeld</PresentationFormat>
  <Paragraphs>272</Paragraphs>
  <Slides>10</Slides>
  <Notes>3</Notes>
  <HiddenSlides>0</HiddenSlides>
  <MMClips>0</MMClips>
  <ScaleCrop>false</ScaleCrop>
  <HeadingPairs>
    <vt:vector size="8" baseType="variant">
      <vt:variant>
        <vt:lpstr>Gebruikte lettertypen</vt:lpstr>
      </vt:variant>
      <vt:variant>
        <vt:i4>5</vt:i4>
      </vt:variant>
      <vt:variant>
        <vt:lpstr>Thema</vt:lpstr>
      </vt:variant>
      <vt:variant>
        <vt:i4>2</vt:i4>
      </vt:variant>
      <vt:variant>
        <vt:lpstr>Ingesloten OLE-bronprogramma's</vt:lpstr>
      </vt:variant>
      <vt:variant>
        <vt:i4>1</vt:i4>
      </vt:variant>
      <vt:variant>
        <vt:lpstr>Diatitels</vt:lpstr>
      </vt:variant>
      <vt:variant>
        <vt:i4>10</vt:i4>
      </vt:variant>
    </vt:vector>
  </HeadingPairs>
  <TitlesOfParts>
    <vt:vector size="18" baseType="lpstr">
      <vt:lpstr>Arial</vt:lpstr>
      <vt:lpstr>Avenir Next LT Pro Demi</vt:lpstr>
      <vt:lpstr>Calibri</vt:lpstr>
      <vt:lpstr>Garamond</vt:lpstr>
      <vt:lpstr>Wingdings</vt:lpstr>
      <vt:lpstr>VNG_Basis - kopie</vt:lpstr>
      <vt:lpstr>VNG Titels</vt:lpstr>
      <vt:lpstr>think-cell Slide</vt:lpstr>
      <vt:lpstr>REV en processen, archivering en …</vt:lpstr>
      <vt:lpstr>PowerPoint-presentatie</vt:lpstr>
      <vt:lpstr>PowerPoint-presentatie</vt:lpstr>
      <vt:lpstr>PowerPoint-presentatie</vt:lpstr>
      <vt:lpstr>PowerPoint-presentatie</vt:lpstr>
      <vt:lpstr>PowerPoint-presentatie</vt:lpstr>
      <vt:lpstr>PowerPoint-presentatie</vt:lpstr>
      <vt:lpstr>PowerPoint-presentatie</vt:lpstr>
      <vt:lpstr>En dan nu naar DUTO</vt:lpstr>
      <vt:lpstr>PowerPoint-presentatie</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Vincent Aalbers</dc:creator>
  <cp:keywords>All Places</cp:keywords>
  <cp:lastModifiedBy>Vincent Aalbers</cp:lastModifiedBy>
  <cp:revision>166</cp:revision>
  <cp:lastPrinted>2016-11-29T12:08:35Z</cp:lastPrinted>
  <dcterms:created xsi:type="dcterms:W3CDTF">2021-10-07T07:00:40Z</dcterms:created>
  <dcterms:modified xsi:type="dcterms:W3CDTF">2022-04-13T08:09:51Z</dcterms:modified>
</cp:coreProperties>
</file>