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4286" r:id="rId6"/>
  </p:sldMasterIdLst>
  <p:notesMasterIdLst>
    <p:notesMasterId r:id="rId41"/>
  </p:notesMasterIdLst>
  <p:handoutMasterIdLst>
    <p:handoutMasterId r:id="rId42"/>
  </p:handoutMasterIdLst>
  <p:sldIdLst>
    <p:sldId id="258" r:id="rId7"/>
    <p:sldId id="534" r:id="rId8"/>
    <p:sldId id="535" r:id="rId9"/>
    <p:sldId id="536" r:id="rId10"/>
    <p:sldId id="537" r:id="rId11"/>
    <p:sldId id="539" r:id="rId12"/>
    <p:sldId id="533" r:id="rId13"/>
    <p:sldId id="516" r:id="rId14"/>
    <p:sldId id="523" r:id="rId15"/>
    <p:sldId id="518" r:id="rId16"/>
    <p:sldId id="519" r:id="rId17"/>
    <p:sldId id="317" r:id="rId18"/>
    <p:sldId id="434" r:id="rId19"/>
    <p:sldId id="532" r:id="rId20"/>
    <p:sldId id="499" r:id="rId21"/>
    <p:sldId id="531" r:id="rId22"/>
    <p:sldId id="504" r:id="rId23"/>
    <p:sldId id="479" r:id="rId24"/>
    <p:sldId id="454" r:id="rId25"/>
    <p:sldId id="419" r:id="rId26"/>
    <p:sldId id="478" r:id="rId27"/>
    <p:sldId id="456" r:id="rId28"/>
    <p:sldId id="487" r:id="rId29"/>
    <p:sldId id="467" r:id="rId30"/>
    <p:sldId id="494" r:id="rId31"/>
    <p:sldId id="482" r:id="rId32"/>
    <p:sldId id="540" r:id="rId33"/>
    <p:sldId id="541" r:id="rId34"/>
    <p:sldId id="542" r:id="rId35"/>
    <p:sldId id="256" r:id="rId36"/>
    <p:sldId id="543" r:id="rId37"/>
    <p:sldId id="259" r:id="rId38"/>
    <p:sldId id="260" r:id="rId39"/>
    <p:sldId id="544" r:id="rId40"/>
  </p:sldIdLst>
  <p:sldSz cx="12192000" cy="6858000"/>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11E2D"/>
    <a:srgbClr val="C00000"/>
    <a:srgbClr val="FBEFEF"/>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39A41-5ADA-40D0-81D8-282C86121073}" v="84" dt="2022-01-19T16:57:45.49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47"/>
  </p:normalViewPr>
  <p:slideViewPr>
    <p:cSldViewPr snapToGrid="0" snapToObjects="1">
      <p:cViewPr varScale="1">
        <p:scale>
          <a:sx n="105" d="100"/>
          <a:sy n="105" d="100"/>
        </p:scale>
        <p:origin x="78"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20-1-2022</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20-1-2022</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1</a:t>
            </a:fld>
            <a:endParaRPr lang="nl-NL" altLang="nl-NL"/>
          </a:p>
        </p:txBody>
      </p:sp>
    </p:spTree>
    <p:extLst>
      <p:ext uri="{BB962C8B-B14F-4D97-AF65-F5344CB8AC3E}">
        <p14:creationId xmlns:p14="http://schemas.microsoft.com/office/powerpoint/2010/main" val="175321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29</a:t>
            </a:fld>
            <a:endParaRPr lang="nl-NL" altLang="nl-NL"/>
          </a:p>
        </p:txBody>
      </p:sp>
    </p:spTree>
    <p:extLst>
      <p:ext uri="{BB962C8B-B14F-4D97-AF65-F5344CB8AC3E}">
        <p14:creationId xmlns:p14="http://schemas.microsoft.com/office/powerpoint/2010/main" val="241867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34</a:t>
            </a:fld>
            <a:endParaRPr lang="nl-NL" altLang="nl-NL"/>
          </a:p>
        </p:txBody>
      </p:sp>
    </p:spTree>
    <p:extLst>
      <p:ext uri="{BB962C8B-B14F-4D97-AF65-F5344CB8AC3E}">
        <p14:creationId xmlns:p14="http://schemas.microsoft.com/office/powerpoint/2010/main" val="34454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2</a:t>
            </a:fld>
            <a:endParaRPr lang="nl-NL" altLang="nl-NL"/>
          </a:p>
        </p:txBody>
      </p:sp>
    </p:spTree>
    <p:extLst>
      <p:ext uri="{BB962C8B-B14F-4D97-AF65-F5344CB8AC3E}">
        <p14:creationId xmlns:p14="http://schemas.microsoft.com/office/powerpoint/2010/main" val="151702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3</a:t>
            </a:fld>
            <a:endParaRPr lang="nl-NL" altLang="nl-NL"/>
          </a:p>
        </p:txBody>
      </p:sp>
    </p:spTree>
    <p:extLst>
      <p:ext uri="{BB962C8B-B14F-4D97-AF65-F5344CB8AC3E}">
        <p14:creationId xmlns:p14="http://schemas.microsoft.com/office/powerpoint/2010/main" val="168707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4</a:t>
            </a:fld>
            <a:endParaRPr lang="nl-NL" altLang="nl-NL"/>
          </a:p>
        </p:txBody>
      </p:sp>
    </p:spTree>
    <p:extLst>
      <p:ext uri="{BB962C8B-B14F-4D97-AF65-F5344CB8AC3E}">
        <p14:creationId xmlns:p14="http://schemas.microsoft.com/office/powerpoint/2010/main" val="85924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5</a:t>
            </a:fld>
            <a:endParaRPr lang="nl-NL" altLang="nl-NL"/>
          </a:p>
        </p:txBody>
      </p:sp>
    </p:spTree>
    <p:extLst>
      <p:ext uri="{BB962C8B-B14F-4D97-AF65-F5344CB8AC3E}">
        <p14:creationId xmlns:p14="http://schemas.microsoft.com/office/powerpoint/2010/main" val="274876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6</a:t>
            </a:fld>
            <a:endParaRPr lang="nl-NL" altLang="nl-NL"/>
          </a:p>
        </p:txBody>
      </p:sp>
    </p:spTree>
    <p:extLst>
      <p:ext uri="{BB962C8B-B14F-4D97-AF65-F5344CB8AC3E}">
        <p14:creationId xmlns:p14="http://schemas.microsoft.com/office/powerpoint/2010/main" val="126330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7</a:t>
            </a:fld>
            <a:endParaRPr lang="nl-NL" altLang="nl-NL"/>
          </a:p>
        </p:txBody>
      </p:sp>
    </p:spTree>
    <p:extLst>
      <p:ext uri="{BB962C8B-B14F-4D97-AF65-F5344CB8AC3E}">
        <p14:creationId xmlns:p14="http://schemas.microsoft.com/office/powerpoint/2010/main" val="377067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27</a:t>
            </a:fld>
            <a:endParaRPr lang="nl-NL" altLang="nl-NL"/>
          </a:p>
        </p:txBody>
      </p:sp>
    </p:spTree>
    <p:extLst>
      <p:ext uri="{BB962C8B-B14F-4D97-AF65-F5344CB8AC3E}">
        <p14:creationId xmlns:p14="http://schemas.microsoft.com/office/powerpoint/2010/main" val="97802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3020AEF7-90F7-4617-8342-2A5E7904F037}" type="slidenum">
              <a:rPr lang="nl-NL" altLang="nl-NL" smtClean="0"/>
              <a:pPr>
                <a:defRPr/>
              </a:pPr>
              <a:t>28</a:t>
            </a:fld>
            <a:endParaRPr lang="nl-NL" altLang="nl-NL"/>
          </a:p>
        </p:txBody>
      </p:sp>
    </p:spTree>
    <p:extLst>
      <p:ext uri="{BB962C8B-B14F-4D97-AF65-F5344CB8AC3E}">
        <p14:creationId xmlns:p14="http://schemas.microsoft.com/office/powerpoint/2010/main" val="347943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50532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750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42374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1840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h.vangroningenschinkel@debilt.nl"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hyperlink" Target="mailto:j.vankoutrik@hetutrechtsarchief.n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457290" y="574834"/>
            <a:ext cx="11093360" cy="769441"/>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DUURZAME TOEGANKELIJKHEID </a:t>
            </a:r>
            <a:br>
              <a:rPr lang="nl-NL" altLang="nl-NL" b="0" dirty="0">
                <a:latin typeface="Arial Black" panose="020B0A04020102020204" pitchFamily="34" charset="0"/>
                <a:ea typeface="ＭＳ Ｐゴシック" panose="020B0600070205080204" pitchFamily="34" charset="-128"/>
                <a:cs typeface="Tahoma" panose="020B0604030504040204" pitchFamily="34" charset="0"/>
              </a:rPr>
            </a:br>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EN DE OMGEVINGSWET</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641350" y="2705803"/>
            <a:ext cx="9732887" cy="3604334"/>
          </a:xfrm>
        </p:spPr>
        <p:txBody>
          <a:bodyPr>
            <a:normAutofit/>
          </a:bodyPr>
          <a:lstStyle/>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Interbestuurlijk informatiebeheer</a:t>
            </a:r>
          </a:p>
          <a:p>
            <a:pPr eaLnBrk="1" hangingPunct="1"/>
            <a:endParaRPr lang="nl-NL" altLang="nl-NL" sz="1800" dirty="0">
              <a:latin typeface="Tahoma" panose="020B0604030504040204" pitchFamily="34" charset="0"/>
              <a:ea typeface="ＭＳ Ｐゴシック" panose="020B0600070205080204" pitchFamily="34" charset="-128"/>
            </a:endParaRPr>
          </a:p>
          <a:p>
            <a:pPr eaLnBrk="1" hangingPunct="1"/>
            <a:endParaRPr lang="nl-NL" altLang="nl-NL" sz="1800" dirty="0">
              <a:latin typeface="Tahoma" panose="020B0604030504040204" pitchFamily="34" charset="0"/>
              <a:ea typeface="ＭＳ Ｐゴシック" panose="020B0600070205080204" pitchFamily="34" charset="-128"/>
            </a:endParaRPr>
          </a:p>
          <a:p>
            <a:pPr eaLnBrk="1" hangingPunct="1"/>
            <a:endParaRPr lang="nl-NL" altLang="nl-NL" sz="1800" dirty="0">
              <a:latin typeface="Tahoma" panose="020B0604030504040204" pitchFamily="34" charset="0"/>
              <a:ea typeface="ＭＳ Ｐゴシック" panose="020B0600070205080204" pitchFamily="34" charset="-128"/>
            </a:endParaRPr>
          </a:p>
          <a:p>
            <a:pPr eaLnBrk="1" hangingPunct="1"/>
            <a:endParaRPr lang="nl-NL" altLang="nl-NL" sz="1800" dirty="0">
              <a:latin typeface="Tahoma" panose="020B0604030504040204" pitchFamily="34" charset="0"/>
              <a:ea typeface="ＭＳ Ｐゴシック" panose="020B0600070205080204" pitchFamily="34" charset="-128"/>
            </a:endParaRPr>
          </a:p>
          <a:p>
            <a:pPr eaLnBrk="1" hangingPunct="1"/>
            <a:endParaRPr lang="nl-NL" altLang="nl-NL" sz="1800" dirty="0">
              <a:latin typeface="Tahoma" panose="020B0604030504040204" pitchFamily="34" charset="0"/>
              <a:ea typeface="ＭＳ Ｐゴシック" panose="020B0600070205080204" pitchFamily="34" charset="-128"/>
            </a:endParaRPr>
          </a:p>
          <a:p>
            <a:pPr eaLnBrk="1" hangingPunct="1"/>
            <a:endParaRPr lang="nl-NL" altLang="nl-NL" sz="1800" dirty="0">
              <a:latin typeface="Tahoma" panose="020B0604030504040204" pitchFamily="34" charset="0"/>
              <a:ea typeface="ＭＳ Ｐゴシック" panose="020B0600070205080204" pitchFamily="34" charset="-128"/>
            </a:endParaRPr>
          </a:p>
          <a:p>
            <a:pPr eaLnBrk="1" hangingPunct="1"/>
            <a:r>
              <a:rPr lang="nl-NL" altLang="nl-NL" sz="1800" b="1" dirty="0">
                <a:latin typeface="Tahoma" panose="020B0604030504040204" pitchFamily="34" charset="0"/>
                <a:ea typeface="ＭＳ Ｐゴシック" panose="020B0600070205080204" pitchFamily="34" charset="-128"/>
              </a:rPr>
              <a:t>Voorlichting voor</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Regiosamenwerking Omgevingswet Utrecht</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20 januari 2022</a:t>
            </a:r>
          </a:p>
        </p:txBody>
      </p:sp>
      <p:pic>
        <p:nvPicPr>
          <p:cNvPr id="1026" name="Picture 2">
            <a:extLst>
              <a:ext uri="{FF2B5EF4-FFF2-40B4-BE49-F238E27FC236}">
                <a16:creationId xmlns:a16="http://schemas.microsoft.com/office/drawing/2014/main" id="{2B612E52-51E8-42D6-BA4D-FAD791BA0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281" y="380231"/>
            <a:ext cx="7135047" cy="6208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8878" y="115414"/>
            <a:ext cx="12192000" cy="48819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Lees ook het artikel</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in Od van oktober!</a:t>
            </a:r>
          </a:p>
        </p:txBody>
      </p:sp>
      <p:pic>
        <p:nvPicPr>
          <p:cNvPr id="6" name="Afbeelding 5">
            <a:extLst>
              <a:ext uri="{FF2B5EF4-FFF2-40B4-BE49-F238E27FC236}">
                <a16:creationId xmlns:a16="http://schemas.microsoft.com/office/drawing/2014/main" id="{73533F1B-DA9E-443E-8C16-F6F70587E85C}"/>
              </a:ext>
            </a:extLst>
          </p:cNvPr>
          <p:cNvPicPr>
            <a:picLocks noChangeAspect="1"/>
          </p:cNvPicPr>
          <p:nvPr/>
        </p:nvPicPr>
        <p:blipFill>
          <a:blip r:embed="rId2"/>
          <a:stretch>
            <a:fillRect/>
          </a:stretch>
        </p:blipFill>
        <p:spPr>
          <a:xfrm>
            <a:off x="4311145" y="1"/>
            <a:ext cx="7880855" cy="6858000"/>
          </a:xfrm>
          <a:prstGeom prst="rect">
            <a:avLst/>
          </a:prstGeom>
        </p:spPr>
      </p:pic>
    </p:spTree>
    <p:extLst>
      <p:ext uri="{BB962C8B-B14F-4D97-AF65-F5344CB8AC3E}">
        <p14:creationId xmlns:p14="http://schemas.microsoft.com/office/powerpoint/2010/main" val="300696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1B176E-2B23-4248-BBB8-BF4438587DEC}"/>
              </a:ext>
            </a:extLst>
          </p:cNvPr>
          <p:cNvPicPr>
            <a:picLocks noChangeAspect="1"/>
          </p:cNvPicPr>
          <p:nvPr/>
        </p:nvPicPr>
        <p:blipFill>
          <a:blip r:embed="rId2"/>
          <a:stretch>
            <a:fillRect/>
          </a:stretch>
        </p:blipFill>
        <p:spPr>
          <a:xfrm>
            <a:off x="4798869" y="0"/>
            <a:ext cx="7384253" cy="6858000"/>
          </a:xfrm>
          <a:prstGeom prst="rect">
            <a:avLst/>
          </a:prstGeom>
        </p:spPr>
      </p:pic>
      <p:sp>
        <p:nvSpPr>
          <p:cNvPr id="5" name="Titel 1">
            <a:extLst>
              <a:ext uri="{FF2B5EF4-FFF2-40B4-BE49-F238E27FC236}">
                <a16:creationId xmlns:a16="http://schemas.microsoft.com/office/drawing/2014/main" id="{535F7E2A-A301-4004-8CA9-287B5D15D06B}"/>
              </a:ext>
            </a:extLst>
          </p:cNvPr>
          <p:cNvSpPr>
            <a:spLocks noGrp="1"/>
          </p:cNvSpPr>
          <p:nvPr>
            <p:ph type="title"/>
          </p:nvPr>
        </p:nvSpPr>
        <p:spPr>
          <a:xfrm>
            <a:off x="8878" y="115414"/>
            <a:ext cx="12192000" cy="48819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Lees ook het artikel</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in Od van januari!</a:t>
            </a:r>
          </a:p>
        </p:txBody>
      </p:sp>
    </p:spTree>
    <p:extLst>
      <p:ext uri="{BB962C8B-B14F-4D97-AF65-F5344CB8AC3E}">
        <p14:creationId xmlns:p14="http://schemas.microsoft.com/office/powerpoint/2010/main" val="747620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962" y="3961372"/>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285" y="4088662"/>
            <a:ext cx="3050519" cy="828945"/>
          </a:xfrm>
          <a:prstGeom prst="rect">
            <a:avLst/>
          </a:prstGeom>
        </p:spPr>
      </p:pic>
      <p:cxnSp>
        <p:nvCxnSpPr>
          <p:cNvPr id="29" name="Rechte verbindingslijn 28"/>
          <p:cNvCxnSpPr>
            <a:cxnSpLocks/>
          </p:cNvCxnSpPr>
          <p:nvPr/>
        </p:nvCxnSpPr>
        <p:spPr>
          <a:xfrm flipH="1">
            <a:off x="5641604" y="1608777"/>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3597762" y="1608777"/>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3486403" y="1331090"/>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6173180"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3518979" y="2384280"/>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itel 1">
            <a:extLst>
              <a:ext uri="{FF2B5EF4-FFF2-40B4-BE49-F238E27FC236}">
                <a16:creationId xmlns:a16="http://schemas.microsoft.com/office/drawing/2014/main" id="{7EA751A8-C132-4FF8-882C-DBDEBB49EE10}"/>
              </a:ext>
            </a:extLst>
          </p:cNvPr>
          <p:cNvSpPr txBox="1">
            <a:spLocks/>
          </p:cNvSpPr>
          <p:nvPr/>
        </p:nvSpPr>
        <p:spPr bwMode="auto">
          <a:xfrm>
            <a:off x="35296" y="24894"/>
            <a:ext cx="121567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Uitgangspunt Handreiking: regel DUTO bij jezelf, én met je ketenpartners</a:t>
            </a:r>
          </a:p>
        </p:txBody>
      </p: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7675235" y="1820432"/>
            <a:ext cx="1868684" cy="948908"/>
          </a:xfrm>
          <a:prstGeom prst="rect">
            <a:avLst/>
          </a:prstGeom>
        </p:spPr>
      </p:pic>
      <p:cxnSp>
        <p:nvCxnSpPr>
          <p:cNvPr id="23" name="Rechte verbindingslijn 22"/>
          <p:cNvCxnSpPr>
            <a:cxnSpLocks/>
          </p:cNvCxnSpPr>
          <p:nvPr/>
        </p:nvCxnSpPr>
        <p:spPr>
          <a:xfrm>
            <a:off x="6523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3671617" y="2879401"/>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3331277" y="2926573"/>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3282367" y="5028655"/>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2863400"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6265384"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2533437" y="818306"/>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500" dirty="0">
                <a:solidFill>
                  <a:schemeClr val="lt1">
                    <a:alpha val="60000"/>
                  </a:schemeClr>
                </a:solidFill>
                <a:latin typeface="Arial Black" panose="020B0A04020102020204" pitchFamily="34" charset="0"/>
              </a:rPr>
              <a:t>DSO</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6" y="47746"/>
            <a:ext cx="11139245"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Het bredere kader: samenwerkingsafspraken en -overeenkomst (SOK)</a:t>
            </a:r>
          </a:p>
        </p:txBody>
      </p:sp>
      <p:pic>
        <p:nvPicPr>
          <p:cNvPr id="4" name="Afbeelding 3">
            <a:extLst>
              <a:ext uri="{FF2B5EF4-FFF2-40B4-BE49-F238E27FC236}">
                <a16:creationId xmlns:a16="http://schemas.microsoft.com/office/drawing/2014/main" id="{A2B76177-CBCA-4EA4-98DD-F80E48BB4C58}"/>
              </a:ext>
            </a:extLst>
          </p:cNvPr>
          <p:cNvPicPr>
            <a:picLocks noChangeAspect="1"/>
          </p:cNvPicPr>
          <p:nvPr/>
        </p:nvPicPr>
        <p:blipFill>
          <a:blip r:embed="rId2"/>
          <a:stretch>
            <a:fillRect/>
          </a:stretch>
        </p:blipFill>
        <p:spPr>
          <a:xfrm>
            <a:off x="1949131" y="620694"/>
            <a:ext cx="8293737" cy="6189560"/>
          </a:xfrm>
          <a:prstGeom prst="rect">
            <a:avLst/>
          </a:prstGeom>
        </p:spPr>
      </p:pic>
      <p:pic>
        <p:nvPicPr>
          <p:cNvPr id="6" name="Afbeelding 5">
            <a:extLst>
              <a:ext uri="{FF2B5EF4-FFF2-40B4-BE49-F238E27FC236}">
                <a16:creationId xmlns:a16="http://schemas.microsoft.com/office/drawing/2014/main" id="{845C135C-A842-460E-9D13-8A29F5F43EAD}"/>
              </a:ext>
            </a:extLst>
          </p:cNvPr>
          <p:cNvPicPr>
            <a:picLocks noChangeAspect="1"/>
          </p:cNvPicPr>
          <p:nvPr/>
        </p:nvPicPr>
        <p:blipFill>
          <a:blip r:embed="rId3"/>
          <a:stretch>
            <a:fillRect/>
          </a:stretch>
        </p:blipFill>
        <p:spPr>
          <a:xfrm>
            <a:off x="2007075" y="708406"/>
            <a:ext cx="8177848" cy="6189561"/>
          </a:xfrm>
          <a:prstGeom prst="rect">
            <a:avLst/>
          </a:prstGeom>
        </p:spPr>
      </p:pic>
      <p:sp>
        <p:nvSpPr>
          <p:cNvPr id="8" name="Rechthoek: afgeronde hoeken 7">
            <a:extLst>
              <a:ext uri="{FF2B5EF4-FFF2-40B4-BE49-F238E27FC236}">
                <a16:creationId xmlns:a16="http://schemas.microsoft.com/office/drawing/2014/main" id="{F8515BC4-17C4-4C8C-BAAC-BFB6A6827CF7}"/>
              </a:ext>
            </a:extLst>
          </p:cNvPr>
          <p:cNvSpPr/>
          <p:nvPr/>
        </p:nvSpPr>
        <p:spPr>
          <a:xfrm>
            <a:off x="2246050" y="3870664"/>
            <a:ext cx="6826929" cy="42612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6" y="47746"/>
            <a:ext cx="11139245"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Het bredere kader: samenwerkingsafspraken en -overeenkomst (SOK)</a:t>
            </a:r>
          </a:p>
        </p:txBody>
      </p:sp>
      <p:pic>
        <p:nvPicPr>
          <p:cNvPr id="11" name="Afbeelding 10" descr="Afbeelding met tekst&#10;&#10;Automatisch gegenereerde beschrijving">
            <a:extLst>
              <a:ext uri="{FF2B5EF4-FFF2-40B4-BE49-F238E27FC236}">
                <a16:creationId xmlns:a16="http://schemas.microsoft.com/office/drawing/2014/main" id="{47CCB22E-5A11-4973-92BA-1D6E723C4D0A}"/>
              </a:ext>
            </a:extLst>
          </p:cNvPr>
          <p:cNvPicPr>
            <a:picLocks noChangeAspect="1"/>
          </p:cNvPicPr>
          <p:nvPr/>
        </p:nvPicPr>
        <p:blipFill>
          <a:blip r:embed="rId2"/>
          <a:stretch>
            <a:fillRect/>
          </a:stretch>
        </p:blipFill>
        <p:spPr>
          <a:xfrm>
            <a:off x="3472591" y="666498"/>
            <a:ext cx="4305054" cy="6093654"/>
          </a:xfrm>
          <a:prstGeom prst="rect">
            <a:avLst/>
          </a:prstGeom>
          <a:ln w="12700">
            <a:solidFill>
              <a:schemeClr val="tx1"/>
            </a:solidFill>
          </a:ln>
        </p:spPr>
      </p:pic>
    </p:spTree>
    <p:extLst>
      <p:ext uri="{BB962C8B-B14F-4D97-AF65-F5344CB8AC3E}">
        <p14:creationId xmlns:p14="http://schemas.microsoft.com/office/powerpoint/2010/main" val="5549972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9571889"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wat zou je in een DAP tegen moeten komen?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C55649E6-2F7D-4DF5-A59C-471A3D2188BF}"/>
              </a:ext>
            </a:extLst>
          </p:cNvPr>
          <p:cNvPicPr>
            <a:picLocks noChangeAspect="1"/>
          </p:cNvPicPr>
          <p:nvPr/>
        </p:nvPicPr>
        <p:blipFill>
          <a:blip r:embed="rId3"/>
          <a:stretch>
            <a:fillRect/>
          </a:stretch>
        </p:blipFill>
        <p:spPr>
          <a:xfrm>
            <a:off x="2854552" y="932364"/>
            <a:ext cx="6482896" cy="5455736"/>
          </a:xfrm>
          <a:prstGeom prst="rect">
            <a:avLst/>
          </a:prstGeom>
          <a:ln>
            <a:solidFill>
              <a:schemeClr val="tx1"/>
            </a:solidFill>
          </a:ln>
        </p:spPr>
      </p:pic>
    </p:spTree>
    <p:extLst>
      <p:ext uri="{BB962C8B-B14F-4D97-AF65-F5344CB8AC3E}">
        <p14:creationId xmlns:p14="http://schemas.microsoft.com/office/powerpoint/2010/main" val="292193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6" y="47746"/>
            <a:ext cx="11139245"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Waar moeten we volgens de Handreiking afspraken over maken?</a:t>
            </a:r>
          </a:p>
        </p:txBody>
      </p:sp>
      <p:sp>
        <p:nvSpPr>
          <p:cNvPr id="66563" name="Tijdelijke aanduiding voor inhoud 2">
            <a:extLst>
              <a:ext uri="{FF2B5EF4-FFF2-40B4-BE49-F238E27FC236}">
                <a16:creationId xmlns:a16="http://schemas.microsoft.com/office/drawing/2014/main" id="{2D18DA49-7A3B-417D-B238-A1AC61D56B06}"/>
              </a:ext>
            </a:extLst>
          </p:cNvPr>
          <p:cNvSpPr>
            <a:spLocks noGrp="1"/>
          </p:cNvSpPr>
          <p:nvPr>
            <p:ph idx="1"/>
          </p:nvPr>
        </p:nvSpPr>
        <p:spPr>
          <a:xfrm>
            <a:off x="1226593" y="808054"/>
            <a:ext cx="5769006" cy="4525963"/>
          </a:xfrm>
        </p:spPr>
        <p:txBody>
          <a:bodyPr/>
          <a:lstStyle/>
          <a:p>
            <a:pPr marL="0" indent="0">
              <a:lnSpc>
                <a:spcPct val="150000"/>
              </a:lnSpc>
              <a:buNone/>
            </a:pPr>
            <a:r>
              <a:rPr lang="nl-NL" altLang="nl-NL" b="1" dirty="0">
                <a:latin typeface="Tahoma" panose="020B0604030504040204" pitchFamily="34" charset="0"/>
                <a:ea typeface="ＭＳ Ｐゴシック" panose="020B0600070205080204" pitchFamily="34" charset="-128"/>
              </a:rPr>
              <a:t>Onderwerpen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afspraken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standaarden (metagegevens)</a:t>
            </a:r>
          </a:p>
          <a:p>
            <a:pPr marL="0" indent="0">
              <a:lnSpc>
                <a:spcPct val="150000"/>
              </a:lnSpc>
              <a:buNone/>
            </a:pPr>
            <a:r>
              <a:rPr lang="nl-NL" altLang="nl-NL" dirty="0">
                <a:latin typeface="Tahoma" panose="020B0604030504040204" pitchFamily="34" charset="0"/>
                <a:ea typeface="ＭＳ Ｐゴシック" panose="020B0600070205080204" pitchFamily="34" charset="-128"/>
              </a:rPr>
              <a:t>Procesafhandeling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Versiebeheer en ‘tijdreizen’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Waardering en selectie (bewaartermijnen)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Toepasbare regels</a:t>
            </a:r>
          </a:p>
          <a:p>
            <a:pPr marL="0" indent="0">
              <a:lnSpc>
                <a:spcPct val="150000"/>
              </a:lnSpc>
              <a:buNone/>
            </a:pPr>
            <a:r>
              <a:rPr lang="nl-NL" altLang="nl-NL" dirty="0">
                <a:latin typeface="Tahoma" panose="020B0604030504040204" pitchFamily="34" charset="0"/>
                <a:ea typeface="ＭＳ Ｐゴシック" panose="020B0600070205080204" pitchFamily="34" charset="-128"/>
              </a:rPr>
              <a:t>Vindbaarheid, uitwisselbaarheid en openbaarheid</a:t>
            </a:r>
          </a:p>
          <a:p>
            <a:pPr marL="0" indent="0">
              <a:lnSpc>
                <a:spcPct val="150000"/>
              </a:lnSpc>
              <a:buNone/>
            </a:pPr>
            <a:r>
              <a:rPr lang="nl-NL" altLang="nl-NL" dirty="0">
                <a:latin typeface="Tahoma" panose="020B0604030504040204" pitchFamily="34" charset="0"/>
                <a:ea typeface="ＭＳ Ｐゴシック" panose="020B0600070205080204" pitchFamily="34" charset="-128"/>
              </a:rPr>
              <a:t>(Open) standaarden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Toegang en beveiliging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DUTO-eisen programmatuur</a:t>
            </a:r>
          </a:p>
          <a:p>
            <a:endParaRPr lang="nl-NL" altLang="nl-NL" dirty="0">
              <a:latin typeface="Tahoma" panose="020B0604030504040204" pitchFamily="34" charset="0"/>
              <a:ea typeface="ＭＳ Ｐゴシック" panose="020B0600070205080204" pitchFamily="34" charset="-128"/>
            </a:endParaRPr>
          </a:p>
        </p:txBody>
      </p:sp>
      <p:sp>
        <p:nvSpPr>
          <p:cNvPr id="7" name="Tijdelijke aanduiding voor inhoud 2">
            <a:extLst>
              <a:ext uri="{FF2B5EF4-FFF2-40B4-BE49-F238E27FC236}">
                <a16:creationId xmlns:a16="http://schemas.microsoft.com/office/drawing/2014/main" id="{963FC1E1-C2C3-4A24-BFE5-C2A3E7899F11}"/>
              </a:ext>
            </a:extLst>
          </p:cNvPr>
          <p:cNvSpPr txBox="1">
            <a:spLocks/>
          </p:cNvSpPr>
          <p:nvPr/>
        </p:nvSpPr>
        <p:spPr bwMode="auto">
          <a:xfrm>
            <a:off x="4860984" y="809535"/>
            <a:ext cx="5711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nl-NL" altLang="nl-NL" b="1" dirty="0">
                <a:solidFill>
                  <a:srgbClr val="E11E2D"/>
                </a:solidFill>
                <a:latin typeface="Tahoma" panose="020B0604030504040204" pitchFamily="34" charset="0"/>
                <a:ea typeface="ＭＳ Ｐゴシック" panose="020B0600070205080204" pitchFamily="34" charset="-128"/>
              </a:rPr>
              <a:t>Waar moet ik specifiek op letten bij…</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provincies?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gemeenten?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waterschappen?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veiligheidsregio’s?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omgevingsdiensten?</a:t>
            </a:r>
          </a:p>
          <a:p>
            <a:pPr marL="0" indent="0" algn="r">
              <a:lnSpc>
                <a:spcPct val="150000"/>
              </a:lnSpc>
              <a:buFont typeface="Arial" panose="020B0604020202020204" pitchFamily="34" charset="0"/>
              <a:buNone/>
            </a:pPr>
            <a:r>
              <a:rPr lang="nl-NL" altLang="nl-NL" dirty="0" err="1">
                <a:solidFill>
                  <a:srgbClr val="E11E2D"/>
                </a:solidFill>
                <a:latin typeface="Tahoma" panose="020B0604030504040204" pitchFamily="34" charset="0"/>
                <a:ea typeface="ＭＳ Ｐゴシック" panose="020B0600070205080204" pitchFamily="34" charset="-128"/>
              </a:rPr>
              <a:t>GGD’en</a:t>
            </a:r>
            <a:r>
              <a:rPr lang="nl-NL" altLang="nl-NL" dirty="0">
                <a:solidFill>
                  <a:srgbClr val="E11E2D"/>
                </a:solidFill>
                <a:latin typeface="Tahoma" panose="020B0604030504040204" pitchFamily="34" charset="0"/>
                <a:ea typeface="ＭＳ Ｐゴシック" panose="020B0600070205080204" pitchFamily="34" charset="-128"/>
              </a:rPr>
              <a:t>?</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archiefdiensten?</a:t>
            </a:r>
          </a:p>
          <a:p>
            <a:pPr algn="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4308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10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10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10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20947" y="-41030"/>
            <a:ext cx="1201763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Waar gaan we elkaar in de ketenprocessen tegenkomen?</a:t>
            </a:r>
          </a:p>
        </p:txBody>
      </p:sp>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GEMMA Online Bedrijfsproces ‘Voorbereiden wijziging omgevingsplan’</a:t>
            </a:r>
          </a:p>
        </p:txBody>
      </p:sp>
      <p:pic>
        <p:nvPicPr>
          <p:cNvPr id="2" name="Afbeelding 1">
            <a:extLst>
              <a:ext uri="{FF2B5EF4-FFF2-40B4-BE49-F238E27FC236}">
                <a16:creationId xmlns:a16="http://schemas.microsoft.com/office/drawing/2014/main" id="{3ADF1FE7-C1C4-42D2-B510-D547D793DB2F}"/>
              </a:ext>
            </a:extLst>
          </p:cNvPr>
          <p:cNvPicPr>
            <a:picLocks noChangeAspect="1"/>
          </p:cNvPicPr>
          <p:nvPr/>
        </p:nvPicPr>
        <p:blipFill>
          <a:blip r:embed="rId2"/>
          <a:stretch>
            <a:fillRect/>
          </a:stretch>
        </p:blipFill>
        <p:spPr>
          <a:xfrm>
            <a:off x="0" y="614188"/>
            <a:ext cx="12192000" cy="6047454"/>
          </a:xfrm>
          <a:prstGeom prst="rect">
            <a:avLst/>
          </a:prstGeom>
        </p:spPr>
      </p:pic>
    </p:spTree>
    <p:extLst>
      <p:ext uri="{BB962C8B-B14F-4D97-AF65-F5344CB8AC3E}">
        <p14:creationId xmlns:p14="http://schemas.microsoft.com/office/powerpoint/2010/main" val="41365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9571889"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als er meerdere bevoegden zijn? Meervoudige aanvragen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5327AA9D-D145-4672-88D5-773C1D5D942D}"/>
              </a:ext>
            </a:extLst>
          </p:cNvPr>
          <p:cNvPicPr>
            <a:picLocks noChangeAspect="1"/>
          </p:cNvPicPr>
          <p:nvPr/>
        </p:nvPicPr>
        <p:blipFill>
          <a:blip r:embed="rId3"/>
          <a:stretch>
            <a:fillRect/>
          </a:stretch>
        </p:blipFill>
        <p:spPr>
          <a:xfrm>
            <a:off x="1202175" y="945330"/>
            <a:ext cx="9925191" cy="5163639"/>
          </a:xfrm>
          <a:prstGeom prst="rect">
            <a:avLst/>
          </a:prstGeom>
        </p:spPr>
      </p:pic>
    </p:spTree>
    <p:extLst>
      <p:ext uri="{BB962C8B-B14F-4D97-AF65-F5344CB8AC3E}">
        <p14:creationId xmlns:p14="http://schemas.microsoft.com/office/powerpoint/2010/main" val="373026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als de bevoegdheid gaat schuiven? Magneetactiviteiten</a:t>
            </a:r>
          </a:p>
        </p:txBody>
      </p:sp>
      <p:pic>
        <p:nvPicPr>
          <p:cNvPr id="4" name="Afbeelding 3" descr="Afbeelding met tekst&#10;&#10;Automatisch gegenereerde beschrijving">
            <a:extLst>
              <a:ext uri="{FF2B5EF4-FFF2-40B4-BE49-F238E27FC236}">
                <a16:creationId xmlns:a16="http://schemas.microsoft.com/office/drawing/2014/main" id="{5732F2FA-75D8-4B87-B820-C09DC167D89E}"/>
              </a:ext>
            </a:extLst>
          </p:cNvPr>
          <p:cNvPicPr>
            <a:picLocks noChangeAspect="1"/>
          </p:cNvPicPr>
          <p:nvPr/>
        </p:nvPicPr>
        <p:blipFill>
          <a:blip r:embed="rId2"/>
          <a:stretch>
            <a:fillRect/>
          </a:stretch>
        </p:blipFill>
        <p:spPr>
          <a:xfrm>
            <a:off x="457199" y="699862"/>
            <a:ext cx="7796431" cy="5975257"/>
          </a:xfrm>
          <a:prstGeom prst="rect">
            <a:avLst/>
          </a:prstGeom>
        </p:spPr>
      </p:pic>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rot="20529654">
            <a:off x="7821385" y="3536489"/>
            <a:ext cx="3734041" cy="1757100"/>
          </a:xfrm>
        </p:spPr>
        <p:txBody>
          <a:bodyPr/>
          <a:lstStyle/>
          <a:p>
            <a:pPr marL="0" indent="0">
              <a:buNone/>
            </a:pPr>
            <a:r>
              <a:rPr lang="nl-NL" altLang="nl-NL" sz="2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Afspraken nodig over toegankelijkheid informatie voor medeoverheden?</a:t>
            </a:r>
          </a:p>
          <a:p>
            <a:pPr marL="0" indent="0">
              <a:buNone/>
            </a:pPr>
            <a:endParaRPr lang="nl-NL" altLang="nl-NL" sz="2400" i="1"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883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WELKOM</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1254353" y="1497524"/>
            <a:ext cx="8759324" cy="4276662"/>
          </a:xfrm>
        </p:spPr>
        <p:txBody>
          <a:bodyPr>
            <a:normAutofit/>
          </a:bodyPr>
          <a:lstStyle/>
          <a:p>
            <a:r>
              <a:rPr lang="nl-NL"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Alle overheden in de provincie Utrecht: </a:t>
            </a:r>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provincie, waterschappen, gemeenten, omgevingsdiensten, veiligheidsregio, GGD, archiefdiensten</a:t>
            </a:r>
          </a:p>
          <a:p>
            <a:endPar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Er is veel ontwikkeld voor Omgevingswet, maar hoe zit dat met duurzaam toegankelijk informatiebeheer?</a:t>
            </a:r>
          </a:p>
          <a:p>
            <a:endPar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Wat moeten we doen om dat waar te maken?</a:t>
            </a:r>
          </a:p>
        </p:txBody>
      </p:sp>
      <p:pic>
        <p:nvPicPr>
          <p:cNvPr id="5" name="Picture 2">
            <a:extLst>
              <a:ext uri="{FF2B5EF4-FFF2-40B4-BE49-F238E27FC236}">
                <a16:creationId xmlns:a16="http://schemas.microsoft.com/office/drawing/2014/main" id="{7CB6A898-1369-4180-8B3E-814D24704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982" y="3062665"/>
            <a:ext cx="4319964" cy="375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12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Metadata en ordening: gebruik Ow-bedrijfsprocessen, I-ZTC en PDC</a:t>
            </a:r>
          </a:p>
        </p:txBody>
      </p:sp>
      <p:sp>
        <p:nvSpPr>
          <p:cNvPr id="4" name="Tekstvak 3">
            <a:extLst>
              <a:ext uri="{FF2B5EF4-FFF2-40B4-BE49-F238E27FC236}">
                <a16:creationId xmlns:a16="http://schemas.microsoft.com/office/drawing/2014/main" id="{5DF04E12-C15E-4293-98C9-9C1999A40B77}"/>
              </a:ext>
            </a:extLst>
          </p:cNvPr>
          <p:cNvSpPr txBox="1"/>
          <p:nvPr/>
        </p:nvSpPr>
        <p:spPr>
          <a:xfrm>
            <a:off x="-44390" y="6676008"/>
            <a:ext cx="12192000" cy="215444"/>
          </a:xfrm>
          <a:prstGeom prst="rect">
            <a:avLst/>
          </a:prstGeom>
          <a:noFill/>
        </p:spPr>
        <p:txBody>
          <a:bodyPr wrap="square" rtlCol="0">
            <a:spAutoFit/>
          </a:bodyPr>
          <a:lstStyle/>
          <a:p>
            <a:r>
              <a:rPr lang="nl-NL" sz="800" dirty="0"/>
              <a:t>Bron: Interbestuurlijke </a:t>
            </a:r>
            <a:r>
              <a:rPr lang="nl-NL" sz="800" dirty="0" err="1"/>
              <a:t>procesketens</a:t>
            </a:r>
            <a:r>
              <a:rPr lang="nl-NL" sz="800" dirty="0"/>
              <a:t> Omgevingswet (UIVO-I Ketenprocessen, bijlage 1b)</a:t>
            </a:r>
          </a:p>
        </p:txBody>
      </p:sp>
      <p:pic>
        <p:nvPicPr>
          <p:cNvPr id="5" name="Afbeelding 4">
            <a:extLst>
              <a:ext uri="{FF2B5EF4-FFF2-40B4-BE49-F238E27FC236}">
                <a16:creationId xmlns:a16="http://schemas.microsoft.com/office/drawing/2014/main" id="{68E96FC7-23F7-478A-A47C-093546D08553}"/>
              </a:ext>
            </a:extLst>
          </p:cNvPr>
          <p:cNvPicPr>
            <a:picLocks noChangeAspect="1"/>
          </p:cNvPicPr>
          <p:nvPr/>
        </p:nvPicPr>
        <p:blipFill>
          <a:blip r:embed="rId2"/>
          <a:stretch>
            <a:fillRect/>
          </a:stretch>
        </p:blipFill>
        <p:spPr>
          <a:xfrm>
            <a:off x="1383490" y="1058992"/>
            <a:ext cx="9336240" cy="52175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94330"/>
            <a:ext cx="9571889" cy="43923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Volledigheid:</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interactie met</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landelijke</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voorzieningen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B93236D5-9D02-46FC-BF66-AB38504280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00162" y="44391"/>
            <a:ext cx="5876516" cy="6820674"/>
          </a:xfrm>
          <a:prstGeom prst="rect">
            <a:avLst/>
          </a:prstGeom>
          <a:noFill/>
        </p:spPr>
      </p:pic>
      <p:sp>
        <p:nvSpPr>
          <p:cNvPr id="3" name="Rechthoek 2">
            <a:extLst>
              <a:ext uri="{FF2B5EF4-FFF2-40B4-BE49-F238E27FC236}">
                <a16:creationId xmlns:a16="http://schemas.microsoft.com/office/drawing/2014/main" id="{FA1E1D87-1179-43E4-84C1-D5C6BE14EDC4}"/>
              </a:ext>
            </a:extLst>
          </p:cNvPr>
          <p:cNvSpPr/>
          <p:nvPr/>
        </p:nvSpPr>
        <p:spPr>
          <a:xfrm>
            <a:off x="0" y="6521188"/>
            <a:ext cx="2399416" cy="343877"/>
          </a:xfrm>
          <a:prstGeom prst="rect">
            <a:avLst/>
          </a:prstGeom>
        </p:spPr>
        <p:txBody>
          <a:bodyPr wrap="square">
            <a:spAutoFit/>
          </a:bodyPr>
          <a:lstStyle/>
          <a:p>
            <a:pPr marL="6985" indent="-6985">
              <a:lnSpc>
                <a:spcPct val="107000"/>
              </a:lnSpc>
              <a:spcAft>
                <a:spcPts val="800"/>
              </a:spcAft>
            </a:pP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Bron: Provero presentatie 29 mei 2018 Bas Hoondert Han Wammes VNG Realisatie </a:t>
            </a:r>
            <a:endParaRPr lang="nl-NL" sz="8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192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Metagegevens: Samenwerkfunctionaliteit en API</a:t>
            </a:r>
          </a:p>
        </p:txBody>
      </p:sp>
      <p:pic>
        <p:nvPicPr>
          <p:cNvPr id="5" name="Afbeelding 4" descr="Afbeelding met tekst&#10;&#10;Automatisch gegenereerde beschrijving">
            <a:extLst>
              <a:ext uri="{FF2B5EF4-FFF2-40B4-BE49-F238E27FC236}">
                <a16:creationId xmlns:a16="http://schemas.microsoft.com/office/drawing/2014/main" id="{DE51DA32-4486-48F4-90D3-E36179299FBD}"/>
              </a:ext>
            </a:extLst>
          </p:cNvPr>
          <p:cNvPicPr>
            <a:picLocks noChangeAspect="1"/>
          </p:cNvPicPr>
          <p:nvPr/>
        </p:nvPicPr>
        <p:blipFill>
          <a:blip r:embed="rId2"/>
          <a:stretch>
            <a:fillRect/>
          </a:stretch>
        </p:blipFill>
        <p:spPr>
          <a:xfrm>
            <a:off x="1798982" y="535447"/>
            <a:ext cx="8808397" cy="6222616"/>
          </a:xfrm>
          <a:prstGeom prst="rect">
            <a:avLst/>
          </a:prstGeom>
        </p:spPr>
      </p:pic>
      <p:sp>
        <p:nvSpPr>
          <p:cNvPr id="6" name="Tijdelijke aanduiding voor inhoud 2">
            <a:extLst>
              <a:ext uri="{FF2B5EF4-FFF2-40B4-BE49-F238E27FC236}">
                <a16:creationId xmlns:a16="http://schemas.microsoft.com/office/drawing/2014/main" id="{5BCDE1DF-4C10-4564-98FD-EF345B11B3AE}"/>
              </a:ext>
            </a:extLst>
          </p:cNvPr>
          <p:cNvSpPr txBox="1">
            <a:spLocks/>
          </p:cNvSpPr>
          <p:nvPr/>
        </p:nvSpPr>
        <p:spPr bwMode="auto">
          <a:xfrm>
            <a:off x="2105933" y="2546384"/>
            <a:ext cx="8808397" cy="4207613"/>
          </a:xfrm>
          <a:prstGeom prst="rect">
            <a:avLst/>
          </a:prstGeom>
          <a:solidFill>
            <a:schemeClr val="bg1"/>
          </a:solidFill>
          <a:ln>
            <a:noFill/>
          </a:ln>
        </p:spPr>
        <p:txBody>
          <a:bodyPr vert="horz" wrap="square" lIns="91440" tIns="45720" rIns="91440" bIns="45720" numCol="2"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b="1" dirty="0">
                <a:latin typeface="Arial" panose="020B0604020202020204" pitchFamily="34" charset="0"/>
                <a:cs typeface="Arial" panose="020B0604020202020204" pitchFamily="34" charset="0"/>
              </a:rPr>
              <a:t>Metadata samenwerking:</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samenwerkingId</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samenwerkVorm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status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aangemaaktDoorOIN</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aangemaaktDoorNaam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creatieDatum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kenmerkSysteem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nummerBinnenSyteem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contactpersoonEmailadres</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contactpersoonTelefoonnummer</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laatstAangepastDatum</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titel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beschrijving</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taal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br>
              <a:rPr lang="nl-NL" sz="1400" dirty="0">
                <a:latin typeface="Arial" panose="020B0604020202020204" pitchFamily="34" charset="0"/>
                <a:cs typeface="Arial" panose="020B0604020202020204" pitchFamily="34" charset="0"/>
              </a:rPr>
            </a:br>
            <a:r>
              <a:rPr lang="nl-NL" sz="1400" b="1" dirty="0">
                <a:latin typeface="Arial" panose="020B0604020202020204" pitchFamily="34" charset="0"/>
                <a:cs typeface="Arial" panose="020B0604020202020204" pitchFamily="34" charset="0"/>
              </a:rPr>
              <a:t>Metadata document:</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bestandsNaam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kenmerkSysteem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nummerBinnenSysteem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dossierNummer</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creatieDatum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laatstAangepastDoorNaam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documentIdentificatie</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documentOmschrijving</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vertrouwelijkheidsAanduiding</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taal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formaat</a:t>
            </a:r>
            <a:endParaRPr lang="nl-NL" altLang="nl-NL" sz="1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nl-NL" altLang="nl-NL" sz="1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nl-NL" altLang="nl-NL" sz="1400" i="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kstvak 6">
            <a:extLst>
              <a:ext uri="{FF2B5EF4-FFF2-40B4-BE49-F238E27FC236}">
                <a16:creationId xmlns:a16="http://schemas.microsoft.com/office/drawing/2014/main" id="{B3990E84-61E2-48B6-B71C-588F00402136}"/>
              </a:ext>
            </a:extLst>
          </p:cNvPr>
          <p:cNvSpPr txBox="1"/>
          <p:nvPr/>
        </p:nvSpPr>
        <p:spPr>
          <a:xfrm>
            <a:off x="-44390" y="6676008"/>
            <a:ext cx="12192000" cy="215444"/>
          </a:xfrm>
          <a:prstGeom prst="rect">
            <a:avLst/>
          </a:prstGeom>
          <a:noFill/>
        </p:spPr>
        <p:txBody>
          <a:bodyPr wrap="square" rtlCol="0">
            <a:spAutoFit/>
          </a:bodyPr>
          <a:lstStyle/>
          <a:p>
            <a:r>
              <a:rPr lang="nl-NL" sz="800" dirty="0"/>
              <a:t>Bron: Aan de Slag, nieuwsbrief ontwikkelfase P14</a:t>
            </a:r>
          </a:p>
        </p:txBody>
      </p:sp>
    </p:spTree>
    <p:extLst>
      <p:ext uri="{BB962C8B-B14F-4D97-AF65-F5344CB8AC3E}">
        <p14:creationId xmlns:p14="http://schemas.microsoft.com/office/powerpoint/2010/main" val="31870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Metagegevens: Samenwerkfunctionaliteit en API</a:t>
            </a:r>
          </a:p>
        </p:txBody>
      </p:sp>
      <p:pic>
        <p:nvPicPr>
          <p:cNvPr id="2" name="Afbeelding 1">
            <a:extLst>
              <a:ext uri="{FF2B5EF4-FFF2-40B4-BE49-F238E27FC236}">
                <a16:creationId xmlns:a16="http://schemas.microsoft.com/office/drawing/2014/main" id="{AC125BAF-0F98-4262-9ED6-F84579BEFE5D}"/>
              </a:ext>
            </a:extLst>
          </p:cNvPr>
          <p:cNvPicPr>
            <a:picLocks noChangeAspect="1"/>
          </p:cNvPicPr>
          <p:nvPr/>
        </p:nvPicPr>
        <p:blipFill>
          <a:blip r:embed="rId2"/>
          <a:stretch>
            <a:fillRect/>
          </a:stretch>
        </p:blipFill>
        <p:spPr>
          <a:xfrm>
            <a:off x="1257300" y="485016"/>
            <a:ext cx="4536229" cy="6372984"/>
          </a:xfrm>
          <a:prstGeom prst="rect">
            <a:avLst/>
          </a:prstGeom>
        </p:spPr>
      </p:pic>
      <p:pic>
        <p:nvPicPr>
          <p:cNvPr id="3" name="Afbeelding 2">
            <a:extLst>
              <a:ext uri="{FF2B5EF4-FFF2-40B4-BE49-F238E27FC236}">
                <a16:creationId xmlns:a16="http://schemas.microsoft.com/office/drawing/2014/main" id="{19170937-4C4D-4993-A2AE-39370AC8EB7A}"/>
              </a:ext>
            </a:extLst>
          </p:cNvPr>
          <p:cNvPicPr>
            <a:picLocks noChangeAspect="1"/>
          </p:cNvPicPr>
          <p:nvPr/>
        </p:nvPicPr>
        <p:blipFill>
          <a:blip r:embed="rId3"/>
          <a:stretch>
            <a:fillRect/>
          </a:stretch>
        </p:blipFill>
        <p:spPr>
          <a:xfrm>
            <a:off x="5742729" y="919456"/>
            <a:ext cx="4934984" cy="5930900"/>
          </a:xfrm>
          <a:prstGeom prst="rect">
            <a:avLst/>
          </a:prstGeom>
        </p:spPr>
      </p:pic>
    </p:spTree>
    <p:extLst>
      <p:ext uri="{BB962C8B-B14F-4D97-AF65-F5344CB8AC3E}">
        <p14:creationId xmlns:p14="http://schemas.microsoft.com/office/powerpoint/2010/main" val="246069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Selectie: wie-bewaart-wat en hoe lang?</a:t>
            </a:r>
          </a:p>
        </p:txBody>
      </p:sp>
      <p:pic>
        <p:nvPicPr>
          <p:cNvPr id="5" name="Afbeelding 4">
            <a:extLst>
              <a:ext uri="{FF2B5EF4-FFF2-40B4-BE49-F238E27FC236}">
                <a16:creationId xmlns:a16="http://schemas.microsoft.com/office/drawing/2014/main" id="{38D52D1C-4A0D-455C-A55E-DB31C89BD48C}"/>
              </a:ext>
            </a:extLst>
          </p:cNvPr>
          <p:cNvPicPr>
            <a:picLocks noChangeAspect="1"/>
          </p:cNvPicPr>
          <p:nvPr/>
        </p:nvPicPr>
        <p:blipFill>
          <a:blip r:embed="rId2"/>
          <a:stretch>
            <a:fillRect/>
          </a:stretch>
        </p:blipFill>
        <p:spPr>
          <a:xfrm>
            <a:off x="1016021" y="773362"/>
            <a:ext cx="10159958" cy="5782280"/>
          </a:xfrm>
          <a:prstGeom prst="rect">
            <a:avLst/>
          </a:prstGeom>
        </p:spPr>
      </p:pic>
    </p:spTree>
    <p:extLst>
      <p:ext uri="{BB962C8B-B14F-4D97-AF65-F5344CB8AC3E}">
        <p14:creationId xmlns:p14="http://schemas.microsoft.com/office/powerpoint/2010/main" val="68295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491A87E-BE1A-4946-A52A-E93745FF68D4}"/>
              </a:ext>
            </a:extLst>
          </p:cNvPr>
          <p:cNvPicPr>
            <a:picLocks noChangeAspect="1"/>
          </p:cNvPicPr>
          <p:nvPr/>
        </p:nvPicPr>
        <p:blipFill>
          <a:blip r:embed="rId2"/>
          <a:stretch>
            <a:fillRect/>
          </a:stretch>
        </p:blipFill>
        <p:spPr>
          <a:xfrm>
            <a:off x="578580" y="425440"/>
            <a:ext cx="11034840" cy="6661473"/>
          </a:xfrm>
          <a:prstGeom prst="rect">
            <a:avLst/>
          </a:prstGeom>
        </p:spPr>
      </p:pic>
      <p:sp>
        <p:nvSpPr>
          <p:cNvPr id="63490" name="Titel 1">
            <a:extLst>
              <a:ext uri="{FF2B5EF4-FFF2-40B4-BE49-F238E27FC236}">
                <a16:creationId xmlns:a16="http://schemas.microsoft.com/office/drawing/2014/main" id="{A4AD634B-C6C9-4BC8-95F0-ED12D7F870B1}"/>
              </a:ext>
            </a:extLst>
          </p:cNvPr>
          <p:cNvSpPr>
            <a:spLocks noGrp="1"/>
          </p:cNvSpPr>
          <p:nvPr>
            <p:ph type="title"/>
          </p:nvPr>
        </p:nvSpPr>
        <p:spPr>
          <a:xfrm>
            <a:off x="147510" y="136524"/>
            <a:ext cx="11034840" cy="446033"/>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Software-functionaliteiten en duurzame toegankelijkheid</a:t>
            </a:r>
          </a:p>
        </p:txBody>
      </p:sp>
    </p:spTree>
    <p:extLst>
      <p:ext uri="{BB962C8B-B14F-4D97-AF65-F5344CB8AC3E}">
        <p14:creationId xmlns:p14="http://schemas.microsoft.com/office/powerpoint/2010/main" val="428396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11657364"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Omgevingsbesluiten, geconsolideerde plannen</a:t>
            </a:r>
            <a:r>
              <a:rPr lang="nl-NL" altLang="nl-NL">
                <a:latin typeface="Tahoma" panose="020B0604030504040204" pitchFamily="34" charset="0"/>
                <a:ea typeface="ＭＳ Ｐゴシック" panose="020B0600070205080204" pitchFamily="34" charset="-128"/>
                <a:cs typeface="Tahoma" panose="020B0604030504040204" pitchFamily="34" charset="0"/>
              </a:rPr>
              <a:t>/kaarten </a:t>
            </a:r>
            <a:r>
              <a:rPr lang="nl-NL" altLang="nl-NL" dirty="0">
                <a:latin typeface="Tahoma" panose="020B0604030504040204" pitchFamily="34" charset="0"/>
                <a:ea typeface="ＭＳ Ｐゴシック" panose="020B0600070205080204" pitchFamily="34" charset="-128"/>
                <a:cs typeface="Tahoma" panose="020B0604030504040204" pitchFamily="34" charset="0"/>
              </a:rPr>
              <a:t>en ‘tijdreizen’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7E5852E-D07F-4BDC-9E15-7D90B4F09A9E}"/>
              </a:ext>
            </a:extLst>
          </p:cNvPr>
          <p:cNvPicPr>
            <a:picLocks noChangeAspect="1"/>
          </p:cNvPicPr>
          <p:nvPr/>
        </p:nvPicPr>
        <p:blipFill>
          <a:blip r:embed="rId3"/>
          <a:stretch>
            <a:fillRect/>
          </a:stretch>
        </p:blipFill>
        <p:spPr>
          <a:xfrm>
            <a:off x="3219486" y="648780"/>
            <a:ext cx="5753028" cy="6082220"/>
          </a:xfrm>
          <a:prstGeom prst="rect">
            <a:avLst/>
          </a:prstGeom>
          <a:ln>
            <a:solidFill>
              <a:schemeClr val="tx1"/>
            </a:solidFill>
          </a:ln>
        </p:spPr>
      </p:pic>
    </p:spTree>
    <p:extLst>
      <p:ext uri="{BB962C8B-B14F-4D97-AF65-F5344CB8AC3E}">
        <p14:creationId xmlns:p14="http://schemas.microsoft.com/office/powerpoint/2010/main" val="20713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WAT ROEPT DIT OP?</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989534" y="1855203"/>
            <a:ext cx="8759324" cy="4276662"/>
          </a:xfrm>
        </p:spPr>
        <p:txBody>
          <a:bodyPr>
            <a:normAutofit/>
          </a:bodyPr>
          <a:lstStyle/>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Even kort kijken naar de chat.</a:t>
            </a:r>
          </a:p>
        </p:txBody>
      </p:sp>
      <p:pic>
        <p:nvPicPr>
          <p:cNvPr id="4" name="Afbeelding 3">
            <a:extLst>
              <a:ext uri="{FF2B5EF4-FFF2-40B4-BE49-F238E27FC236}">
                <a16:creationId xmlns:a16="http://schemas.microsoft.com/office/drawing/2014/main" id="{EED80058-A426-4CD6-AA96-4F3AC3E27A82}"/>
              </a:ext>
            </a:extLst>
          </p:cNvPr>
          <p:cNvPicPr>
            <a:picLocks noChangeAspect="1"/>
          </p:cNvPicPr>
          <p:nvPr/>
        </p:nvPicPr>
        <p:blipFill>
          <a:blip r:embed="rId3"/>
          <a:stretch>
            <a:fillRect/>
          </a:stretch>
        </p:blipFill>
        <p:spPr>
          <a:xfrm>
            <a:off x="5369196" y="2469471"/>
            <a:ext cx="6281338" cy="3863109"/>
          </a:xfrm>
          <a:prstGeom prst="rect">
            <a:avLst/>
          </a:prstGeom>
        </p:spPr>
      </p:pic>
    </p:spTree>
    <p:extLst>
      <p:ext uri="{BB962C8B-B14F-4D97-AF65-F5344CB8AC3E}">
        <p14:creationId xmlns:p14="http://schemas.microsoft.com/office/powerpoint/2010/main" val="55580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WELKE SPANNING VOELEN WE?</a:t>
            </a:r>
          </a:p>
        </p:txBody>
      </p:sp>
      <p:sp>
        <p:nvSpPr>
          <p:cNvPr id="5" name="Tijdelijke aanduiding voor inhoud 2">
            <a:extLst>
              <a:ext uri="{FF2B5EF4-FFF2-40B4-BE49-F238E27FC236}">
                <a16:creationId xmlns:a16="http://schemas.microsoft.com/office/drawing/2014/main" id="{62C2413A-E1FB-43B2-BDD5-AFE5BC17D24D}"/>
              </a:ext>
            </a:extLst>
          </p:cNvPr>
          <p:cNvSpPr txBox="1">
            <a:spLocks/>
          </p:cNvSpPr>
          <p:nvPr/>
        </p:nvSpPr>
        <p:spPr bwMode="auto">
          <a:xfrm>
            <a:off x="2001251" y="1813666"/>
            <a:ext cx="8895349" cy="323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anose="020B0604020202020204" pitchFamily="34" charset="0"/>
              <a:buNone/>
              <a:defRPr sz="2000" kern="1200">
                <a:solidFill>
                  <a:srgbClr val="E11E2D"/>
                </a:solidFill>
                <a:latin typeface="Tahoma"/>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nl-NL" b="1" dirty="0">
                <a:solidFill>
                  <a:schemeClr val="tx1"/>
                </a:solidFill>
                <a:latin typeface="Arial" panose="020B0604020202020204" pitchFamily="34" charset="0"/>
                <a:cs typeface="Arial" panose="020B0604020202020204" pitchFamily="34" charset="0"/>
              </a:rPr>
              <a:t>Waterschap</a:t>
            </a:r>
            <a:r>
              <a:rPr lang="nl-NL" dirty="0">
                <a:solidFill>
                  <a:schemeClr val="tx1"/>
                </a:solidFill>
                <a:latin typeface="Arial" panose="020B0604020202020204" pitchFamily="34" charset="0"/>
                <a:cs typeface="Arial" panose="020B0604020202020204" pitchFamily="34" charset="0"/>
              </a:rPr>
              <a:t>		Roland Willemsen				HDSR</a:t>
            </a:r>
          </a:p>
          <a:p>
            <a:pPr>
              <a:lnSpc>
                <a:spcPct val="150000"/>
              </a:lnSpc>
            </a:pPr>
            <a:r>
              <a:rPr lang="nl-NL" b="1" dirty="0">
                <a:solidFill>
                  <a:schemeClr val="tx1"/>
                </a:solidFill>
                <a:latin typeface="Arial" panose="020B0604020202020204" pitchFamily="34" charset="0"/>
                <a:cs typeface="Arial" panose="020B0604020202020204" pitchFamily="34" charset="0"/>
              </a:rPr>
              <a:t>Provincie</a:t>
            </a:r>
            <a:r>
              <a:rPr lang="nl-NL" dirty="0">
                <a:solidFill>
                  <a:schemeClr val="tx1"/>
                </a:solidFill>
                <a:latin typeface="Arial" panose="020B0604020202020204" pitchFamily="34" charset="0"/>
                <a:cs typeface="Arial" panose="020B0604020202020204" pitchFamily="34" charset="0"/>
              </a:rPr>
              <a:t>			Wim Koopmans					provincie Utrecht</a:t>
            </a:r>
          </a:p>
          <a:p>
            <a:pPr>
              <a:lnSpc>
                <a:spcPct val="150000"/>
              </a:lnSpc>
            </a:pPr>
            <a:r>
              <a:rPr lang="nl-NL" b="1" dirty="0">
                <a:solidFill>
                  <a:schemeClr val="tx1"/>
                </a:solidFill>
                <a:latin typeface="Arial" panose="020B0604020202020204" pitchFamily="34" charset="0"/>
                <a:cs typeface="Arial" panose="020B0604020202020204" pitchFamily="34" charset="0"/>
              </a:rPr>
              <a:t>Veiligheidsregio</a:t>
            </a:r>
            <a:r>
              <a:rPr lang="nl-NL" dirty="0">
                <a:solidFill>
                  <a:schemeClr val="tx1"/>
                </a:solidFill>
                <a:latin typeface="Arial" panose="020B0604020202020204" pitchFamily="34" charset="0"/>
                <a:cs typeface="Arial" panose="020B0604020202020204" pitchFamily="34" charset="0"/>
              </a:rPr>
              <a:t>	Anna van </a:t>
            </a:r>
            <a:r>
              <a:rPr lang="nl-NL" dirty="0" err="1">
                <a:solidFill>
                  <a:schemeClr val="tx1"/>
                </a:solidFill>
                <a:latin typeface="Arial" panose="020B0604020202020204" pitchFamily="34" charset="0"/>
                <a:cs typeface="Arial" panose="020B0604020202020204" pitchFamily="34" charset="0"/>
              </a:rPr>
              <a:t>Lankvelt</a:t>
            </a:r>
            <a:r>
              <a:rPr lang="nl-NL" dirty="0">
                <a:solidFill>
                  <a:schemeClr val="tx1"/>
                </a:solidFill>
                <a:latin typeface="Arial" panose="020B0604020202020204" pitchFamily="34" charset="0"/>
                <a:cs typeface="Arial" panose="020B0604020202020204" pitchFamily="34" charset="0"/>
              </a:rPr>
              <a:t>				VRU</a:t>
            </a:r>
          </a:p>
          <a:p>
            <a:pPr>
              <a:lnSpc>
                <a:spcPct val="150000"/>
              </a:lnSpc>
            </a:pPr>
            <a:r>
              <a:rPr lang="nl-NL" b="1" dirty="0">
                <a:solidFill>
                  <a:schemeClr val="tx1"/>
                </a:solidFill>
                <a:latin typeface="Arial" panose="020B0604020202020204" pitchFamily="34" charset="0"/>
                <a:cs typeface="Arial" panose="020B0604020202020204" pitchFamily="34" charset="0"/>
              </a:rPr>
              <a:t>Gemeente</a:t>
            </a:r>
            <a:r>
              <a:rPr lang="nl-NL" dirty="0">
                <a:solidFill>
                  <a:schemeClr val="tx1"/>
                </a:solidFill>
                <a:latin typeface="Arial" panose="020B0604020202020204" pitchFamily="34" charset="0"/>
                <a:cs typeface="Arial" panose="020B0604020202020204" pitchFamily="34" charset="0"/>
              </a:rPr>
              <a:t>			Anna de Jong, Eline Doelman	gemeente De Bilt</a:t>
            </a:r>
          </a:p>
          <a:p>
            <a:pPr>
              <a:lnSpc>
                <a:spcPct val="150000"/>
              </a:lnSpc>
            </a:pPr>
            <a:r>
              <a:rPr lang="nl-NL" b="1" dirty="0">
                <a:solidFill>
                  <a:schemeClr val="tx1"/>
                </a:solidFill>
                <a:latin typeface="Arial" panose="020B0604020202020204" pitchFamily="34" charset="0"/>
                <a:cs typeface="Arial" panose="020B0604020202020204" pitchFamily="34" charset="0"/>
              </a:rPr>
              <a:t>Archiefdienst</a:t>
            </a:r>
            <a:r>
              <a:rPr lang="nl-NL" dirty="0">
                <a:solidFill>
                  <a:schemeClr val="tx1"/>
                </a:solidFill>
                <a:latin typeface="Arial" panose="020B0604020202020204" pitchFamily="34" charset="0"/>
                <a:cs typeface="Arial" panose="020B0604020202020204" pitchFamily="34" charset="0"/>
              </a:rPr>
              <a:t>		Bram Klapwijk					RAZU</a:t>
            </a:r>
          </a:p>
          <a:p>
            <a:pPr>
              <a:lnSpc>
                <a:spcPct val="150000"/>
              </a:lnSpc>
            </a:pPr>
            <a:r>
              <a:rPr lang="nl-NL" b="1" dirty="0">
                <a:solidFill>
                  <a:schemeClr val="tx1"/>
                </a:solidFill>
                <a:latin typeface="Arial" panose="020B0604020202020204" pitchFamily="34" charset="0"/>
                <a:cs typeface="Arial" panose="020B0604020202020204" pitchFamily="34" charset="0"/>
              </a:rPr>
              <a:t>Omgevingsdienst</a:t>
            </a:r>
            <a:r>
              <a:rPr lang="nl-NL" dirty="0">
                <a:solidFill>
                  <a:schemeClr val="tx1"/>
                </a:solidFill>
                <a:latin typeface="Arial" panose="020B0604020202020204" pitchFamily="34" charset="0"/>
                <a:cs typeface="Arial" panose="020B0604020202020204" pitchFamily="34" charset="0"/>
              </a:rPr>
              <a:t>	Lisanne Gommans				</a:t>
            </a:r>
            <a:r>
              <a:rPr lang="nl-NL" dirty="0" err="1">
                <a:solidFill>
                  <a:schemeClr val="tx1"/>
                </a:solidFill>
                <a:latin typeface="Arial" panose="020B0604020202020204" pitchFamily="34" charset="0"/>
                <a:cs typeface="Arial" panose="020B0604020202020204" pitchFamily="34" charset="0"/>
              </a:rPr>
              <a:t>OdrU</a:t>
            </a: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290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HERKENNEN WE DE BUIKPIJN?</a:t>
            </a:r>
          </a:p>
        </p:txBody>
      </p:sp>
      <p:sp>
        <p:nvSpPr>
          <p:cNvPr id="5" name="Tijdelijke aanduiding voor inhoud 2">
            <a:extLst>
              <a:ext uri="{FF2B5EF4-FFF2-40B4-BE49-F238E27FC236}">
                <a16:creationId xmlns:a16="http://schemas.microsoft.com/office/drawing/2014/main" id="{62C2413A-E1FB-43B2-BDD5-AFE5BC17D24D}"/>
              </a:ext>
            </a:extLst>
          </p:cNvPr>
          <p:cNvSpPr txBox="1">
            <a:spLocks/>
          </p:cNvSpPr>
          <p:nvPr/>
        </p:nvSpPr>
        <p:spPr bwMode="auto">
          <a:xfrm>
            <a:off x="1985209" y="1466147"/>
            <a:ext cx="8895349" cy="40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0" indent="0" algn="l" defTabSz="457200" rtl="0" eaLnBrk="0" fontAlgn="base" hangingPunct="0">
              <a:spcBef>
                <a:spcPct val="20000"/>
              </a:spcBef>
              <a:spcAft>
                <a:spcPct val="0"/>
              </a:spcAft>
              <a:buFont typeface="Arial" panose="020B0604020202020204" pitchFamily="34" charset="0"/>
              <a:buNone/>
              <a:defRPr sz="2000" kern="1200">
                <a:solidFill>
                  <a:srgbClr val="E11E2D"/>
                </a:solidFill>
                <a:latin typeface="Tahoma"/>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nl-NL" dirty="0">
                <a:solidFill>
                  <a:schemeClr val="tx1"/>
                </a:solidFill>
                <a:latin typeface="Arial" panose="020B0604020202020204" pitchFamily="34" charset="0"/>
                <a:cs typeface="Arial" panose="020B0604020202020204" pitchFamily="34" charset="0"/>
              </a:rPr>
              <a:t>We gaan in 4 break-outsessies uiteen, start 15.00 uur.</a:t>
            </a:r>
          </a:p>
          <a:p>
            <a:pPr>
              <a:lnSpc>
                <a:spcPct val="150000"/>
              </a:lnSpc>
            </a:pPr>
            <a:endParaRPr lang="nl-NL" dirty="0">
              <a:solidFill>
                <a:schemeClr val="tx1"/>
              </a:solidFill>
              <a:latin typeface="Arial" panose="020B0604020202020204" pitchFamily="34" charset="0"/>
              <a:cs typeface="Arial" panose="020B0604020202020204" pitchFamily="34" charset="0"/>
            </a:endParaRPr>
          </a:p>
          <a:p>
            <a:pPr>
              <a:lnSpc>
                <a:spcPct val="150000"/>
              </a:lnSpc>
            </a:pPr>
            <a:r>
              <a:rPr lang="nl-NL" dirty="0">
                <a:solidFill>
                  <a:schemeClr val="tx1"/>
                </a:solidFill>
                <a:latin typeface="Arial" panose="020B0604020202020204" pitchFamily="34" charset="0"/>
                <a:cs typeface="Arial" panose="020B0604020202020204" pitchFamily="34" charset="0"/>
              </a:rPr>
              <a:t>Onder begeleiding van:</a:t>
            </a:r>
          </a:p>
          <a:p>
            <a:pPr marL="457200" indent="-457200">
              <a:lnSpc>
                <a:spcPct val="150000"/>
              </a:lnSpc>
              <a:buFont typeface="+mj-lt"/>
              <a:buAutoNum type="alphaLcPeriod"/>
            </a:pPr>
            <a:r>
              <a:rPr lang="nl-NL" dirty="0">
                <a:solidFill>
                  <a:schemeClr val="tx1"/>
                </a:solidFill>
                <a:latin typeface="Arial" panose="020B0604020202020204" pitchFamily="34" charset="0"/>
                <a:cs typeface="Arial" panose="020B0604020202020204" pitchFamily="34" charset="0"/>
              </a:rPr>
              <a:t>Henk-Jeroen van Groningen Schinkel</a:t>
            </a:r>
          </a:p>
          <a:p>
            <a:pPr marL="457200" indent="-457200">
              <a:lnSpc>
                <a:spcPct val="150000"/>
              </a:lnSpc>
              <a:buFont typeface="+mj-lt"/>
              <a:buAutoNum type="alphaLcPeriod"/>
            </a:pPr>
            <a:r>
              <a:rPr lang="nl-NL" dirty="0">
                <a:solidFill>
                  <a:schemeClr val="tx1"/>
                </a:solidFill>
                <a:latin typeface="Arial" panose="020B0604020202020204" pitchFamily="34" charset="0"/>
                <a:cs typeface="Arial" panose="020B0604020202020204" pitchFamily="34" charset="0"/>
              </a:rPr>
              <a:t>Caroline van Duinkerken</a:t>
            </a:r>
          </a:p>
          <a:p>
            <a:pPr marL="457200" indent="-457200">
              <a:lnSpc>
                <a:spcPct val="150000"/>
              </a:lnSpc>
              <a:buFont typeface="+mj-lt"/>
              <a:buAutoNum type="alphaLcPeriod"/>
            </a:pPr>
            <a:r>
              <a:rPr lang="nl-NL" dirty="0">
                <a:solidFill>
                  <a:schemeClr val="tx1"/>
                </a:solidFill>
                <a:latin typeface="Arial" panose="020B0604020202020204" pitchFamily="34" charset="0"/>
                <a:cs typeface="Arial" panose="020B0604020202020204" pitchFamily="34" charset="0"/>
              </a:rPr>
              <a:t>Joost van Koutrik</a:t>
            </a:r>
          </a:p>
          <a:p>
            <a:pPr marL="457200" indent="-457200">
              <a:lnSpc>
                <a:spcPct val="150000"/>
              </a:lnSpc>
              <a:buFont typeface="+mj-lt"/>
              <a:buAutoNum type="alphaLcPeriod"/>
            </a:pPr>
            <a:r>
              <a:rPr lang="nl-NL" dirty="0">
                <a:solidFill>
                  <a:schemeClr val="tx1"/>
                </a:solidFill>
                <a:latin typeface="Arial" panose="020B0604020202020204" pitchFamily="34" charset="0"/>
                <a:cs typeface="Arial" panose="020B0604020202020204" pitchFamily="34" charset="0"/>
              </a:rPr>
              <a:t>Monique van der Linden</a:t>
            </a:r>
          </a:p>
          <a:p>
            <a:pPr>
              <a:lnSpc>
                <a:spcPct val="150000"/>
              </a:lnSpc>
            </a:pPr>
            <a:endParaRPr lang="nl-NL" dirty="0">
              <a:solidFill>
                <a:schemeClr val="tx1"/>
              </a:solidFill>
              <a:latin typeface="Arial" panose="020B0604020202020204" pitchFamily="34" charset="0"/>
              <a:cs typeface="Arial" panose="020B0604020202020204" pitchFamily="34" charset="0"/>
            </a:endParaRPr>
          </a:p>
          <a:p>
            <a:pPr>
              <a:lnSpc>
                <a:spcPct val="150000"/>
              </a:lnSpc>
            </a:pPr>
            <a:r>
              <a:rPr lang="nl-NL" dirty="0">
                <a:solidFill>
                  <a:schemeClr val="tx1"/>
                </a:solidFill>
                <a:latin typeface="Arial" panose="020B0604020202020204" pitchFamily="34" charset="0"/>
                <a:cs typeface="Arial" panose="020B0604020202020204" pitchFamily="34" charset="0"/>
              </a:rPr>
              <a:t>Daarna om 15.40 uur weer hier terug voor terugkoppeling.</a:t>
            </a:r>
          </a:p>
        </p:txBody>
      </p:sp>
    </p:spTree>
    <p:extLst>
      <p:ext uri="{BB962C8B-B14F-4D97-AF65-F5344CB8AC3E}">
        <p14:creationId xmlns:p14="http://schemas.microsoft.com/office/powerpoint/2010/main" val="287831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WEBINAR SPELREGELS</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848665" y="2091942"/>
            <a:ext cx="8759324" cy="4276662"/>
          </a:xfrm>
        </p:spPr>
        <p:txBody>
          <a:bodyPr>
            <a:normAutofit/>
          </a:bodyPr>
          <a:lstStyle/>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Video-opname</a:t>
            </a:r>
          </a:p>
          <a:p>
            <a:endPar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SVP microfoon gedempt houden</a:t>
            </a:r>
          </a:p>
          <a:p>
            <a:endPar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Wil je niet in beeld: zet je camera uit</a:t>
            </a:r>
          </a:p>
          <a:p>
            <a:endPar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Vragen: gebruik de chat</a:t>
            </a:r>
          </a:p>
          <a:p>
            <a:endPar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dirty="0">
                <a:solidFill>
                  <a:schemeClr val="tx1"/>
                </a:solidFill>
                <a:effectLst/>
                <a:latin typeface="Arial" panose="020B0604020202020204" pitchFamily="34" charset="0"/>
                <a:ea typeface="Calibri" panose="020F0502020204030204" pitchFamily="34" charset="0"/>
                <a:cs typeface="Arial" panose="020B0604020202020204" pitchFamily="34" charset="0"/>
              </a:rPr>
              <a:t>Privacy: de opname wordt beschikbaar gesteld voor andere overheden</a:t>
            </a:r>
          </a:p>
        </p:txBody>
      </p:sp>
      <p:pic>
        <p:nvPicPr>
          <p:cNvPr id="3" name="Afbeelding 2">
            <a:extLst>
              <a:ext uri="{FF2B5EF4-FFF2-40B4-BE49-F238E27FC236}">
                <a16:creationId xmlns:a16="http://schemas.microsoft.com/office/drawing/2014/main" id="{250D2F97-BE29-47BB-96AD-4A86A5A616D9}"/>
              </a:ext>
            </a:extLst>
          </p:cNvPr>
          <p:cNvPicPr>
            <a:picLocks noChangeAspect="1"/>
          </p:cNvPicPr>
          <p:nvPr/>
        </p:nvPicPr>
        <p:blipFill>
          <a:blip r:embed="rId3"/>
          <a:stretch>
            <a:fillRect/>
          </a:stretch>
        </p:blipFill>
        <p:spPr>
          <a:xfrm>
            <a:off x="5609827" y="704840"/>
            <a:ext cx="6281338" cy="3863109"/>
          </a:xfrm>
          <a:prstGeom prst="rect">
            <a:avLst/>
          </a:prstGeom>
        </p:spPr>
      </p:pic>
    </p:spTree>
    <p:extLst>
      <p:ext uri="{BB962C8B-B14F-4D97-AF65-F5344CB8AC3E}">
        <p14:creationId xmlns:p14="http://schemas.microsoft.com/office/powerpoint/2010/main" val="200817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6E55D7-D1A2-45BF-A976-3B8A21C84542}"/>
              </a:ext>
            </a:extLst>
          </p:cNvPr>
          <p:cNvSpPr txBox="1"/>
          <p:nvPr/>
        </p:nvSpPr>
        <p:spPr>
          <a:xfrm>
            <a:off x="117446" y="134224"/>
            <a:ext cx="1173619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SESSIE A – VAN PLAN TOT PUBLICATIE</a:t>
            </a:r>
          </a:p>
        </p:txBody>
      </p:sp>
      <p:sp>
        <p:nvSpPr>
          <p:cNvPr id="3" name="Tekstvak 2">
            <a:extLst>
              <a:ext uri="{FF2B5EF4-FFF2-40B4-BE49-F238E27FC236}">
                <a16:creationId xmlns:a16="http://schemas.microsoft.com/office/drawing/2014/main" id="{0E2D5D69-EAA4-4425-9F11-50550B7FC8D5}"/>
              </a:ext>
            </a:extLst>
          </p:cNvPr>
          <p:cNvSpPr txBox="1"/>
          <p:nvPr/>
        </p:nvSpPr>
        <p:spPr>
          <a:xfrm>
            <a:off x="830976" y="1319558"/>
            <a:ext cx="9713985" cy="5027017"/>
          </a:xfrm>
          <a:prstGeom prst="rect">
            <a:avLst/>
          </a:prstGeom>
          <a:noFill/>
        </p:spPr>
        <p:txBody>
          <a:bodyPr wrap="square" rtlCol="0">
            <a:spAutoFit/>
          </a:bodyPr>
          <a:lstStyle/>
          <a:p>
            <a:pPr>
              <a:lnSpc>
                <a:spcPct val="150000"/>
              </a:lnSpc>
            </a:pPr>
            <a:r>
              <a:rPr lang="nl-NL" b="1" dirty="0">
                <a:latin typeface="Arial" panose="020B0604020202020204" pitchFamily="34" charset="0"/>
                <a:cs typeface="Arial" panose="020B0604020202020204" pitchFamily="34" charset="0"/>
              </a:rPr>
              <a:t>Samenwerking provincie, gemeente en waterschap in de planketen</a:t>
            </a:r>
          </a:p>
          <a:p>
            <a:pPr>
              <a:lnSpc>
                <a:spcPct val="150000"/>
              </a:lnSpc>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Waar in dit ketenproces vindt de belangrijkste interbestuurlijke interactie plaats? Welke afspraken willen we voor die momenten maken over duurzame toegankelijkheid?</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Hebben we al een plan voor het bewaren van ‘toepasbare regels’? Welke ervaringen kunnen we uitwisselen? Wie betrekken we daarbij?</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Delen wij participatie- en inspraakprocessen met elkaar? En hoe kunnen we DUTO-afspraken daarbij borgen?</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‘Testen voor tijdreizen’ – weten we al genoeg over het bewaren van ruimtelijke besluiten (STOP-TPOD), geconsolideerde plannen en tijdreizen? Willen we hier interbestuurlijk op testen in de regio Utrecht? Wie halen we daarbij?</a:t>
            </a:r>
          </a:p>
        </p:txBody>
      </p:sp>
    </p:spTree>
    <p:extLst>
      <p:ext uri="{BB962C8B-B14F-4D97-AF65-F5344CB8AC3E}">
        <p14:creationId xmlns:p14="http://schemas.microsoft.com/office/powerpoint/2010/main" val="335143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6E55D7-D1A2-45BF-A976-3B8A21C84542}"/>
              </a:ext>
            </a:extLst>
          </p:cNvPr>
          <p:cNvSpPr txBox="1"/>
          <p:nvPr/>
        </p:nvSpPr>
        <p:spPr>
          <a:xfrm>
            <a:off x="117446" y="134224"/>
            <a:ext cx="1173619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SESSIE B – ADVIES VRAGEN EN ADVIES GEVEN</a:t>
            </a:r>
          </a:p>
        </p:txBody>
      </p:sp>
      <p:sp>
        <p:nvSpPr>
          <p:cNvPr id="3" name="Tekstvak 2">
            <a:extLst>
              <a:ext uri="{FF2B5EF4-FFF2-40B4-BE49-F238E27FC236}">
                <a16:creationId xmlns:a16="http://schemas.microsoft.com/office/drawing/2014/main" id="{0E2D5D69-EAA4-4425-9F11-50550B7FC8D5}"/>
              </a:ext>
            </a:extLst>
          </p:cNvPr>
          <p:cNvSpPr txBox="1"/>
          <p:nvPr/>
        </p:nvSpPr>
        <p:spPr>
          <a:xfrm>
            <a:off x="830976" y="1319558"/>
            <a:ext cx="10361957" cy="4819268"/>
          </a:xfrm>
          <a:prstGeom prst="rect">
            <a:avLst/>
          </a:prstGeom>
          <a:noFill/>
        </p:spPr>
        <p:txBody>
          <a:bodyPr wrap="square" rtlCol="0">
            <a:spAutoFit/>
          </a:bodyPr>
          <a:lstStyle/>
          <a:p>
            <a:pPr>
              <a:lnSpc>
                <a:spcPct val="150000"/>
              </a:lnSpc>
            </a:pPr>
            <a:r>
              <a:rPr lang="nl-NL" b="1" dirty="0">
                <a:latin typeface="Arial" panose="020B0604020202020204" pitchFamily="34" charset="0"/>
                <a:cs typeface="Arial" panose="020B0604020202020204" pitchFamily="34" charset="0"/>
              </a:rPr>
              <a:t>Afspraken over informatie-uitwisseling tussen </a:t>
            </a:r>
            <a:r>
              <a:rPr lang="nl-NL" b="1" dirty="0" err="1">
                <a:latin typeface="Arial" panose="020B0604020202020204" pitchFamily="34" charset="0"/>
                <a:cs typeface="Arial" panose="020B0604020202020204" pitchFamily="34" charset="0"/>
              </a:rPr>
              <a:t>adviesvragende</a:t>
            </a:r>
            <a:r>
              <a:rPr lang="nl-NL" b="1" dirty="0">
                <a:latin typeface="Arial" panose="020B0604020202020204" pitchFamily="34" charset="0"/>
                <a:cs typeface="Arial" panose="020B0604020202020204" pitchFamily="34" charset="0"/>
              </a:rPr>
              <a:t> en </a:t>
            </a:r>
            <a:r>
              <a:rPr lang="nl-NL" b="1" dirty="0" err="1">
                <a:latin typeface="Arial" panose="020B0604020202020204" pitchFamily="34" charset="0"/>
                <a:cs typeface="Arial" panose="020B0604020202020204" pitchFamily="34" charset="0"/>
              </a:rPr>
              <a:t>adviesgevende</a:t>
            </a:r>
            <a:r>
              <a:rPr lang="nl-NL" b="1" dirty="0">
                <a:latin typeface="Arial" panose="020B0604020202020204" pitchFamily="34" charset="0"/>
                <a:cs typeface="Arial" panose="020B0604020202020204" pitchFamily="34" charset="0"/>
              </a:rPr>
              <a:t> overheid</a:t>
            </a:r>
          </a:p>
          <a:p>
            <a:pPr>
              <a:lnSpc>
                <a:spcPct val="150000"/>
              </a:lnSpc>
            </a:pPr>
            <a:endParaRPr lang="nl-NL" sz="900" b="1"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Adviserende organen moeten adviezen geven aan meerdere andere overheden; in Utrecht zelfs tot in de twintig. In hoeverre kunnen we de informatie-uitwisseling uniform maken, ook ten behoeve van DUTO? Kunnen we daar nu al afspraken over maken?</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Willen we als overheden elkaar toegang geven tot ons gehele zaakdossier, dus niet alleen een adviesverzoek en verstrekt advies? Heeft dat voordelen? Welke voorzieningen kunnen we hiervoor treffen?</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Als een overheidsorgaan ervoor kiest om de Samenwerkfunctionaliteit niet te gebruiken voor adviezen, weten we welke gevolgen dit heeft voor de informatieketen en DUTO? Welke andere afspraken zouden we dan in ieder geval moeten maken?</a:t>
            </a:r>
          </a:p>
        </p:txBody>
      </p:sp>
    </p:spTree>
    <p:extLst>
      <p:ext uri="{BB962C8B-B14F-4D97-AF65-F5344CB8AC3E}">
        <p14:creationId xmlns:p14="http://schemas.microsoft.com/office/powerpoint/2010/main" val="357236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6E55D7-D1A2-45BF-A976-3B8A21C84542}"/>
              </a:ext>
            </a:extLst>
          </p:cNvPr>
          <p:cNvSpPr txBox="1"/>
          <p:nvPr/>
        </p:nvSpPr>
        <p:spPr>
          <a:xfrm>
            <a:off x="117446" y="134224"/>
            <a:ext cx="1173619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SESSIE C – VAN IDEE TOT AFHANDELING</a:t>
            </a:r>
          </a:p>
        </p:txBody>
      </p:sp>
      <p:sp>
        <p:nvSpPr>
          <p:cNvPr id="3" name="Tekstvak 2">
            <a:extLst>
              <a:ext uri="{FF2B5EF4-FFF2-40B4-BE49-F238E27FC236}">
                <a16:creationId xmlns:a16="http://schemas.microsoft.com/office/drawing/2014/main" id="{0E2D5D69-EAA4-4425-9F11-50550B7FC8D5}"/>
              </a:ext>
            </a:extLst>
          </p:cNvPr>
          <p:cNvSpPr txBox="1"/>
          <p:nvPr/>
        </p:nvSpPr>
        <p:spPr>
          <a:xfrm>
            <a:off x="830976" y="1319558"/>
            <a:ext cx="10361957" cy="5027017"/>
          </a:xfrm>
          <a:prstGeom prst="rect">
            <a:avLst/>
          </a:prstGeom>
          <a:noFill/>
        </p:spPr>
        <p:txBody>
          <a:bodyPr wrap="square" rtlCol="0">
            <a:spAutoFit/>
          </a:bodyPr>
          <a:lstStyle/>
          <a:p>
            <a:pPr>
              <a:lnSpc>
                <a:spcPct val="150000"/>
              </a:lnSpc>
            </a:pPr>
            <a:r>
              <a:rPr lang="nl-NL" b="1" dirty="0">
                <a:latin typeface="Arial" panose="020B0604020202020204" pitchFamily="34" charset="0"/>
                <a:cs typeface="Arial" panose="020B0604020202020204" pitchFamily="34" charset="0"/>
              </a:rPr>
              <a:t>Beheren en hergebruiken van informatie uit de fase vóór een aanvraag of melding</a:t>
            </a:r>
          </a:p>
          <a:p>
            <a:pPr>
              <a:lnSpc>
                <a:spcPct val="150000"/>
              </a:lnSpc>
            </a:pPr>
            <a:endParaRPr lang="nl-NL"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De Omgevingswet gaat uit van het versterken van het proces vóór een aanvraag, bijvoorbeeld in Omgevingstafels. Welke informatie vormen we daar, die wij of andere overheden ook later nodig hebben? Welke afspraken kunnen we daar nu al over maken?</a:t>
            </a:r>
          </a:p>
          <a:p>
            <a:pPr marL="342900" indent="-342900">
              <a:lnSpc>
                <a:spcPct val="150000"/>
              </a:lnSpc>
              <a:buFont typeface="+mj-lt"/>
              <a:buAutoNum type="arabicPeriod"/>
            </a:pPr>
            <a:endParaRPr lang="nl-NL"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Waar zien we de verschillende overheden elkaar tegenkomen in deze fase? Moeten we hiermee afspraken maken over informatiehuishouding?</a:t>
            </a:r>
          </a:p>
          <a:p>
            <a:pPr marL="342900" indent="-342900">
              <a:lnSpc>
                <a:spcPct val="150000"/>
              </a:lnSpc>
              <a:buFont typeface="+mj-lt"/>
              <a:buAutoNum type="arabicPeriod"/>
            </a:pPr>
            <a:endParaRPr lang="nl-NL"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Willen we in deze fase ook informatie betrekken die andere overheden eerder hebben gevormd, bijvoorbeeld bij eerdere melding- of vergunningprocessen? Hebben we hier afspraken voor nodig?</a:t>
            </a:r>
          </a:p>
        </p:txBody>
      </p:sp>
    </p:spTree>
    <p:extLst>
      <p:ext uri="{BB962C8B-B14F-4D97-AF65-F5344CB8AC3E}">
        <p14:creationId xmlns:p14="http://schemas.microsoft.com/office/powerpoint/2010/main" val="311514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6E55D7-D1A2-45BF-A976-3B8A21C84542}"/>
              </a:ext>
            </a:extLst>
          </p:cNvPr>
          <p:cNvSpPr txBox="1"/>
          <p:nvPr/>
        </p:nvSpPr>
        <p:spPr>
          <a:xfrm>
            <a:off x="117446" y="134224"/>
            <a:ext cx="1173619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SESSIE D – DUTO OP LANGERE TERMIJN EN ‘BY DESIGN’</a:t>
            </a:r>
          </a:p>
        </p:txBody>
      </p:sp>
      <p:sp>
        <p:nvSpPr>
          <p:cNvPr id="3" name="Tekstvak 2">
            <a:extLst>
              <a:ext uri="{FF2B5EF4-FFF2-40B4-BE49-F238E27FC236}">
                <a16:creationId xmlns:a16="http://schemas.microsoft.com/office/drawing/2014/main" id="{0E2D5D69-EAA4-4425-9F11-50550B7FC8D5}"/>
              </a:ext>
            </a:extLst>
          </p:cNvPr>
          <p:cNvSpPr txBox="1"/>
          <p:nvPr/>
        </p:nvSpPr>
        <p:spPr>
          <a:xfrm>
            <a:off x="830976" y="1319558"/>
            <a:ext cx="10361957" cy="4819268"/>
          </a:xfrm>
          <a:prstGeom prst="rect">
            <a:avLst/>
          </a:prstGeom>
          <a:noFill/>
        </p:spPr>
        <p:txBody>
          <a:bodyPr wrap="square" rtlCol="0">
            <a:spAutoFit/>
          </a:bodyPr>
          <a:lstStyle/>
          <a:p>
            <a:pPr>
              <a:lnSpc>
                <a:spcPct val="150000"/>
              </a:lnSpc>
            </a:pPr>
            <a:r>
              <a:rPr lang="nl-NL" b="1" dirty="0">
                <a:latin typeface="Arial" panose="020B0604020202020204" pitchFamily="34" charset="0"/>
                <a:cs typeface="Arial" panose="020B0604020202020204" pitchFamily="34" charset="0"/>
              </a:rPr>
              <a:t>Wat verwachten de Utrechtse overheden van hun archiefdienst?</a:t>
            </a:r>
          </a:p>
          <a:p>
            <a:pPr>
              <a:lnSpc>
                <a:spcPct val="150000"/>
              </a:lnSpc>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Weten we al genoeg welke eisen we moeten stellen aan ‘</a:t>
            </a:r>
            <a:r>
              <a:rPr lang="nl-NL" dirty="0" err="1">
                <a:latin typeface="Arial" panose="020B0604020202020204" pitchFamily="34" charset="0"/>
                <a:cs typeface="Arial" panose="020B0604020202020204" pitchFamily="34" charset="0"/>
              </a:rPr>
              <a:t>archiving</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by</a:t>
            </a:r>
            <a:r>
              <a:rPr lang="nl-NL" dirty="0">
                <a:latin typeface="Arial" panose="020B0604020202020204" pitchFamily="34" charset="0"/>
                <a:cs typeface="Arial" panose="020B0604020202020204" pitchFamily="34" charset="0"/>
              </a:rPr>
              <a:t> design’, bijvoorbeeld het beheer van de specifieke Omgevingswet-bestandsformaten op termijn? Wat verwachten we van onze archiefdienst hierbij?</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Een verandering in de volgende Archiefwet is dat bepaalde informatieobjecten ontheven kunnen worden van de zgn. ‘overbrengingsplicht’ naar de archiefdienst. Verwachten we dat dit bij bepaalde Omgevingswet-bestanden gaat gebeuren? Wat moeten we dan afspreken?</a:t>
            </a:r>
          </a:p>
          <a:p>
            <a:pPr marL="342900" indent="-342900">
              <a:lnSpc>
                <a:spcPct val="150000"/>
              </a:lnSpc>
              <a:buFont typeface="+mj-lt"/>
              <a:buAutoNum type="arabicPeriod"/>
            </a:pPr>
            <a:endParaRPr lang="nl-NL" sz="9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nl-NL" dirty="0">
                <a:latin typeface="Arial" panose="020B0604020202020204" pitchFamily="34" charset="0"/>
                <a:cs typeface="Arial" panose="020B0604020202020204" pitchFamily="34" charset="0"/>
              </a:rPr>
              <a:t>Hoe zit het met de andere ‘klassieke’ specialismen van onze archiefdienst: historisch onderzoek, contextverrijking, publieke dienstverlening? Veranderen ontwikkelingen als Omgevingswet en DSO onze verwachtingen van de archiefdienst, als het om die specialismen gaat?</a:t>
            </a:r>
          </a:p>
        </p:txBody>
      </p:sp>
    </p:spTree>
    <p:extLst>
      <p:ext uri="{BB962C8B-B14F-4D97-AF65-F5344CB8AC3E}">
        <p14:creationId xmlns:p14="http://schemas.microsoft.com/office/powerpoint/2010/main" val="324005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AFRONDING EN VERVOLG</a:t>
            </a:r>
          </a:p>
        </p:txBody>
      </p:sp>
      <p:sp>
        <p:nvSpPr>
          <p:cNvPr id="5" name="Tijdelijke aanduiding voor inhoud 2">
            <a:extLst>
              <a:ext uri="{FF2B5EF4-FFF2-40B4-BE49-F238E27FC236}">
                <a16:creationId xmlns:a16="http://schemas.microsoft.com/office/drawing/2014/main" id="{62C2413A-E1FB-43B2-BDD5-AFE5BC17D24D}"/>
              </a:ext>
            </a:extLst>
          </p:cNvPr>
          <p:cNvSpPr txBox="1">
            <a:spLocks/>
          </p:cNvSpPr>
          <p:nvPr/>
        </p:nvSpPr>
        <p:spPr bwMode="auto">
          <a:xfrm>
            <a:off x="927053" y="1424190"/>
            <a:ext cx="6627843" cy="47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defTabSz="457200" rtl="0" eaLnBrk="0" fontAlgn="base" hangingPunct="0">
              <a:spcBef>
                <a:spcPct val="20000"/>
              </a:spcBef>
              <a:spcAft>
                <a:spcPct val="0"/>
              </a:spcAft>
              <a:buFont typeface="Arial" panose="020B0604020202020204" pitchFamily="34" charset="0"/>
              <a:buNone/>
              <a:defRPr sz="2000" kern="1200">
                <a:solidFill>
                  <a:srgbClr val="E11E2D"/>
                </a:solidFill>
                <a:latin typeface="Tahoma"/>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nl-NL" dirty="0">
                <a:solidFill>
                  <a:schemeClr val="tx1"/>
                </a:solidFill>
                <a:latin typeface="Arial" panose="020B0604020202020204" pitchFamily="34" charset="0"/>
                <a:cs typeface="Arial" panose="020B0604020202020204" pitchFamily="34" charset="0"/>
              </a:rPr>
              <a:t>Ga aan de slag – zoek elkaar op, </a:t>
            </a:r>
            <a:br>
              <a:rPr lang="nl-NL" dirty="0">
                <a:solidFill>
                  <a:schemeClr val="tx1"/>
                </a:solidFill>
                <a:latin typeface="Arial" panose="020B0604020202020204" pitchFamily="34" charset="0"/>
                <a:cs typeface="Arial" panose="020B0604020202020204" pitchFamily="34" charset="0"/>
              </a:rPr>
            </a:br>
            <a:r>
              <a:rPr lang="nl-NL" dirty="0">
                <a:solidFill>
                  <a:schemeClr val="tx1"/>
                </a:solidFill>
                <a:latin typeface="Arial" panose="020B0604020202020204" pitchFamily="34" charset="0"/>
                <a:cs typeface="Arial" panose="020B0604020202020204" pitchFamily="34" charset="0"/>
              </a:rPr>
              <a:t>intern en bij je ketenpartners!</a:t>
            </a:r>
          </a:p>
          <a:p>
            <a:pPr>
              <a:lnSpc>
                <a:spcPct val="150000"/>
              </a:lnSpc>
            </a:pPr>
            <a:endParaRPr lang="nl-NL" dirty="0">
              <a:solidFill>
                <a:schemeClr val="tx1"/>
              </a:solidFill>
              <a:latin typeface="Arial" panose="020B0604020202020204" pitchFamily="34" charset="0"/>
              <a:cs typeface="Arial" panose="020B0604020202020204" pitchFamily="34" charset="0"/>
            </a:endParaRPr>
          </a:p>
          <a:p>
            <a:pPr>
              <a:lnSpc>
                <a:spcPct val="150000"/>
              </a:lnSpc>
            </a:pPr>
            <a:r>
              <a:rPr lang="nl-NL" b="1" dirty="0">
                <a:solidFill>
                  <a:schemeClr val="tx1"/>
                </a:solidFill>
                <a:latin typeface="Arial" panose="020B0604020202020204" pitchFamily="34" charset="0"/>
                <a:cs typeface="Arial" panose="020B0604020202020204" pitchFamily="34" charset="0"/>
              </a:rPr>
              <a:t>Voorstel vervolg</a:t>
            </a:r>
          </a:p>
          <a:p>
            <a:pPr>
              <a:lnSpc>
                <a:spcPct val="150000"/>
              </a:lnSpc>
            </a:pPr>
            <a:r>
              <a:rPr lang="nl-NL" dirty="0">
                <a:solidFill>
                  <a:schemeClr val="tx1"/>
                </a:solidFill>
                <a:latin typeface="Arial" panose="020B0604020202020204" pitchFamily="34" charset="0"/>
                <a:cs typeface="Arial" panose="020B0604020202020204" pitchFamily="34" charset="0"/>
              </a:rPr>
              <a:t>Over ongeveer 2 maanden vanuit </a:t>
            </a:r>
            <a:br>
              <a:rPr lang="nl-NL" dirty="0">
                <a:solidFill>
                  <a:schemeClr val="tx1"/>
                </a:solidFill>
                <a:latin typeface="Arial" panose="020B0604020202020204" pitchFamily="34" charset="0"/>
                <a:cs typeface="Arial" panose="020B0604020202020204" pitchFamily="34" charset="0"/>
              </a:rPr>
            </a:br>
            <a:r>
              <a:rPr lang="nl-NL" dirty="0">
                <a:solidFill>
                  <a:schemeClr val="tx1"/>
                </a:solidFill>
                <a:latin typeface="Arial" panose="020B0604020202020204" pitchFamily="34" charset="0"/>
                <a:cs typeface="Arial" panose="020B0604020202020204" pitchFamily="34" charset="0"/>
              </a:rPr>
              <a:t>de Regiosamenwerking</a:t>
            </a:r>
          </a:p>
          <a:p>
            <a:pPr>
              <a:lnSpc>
                <a:spcPct val="150000"/>
              </a:lnSpc>
            </a:pPr>
            <a:endParaRPr lang="nl-NL" dirty="0">
              <a:solidFill>
                <a:schemeClr val="tx1"/>
              </a:solidFill>
              <a:latin typeface="Arial" panose="020B0604020202020204" pitchFamily="34" charset="0"/>
              <a:cs typeface="Arial" panose="020B0604020202020204" pitchFamily="34" charset="0"/>
            </a:endParaRPr>
          </a:p>
          <a:p>
            <a:pPr>
              <a:lnSpc>
                <a:spcPct val="150000"/>
              </a:lnSpc>
            </a:pPr>
            <a:r>
              <a:rPr lang="nl-NL" b="1" dirty="0">
                <a:solidFill>
                  <a:schemeClr val="tx1"/>
                </a:solidFill>
                <a:latin typeface="Arial" panose="020B0604020202020204" pitchFamily="34" charset="0"/>
                <a:cs typeface="Arial" panose="020B0604020202020204" pitchFamily="34" charset="0"/>
              </a:rPr>
              <a:t>Suggesties en vragen over vervolg?</a:t>
            </a:r>
          </a:p>
          <a:p>
            <a:pPr>
              <a:lnSpc>
                <a:spcPct val="150000"/>
              </a:lnSpc>
            </a:pPr>
            <a:r>
              <a:rPr lang="nl-NL" dirty="0">
                <a:solidFill>
                  <a:schemeClr val="tx1"/>
                </a:solidFill>
                <a:latin typeface="Arial" panose="020B0604020202020204" pitchFamily="34" charset="0"/>
                <a:cs typeface="Arial" panose="020B0604020202020204" pitchFamily="34" charset="0"/>
                <a:hlinkClick r:id="rId3"/>
              </a:rPr>
              <a:t>h.vangroningenschinkel@debilt.nl</a:t>
            </a:r>
            <a:endParaRPr lang="nl-NL" dirty="0">
              <a:solidFill>
                <a:schemeClr val="tx1"/>
              </a:solidFill>
              <a:latin typeface="Arial" panose="020B0604020202020204" pitchFamily="34" charset="0"/>
              <a:cs typeface="Arial" panose="020B0604020202020204" pitchFamily="34" charset="0"/>
            </a:endParaRPr>
          </a:p>
          <a:p>
            <a:pPr>
              <a:lnSpc>
                <a:spcPct val="150000"/>
              </a:lnSpc>
            </a:pPr>
            <a:r>
              <a:rPr lang="nl-NL" dirty="0">
                <a:solidFill>
                  <a:schemeClr val="tx1"/>
                </a:solidFill>
                <a:latin typeface="Arial" panose="020B0604020202020204" pitchFamily="34" charset="0"/>
                <a:cs typeface="Arial" panose="020B0604020202020204" pitchFamily="34" charset="0"/>
                <a:hlinkClick r:id="rId4"/>
              </a:rPr>
              <a:t>j.vankoutrik@hetutrechtsarchief.nl</a:t>
            </a:r>
            <a:endParaRPr lang="nl-NL" dirty="0">
              <a:solidFill>
                <a:schemeClr val="tx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77E9DCFC-DB56-4F18-BC23-372D4AD24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427" y="408373"/>
            <a:ext cx="4404152" cy="383201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5EB3BFFA-07A2-4C75-BD29-0D49AFD55289}"/>
              </a:ext>
            </a:extLst>
          </p:cNvPr>
          <p:cNvPicPr>
            <a:picLocks noChangeAspect="1"/>
          </p:cNvPicPr>
          <p:nvPr/>
        </p:nvPicPr>
        <p:blipFill>
          <a:blip r:embed="rId6"/>
          <a:stretch>
            <a:fillRect/>
          </a:stretch>
        </p:blipFill>
        <p:spPr>
          <a:xfrm>
            <a:off x="9968708" y="184898"/>
            <a:ext cx="2061052" cy="2914618"/>
          </a:xfrm>
          <a:prstGeom prst="rect">
            <a:avLst/>
          </a:prstGeom>
          <a:ln>
            <a:solidFill>
              <a:schemeClr val="tx1"/>
            </a:solidFill>
          </a:ln>
        </p:spPr>
      </p:pic>
      <p:pic>
        <p:nvPicPr>
          <p:cNvPr id="8" name="Afbeelding 7">
            <a:extLst>
              <a:ext uri="{FF2B5EF4-FFF2-40B4-BE49-F238E27FC236}">
                <a16:creationId xmlns:a16="http://schemas.microsoft.com/office/drawing/2014/main" id="{9379DCA3-8177-45CA-AD5E-45C6CE878136}"/>
              </a:ext>
            </a:extLst>
          </p:cNvPr>
          <p:cNvPicPr>
            <a:picLocks noChangeAspect="1"/>
          </p:cNvPicPr>
          <p:nvPr/>
        </p:nvPicPr>
        <p:blipFill>
          <a:blip r:embed="rId7"/>
          <a:stretch>
            <a:fillRect/>
          </a:stretch>
        </p:blipFill>
        <p:spPr>
          <a:xfrm>
            <a:off x="7856739" y="3627805"/>
            <a:ext cx="4335262" cy="3230195"/>
          </a:xfrm>
          <a:prstGeom prst="rect">
            <a:avLst/>
          </a:prstGeom>
        </p:spPr>
      </p:pic>
    </p:spTree>
    <p:extLst>
      <p:ext uri="{BB962C8B-B14F-4D97-AF65-F5344CB8AC3E}">
        <p14:creationId xmlns:p14="http://schemas.microsoft.com/office/powerpoint/2010/main" val="41067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PROGRAMMA</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1876135" y="1550403"/>
            <a:ext cx="8759324" cy="4276662"/>
          </a:xfrm>
        </p:spPr>
        <p:txBody>
          <a:bodyPr>
            <a:normAutofit/>
          </a:bodyPr>
          <a:lstStyle/>
          <a:p>
            <a:pPr>
              <a:lnSpc>
                <a:spcPct val="150000"/>
              </a:lnSpc>
              <a:spcAft>
                <a:spcPts val="800"/>
              </a:spcAft>
            </a:pPr>
            <a:r>
              <a:rPr lang="nl-NL"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13.40 uur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inleiding door Joost van Koutrik</a:t>
            </a:r>
          </a:p>
          <a:p>
            <a:pPr>
              <a:lnSpc>
                <a:spcPct val="150000"/>
              </a:lnSpc>
              <a:spcAft>
                <a:spcPts val="800"/>
              </a:spcAft>
            </a:pPr>
            <a:r>
              <a:rPr lang="nl-NL"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14.00 uur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spanningen/buikpijn bij de verschillende overheden</a:t>
            </a:r>
          </a:p>
          <a:p>
            <a:pPr>
              <a:lnSpc>
                <a:spcPct val="150000"/>
              </a:lnSpc>
              <a:spcAft>
                <a:spcPts val="800"/>
              </a:spcAft>
            </a:pPr>
            <a:r>
              <a:rPr lang="nl-NL"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14.50 uur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samen de buikpijn wegwerken</a:t>
            </a:r>
          </a:p>
          <a:p>
            <a:pPr>
              <a:lnSpc>
                <a:spcPct val="150000"/>
              </a:lnSpc>
              <a:spcAft>
                <a:spcPts val="800"/>
              </a:spcAft>
            </a:pPr>
            <a:r>
              <a:rPr lang="nl-NL"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14.55 uur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pauze op weg naar break-outs</a:t>
            </a:r>
          </a:p>
          <a:p>
            <a:pPr>
              <a:lnSpc>
                <a:spcPct val="150000"/>
              </a:lnSpc>
              <a:spcAft>
                <a:spcPts val="800"/>
              </a:spcAft>
            </a:pPr>
            <a:r>
              <a:rPr lang="nl-NL"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15.00 uur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4 break-outs</a:t>
            </a:r>
          </a:p>
          <a:p>
            <a:pPr>
              <a:lnSpc>
                <a:spcPct val="150000"/>
              </a:lnSpc>
              <a:spcAft>
                <a:spcPts val="800"/>
              </a:spcAft>
            </a:pPr>
            <a:r>
              <a:rPr lang="nl-NL"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15.40 uur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plenaire terugkoppeling en afspraken maken</a:t>
            </a:r>
          </a:p>
        </p:txBody>
      </p:sp>
    </p:spTree>
    <p:extLst>
      <p:ext uri="{BB962C8B-B14F-4D97-AF65-F5344CB8AC3E}">
        <p14:creationId xmlns:p14="http://schemas.microsoft.com/office/powerpoint/2010/main" val="201384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WAAR GAAT DIT WEBINAR OVER?</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1378830" y="1550403"/>
            <a:ext cx="8759324" cy="4276662"/>
          </a:xfrm>
        </p:spPr>
        <p:txBody>
          <a:bodyPr>
            <a:normAutofit/>
          </a:bodyPr>
          <a:lstStyle/>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De </a:t>
            </a:r>
            <a:r>
              <a:rPr lang="nl-NL" sz="2000" b="1" dirty="0">
                <a:effectLst/>
                <a:latin typeface="Arial" panose="020B0604020202020204" pitchFamily="34" charset="0"/>
                <a:ea typeface="Calibri" panose="020F0502020204030204" pitchFamily="34" charset="0"/>
                <a:cs typeface="Arial" panose="020B0604020202020204" pitchFamily="34" charset="0"/>
              </a:rPr>
              <a:t>Omgevingswet</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gaat over samenwerking in de fysieke leefomgeving tussen diverse overheden (ketensamenwerking).</a:t>
            </a:r>
          </a:p>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Hoe </a:t>
            </a:r>
            <a:r>
              <a:rPr lang="nl-NL" sz="2000" b="1" dirty="0">
                <a:effectLst/>
                <a:latin typeface="Arial" panose="020B0604020202020204" pitchFamily="34" charset="0"/>
                <a:ea typeface="Calibri" panose="020F0502020204030204" pitchFamily="34" charset="0"/>
                <a:cs typeface="Arial" panose="020B0604020202020204" pitchFamily="34" charset="0"/>
              </a:rPr>
              <a:t>structureren en automatiseren </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de communicatie die nodig is om gegevens te delen en beschikbaar te stellen.</a:t>
            </a:r>
          </a:p>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Hoe organiseren we de </a:t>
            </a:r>
            <a:r>
              <a:rPr lang="nl-NL" sz="2000" b="1" dirty="0">
                <a:effectLst/>
                <a:latin typeface="Arial" panose="020B0604020202020204" pitchFamily="34" charset="0"/>
                <a:ea typeface="Calibri" panose="020F0502020204030204" pitchFamily="34" charset="0"/>
                <a:cs typeface="Arial" panose="020B0604020202020204" pitchFamily="34" charset="0"/>
              </a:rPr>
              <a:t>ketenarchivering</a:t>
            </a: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Hoe houden wij het geordend en gestructureerd? Wie is zorgdrager in de verschillende processen?</a:t>
            </a:r>
          </a:p>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Waar archiveren: eigen systemen of in het DSO?</a:t>
            </a:r>
          </a:p>
        </p:txBody>
      </p:sp>
    </p:spTree>
    <p:extLst>
      <p:ext uri="{BB962C8B-B14F-4D97-AF65-F5344CB8AC3E}">
        <p14:creationId xmlns:p14="http://schemas.microsoft.com/office/powerpoint/2010/main" val="387202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300834" y="273953"/>
            <a:ext cx="11590331" cy="430887"/>
          </a:xfrm>
        </p:spPr>
        <p:txBody>
          <a:bodyPr/>
          <a:lstStyle/>
          <a:p>
            <a:pPr eaLnBrk="1" hangingPunct="1"/>
            <a:r>
              <a:rPr lang="nl-NL" altLang="nl-NL" b="0" dirty="0">
                <a:latin typeface="Arial Black" panose="020B0A04020102020204" pitchFamily="34" charset="0"/>
                <a:ea typeface="ＭＳ Ｐゴシック" panose="020B0600070205080204" pitchFamily="34" charset="-128"/>
                <a:cs typeface="Tahoma" panose="020B0604030504040204" pitchFamily="34" charset="0"/>
              </a:rPr>
              <a:t>WAAR STAAN WE?</a:t>
            </a: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1378830" y="1550403"/>
            <a:ext cx="8759324" cy="4276662"/>
          </a:xfrm>
        </p:spPr>
        <p:txBody>
          <a:bodyPr>
            <a:normAutofit/>
          </a:bodyPr>
          <a:lstStyle/>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Er is al veel voorwerk gedaan door Ben de Jong en Joost van Koutrik.</a:t>
            </a:r>
          </a:p>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Is informatiebeheer al aangehaakt bij iedereen?</a:t>
            </a:r>
          </a:p>
          <a:p>
            <a:pPr>
              <a:lnSpc>
                <a:spcPct val="150000"/>
              </a:lnSpc>
              <a:spcAft>
                <a:spcPts val="800"/>
              </a:spcAft>
            </a:pPr>
            <a:r>
              <a:rPr lang="nl-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Aan de slag met ketenarchivering: zijn we te laat?</a:t>
            </a:r>
          </a:p>
        </p:txBody>
      </p:sp>
    </p:spTree>
    <p:extLst>
      <p:ext uri="{BB962C8B-B14F-4D97-AF65-F5344CB8AC3E}">
        <p14:creationId xmlns:p14="http://schemas.microsoft.com/office/powerpoint/2010/main" val="76131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1000215" y="785166"/>
            <a:ext cx="9732888" cy="1107996"/>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DUTO in de praktijk: wat gaan we tegenkomen?</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1000216" y="2476870"/>
            <a:ext cx="9732887" cy="3604334"/>
          </a:xfrm>
        </p:spPr>
        <p:txBody>
          <a:bodyPr>
            <a:normAutofit/>
          </a:bodyPr>
          <a:lstStyle/>
          <a:p>
            <a:pPr eaLnBrk="1" hangingPunct="1"/>
            <a:r>
              <a:rPr lang="nl-NL" altLang="nl-NL" sz="1800" dirty="0">
                <a:latin typeface="Tahoma" panose="020B0604030504040204" pitchFamily="34" charset="0"/>
                <a:ea typeface="ＭＳ Ｐゴシック" panose="020B0600070205080204" pitchFamily="34" charset="-128"/>
              </a:rPr>
              <a:t>Voorlichting voor</a:t>
            </a:r>
          </a:p>
          <a:p>
            <a:pPr eaLnBrk="1" hangingPunct="1"/>
            <a:r>
              <a:rPr lang="nl-NL" altLang="nl-NL" sz="1800" dirty="0">
                <a:solidFill>
                  <a:schemeClr val="bg1"/>
                </a:solidFill>
                <a:latin typeface="Tahoma" panose="020B0604030504040204" pitchFamily="34" charset="0"/>
                <a:ea typeface="ＭＳ Ｐゴシック" panose="020B0600070205080204" pitchFamily="34" charset="-128"/>
              </a:rPr>
              <a:t>Regiosamenwerking Omgevingswet Utrecht</a:t>
            </a:r>
          </a:p>
          <a:p>
            <a:pPr eaLnBrk="1" hangingPunct="1"/>
            <a:r>
              <a:rPr lang="nl-NL" altLang="nl-NL" sz="1800" dirty="0">
                <a:solidFill>
                  <a:schemeClr val="bg1"/>
                </a:solidFill>
                <a:latin typeface="Tahoma" panose="020B0604030504040204" pitchFamily="34" charset="0"/>
                <a:ea typeface="ＭＳ Ｐゴシック" panose="020B0600070205080204" pitchFamily="34" charset="-128"/>
              </a:rPr>
              <a:t>20 januari 2022</a:t>
            </a:r>
          </a:p>
          <a:p>
            <a:pPr eaLnBrk="1" hangingPunct="1"/>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latin typeface="Tahoma" panose="020B0604030504040204" pitchFamily="34" charset="0"/>
                <a:ea typeface="ＭＳ Ｐゴシック" panose="020B0600070205080204" pitchFamily="34" charset="-128"/>
              </a:rPr>
              <a:t>Onderwerpen</a:t>
            </a:r>
            <a:endParaRPr lang="nl-NL" altLang="nl-NL" sz="1800" dirty="0">
              <a:solidFill>
                <a:srgbClr val="949494"/>
              </a:solidFill>
              <a:latin typeface="Tahoma" panose="020B0604030504040204" pitchFamily="34" charset="0"/>
              <a:ea typeface="ＭＳ Ｐゴシック" panose="020B0600070205080204" pitchFamily="34" charset="-128"/>
            </a:endParaRPr>
          </a:p>
          <a:p>
            <a:pPr marL="342900" indent="-342900" eaLnBrk="1" hangingPunct="1">
              <a:buFont typeface="+mj-lt"/>
              <a:buAutoNum type="arabicPeriod"/>
            </a:pPr>
            <a:r>
              <a:rPr lang="nl-NL" altLang="nl-NL" sz="1800" dirty="0">
                <a:solidFill>
                  <a:schemeClr val="bg1"/>
                </a:solidFill>
                <a:latin typeface="Tahoma" panose="020B0604030504040204" pitchFamily="34" charset="0"/>
                <a:ea typeface="ＭＳ Ｐゴシック" panose="020B0600070205080204" pitchFamily="34" charset="-128"/>
              </a:rPr>
              <a:t>Handreiking DUTO en nuttige bronnen ‘in zevenmijlslaarzen’</a:t>
            </a:r>
          </a:p>
          <a:p>
            <a:pPr marL="342900" indent="-342900" eaLnBrk="1" hangingPunct="1">
              <a:buFont typeface="+mj-lt"/>
              <a:buAutoNum type="arabicPeriod"/>
            </a:pPr>
            <a:r>
              <a:rPr lang="nl-NL" altLang="nl-NL" sz="1800" dirty="0">
                <a:solidFill>
                  <a:schemeClr val="bg1"/>
                </a:solidFill>
                <a:latin typeface="Tahoma" panose="020B0604030504040204" pitchFamily="34" charset="0"/>
                <a:ea typeface="ＭＳ Ｐゴシック" panose="020B0600070205080204" pitchFamily="34" charset="-128"/>
              </a:rPr>
              <a:t>DUTO in de Utrechtse informatieketens</a:t>
            </a:r>
          </a:p>
          <a:p>
            <a:pPr marL="342900" indent="-342900" eaLnBrk="1" hangingPunct="1">
              <a:buFont typeface="+mj-lt"/>
              <a:buAutoNum type="arabicPeriod"/>
            </a:pPr>
            <a:r>
              <a:rPr lang="nl-NL" altLang="nl-NL" sz="1800" dirty="0">
                <a:solidFill>
                  <a:schemeClr val="bg1"/>
                </a:solidFill>
                <a:latin typeface="Tahoma" panose="020B0604030504040204" pitchFamily="34" charset="0"/>
                <a:ea typeface="ＭＳ Ｐゴシック" panose="020B0600070205080204" pitchFamily="34" charset="-128"/>
              </a:rPr>
              <a:t>Inkaderen DUTO-afspraken in bredere samenwerkingsafspraken</a:t>
            </a:r>
          </a:p>
          <a:p>
            <a:pPr marL="342900" indent="-342900" eaLnBrk="1" hangingPunct="1">
              <a:buFont typeface="+mj-lt"/>
              <a:buAutoNum type="arabicPeriod"/>
            </a:pPr>
            <a:r>
              <a:rPr lang="nl-NL" altLang="nl-NL" sz="1800" dirty="0">
                <a:solidFill>
                  <a:schemeClr val="bg1"/>
                </a:solidFill>
                <a:latin typeface="Tahoma" panose="020B0604030504040204" pitchFamily="34" charset="0"/>
                <a:ea typeface="ＭＳ Ｐゴシック" panose="020B0600070205080204" pitchFamily="34" charset="-128"/>
              </a:rPr>
              <a:t>Waar moeten we volgens de Handreiking in onze praktijk afspraken over maken?</a:t>
            </a:r>
          </a:p>
          <a:p>
            <a:pPr eaLnBrk="1" hangingPunct="1"/>
            <a:endParaRPr lang="nl-NL" altLang="nl-NL" sz="1800" dirty="0">
              <a:solidFill>
                <a:srgbClr val="949494"/>
              </a:solidFill>
              <a:latin typeface="Tahoma" panose="020B0604030504040204" pitchFamily="34" charset="0"/>
              <a:ea typeface="ＭＳ Ｐゴシック" panose="020B0600070205080204" pitchFamily="34" charset="-128"/>
            </a:endParaRPr>
          </a:p>
        </p:txBody>
      </p:sp>
      <p:sp>
        <p:nvSpPr>
          <p:cNvPr id="5" name="Titel 1">
            <a:extLst>
              <a:ext uri="{FF2B5EF4-FFF2-40B4-BE49-F238E27FC236}">
                <a16:creationId xmlns:a16="http://schemas.microsoft.com/office/drawing/2014/main" id="{E3051484-16F5-4643-B204-022B87C7B60B}"/>
              </a:ext>
            </a:extLst>
          </p:cNvPr>
          <p:cNvSpPr txBox="1">
            <a:spLocks/>
          </p:cNvSpPr>
          <p:nvPr/>
        </p:nvSpPr>
        <p:spPr bwMode="auto">
          <a:xfrm>
            <a:off x="65842" y="62425"/>
            <a:ext cx="6539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dirty="0">
                <a:solidFill>
                  <a:srgbClr val="BFBFBF"/>
                </a:solidFill>
              </a:rPr>
              <a:t>Inleiding door Joost van Koutrik</a:t>
            </a:r>
          </a:p>
        </p:txBody>
      </p:sp>
    </p:spTree>
    <p:extLst>
      <p:ext uri="{BB962C8B-B14F-4D97-AF65-F5344CB8AC3E}">
        <p14:creationId xmlns:p14="http://schemas.microsoft.com/office/powerpoint/2010/main" val="934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12192000" cy="488195"/>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en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factsheet</a:t>
            </a: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pic>
        <p:nvPicPr>
          <p:cNvPr id="4" name="Afbeelding 3">
            <a:extLst>
              <a:ext uri="{FF2B5EF4-FFF2-40B4-BE49-F238E27FC236}">
                <a16:creationId xmlns:a16="http://schemas.microsoft.com/office/drawing/2014/main" id="{A6840B69-D8C5-4916-8EA8-0FD35F87D318}"/>
              </a:ext>
            </a:extLst>
          </p:cNvPr>
          <p:cNvPicPr>
            <a:picLocks noChangeAspect="1"/>
          </p:cNvPicPr>
          <p:nvPr/>
        </p:nvPicPr>
        <p:blipFill>
          <a:blip r:embed="rId2"/>
          <a:stretch>
            <a:fillRect/>
          </a:stretch>
        </p:blipFill>
        <p:spPr>
          <a:xfrm>
            <a:off x="4757116" y="0"/>
            <a:ext cx="7081092" cy="6858000"/>
          </a:xfrm>
          <a:prstGeom prst="rect">
            <a:avLst/>
          </a:prstGeom>
        </p:spPr>
      </p:pic>
      <p:pic>
        <p:nvPicPr>
          <p:cNvPr id="7" name="Afbeelding 6">
            <a:extLst>
              <a:ext uri="{FF2B5EF4-FFF2-40B4-BE49-F238E27FC236}">
                <a16:creationId xmlns:a16="http://schemas.microsoft.com/office/drawing/2014/main" id="{00001EE6-DE4C-475C-AE85-8DFB78A5CEBD}"/>
              </a:ext>
            </a:extLst>
          </p:cNvPr>
          <p:cNvPicPr>
            <a:picLocks noChangeAspect="1"/>
          </p:cNvPicPr>
          <p:nvPr/>
        </p:nvPicPr>
        <p:blipFill>
          <a:blip r:embed="rId3"/>
          <a:stretch>
            <a:fillRect/>
          </a:stretch>
        </p:blipFill>
        <p:spPr>
          <a:xfrm>
            <a:off x="653639" y="1509277"/>
            <a:ext cx="3191388" cy="4505490"/>
          </a:xfrm>
          <a:prstGeom prst="rect">
            <a:avLst/>
          </a:prstGeom>
          <a:ln>
            <a:solidFill>
              <a:schemeClr val="tx1"/>
            </a:solidFill>
          </a:ln>
        </p:spPr>
      </p:pic>
      <p:pic>
        <p:nvPicPr>
          <p:cNvPr id="8" name="Afbeelding 7">
            <a:extLst>
              <a:ext uri="{FF2B5EF4-FFF2-40B4-BE49-F238E27FC236}">
                <a16:creationId xmlns:a16="http://schemas.microsoft.com/office/drawing/2014/main" id="{B89E947A-DE9F-4864-AFB9-D6B6143A57B5}"/>
              </a:ext>
            </a:extLst>
          </p:cNvPr>
          <p:cNvPicPr>
            <a:picLocks noChangeAspect="1"/>
          </p:cNvPicPr>
          <p:nvPr/>
        </p:nvPicPr>
        <p:blipFill>
          <a:blip r:embed="rId4"/>
          <a:stretch>
            <a:fillRect/>
          </a:stretch>
        </p:blipFill>
        <p:spPr>
          <a:xfrm>
            <a:off x="1987884" y="1997472"/>
            <a:ext cx="3186025" cy="4505489"/>
          </a:xfrm>
          <a:prstGeom prst="rect">
            <a:avLst/>
          </a:prstGeom>
          <a:ln>
            <a:solidFill>
              <a:schemeClr val="tx1"/>
            </a:solidFill>
          </a:ln>
        </p:spPr>
      </p:pic>
    </p:spTree>
    <p:extLst>
      <p:ext uri="{BB962C8B-B14F-4D97-AF65-F5344CB8AC3E}">
        <p14:creationId xmlns:p14="http://schemas.microsoft.com/office/powerpoint/2010/main" val="7848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20704"/>
            <a:ext cx="12192000" cy="488195"/>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Voorlichtingsbestanden en praktijkvoorbeelden</a:t>
            </a:r>
          </a:p>
        </p:txBody>
      </p:sp>
      <p:pic>
        <p:nvPicPr>
          <p:cNvPr id="4" name="Afbeelding 3">
            <a:extLst>
              <a:ext uri="{FF2B5EF4-FFF2-40B4-BE49-F238E27FC236}">
                <a16:creationId xmlns:a16="http://schemas.microsoft.com/office/drawing/2014/main" id="{2F5497EA-CC89-49D0-998D-A01E31CBA564}"/>
              </a:ext>
            </a:extLst>
          </p:cNvPr>
          <p:cNvPicPr>
            <a:picLocks noChangeAspect="1"/>
          </p:cNvPicPr>
          <p:nvPr/>
        </p:nvPicPr>
        <p:blipFill>
          <a:blip r:embed="rId2"/>
          <a:stretch>
            <a:fillRect/>
          </a:stretch>
        </p:blipFill>
        <p:spPr>
          <a:xfrm>
            <a:off x="2171765" y="624803"/>
            <a:ext cx="8368416" cy="6235290"/>
          </a:xfrm>
          <a:prstGeom prst="rect">
            <a:avLst/>
          </a:prstGeom>
        </p:spPr>
      </p:pic>
    </p:spTree>
    <p:extLst>
      <p:ext uri="{BB962C8B-B14F-4D97-AF65-F5344CB8AC3E}">
        <p14:creationId xmlns:p14="http://schemas.microsoft.com/office/powerpoint/2010/main" val="280749307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3" ma:contentTypeDescription="Een nieuw document maken." ma:contentTypeScope="" ma:versionID="e356b862b7b301d2aab88f3a5e47ba50">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4ec7befa92fc7971ef81e262c526a4a8"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2" nillable="true" ma:displayName="Email datum" ma:format="DateTime" ma:internalName="EmDate" ma:readOnly="false">
      <xsd:simpleType>
        <xsd:restriction base="dms:DateTime"/>
      </xsd:simpleType>
    </xsd:element>
    <xsd:element name="EmFromName" ma:index="23" nillable="true" ma:displayName="Email van" ma:internalName="EmFromName" ma:readOnly="false">
      <xsd:simpleType>
        <xsd:restriction base="dms:Text"/>
      </xsd:simpleType>
    </xsd:element>
    <xsd:element name="EmSubject" ma:index="24" nillable="true" ma:displayName="Email onderwerp" ma:internalName="EmSubject" ma:readOnly="false">
      <xsd:simpleType>
        <xsd:restriction base="dms:Text"/>
      </xsd:simpleType>
    </xsd:element>
    <xsd:element name="EmTo" ma:index="25"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DE3D62-6C5B-4E9C-BB8F-BA1F6EAD4595}">
  <ds:schemaRefs>
    <ds:schemaRef ds:uri="http://schemas.microsoft.com/sharepoint/v3/contenttype/forms"/>
  </ds:schemaRefs>
</ds:datastoreItem>
</file>

<file path=customXml/itemProps2.xml><?xml version="1.0" encoding="utf-8"?>
<ds:datastoreItem xmlns:ds="http://schemas.openxmlformats.org/officeDocument/2006/customXml" ds:itemID="{88D897FD-2A5B-4975-9658-641C0368597D}"/>
</file>

<file path=customXml/itemProps3.xml><?xml version="1.0" encoding="utf-8"?>
<ds:datastoreItem xmlns:ds="http://schemas.openxmlformats.org/officeDocument/2006/customXml" ds:itemID="{769A7194-9709-43B9-9CB4-DBB4EB9DC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5083a-82c3-4d90-825c-129faed25957"/>
    <ds:schemaRef ds:uri="dd40056b-a536-4161-8a6c-0fad1d319e0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2EAA54F-49DA-4D96-BF11-C680DE9E4D60}">
  <ds:schemaRefs>
    <ds:schemaRef ds:uri="http://schemas.microsoft.com/office/2006/metadata/properties"/>
    <ds:schemaRef ds:uri="dd40056b-a536-4161-8a6c-0fad1d319e0f"/>
    <ds:schemaRef ds:uri="http://www.w3.org/XML/1998/namespace"/>
    <ds:schemaRef ds:uri="cc35083a-82c3-4d90-825c-129faed25957"/>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4622</TotalTime>
  <Words>1335</Words>
  <Application>Microsoft Office PowerPoint</Application>
  <PresentationFormat>Breedbeeld</PresentationFormat>
  <Paragraphs>172</Paragraphs>
  <Slides>34</Slides>
  <Notes>11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34</vt:i4>
      </vt:variant>
    </vt:vector>
  </HeadingPairs>
  <TitlesOfParts>
    <vt:vector size="40" baseType="lpstr">
      <vt:lpstr>Arial</vt:lpstr>
      <vt:lpstr>Arial Black</vt:lpstr>
      <vt:lpstr>Calibri</vt:lpstr>
      <vt:lpstr>Tahoma</vt:lpstr>
      <vt:lpstr>Office-thema</vt:lpstr>
      <vt:lpstr>1_Office-thema</vt:lpstr>
      <vt:lpstr>DUURZAME TOEGANKELIJKHEID  EN DE OMGEVINGSWET</vt:lpstr>
      <vt:lpstr>WELKOM</vt:lpstr>
      <vt:lpstr>WEBINAR SPELREGELS</vt:lpstr>
      <vt:lpstr>PROGRAMMA</vt:lpstr>
      <vt:lpstr>WAAR GAAT DIT WEBINAR OVER?</vt:lpstr>
      <vt:lpstr>WAAR STAAN WE?</vt:lpstr>
      <vt:lpstr> DUTO in de praktijk: wat gaan we tegenkomen? </vt:lpstr>
      <vt:lpstr>Handreiking en factsheet</vt:lpstr>
      <vt:lpstr>Voorlichtingsbestanden en praktijkvoorbeelden</vt:lpstr>
      <vt:lpstr>Lees ook het artikel in Od van oktober!</vt:lpstr>
      <vt:lpstr>Lees ook het artikel in Od van januari!</vt:lpstr>
      <vt:lpstr>PowerPoint-presentatie</vt:lpstr>
      <vt:lpstr>Het bredere kader: samenwerkingsafspraken en -overeenkomst (SOK)</vt:lpstr>
      <vt:lpstr>Het bredere kader: samenwerkingsafspraken en -overeenkomst (SOK)</vt:lpstr>
      <vt:lpstr>Handreiking: wat zou je in een DAP tegen moeten komen?</vt:lpstr>
      <vt:lpstr>Waar moeten we volgens de Handreiking afspraken over maken?</vt:lpstr>
      <vt:lpstr>Waar gaan we elkaar in de ketenprocessen tegenkomen?</vt:lpstr>
      <vt:lpstr>Wat als er meerdere bevoegden zijn? Meervoudige aanvragen</vt:lpstr>
      <vt:lpstr>Wat als de bevoegdheid gaat schuiven? Magneetactiviteiten</vt:lpstr>
      <vt:lpstr>Metadata en ordening: gebruik Ow-bedrijfsprocessen, I-ZTC en PDC</vt:lpstr>
      <vt:lpstr>Volledigheid: interactie met landelijke voorzieningen</vt:lpstr>
      <vt:lpstr>Metagegevens: Samenwerkfunctionaliteit en API</vt:lpstr>
      <vt:lpstr>Metagegevens: Samenwerkfunctionaliteit en API</vt:lpstr>
      <vt:lpstr>Selectie: wie-bewaart-wat en hoe lang?</vt:lpstr>
      <vt:lpstr>Software-functionaliteiten en duurzame toegankelijkheid</vt:lpstr>
      <vt:lpstr>Omgevingsbesluiten, geconsolideerde plannen/kaarten en ‘tijdreizen’</vt:lpstr>
      <vt:lpstr>WAT ROEPT DIT OP?</vt:lpstr>
      <vt:lpstr>WELKE SPANNING VOELEN WE?</vt:lpstr>
      <vt:lpstr>HERKENNEN WE DE BUIKPIJN?</vt:lpstr>
      <vt:lpstr>PowerPoint-presentatie</vt:lpstr>
      <vt:lpstr>PowerPoint-presentatie</vt:lpstr>
      <vt:lpstr>PowerPoint-presentatie</vt:lpstr>
      <vt:lpstr>PowerPoint-presentatie</vt:lpstr>
      <vt:lpstr>AFRONDING EN VERVOLG</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301</cp:revision>
  <dcterms:created xsi:type="dcterms:W3CDTF">2015-04-20T15:13:32Z</dcterms:created>
  <dcterms:modified xsi:type="dcterms:W3CDTF">2022-01-20T08:23:25Z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Documentsoort">
    <vt:lpwstr/>
  </property>
  <property fmtid="{D5CDD505-2E9C-101B-9397-08002B2CF9AE}" pid="4" name="_dlc_DocIdItemGuid">
    <vt:lpwstr>6d04ffb9-ac02-4f1b-abc6-ec5001346fe8</vt:lpwstr>
  </property>
</Properties>
</file>