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4.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2"/>
    <p:sldId id="260" r:id="rId3"/>
    <p:sldId id="262" r:id="rId4"/>
    <p:sldId id="263" r:id="rId5"/>
    <p:sldId id="267" r:id="rId6"/>
    <p:sldId id="295" r:id="rId7"/>
    <p:sldId id="271" r:id="rId8"/>
    <p:sldId id="276" r:id="rId9"/>
    <p:sldId id="277" r:id="rId10"/>
    <p:sldId id="315" r:id="rId11"/>
    <p:sldId id="316" r:id="rId12"/>
    <p:sldId id="296" r:id="rId13"/>
    <p:sldId id="298" r:id="rId14"/>
    <p:sldId id="299" r:id="rId15"/>
    <p:sldId id="300" r:id="rId16"/>
    <p:sldId id="303" r:id="rId17"/>
    <p:sldId id="273" r:id="rId18"/>
    <p:sldId id="307" r:id="rId19"/>
    <p:sldId id="305" r:id="rId20"/>
    <p:sldId id="308" r:id="rId21"/>
    <p:sldId id="309" r:id="rId22"/>
    <p:sldId id="310" r:id="rId23"/>
    <p:sldId id="311" r:id="rId24"/>
    <p:sldId id="293" r:id="rId25"/>
    <p:sldId id="313" r:id="rId26"/>
    <p:sldId id="317" r:id="rId27"/>
    <p:sldId id="318" r:id="rId28"/>
    <p:sldId id="321" r:id="rId29"/>
    <p:sldId id="319" r:id="rId30"/>
    <p:sldId id="322" r:id="rId31"/>
    <p:sldId id="320" r:id="rId32"/>
    <p:sldId id="259" r:id="rId3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Verdan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Verdan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Verdan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Verdan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Verdan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Verdan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Verdan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Verdan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Verdan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722" y="-7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 name="Shape 61"/>
          <p:cNvSpPr>
            <a:spLocks noGrp="1" noRot="1" noChangeAspect="1"/>
          </p:cNvSpPr>
          <p:nvPr>
            <p:ph type="sldImg"/>
          </p:nvPr>
        </p:nvSpPr>
        <p:spPr>
          <a:xfrm>
            <a:off x="1143000" y="685800"/>
            <a:ext cx="4572000" cy="3429000"/>
          </a:xfrm>
          <a:prstGeom prst="rect">
            <a:avLst/>
          </a:prstGeom>
        </p:spPr>
        <p:txBody>
          <a:bodyPr/>
          <a:lstStyle/>
          <a:p>
            <a:endParaRPr/>
          </a:p>
        </p:txBody>
      </p:sp>
      <p:sp>
        <p:nvSpPr>
          <p:cNvPr id="62" name="Shape 6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880998017"/>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Verdana"/>
      </a:defRPr>
    </a:lvl1pPr>
    <a:lvl2pPr indent="228600" latinLnBrk="0">
      <a:defRPr sz="1200">
        <a:latin typeface="+mj-lt"/>
        <a:ea typeface="+mj-ea"/>
        <a:cs typeface="+mj-cs"/>
        <a:sym typeface="Verdana"/>
      </a:defRPr>
    </a:lvl2pPr>
    <a:lvl3pPr indent="457200" latinLnBrk="0">
      <a:defRPr sz="1200">
        <a:latin typeface="+mj-lt"/>
        <a:ea typeface="+mj-ea"/>
        <a:cs typeface="+mj-cs"/>
        <a:sym typeface="Verdana"/>
      </a:defRPr>
    </a:lvl3pPr>
    <a:lvl4pPr indent="685800" latinLnBrk="0">
      <a:defRPr sz="1200">
        <a:latin typeface="+mj-lt"/>
        <a:ea typeface="+mj-ea"/>
        <a:cs typeface="+mj-cs"/>
        <a:sym typeface="Verdana"/>
      </a:defRPr>
    </a:lvl4pPr>
    <a:lvl5pPr indent="914400" latinLnBrk="0">
      <a:defRPr sz="1200">
        <a:latin typeface="+mj-lt"/>
        <a:ea typeface="+mj-ea"/>
        <a:cs typeface="+mj-cs"/>
        <a:sym typeface="Verdana"/>
      </a:defRPr>
    </a:lvl5pPr>
    <a:lvl6pPr indent="1143000" latinLnBrk="0">
      <a:defRPr sz="1200">
        <a:latin typeface="+mj-lt"/>
        <a:ea typeface="+mj-ea"/>
        <a:cs typeface="+mj-cs"/>
        <a:sym typeface="Verdana"/>
      </a:defRPr>
    </a:lvl6pPr>
    <a:lvl7pPr indent="1371600" latinLnBrk="0">
      <a:defRPr sz="1200">
        <a:latin typeface="+mj-lt"/>
        <a:ea typeface="+mj-ea"/>
        <a:cs typeface="+mj-cs"/>
        <a:sym typeface="Verdana"/>
      </a:defRPr>
    </a:lvl7pPr>
    <a:lvl8pPr indent="1600200" latinLnBrk="0">
      <a:defRPr sz="1200">
        <a:latin typeface="+mj-lt"/>
        <a:ea typeface="+mj-ea"/>
        <a:cs typeface="+mj-cs"/>
        <a:sym typeface="Verdana"/>
      </a:defRPr>
    </a:lvl8pPr>
    <a:lvl9pPr indent="1828800" latinLnBrk="0">
      <a:defRPr sz="1200">
        <a:latin typeface="+mj-lt"/>
        <a:ea typeface="+mj-ea"/>
        <a:cs typeface="+mj-cs"/>
        <a:sym typeface="Verdana"/>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dia">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eltekst"/>
          <p:cNvSpPr txBox="1">
            <a:spLocks noGrp="1"/>
          </p:cNvSpPr>
          <p:nvPr>
            <p:ph type="title"/>
          </p:nvPr>
        </p:nvSpPr>
        <p:spPr>
          <a:xfrm>
            <a:off x="259883" y="2537790"/>
            <a:ext cx="7603960" cy="1119810"/>
          </a:xfrm>
          <a:prstGeom prst="rect">
            <a:avLst/>
          </a:prstGeom>
        </p:spPr>
        <p:txBody>
          <a:bodyPr anchor="b"/>
          <a:lstStyle>
            <a:lvl1pPr>
              <a:defRPr sz="3200"/>
            </a:lvl1pPr>
          </a:lstStyle>
          <a:p>
            <a:r>
              <a:t>Titeltekst</a:t>
            </a:r>
          </a:p>
        </p:txBody>
      </p:sp>
      <p:sp>
        <p:nvSpPr>
          <p:cNvPr id="12" name="Hoofdtekst - niveau één…"/>
          <p:cNvSpPr txBox="1">
            <a:spLocks noGrp="1"/>
          </p:cNvSpPr>
          <p:nvPr>
            <p:ph type="body" sz="quarter" idx="1"/>
          </p:nvPr>
        </p:nvSpPr>
        <p:spPr>
          <a:xfrm>
            <a:off x="259882" y="3657598"/>
            <a:ext cx="7603960" cy="583098"/>
          </a:xfrm>
          <a:prstGeom prst="rect">
            <a:avLst/>
          </a:prstGeom>
        </p:spPr>
        <p:txBody>
          <a:bodyPr/>
          <a:lstStyle>
            <a:lvl1pPr marL="0" indent="0" algn="r">
              <a:buSzTx/>
              <a:buFontTx/>
              <a:buNone/>
              <a:defRPr sz="1800"/>
            </a:lvl1pPr>
            <a:lvl2pPr marL="0" indent="457200" algn="r">
              <a:buSzTx/>
              <a:buFontTx/>
              <a:buNone/>
              <a:defRPr sz="1800"/>
            </a:lvl2pPr>
            <a:lvl3pPr marL="0" indent="914400" algn="r">
              <a:buSzTx/>
              <a:buFontTx/>
              <a:buNone/>
              <a:defRPr sz="1800"/>
            </a:lvl3pPr>
            <a:lvl4pPr marL="0" indent="1371600" algn="r">
              <a:buSzTx/>
              <a:buFontTx/>
              <a:buNone/>
              <a:defRPr sz="1800"/>
            </a:lvl4pPr>
            <a:lvl5pPr marL="0" indent="1828800" algn="r">
              <a:buSzTx/>
              <a:buFontTx/>
              <a:buNone/>
              <a:defRPr sz="18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3" name="Tijdelijke aanduiding voor tekst 16"/>
          <p:cNvSpPr>
            <a:spLocks noGrp="1"/>
          </p:cNvSpPr>
          <p:nvPr>
            <p:ph type="body" sz="quarter" idx="13"/>
          </p:nvPr>
        </p:nvSpPr>
        <p:spPr>
          <a:xfrm>
            <a:off x="4446587" y="5168899"/>
            <a:ext cx="3417888" cy="264493"/>
          </a:xfrm>
          <a:prstGeom prst="rect">
            <a:avLst/>
          </a:prstGeom>
        </p:spPr>
        <p:txBody>
          <a:bodyPr/>
          <a:lstStyle/>
          <a:p>
            <a:pPr marL="0" indent="0" algn="r">
              <a:buSzTx/>
              <a:buFontTx/>
              <a:buNone/>
              <a:defRPr sz="1200">
                <a:solidFill>
                  <a:srgbClr val="808080"/>
                </a:solidFill>
              </a:defRPr>
            </a:pPr>
            <a:endParaRPr/>
          </a:p>
        </p:txBody>
      </p:sp>
      <p:sp>
        <p:nvSpPr>
          <p:cNvPr id="14" name="Tijdelijke aanduiding voor tekst 16"/>
          <p:cNvSpPr>
            <a:spLocks noGrp="1"/>
          </p:cNvSpPr>
          <p:nvPr>
            <p:ph type="body" sz="quarter" idx="14"/>
          </p:nvPr>
        </p:nvSpPr>
        <p:spPr>
          <a:xfrm>
            <a:off x="4446587" y="5460651"/>
            <a:ext cx="3417888" cy="264492"/>
          </a:xfrm>
          <a:prstGeom prst="rect">
            <a:avLst/>
          </a:prstGeom>
        </p:spPr>
        <p:txBody>
          <a:bodyPr/>
          <a:lstStyle/>
          <a:p>
            <a:pPr marL="0" indent="0" algn="r">
              <a:buSzTx/>
              <a:buFontTx/>
              <a:buNone/>
              <a:defRPr sz="1200">
                <a:solidFill>
                  <a:srgbClr val="808080"/>
                </a:solidFill>
              </a:defRPr>
            </a:pPr>
            <a:endParaRPr/>
          </a:p>
        </p:txBody>
      </p:sp>
      <p:sp>
        <p:nvSpPr>
          <p:cNvPr id="15"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en object">
    <p:spTree>
      <p:nvGrpSpPr>
        <p:cNvPr id="1" name=""/>
        <p:cNvGrpSpPr/>
        <p:nvPr/>
      </p:nvGrpSpPr>
      <p:grpSpPr>
        <a:xfrm>
          <a:off x="0" y="0"/>
          <a:ext cx="0" cy="0"/>
          <a:chOff x="0" y="0"/>
          <a:chExt cx="0" cy="0"/>
        </a:xfrm>
      </p:grpSpPr>
      <p:sp>
        <p:nvSpPr>
          <p:cNvPr id="22" name="Titeltekst"/>
          <p:cNvSpPr txBox="1">
            <a:spLocks noGrp="1"/>
          </p:cNvSpPr>
          <p:nvPr>
            <p:ph type="title"/>
          </p:nvPr>
        </p:nvSpPr>
        <p:spPr>
          <a:xfrm>
            <a:off x="2087216" y="636104"/>
            <a:ext cx="9266584" cy="410818"/>
          </a:xfrm>
          <a:prstGeom prst="rect">
            <a:avLst/>
          </a:prstGeom>
        </p:spPr>
        <p:txBody>
          <a:bodyPr/>
          <a:lstStyle/>
          <a:p>
            <a:r>
              <a:t>Titeltekst</a:t>
            </a:r>
          </a:p>
        </p:txBody>
      </p:sp>
      <p:sp>
        <p:nvSpPr>
          <p:cNvPr id="23" name="Hoofdtekst - niveau één…"/>
          <p:cNvSpPr txBox="1">
            <a:spLocks noGrp="1"/>
          </p:cNvSpPr>
          <p:nvPr>
            <p:ph type="body" idx="1"/>
          </p:nvPr>
        </p:nvSpPr>
        <p:spPr>
          <a:xfrm>
            <a:off x="838200" y="1825625"/>
            <a:ext cx="10515600" cy="4351338"/>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ee objecten">
    <p:spTree>
      <p:nvGrpSpPr>
        <p:cNvPr id="1" name=""/>
        <p:cNvGrpSpPr/>
        <p:nvPr/>
      </p:nvGrpSpPr>
      <p:grpSpPr>
        <a:xfrm>
          <a:off x="0" y="0"/>
          <a:ext cx="0" cy="0"/>
          <a:chOff x="0" y="0"/>
          <a:chExt cx="0" cy="0"/>
        </a:xfrm>
      </p:grpSpPr>
      <p:sp>
        <p:nvSpPr>
          <p:cNvPr id="31" name="Hoofdtekst - niveau één…"/>
          <p:cNvSpPr txBox="1">
            <a:spLocks noGrp="1"/>
          </p:cNvSpPr>
          <p:nvPr>
            <p:ph type="body" sz="half" idx="1"/>
          </p:nvPr>
        </p:nvSpPr>
        <p:spPr>
          <a:xfrm>
            <a:off x="838200" y="1825625"/>
            <a:ext cx="5181600" cy="4351338"/>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32" name="Titeltekst"/>
          <p:cNvSpPr txBox="1">
            <a:spLocks noGrp="1"/>
          </p:cNvSpPr>
          <p:nvPr>
            <p:ph type="title"/>
          </p:nvPr>
        </p:nvSpPr>
        <p:spPr>
          <a:xfrm>
            <a:off x="2087216" y="636104"/>
            <a:ext cx="9266584" cy="410818"/>
          </a:xfrm>
          <a:prstGeom prst="rect">
            <a:avLst/>
          </a:prstGeom>
        </p:spPr>
        <p:txBody>
          <a:bodyPr/>
          <a:lstStyle/>
          <a:p>
            <a:r>
              <a:t>Titeltekst</a:t>
            </a:r>
          </a:p>
        </p:txBody>
      </p:sp>
      <p:sp>
        <p:nvSpPr>
          <p:cNvPr id="3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4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slotdia">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5"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rcRect/>
          <a:stretch>
            <a:fillRect/>
          </a:stretch>
        </a:blipFill>
        <a:effectLst/>
      </p:bgPr>
    </p:bg>
    <p:spTree>
      <p:nvGrpSpPr>
        <p:cNvPr id="1" name=""/>
        <p:cNvGrpSpPr/>
        <p:nvPr/>
      </p:nvGrpSpPr>
      <p:grpSpPr>
        <a:xfrm>
          <a:off x="0" y="0"/>
          <a:ext cx="0" cy="0"/>
          <a:chOff x="0" y="0"/>
          <a:chExt cx="0" cy="0"/>
        </a:xfrm>
      </p:grpSpPr>
      <p:sp>
        <p:nvSpPr>
          <p:cNvPr id="2" name="Titeltekst"/>
          <p:cNvSpPr txBox="1">
            <a:spLocks noGrp="1"/>
          </p:cNvSpPr>
          <p:nvPr>
            <p:ph type="title"/>
          </p:nvPr>
        </p:nvSpPr>
        <p:spPr>
          <a:xfrm>
            <a:off x="609600" y="92074"/>
            <a:ext cx="10972800" cy="1508127"/>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Titeltekst</a:t>
            </a:r>
          </a:p>
        </p:txBody>
      </p:sp>
      <p:sp>
        <p:nvSpPr>
          <p:cNvPr id="3" name="Hoofdtekst - niveau één…"/>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 name="Dianummer"/>
          <p:cNvSpPr txBox="1">
            <a:spLocks noGrp="1"/>
          </p:cNvSpPr>
          <p:nvPr>
            <p:ph type="sldNum" sz="quarter" idx="2"/>
          </p:nvPr>
        </p:nvSpPr>
        <p:spPr>
          <a:xfrm>
            <a:off x="11055885" y="6397942"/>
            <a:ext cx="297916" cy="2819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Lst>
  <p:transition spd="med"/>
  <p:txStyles>
    <p:title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1pPr>
      <a:lvl2pPr marL="7315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2pPr>
      <a:lvl3pPr marL="11887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3pPr>
      <a:lvl4pPr marL="1676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4pPr>
      <a:lvl5pPr marL="2171700" marR="0" indent="-3429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5pPr>
      <a:lvl6pPr marL="25908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6pPr>
      <a:lvl7pPr marL="30480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7pPr>
      <a:lvl8pPr marL="35052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8pPr>
      <a:lvl9pPr marL="3962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Verdana"/>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Verdan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el 1"/>
          <p:cNvSpPr txBox="1">
            <a:spLocks noGrp="1"/>
          </p:cNvSpPr>
          <p:nvPr>
            <p:ph type="ctrTitle"/>
          </p:nvPr>
        </p:nvSpPr>
        <p:spPr>
          <a:xfrm>
            <a:off x="259883" y="2537790"/>
            <a:ext cx="7603960" cy="1119810"/>
          </a:xfrm>
          <a:prstGeom prst="rect">
            <a:avLst/>
          </a:prstGeom>
        </p:spPr>
        <p:txBody>
          <a:bodyPr/>
          <a:lstStyle/>
          <a:p>
            <a:r>
              <a:rPr lang="nl-NL" dirty="0" smtClean="0"/>
              <a:t>Bijeenkomst </a:t>
            </a:r>
            <a:r>
              <a:rPr lang="nl-NL" dirty="0" err="1" smtClean="0"/>
              <a:t>Tresoar</a:t>
            </a:r>
            <a:r>
              <a:rPr lang="nl-NL" dirty="0" smtClean="0"/>
              <a:t/>
            </a:r>
            <a:br>
              <a:rPr lang="nl-NL" dirty="0" smtClean="0"/>
            </a:br>
            <a:r>
              <a:rPr lang="nl-NL" dirty="0" err="1" smtClean="0"/>
              <a:t>Archiving</a:t>
            </a:r>
            <a:r>
              <a:rPr lang="nl-NL" dirty="0" smtClean="0"/>
              <a:t> </a:t>
            </a:r>
            <a:r>
              <a:rPr lang="nl-NL" dirty="0" err="1" smtClean="0"/>
              <a:t>by</a:t>
            </a:r>
            <a:r>
              <a:rPr lang="nl-NL" dirty="0" smtClean="0"/>
              <a:t> Design</a:t>
            </a:r>
            <a:endParaRPr dirty="0"/>
          </a:p>
        </p:txBody>
      </p:sp>
      <p:sp>
        <p:nvSpPr>
          <p:cNvPr id="65" name="Ondertitel 2"/>
          <p:cNvSpPr txBox="1">
            <a:spLocks noGrp="1"/>
          </p:cNvSpPr>
          <p:nvPr>
            <p:ph type="subTitle" sz="quarter" idx="1"/>
          </p:nvPr>
        </p:nvSpPr>
        <p:spPr>
          <a:xfrm>
            <a:off x="259882" y="3657598"/>
            <a:ext cx="7603960" cy="583098"/>
          </a:xfrm>
          <a:prstGeom prst="rect">
            <a:avLst/>
          </a:prstGeom>
        </p:spPr>
        <p:txBody>
          <a:bodyPr/>
          <a:lstStyle/>
          <a:p>
            <a:r>
              <a:rPr lang="nl-NL" dirty="0" smtClean="0"/>
              <a:t>4 december 2019</a:t>
            </a:r>
            <a:endParaRPr dirty="0"/>
          </a:p>
        </p:txBody>
      </p:sp>
      <p:sp>
        <p:nvSpPr>
          <p:cNvPr id="66" name="Tijdelijke aanduiding voor tekst 3"/>
          <p:cNvSpPr>
            <a:spLocks noGrp="1"/>
          </p:cNvSpPr>
          <p:nvPr>
            <p:ph type="body" idx="13"/>
          </p:nvPr>
        </p:nvSpPr>
        <p:spPr>
          <a:prstGeom prst="rect">
            <a:avLst/>
          </a:prstGeom>
        </p:spPr>
        <p:txBody>
          <a:bodyPr/>
          <a:lstStyle/>
          <a:p>
            <a:pPr marL="0" indent="0" algn="r">
              <a:buSzTx/>
              <a:buFontTx/>
              <a:buNone/>
              <a:defRPr sz="1200">
                <a:solidFill>
                  <a:srgbClr val="808080"/>
                </a:solidFill>
              </a:defRPr>
            </a:pPr>
            <a:endParaRPr/>
          </a:p>
        </p:txBody>
      </p:sp>
      <p:sp>
        <p:nvSpPr>
          <p:cNvPr id="67" name="Tijdelijke aanduiding voor tekst 4"/>
          <p:cNvSpPr>
            <a:spLocks noGrp="1"/>
          </p:cNvSpPr>
          <p:nvPr>
            <p:ph type="body" idx="14"/>
          </p:nvPr>
        </p:nvSpPr>
        <p:spPr>
          <a:prstGeom prst="rect">
            <a:avLst/>
          </a:prstGeom>
        </p:spPr>
        <p:txBody>
          <a:bodyPr/>
          <a:lstStyle/>
          <a:p>
            <a:pPr marL="0" indent="0" algn="r">
              <a:buSzTx/>
              <a:buFontTx/>
              <a:buNone/>
              <a:defRPr sz="1200">
                <a:solidFill>
                  <a:srgbClr val="808080"/>
                </a:solidFill>
              </a:defRPr>
            </a:pPr>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Wat is ‘</a:t>
            </a:r>
            <a:r>
              <a:rPr lang="nl-NL" dirty="0" err="1" smtClean="0"/>
              <a:t>Archiving</a:t>
            </a:r>
            <a:r>
              <a:rPr lang="nl-NL" dirty="0" smtClean="0"/>
              <a:t> </a:t>
            </a:r>
            <a:r>
              <a:rPr lang="nl-NL" dirty="0" err="1" smtClean="0"/>
              <a:t>by</a:t>
            </a:r>
            <a:r>
              <a:rPr lang="nl-NL" dirty="0" smtClean="0"/>
              <a:t> Design’?</a:t>
            </a:r>
            <a:endParaRPr lang="nl-NL" dirty="0"/>
          </a:p>
        </p:txBody>
      </p:sp>
      <p:sp>
        <p:nvSpPr>
          <p:cNvPr id="3" name="Tijdelijke aanduiding voor tekst 2"/>
          <p:cNvSpPr>
            <a:spLocks noGrp="1"/>
          </p:cNvSpPr>
          <p:nvPr>
            <p:ph type="body" idx="1"/>
          </p:nvPr>
        </p:nvSpPr>
        <p:spPr>
          <a:xfrm>
            <a:off x="838200" y="3068959"/>
            <a:ext cx="10515600" cy="3108003"/>
          </a:xfrm>
        </p:spPr>
        <p:txBody>
          <a:bodyPr>
            <a:noAutofit/>
          </a:bodyPr>
          <a:lstStyle/>
          <a:p>
            <a:r>
              <a:rPr lang="nl-NL" dirty="0" smtClean="0"/>
              <a:t>Opslag via DMS-koppeling of niet</a:t>
            </a:r>
          </a:p>
          <a:p>
            <a:r>
              <a:rPr lang="nl-NL" dirty="0" smtClean="0"/>
              <a:t>Vernietiging via voor- of via achterkant</a:t>
            </a:r>
          </a:p>
          <a:p>
            <a:r>
              <a:rPr lang="nl-NL" dirty="0" smtClean="0"/>
              <a:t>Wijze van veiligstellen gegevens uit oude oplossing</a:t>
            </a:r>
            <a:endParaRPr lang="nl-NL" dirty="0"/>
          </a:p>
        </p:txBody>
      </p:sp>
      <p:sp>
        <p:nvSpPr>
          <p:cNvPr id="4" name="Title 3">
            <a:extLst>
              <a:ext uri="{FF2B5EF4-FFF2-40B4-BE49-F238E27FC236}">
                <a16:creationId xmlns:a16="http://schemas.microsoft.com/office/drawing/2014/main" xmlns=""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r>
              <a:rPr lang="nl-NL" sz="3200" dirty="0" smtClean="0">
                <a:solidFill>
                  <a:srgbClr val="002060"/>
                </a:solidFill>
              </a:rPr>
              <a:t>Voorbeelden van design-keuzes</a:t>
            </a:r>
            <a:endParaRPr lang="nl-NL" sz="3200" dirty="0">
              <a:solidFill>
                <a:srgbClr val="002060"/>
              </a:solidFill>
            </a:endParaRPr>
          </a:p>
        </p:txBody>
      </p:sp>
    </p:spTree>
    <p:extLst>
      <p:ext uri="{BB962C8B-B14F-4D97-AF65-F5344CB8AC3E}">
        <p14:creationId xmlns:p14="http://schemas.microsoft.com/office/powerpoint/2010/main" val="2652361026"/>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endParaRPr lang="nl-NL" dirty="0"/>
          </a:p>
        </p:txBody>
      </p:sp>
      <p:sp>
        <p:nvSpPr>
          <p:cNvPr id="4" name="Title 3">
            <a:extLst>
              <a:ext uri="{FF2B5EF4-FFF2-40B4-BE49-F238E27FC236}">
                <a16:creationId xmlns:a16="http://schemas.microsoft.com/office/drawing/2014/main" xmlns=""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r>
              <a:rPr lang="nl-NL" sz="3200" dirty="0" smtClean="0">
                <a:solidFill>
                  <a:srgbClr val="002060"/>
                </a:solidFill>
              </a:rPr>
              <a:t>Achtergrond</a:t>
            </a:r>
            <a:endParaRPr lang="nl-NL" sz="3200" dirty="0">
              <a:solidFill>
                <a:srgbClr val="00206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379" y="1843088"/>
            <a:ext cx="6098101" cy="3890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9846673"/>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Achtergrond</a:t>
            </a:r>
            <a:endParaRPr lang="nl-NL" dirty="0"/>
          </a:p>
        </p:txBody>
      </p:sp>
      <p:sp>
        <p:nvSpPr>
          <p:cNvPr id="3" name="Tijdelijke aanduiding voor tekst 2"/>
          <p:cNvSpPr>
            <a:spLocks noGrp="1"/>
          </p:cNvSpPr>
          <p:nvPr>
            <p:ph type="body" idx="1"/>
          </p:nvPr>
        </p:nvSpPr>
        <p:spPr/>
        <p:txBody>
          <a:bodyPr/>
          <a:lstStyle/>
          <a:p>
            <a:pPr marL="0" indent="0">
              <a:buNone/>
            </a:pPr>
            <a:r>
              <a:rPr lang="nl-NL" sz="2600" dirty="0" smtClean="0">
                <a:solidFill>
                  <a:srgbClr val="002060"/>
                </a:solidFill>
              </a:rPr>
              <a:t>Zo ging het vroeger: archivering op basis van verplaatsing</a:t>
            </a:r>
          </a:p>
          <a:p>
            <a:pPr marL="0" indent="0">
              <a:buNone/>
            </a:pPr>
            <a:endParaRPr lang="nl-NL" dirty="0"/>
          </a:p>
          <a:p>
            <a:pPr marL="0" indent="0">
              <a:buNone/>
            </a:pPr>
            <a:r>
              <a:rPr lang="nl-NL" sz="2200" dirty="0"/>
              <a:t>Het bureau raakt </a:t>
            </a:r>
            <a:r>
              <a:rPr lang="nl-NL" sz="2200" dirty="0" smtClean="0"/>
              <a:t>vol -&gt; Dossierkast </a:t>
            </a:r>
            <a:r>
              <a:rPr lang="nl-NL" sz="2200" dirty="0"/>
              <a:t>raakt vol </a:t>
            </a:r>
            <a:r>
              <a:rPr lang="nl-NL" sz="2200" dirty="0" smtClean="0"/>
              <a:t>-&gt; Archiefruimte </a:t>
            </a:r>
            <a:r>
              <a:rPr lang="nl-NL" sz="2200" dirty="0"/>
              <a:t>raakt vol</a:t>
            </a:r>
          </a:p>
          <a:p>
            <a:pPr marL="0" indent="0">
              <a:buNone/>
            </a:pPr>
            <a:endParaRPr lang="nl-NL"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416" y="3140968"/>
            <a:ext cx="7416824" cy="2048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6280" y="3310438"/>
            <a:ext cx="2309886" cy="1872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vak 6"/>
          <p:cNvSpPr txBox="1"/>
          <p:nvPr/>
        </p:nvSpPr>
        <p:spPr>
          <a:xfrm>
            <a:off x="683568" y="5384249"/>
            <a:ext cx="10380984" cy="276999"/>
          </a:xfrm>
          <a:prstGeom prst="rect">
            <a:avLst/>
          </a:prstGeom>
          <a:noFill/>
        </p:spPr>
        <p:txBody>
          <a:bodyPr wrap="square" lIns="0" tIns="0" rIns="0" bIns="0" rtlCol="0">
            <a:spAutoFit/>
          </a:bodyPr>
          <a:lstStyle/>
          <a:p>
            <a:r>
              <a:rPr lang="nl-NL" dirty="0" smtClean="0"/>
              <a:t>      Werkdossier           Dynamisch archief   Semi-statisch archief       Statisch archief  </a:t>
            </a:r>
            <a:endParaRPr lang="nl-NL" dirty="0"/>
          </a:p>
        </p:txBody>
      </p:sp>
    </p:spTree>
    <p:extLst>
      <p:ext uri="{BB962C8B-B14F-4D97-AF65-F5344CB8AC3E}">
        <p14:creationId xmlns:p14="http://schemas.microsoft.com/office/powerpoint/2010/main" val="3154485953"/>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Achtergrond</a:t>
            </a:r>
            <a:endParaRPr lang="nl-NL" dirty="0"/>
          </a:p>
        </p:txBody>
      </p:sp>
      <p:sp>
        <p:nvSpPr>
          <p:cNvPr id="3" name="Tijdelijke aanduiding voor tekst 2"/>
          <p:cNvSpPr>
            <a:spLocks noGrp="1"/>
          </p:cNvSpPr>
          <p:nvPr>
            <p:ph type="body" idx="1"/>
          </p:nvPr>
        </p:nvSpPr>
        <p:spPr/>
        <p:txBody>
          <a:bodyPr/>
          <a:lstStyle/>
          <a:p>
            <a:pPr marL="0" indent="0">
              <a:buNone/>
            </a:pPr>
            <a:r>
              <a:rPr lang="nl-NL" sz="2600" dirty="0" smtClean="0">
                <a:solidFill>
                  <a:srgbClr val="002060"/>
                </a:solidFill>
              </a:rPr>
              <a:t>Zo ging het digitaal 1.0: archivering op basis van verplaatsing</a:t>
            </a:r>
          </a:p>
          <a:p>
            <a:pPr marL="0" indent="0">
              <a:buNone/>
            </a:pPr>
            <a:endParaRPr lang="nl-NL" dirty="0"/>
          </a:p>
          <a:p>
            <a:pPr marL="0" indent="0">
              <a:buNone/>
            </a:pPr>
            <a:endParaRPr lang="nl-NL" dirty="0"/>
          </a:p>
        </p:txBody>
      </p:sp>
      <p:sp>
        <p:nvSpPr>
          <p:cNvPr id="7" name="Tekstvak 6"/>
          <p:cNvSpPr txBox="1"/>
          <p:nvPr/>
        </p:nvSpPr>
        <p:spPr>
          <a:xfrm>
            <a:off x="858366" y="4725144"/>
            <a:ext cx="10380984" cy="276999"/>
          </a:xfrm>
          <a:prstGeom prst="rect">
            <a:avLst/>
          </a:prstGeom>
          <a:noFill/>
        </p:spPr>
        <p:txBody>
          <a:bodyPr wrap="square" lIns="0" tIns="0" rIns="0" bIns="0" rtlCol="0">
            <a:spAutoFit/>
          </a:bodyPr>
          <a:lstStyle/>
          <a:p>
            <a:r>
              <a:rPr lang="nl-NL" dirty="0" smtClean="0"/>
              <a:t>     Taakapplicatie                 DMS                       RMA                         E-depot</a:t>
            </a:r>
            <a:endParaRPr lang="nl-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416" y="2816224"/>
            <a:ext cx="10225136" cy="1639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5700877"/>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Achtergrond</a:t>
            </a:r>
            <a:endParaRPr lang="nl-NL" dirty="0"/>
          </a:p>
        </p:txBody>
      </p:sp>
      <p:sp>
        <p:nvSpPr>
          <p:cNvPr id="3" name="Tijdelijke aanduiding voor tekst 2"/>
          <p:cNvSpPr>
            <a:spLocks noGrp="1"/>
          </p:cNvSpPr>
          <p:nvPr>
            <p:ph type="body" idx="1"/>
          </p:nvPr>
        </p:nvSpPr>
        <p:spPr/>
        <p:txBody>
          <a:bodyPr/>
          <a:lstStyle/>
          <a:p>
            <a:pPr marL="0" indent="0">
              <a:buNone/>
            </a:pPr>
            <a:r>
              <a:rPr lang="nl-NL" sz="3200" dirty="0" smtClean="0">
                <a:solidFill>
                  <a:srgbClr val="002060"/>
                </a:solidFill>
              </a:rPr>
              <a:t>Kenmerken Digitaal Archiveren 1.0</a:t>
            </a:r>
          </a:p>
          <a:p>
            <a:pPr marL="0" indent="0">
              <a:buNone/>
            </a:pPr>
            <a:endParaRPr lang="nl-NL" sz="3200" dirty="0" smtClean="0">
              <a:solidFill>
                <a:srgbClr val="002060"/>
              </a:solidFill>
            </a:endParaRPr>
          </a:p>
          <a:p>
            <a:r>
              <a:rPr lang="nl-NL" dirty="0"/>
              <a:t>Niet gebruiker, maar beheerder staat centraal</a:t>
            </a:r>
          </a:p>
          <a:p>
            <a:r>
              <a:rPr lang="nl-NL" dirty="0"/>
              <a:t>Bij elke verplaatsing gaat functionaliteit </a:t>
            </a:r>
            <a:r>
              <a:rPr lang="nl-NL" dirty="0" smtClean="0"/>
              <a:t>verloren</a:t>
            </a:r>
          </a:p>
          <a:p>
            <a:r>
              <a:rPr lang="nl-NL" dirty="0" smtClean="0"/>
              <a:t>Parallel </a:t>
            </a:r>
            <a:r>
              <a:rPr lang="nl-NL" dirty="0" err="1" smtClean="0"/>
              <a:t>informatieuniversum</a:t>
            </a:r>
            <a:endParaRPr lang="nl-NL" dirty="0" smtClean="0"/>
          </a:p>
          <a:p>
            <a:pPr lvl="1"/>
            <a:r>
              <a:rPr lang="nl-NL" dirty="0" smtClean="0"/>
              <a:t>De wereld van DIV: DMS bevat 0-5% van alle informatie</a:t>
            </a:r>
          </a:p>
          <a:p>
            <a:pPr lvl="1"/>
            <a:r>
              <a:rPr lang="nl-NL" dirty="0" smtClean="0"/>
              <a:t>De echte wereld: informatie is overal en wordt niet beheerd</a:t>
            </a:r>
          </a:p>
          <a:p>
            <a:endParaRPr lang="nl-NL" dirty="0" smtClean="0"/>
          </a:p>
        </p:txBody>
      </p:sp>
    </p:spTree>
    <p:extLst>
      <p:ext uri="{BB962C8B-B14F-4D97-AF65-F5344CB8AC3E}">
        <p14:creationId xmlns:p14="http://schemas.microsoft.com/office/powerpoint/2010/main" val="2274584081"/>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Achtergrond</a:t>
            </a:r>
            <a:endParaRPr lang="nl-NL" dirty="0"/>
          </a:p>
        </p:txBody>
      </p:sp>
      <p:sp>
        <p:nvSpPr>
          <p:cNvPr id="3" name="Tijdelijke aanduiding voor tekst 2"/>
          <p:cNvSpPr>
            <a:spLocks noGrp="1"/>
          </p:cNvSpPr>
          <p:nvPr>
            <p:ph type="body" idx="1"/>
          </p:nvPr>
        </p:nvSpPr>
        <p:spPr/>
        <p:txBody>
          <a:bodyPr/>
          <a:lstStyle/>
          <a:p>
            <a:pPr marL="0" indent="0">
              <a:buNone/>
            </a:pPr>
            <a:r>
              <a:rPr lang="nl-NL" sz="3200" dirty="0" smtClean="0">
                <a:solidFill>
                  <a:srgbClr val="002060"/>
                </a:solidFill>
              </a:rPr>
              <a:t>Digitaal archiveren 2.0</a:t>
            </a:r>
          </a:p>
          <a:p>
            <a:endParaRPr lang="nl-NL" dirty="0" smtClean="0"/>
          </a:p>
          <a:p>
            <a:r>
              <a:rPr lang="nl-NL" dirty="0" smtClean="0"/>
              <a:t>Niet </a:t>
            </a:r>
            <a:r>
              <a:rPr lang="nl-NL" dirty="0"/>
              <a:t>beheerder staat centraal, maar gebruiker</a:t>
            </a:r>
          </a:p>
          <a:p>
            <a:r>
              <a:rPr lang="nl-NL" dirty="0"/>
              <a:t>Beheer inrichten daar waar informatie gebruikt </a:t>
            </a:r>
            <a:r>
              <a:rPr lang="nl-NL" dirty="0" smtClean="0"/>
              <a:t>wordt</a:t>
            </a:r>
          </a:p>
          <a:p>
            <a:endParaRPr lang="nl-NL" dirty="0"/>
          </a:p>
          <a:p>
            <a:r>
              <a:rPr lang="nl-NL" dirty="0" smtClean="0"/>
              <a:t>Archivering staat niet op zichzelf, maar is integraal onderdeel van het proces</a:t>
            </a:r>
            <a:endParaRPr lang="nl-NL" dirty="0"/>
          </a:p>
          <a:p>
            <a:endParaRPr lang="nl-NL" dirty="0" smtClean="0"/>
          </a:p>
        </p:txBody>
      </p:sp>
    </p:spTree>
    <p:extLst>
      <p:ext uri="{BB962C8B-B14F-4D97-AF65-F5344CB8AC3E}">
        <p14:creationId xmlns:p14="http://schemas.microsoft.com/office/powerpoint/2010/main" val="1383164248"/>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endParaRPr lang="nl-NL"/>
          </a:p>
        </p:txBody>
      </p:sp>
      <p:sp>
        <p:nvSpPr>
          <p:cNvPr id="3" name="Tijdelijke aanduiding voor tekst 2"/>
          <p:cNvSpPr>
            <a:spLocks noGrp="1"/>
          </p:cNvSpPr>
          <p:nvPr>
            <p:ph type="body" idx="1"/>
          </p:nvPr>
        </p:nvSpPr>
        <p:spPr/>
        <p:txBody>
          <a:bodyPr>
            <a:normAutofit/>
          </a:bodyPr>
          <a:lstStyle/>
          <a:p>
            <a:pPr marL="0" indent="0">
              <a:buNone/>
            </a:pPr>
            <a:r>
              <a:rPr lang="nl-NL" sz="3200" dirty="0" smtClean="0">
                <a:solidFill>
                  <a:srgbClr val="002060"/>
                </a:solidFill>
              </a:rPr>
              <a:t>Aanpak</a:t>
            </a:r>
            <a:endParaRPr lang="nl-NL" sz="3200" dirty="0">
              <a:solidFill>
                <a:srgbClr val="00206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5760" y="1916832"/>
            <a:ext cx="6048672" cy="4125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9854819"/>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Aanpak</a:t>
            </a:r>
            <a:endParaRPr lang="nl-NL" dirty="0"/>
          </a:p>
        </p:txBody>
      </p:sp>
      <p:sp>
        <p:nvSpPr>
          <p:cNvPr id="3" name="Tijdelijke aanduiding voor tekst 2"/>
          <p:cNvSpPr>
            <a:spLocks noGrp="1"/>
          </p:cNvSpPr>
          <p:nvPr>
            <p:ph type="body" idx="1"/>
          </p:nvPr>
        </p:nvSpPr>
        <p:spPr>
          <a:xfrm>
            <a:off x="838200" y="3068959"/>
            <a:ext cx="10515600" cy="3108003"/>
          </a:xfrm>
        </p:spPr>
        <p:txBody>
          <a:bodyPr>
            <a:noAutofit/>
          </a:bodyPr>
          <a:lstStyle/>
          <a:p>
            <a:r>
              <a:rPr lang="nl-NL" dirty="0" smtClean="0"/>
              <a:t>Er moet sprake zijn van verandercontext</a:t>
            </a:r>
          </a:p>
          <a:p>
            <a:pPr lvl="1"/>
            <a:r>
              <a:rPr lang="nl-NL" dirty="0" smtClean="0"/>
              <a:t>Nieuwe </a:t>
            </a:r>
            <a:r>
              <a:rPr lang="nl-NL" dirty="0" err="1" smtClean="0"/>
              <a:t>enterprise</a:t>
            </a:r>
            <a:r>
              <a:rPr lang="nl-NL" dirty="0" smtClean="0"/>
              <a:t>-architectuur</a:t>
            </a:r>
          </a:p>
          <a:p>
            <a:pPr lvl="1"/>
            <a:r>
              <a:rPr lang="nl-NL" dirty="0" smtClean="0"/>
              <a:t>Aanschaf of ontwikkeling nieuwe software</a:t>
            </a:r>
          </a:p>
          <a:p>
            <a:pPr lvl="1"/>
            <a:r>
              <a:rPr lang="nl-NL" dirty="0" smtClean="0"/>
              <a:t>Majeure wijziging </a:t>
            </a:r>
            <a:endParaRPr lang="nl-NL" dirty="0"/>
          </a:p>
          <a:p>
            <a:endParaRPr lang="nl-NL" sz="2800" dirty="0"/>
          </a:p>
        </p:txBody>
      </p:sp>
      <p:sp>
        <p:nvSpPr>
          <p:cNvPr id="4" name="Title 3">
            <a:extLst>
              <a:ext uri="{FF2B5EF4-FFF2-40B4-BE49-F238E27FC236}">
                <a16:creationId xmlns:a16="http://schemas.microsoft.com/office/drawing/2014/main" xmlns=""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r>
              <a:rPr lang="nl-NL" sz="3200" dirty="0" smtClean="0">
                <a:solidFill>
                  <a:srgbClr val="002060"/>
                </a:solidFill>
              </a:rPr>
              <a:t>Wanneer pas je ‘</a:t>
            </a:r>
            <a:r>
              <a:rPr lang="nl-NL" sz="3200" dirty="0" err="1">
                <a:solidFill>
                  <a:srgbClr val="002060"/>
                </a:solidFill>
              </a:rPr>
              <a:t>A</a:t>
            </a:r>
            <a:r>
              <a:rPr lang="nl-NL" sz="3200" dirty="0" err="1" smtClean="0">
                <a:solidFill>
                  <a:srgbClr val="002060"/>
                </a:solidFill>
              </a:rPr>
              <a:t>rchiving</a:t>
            </a:r>
            <a:r>
              <a:rPr lang="nl-NL" sz="3200" dirty="0" smtClean="0">
                <a:solidFill>
                  <a:srgbClr val="002060"/>
                </a:solidFill>
              </a:rPr>
              <a:t> </a:t>
            </a:r>
            <a:r>
              <a:rPr lang="nl-NL" sz="3200" dirty="0" err="1" smtClean="0">
                <a:solidFill>
                  <a:srgbClr val="002060"/>
                </a:solidFill>
              </a:rPr>
              <a:t>by</a:t>
            </a:r>
            <a:r>
              <a:rPr lang="nl-NL" sz="3200" dirty="0" smtClean="0">
                <a:solidFill>
                  <a:srgbClr val="002060"/>
                </a:solidFill>
              </a:rPr>
              <a:t> Design’ toe?</a:t>
            </a:r>
            <a:endParaRPr lang="nl-NL" sz="3200" dirty="0">
              <a:solidFill>
                <a:srgbClr val="002060"/>
              </a:solidFill>
            </a:endParaRPr>
          </a:p>
        </p:txBody>
      </p:sp>
    </p:spTree>
    <p:extLst>
      <p:ext uri="{BB962C8B-B14F-4D97-AF65-F5344CB8AC3E}">
        <p14:creationId xmlns:p14="http://schemas.microsoft.com/office/powerpoint/2010/main" val="2940055141"/>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Aanpak</a:t>
            </a:r>
            <a:endParaRPr lang="nl-NL" dirty="0"/>
          </a:p>
        </p:txBody>
      </p:sp>
      <p:sp>
        <p:nvSpPr>
          <p:cNvPr id="3" name="Tijdelijke aanduiding voor tekst 2"/>
          <p:cNvSpPr>
            <a:spLocks noGrp="1"/>
          </p:cNvSpPr>
          <p:nvPr>
            <p:ph type="body" idx="1"/>
          </p:nvPr>
        </p:nvSpPr>
        <p:spPr>
          <a:xfrm>
            <a:off x="838200" y="3068959"/>
            <a:ext cx="10515600" cy="3108003"/>
          </a:xfrm>
        </p:spPr>
        <p:txBody>
          <a:bodyPr>
            <a:noAutofit/>
          </a:bodyPr>
          <a:lstStyle/>
          <a:p>
            <a:r>
              <a:rPr lang="nl-NL" dirty="0" smtClean="0"/>
              <a:t>‘The </a:t>
            </a:r>
            <a:r>
              <a:rPr lang="nl-NL" dirty="0" err="1" smtClean="0"/>
              <a:t>whole</a:t>
            </a:r>
            <a:r>
              <a:rPr lang="nl-NL" dirty="0" smtClean="0"/>
              <a:t> system in </a:t>
            </a:r>
            <a:r>
              <a:rPr lang="nl-NL" dirty="0" err="1" smtClean="0"/>
              <a:t>the</a:t>
            </a:r>
            <a:r>
              <a:rPr lang="nl-NL" dirty="0" smtClean="0"/>
              <a:t> room’</a:t>
            </a:r>
          </a:p>
          <a:p>
            <a:pPr lvl="1"/>
            <a:r>
              <a:rPr lang="nl-NL" dirty="0" smtClean="0"/>
              <a:t>Business is leidend, daarnaast:</a:t>
            </a:r>
          </a:p>
          <a:p>
            <a:pPr lvl="2"/>
            <a:r>
              <a:rPr lang="nl-NL" dirty="0" smtClean="0"/>
              <a:t>Privacy </a:t>
            </a:r>
            <a:r>
              <a:rPr lang="nl-NL" dirty="0" err="1" smtClean="0"/>
              <a:t>by</a:t>
            </a:r>
            <a:r>
              <a:rPr lang="nl-NL" dirty="0" smtClean="0"/>
              <a:t> Design</a:t>
            </a:r>
          </a:p>
          <a:p>
            <a:pPr lvl="2"/>
            <a:r>
              <a:rPr lang="nl-NL" dirty="0" smtClean="0"/>
              <a:t>Security </a:t>
            </a:r>
            <a:r>
              <a:rPr lang="nl-NL" dirty="0" err="1" smtClean="0"/>
              <a:t>by</a:t>
            </a:r>
            <a:r>
              <a:rPr lang="nl-NL" dirty="0" smtClean="0"/>
              <a:t> Design</a:t>
            </a:r>
          </a:p>
          <a:p>
            <a:pPr lvl="2"/>
            <a:r>
              <a:rPr lang="nl-NL" dirty="0" smtClean="0"/>
              <a:t>Etc.</a:t>
            </a:r>
            <a:endParaRPr lang="nl-NL" dirty="0"/>
          </a:p>
          <a:p>
            <a:endParaRPr lang="nl-NL" sz="2800" dirty="0"/>
          </a:p>
        </p:txBody>
      </p:sp>
      <p:sp>
        <p:nvSpPr>
          <p:cNvPr id="4" name="Title 3">
            <a:extLst>
              <a:ext uri="{FF2B5EF4-FFF2-40B4-BE49-F238E27FC236}">
                <a16:creationId xmlns:a16="http://schemas.microsoft.com/office/drawing/2014/main" xmlns=""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r>
              <a:rPr lang="nl-NL" sz="3200" dirty="0" smtClean="0">
                <a:solidFill>
                  <a:srgbClr val="002060"/>
                </a:solidFill>
              </a:rPr>
              <a:t>Wanneer pas je ‘</a:t>
            </a:r>
            <a:r>
              <a:rPr lang="nl-NL" sz="3200" dirty="0" err="1">
                <a:solidFill>
                  <a:srgbClr val="002060"/>
                </a:solidFill>
              </a:rPr>
              <a:t>A</a:t>
            </a:r>
            <a:r>
              <a:rPr lang="nl-NL" sz="3200" dirty="0" err="1" smtClean="0">
                <a:solidFill>
                  <a:srgbClr val="002060"/>
                </a:solidFill>
              </a:rPr>
              <a:t>rchiving</a:t>
            </a:r>
            <a:r>
              <a:rPr lang="nl-NL" sz="3200" dirty="0" smtClean="0">
                <a:solidFill>
                  <a:srgbClr val="002060"/>
                </a:solidFill>
              </a:rPr>
              <a:t> </a:t>
            </a:r>
            <a:r>
              <a:rPr lang="nl-NL" sz="3200" dirty="0" err="1" smtClean="0">
                <a:solidFill>
                  <a:srgbClr val="002060"/>
                </a:solidFill>
              </a:rPr>
              <a:t>by</a:t>
            </a:r>
            <a:r>
              <a:rPr lang="nl-NL" sz="3200" dirty="0" smtClean="0">
                <a:solidFill>
                  <a:srgbClr val="002060"/>
                </a:solidFill>
              </a:rPr>
              <a:t> Design’ toe?</a:t>
            </a:r>
            <a:endParaRPr lang="nl-NL" sz="3200" dirty="0">
              <a:solidFill>
                <a:srgbClr val="002060"/>
              </a:solidFill>
            </a:endParaRPr>
          </a:p>
        </p:txBody>
      </p:sp>
    </p:spTree>
    <p:extLst>
      <p:ext uri="{BB962C8B-B14F-4D97-AF65-F5344CB8AC3E}">
        <p14:creationId xmlns:p14="http://schemas.microsoft.com/office/powerpoint/2010/main" val="3984613852"/>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Aanpak</a:t>
            </a:r>
            <a:endParaRPr lang="nl-NL" dirty="0"/>
          </a:p>
        </p:txBody>
      </p:sp>
      <p:sp>
        <p:nvSpPr>
          <p:cNvPr id="3" name="Tijdelijke aanduiding voor tekst 2"/>
          <p:cNvSpPr>
            <a:spLocks noGrp="1"/>
          </p:cNvSpPr>
          <p:nvPr>
            <p:ph type="body" idx="1"/>
          </p:nvPr>
        </p:nvSpPr>
        <p:spPr>
          <a:xfrm>
            <a:off x="838200" y="3068959"/>
            <a:ext cx="10515600" cy="3108003"/>
          </a:xfrm>
        </p:spPr>
        <p:txBody>
          <a:bodyPr>
            <a:noAutofit/>
          </a:bodyPr>
          <a:lstStyle/>
          <a:p>
            <a:r>
              <a:rPr lang="nl-NL" dirty="0"/>
              <a:t>Organiseren</a:t>
            </a:r>
          </a:p>
          <a:p>
            <a:pPr lvl="1"/>
            <a:r>
              <a:rPr lang="nl-NL" dirty="0"/>
              <a:t>Hoe kom je in positie?</a:t>
            </a:r>
          </a:p>
          <a:p>
            <a:r>
              <a:rPr lang="nl-NL" dirty="0"/>
              <a:t>Kennis opbouwen</a:t>
            </a:r>
          </a:p>
          <a:p>
            <a:pPr lvl="1"/>
            <a:r>
              <a:rPr lang="nl-NL" dirty="0"/>
              <a:t>Welke rollen, kennis en competenties zijn nodig?</a:t>
            </a:r>
          </a:p>
          <a:p>
            <a:r>
              <a:rPr lang="nl-NL" dirty="0"/>
              <a:t>Instrumenten ontwikkelen</a:t>
            </a:r>
          </a:p>
          <a:p>
            <a:pPr lvl="1"/>
            <a:r>
              <a:rPr lang="nl-NL" dirty="0"/>
              <a:t>Niet telkens het wiel opnieuw uitvinden</a:t>
            </a:r>
          </a:p>
          <a:p>
            <a:endParaRPr lang="nl-NL" sz="2800" dirty="0"/>
          </a:p>
        </p:txBody>
      </p:sp>
      <p:sp>
        <p:nvSpPr>
          <p:cNvPr id="4" name="Title 3">
            <a:extLst>
              <a:ext uri="{FF2B5EF4-FFF2-40B4-BE49-F238E27FC236}">
                <a16:creationId xmlns:a16="http://schemas.microsoft.com/office/drawing/2014/main" xmlns=""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r>
              <a:rPr lang="nl-NL" sz="3200" dirty="0" smtClean="0">
                <a:solidFill>
                  <a:srgbClr val="002060"/>
                </a:solidFill>
              </a:rPr>
              <a:t>Wat is er nodig?</a:t>
            </a:r>
            <a:endParaRPr lang="nl-NL" sz="3200" dirty="0">
              <a:solidFill>
                <a:srgbClr val="002060"/>
              </a:solidFill>
            </a:endParaRPr>
          </a:p>
        </p:txBody>
      </p:sp>
    </p:spTree>
    <p:extLst>
      <p:ext uri="{BB962C8B-B14F-4D97-AF65-F5344CB8AC3E}">
        <p14:creationId xmlns:p14="http://schemas.microsoft.com/office/powerpoint/2010/main" val="1436140083"/>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el 1"/>
          <p:cNvSpPr txBox="1">
            <a:spLocks noGrp="1"/>
          </p:cNvSpPr>
          <p:nvPr>
            <p:ph type="title"/>
          </p:nvPr>
        </p:nvSpPr>
        <p:spPr>
          <a:xfrm>
            <a:off x="2087215" y="636104"/>
            <a:ext cx="9266585" cy="410819"/>
          </a:xfrm>
          <a:prstGeom prst="rect">
            <a:avLst/>
          </a:prstGeom>
        </p:spPr>
        <p:txBody>
          <a:bodyPr/>
          <a:lstStyle>
            <a:lvl1pPr>
              <a:defRPr sz="2100"/>
            </a:lvl1pPr>
          </a:lstStyle>
          <a:p>
            <a:r>
              <a:rPr lang="nl-NL" dirty="0" smtClean="0"/>
              <a:t>Middagprogramma</a:t>
            </a:r>
            <a:endParaRPr dirty="0"/>
          </a:p>
        </p:txBody>
      </p:sp>
      <p:sp>
        <p:nvSpPr>
          <p:cNvPr id="70" name="Tijdelijke aanduiding voor inhoud 2"/>
          <p:cNvSpPr txBox="1">
            <a:spLocks noGrp="1"/>
          </p:cNvSpPr>
          <p:nvPr>
            <p:ph type="body" idx="1"/>
          </p:nvPr>
        </p:nvSpPr>
        <p:spPr>
          <a:xfrm>
            <a:off x="838200" y="1825625"/>
            <a:ext cx="10515600" cy="4351338"/>
          </a:xfrm>
          <a:prstGeom prst="rect">
            <a:avLst/>
          </a:prstGeom>
        </p:spPr>
        <p:txBody>
          <a:bodyPr>
            <a:normAutofit/>
          </a:bodyPr>
          <a:lstStyle/>
          <a:p>
            <a:r>
              <a:rPr lang="nl-NL" dirty="0"/>
              <a:t>13.30 - 14.30 ‘Introductie </a:t>
            </a:r>
            <a:r>
              <a:rPr lang="nl-NL" dirty="0" err="1"/>
              <a:t>Archiving</a:t>
            </a:r>
            <a:r>
              <a:rPr lang="nl-NL" dirty="0"/>
              <a:t> </a:t>
            </a:r>
            <a:r>
              <a:rPr lang="nl-NL" dirty="0" err="1"/>
              <a:t>by</a:t>
            </a:r>
            <a:r>
              <a:rPr lang="nl-NL" dirty="0"/>
              <a:t> design</a:t>
            </a:r>
            <a:r>
              <a:rPr lang="nl-NL" dirty="0" smtClean="0"/>
              <a:t>’</a:t>
            </a:r>
          </a:p>
          <a:p>
            <a:endParaRPr lang="nl-NL" dirty="0"/>
          </a:p>
          <a:p>
            <a:r>
              <a:rPr lang="nl-NL" dirty="0"/>
              <a:t>14.30 - 15.30 Casus: ‘</a:t>
            </a:r>
            <a:r>
              <a:rPr lang="nl-NL" dirty="0" err="1"/>
              <a:t>Archiving</a:t>
            </a:r>
            <a:r>
              <a:rPr lang="nl-NL" dirty="0"/>
              <a:t> </a:t>
            </a:r>
            <a:r>
              <a:rPr lang="nl-NL" dirty="0" err="1"/>
              <a:t>by</a:t>
            </a:r>
            <a:r>
              <a:rPr lang="nl-NL" dirty="0"/>
              <a:t> design bij aanschaf van een nieuw personeelssysteem</a:t>
            </a:r>
            <a:r>
              <a:rPr lang="nl-NL" dirty="0" smtClean="0"/>
              <a:t>’</a:t>
            </a:r>
          </a:p>
          <a:p>
            <a:endParaRPr lang="nl-NL" dirty="0"/>
          </a:p>
          <a:p>
            <a:r>
              <a:rPr lang="nl-NL" dirty="0"/>
              <a:t>15.30 - 15.45 vragen en discussie</a:t>
            </a:r>
          </a:p>
          <a:p>
            <a:endParaRPr lang="nl-NL" dirty="0"/>
          </a:p>
          <a:p>
            <a:r>
              <a:rPr lang="nl-NL" dirty="0"/>
              <a:t>15.45 Afsluiting en borrel</a:t>
            </a:r>
          </a:p>
          <a:p>
            <a:endParaRPr lang="nl-NL" dirty="0"/>
          </a:p>
        </p:txBody>
      </p:sp>
    </p:spTree>
    <p:extLst>
      <p:ext uri="{BB962C8B-B14F-4D97-AF65-F5344CB8AC3E}">
        <p14:creationId xmlns:p14="http://schemas.microsoft.com/office/powerpoint/2010/main" val="490895776"/>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Aanpak</a:t>
            </a:r>
            <a:endParaRPr lang="nl-NL" dirty="0"/>
          </a:p>
        </p:txBody>
      </p:sp>
      <p:sp>
        <p:nvSpPr>
          <p:cNvPr id="3" name="Tijdelijke aanduiding voor tekst 2"/>
          <p:cNvSpPr>
            <a:spLocks noGrp="1"/>
          </p:cNvSpPr>
          <p:nvPr>
            <p:ph type="body" idx="1"/>
          </p:nvPr>
        </p:nvSpPr>
        <p:spPr>
          <a:xfrm>
            <a:off x="838200" y="3068959"/>
            <a:ext cx="10515600" cy="3108003"/>
          </a:xfrm>
        </p:spPr>
        <p:txBody>
          <a:bodyPr>
            <a:noAutofit/>
          </a:bodyPr>
          <a:lstStyle/>
          <a:p>
            <a:r>
              <a:rPr lang="nl-NL" dirty="0" smtClean="0"/>
              <a:t>Strategisch</a:t>
            </a:r>
          </a:p>
          <a:p>
            <a:pPr lvl="1"/>
            <a:r>
              <a:rPr lang="nl-NL" dirty="0" smtClean="0"/>
              <a:t>Waar zit je in het harkje?</a:t>
            </a:r>
          </a:p>
          <a:p>
            <a:pPr lvl="1"/>
            <a:endParaRPr lang="nl-NL" dirty="0"/>
          </a:p>
          <a:p>
            <a:r>
              <a:rPr lang="nl-NL" dirty="0" smtClean="0"/>
              <a:t>Tactisch</a:t>
            </a:r>
          </a:p>
          <a:p>
            <a:pPr lvl="1"/>
            <a:r>
              <a:rPr lang="nl-NL" dirty="0" smtClean="0"/>
              <a:t>Wie zijn je bondgenoten en wat zijn hun belangen?</a:t>
            </a:r>
          </a:p>
        </p:txBody>
      </p:sp>
      <p:sp>
        <p:nvSpPr>
          <p:cNvPr id="4" name="Title 3">
            <a:extLst>
              <a:ext uri="{FF2B5EF4-FFF2-40B4-BE49-F238E27FC236}">
                <a16:creationId xmlns:a16="http://schemas.microsoft.com/office/drawing/2014/main" xmlns=""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r>
              <a:rPr lang="nl-NL" sz="3200" dirty="0" smtClean="0">
                <a:solidFill>
                  <a:srgbClr val="002060"/>
                </a:solidFill>
              </a:rPr>
              <a:t>Organiseren</a:t>
            </a:r>
            <a:endParaRPr lang="nl-NL" sz="3200" dirty="0">
              <a:solidFill>
                <a:srgbClr val="002060"/>
              </a:solidFill>
            </a:endParaRPr>
          </a:p>
        </p:txBody>
      </p:sp>
    </p:spTree>
    <p:extLst>
      <p:ext uri="{BB962C8B-B14F-4D97-AF65-F5344CB8AC3E}">
        <p14:creationId xmlns:p14="http://schemas.microsoft.com/office/powerpoint/2010/main" val="1768114268"/>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Aanpak</a:t>
            </a:r>
            <a:endParaRPr lang="nl-NL" dirty="0"/>
          </a:p>
        </p:txBody>
      </p:sp>
      <p:sp>
        <p:nvSpPr>
          <p:cNvPr id="3" name="Tijdelijke aanduiding voor tekst 2"/>
          <p:cNvSpPr>
            <a:spLocks noGrp="1"/>
          </p:cNvSpPr>
          <p:nvPr>
            <p:ph type="body" idx="1"/>
          </p:nvPr>
        </p:nvSpPr>
        <p:spPr>
          <a:xfrm>
            <a:off x="838200" y="3068959"/>
            <a:ext cx="10515600" cy="3108003"/>
          </a:xfrm>
        </p:spPr>
        <p:txBody>
          <a:bodyPr>
            <a:noAutofit/>
          </a:bodyPr>
          <a:lstStyle/>
          <a:p>
            <a:r>
              <a:rPr lang="nl-NL" dirty="0"/>
              <a:t>Do’s</a:t>
            </a:r>
          </a:p>
          <a:p>
            <a:pPr lvl="1"/>
            <a:r>
              <a:rPr lang="nl-NL" dirty="0"/>
              <a:t>Vind bondgenoten</a:t>
            </a:r>
          </a:p>
          <a:p>
            <a:pPr lvl="1"/>
            <a:r>
              <a:rPr lang="nl-NL" dirty="0"/>
              <a:t>Vanuit het probleem redeneren</a:t>
            </a:r>
          </a:p>
          <a:p>
            <a:pPr lvl="1"/>
            <a:r>
              <a:rPr lang="nl-NL" dirty="0"/>
              <a:t>De taal van je omgeving leren</a:t>
            </a:r>
          </a:p>
          <a:p>
            <a:pPr marL="0" indent="0">
              <a:buNone/>
            </a:pPr>
            <a:endParaRPr lang="nl-NL" dirty="0" smtClean="0"/>
          </a:p>
        </p:txBody>
      </p:sp>
      <p:sp>
        <p:nvSpPr>
          <p:cNvPr id="4" name="Title 3">
            <a:extLst>
              <a:ext uri="{FF2B5EF4-FFF2-40B4-BE49-F238E27FC236}">
                <a16:creationId xmlns:a16="http://schemas.microsoft.com/office/drawing/2014/main" xmlns=""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r>
              <a:rPr lang="nl-NL" sz="3200" dirty="0" smtClean="0">
                <a:solidFill>
                  <a:srgbClr val="002060"/>
                </a:solidFill>
              </a:rPr>
              <a:t>Do’s</a:t>
            </a:r>
            <a:endParaRPr lang="nl-NL" sz="3200" dirty="0">
              <a:solidFill>
                <a:srgbClr val="002060"/>
              </a:solidFill>
            </a:endParaRPr>
          </a:p>
        </p:txBody>
      </p:sp>
    </p:spTree>
    <p:extLst>
      <p:ext uri="{BB962C8B-B14F-4D97-AF65-F5344CB8AC3E}">
        <p14:creationId xmlns:p14="http://schemas.microsoft.com/office/powerpoint/2010/main" val="2588710356"/>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Aanpak</a:t>
            </a:r>
            <a:endParaRPr lang="nl-NL" dirty="0"/>
          </a:p>
        </p:txBody>
      </p:sp>
      <p:sp>
        <p:nvSpPr>
          <p:cNvPr id="3" name="Tijdelijke aanduiding voor tekst 2"/>
          <p:cNvSpPr>
            <a:spLocks noGrp="1"/>
          </p:cNvSpPr>
          <p:nvPr>
            <p:ph type="body" idx="1"/>
          </p:nvPr>
        </p:nvSpPr>
        <p:spPr>
          <a:xfrm>
            <a:off x="838200" y="3068959"/>
            <a:ext cx="10515600" cy="3108003"/>
          </a:xfrm>
        </p:spPr>
        <p:txBody>
          <a:bodyPr>
            <a:noAutofit/>
          </a:bodyPr>
          <a:lstStyle/>
          <a:p>
            <a:r>
              <a:rPr lang="nl-NL" dirty="0" err="1"/>
              <a:t>Don’ts</a:t>
            </a:r>
            <a:endParaRPr lang="nl-NL" dirty="0"/>
          </a:p>
          <a:p>
            <a:pPr lvl="1"/>
            <a:r>
              <a:rPr lang="nl-NL" dirty="0"/>
              <a:t>Je als inspecteur gedragen</a:t>
            </a:r>
          </a:p>
          <a:p>
            <a:pPr lvl="1"/>
            <a:r>
              <a:rPr lang="nl-NL" dirty="0"/>
              <a:t>Vanuit de oplossing redeneren</a:t>
            </a:r>
          </a:p>
          <a:p>
            <a:pPr lvl="1"/>
            <a:r>
              <a:rPr lang="nl-NL" dirty="0" smtClean="0"/>
              <a:t>Vasthouden aan onrealistische eisen</a:t>
            </a:r>
            <a:endParaRPr lang="nl-NL" dirty="0"/>
          </a:p>
          <a:p>
            <a:pPr marL="0" indent="0">
              <a:buNone/>
            </a:pPr>
            <a:endParaRPr lang="nl-NL" dirty="0" smtClean="0"/>
          </a:p>
        </p:txBody>
      </p:sp>
      <p:sp>
        <p:nvSpPr>
          <p:cNvPr id="4" name="Title 3">
            <a:extLst>
              <a:ext uri="{FF2B5EF4-FFF2-40B4-BE49-F238E27FC236}">
                <a16:creationId xmlns:a16="http://schemas.microsoft.com/office/drawing/2014/main" xmlns=""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r>
              <a:rPr lang="nl-NL" sz="3200" dirty="0" err="1" smtClean="0">
                <a:solidFill>
                  <a:srgbClr val="002060"/>
                </a:solidFill>
              </a:rPr>
              <a:t>Don’ts</a:t>
            </a:r>
            <a:endParaRPr lang="nl-NL" sz="3200" dirty="0">
              <a:solidFill>
                <a:srgbClr val="002060"/>
              </a:solidFill>
            </a:endParaRPr>
          </a:p>
        </p:txBody>
      </p:sp>
    </p:spTree>
    <p:extLst>
      <p:ext uri="{BB962C8B-B14F-4D97-AF65-F5344CB8AC3E}">
        <p14:creationId xmlns:p14="http://schemas.microsoft.com/office/powerpoint/2010/main" val="2916487533"/>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Kennisontwikkeling vanuit KIA</a:t>
            </a:r>
            <a:endParaRPr lang="nl-NL" dirty="0"/>
          </a:p>
        </p:txBody>
      </p:sp>
      <p:sp>
        <p:nvSpPr>
          <p:cNvPr id="4" name="Title 3">
            <a:extLst>
              <a:ext uri="{FF2B5EF4-FFF2-40B4-BE49-F238E27FC236}">
                <a16:creationId xmlns:a16="http://schemas.microsoft.com/office/drawing/2014/main" xmlns=""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r>
              <a:rPr lang="nl-NL" sz="3200" dirty="0" smtClean="0">
                <a:solidFill>
                  <a:srgbClr val="002060"/>
                </a:solidFill>
              </a:rPr>
              <a:t>Kennisontwikkeling vanuit KIA</a:t>
            </a:r>
            <a:endParaRPr lang="nl-NL" sz="3200" dirty="0">
              <a:solidFill>
                <a:srgbClr val="00206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104" y="3229495"/>
            <a:ext cx="10272464" cy="264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5826433"/>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el 1"/>
          <p:cNvSpPr txBox="1">
            <a:spLocks noGrp="1"/>
          </p:cNvSpPr>
          <p:nvPr>
            <p:ph type="title"/>
          </p:nvPr>
        </p:nvSpPr>
        <p:spPr>
          <a:xfrm>
            <a:off x="2087215" y="636104"/>
            <a:ext cx="9266585" cy="410819"/>
          </a:xfrm>
          <a:prstGeom prst="rect">
            <a:avLst/>
          </a:prstGeom>
        </p:spPr>
        <p:txBody>
          <a:bodyPr/>
          <a:lstStyle>
            <a:lvl1pPr>
              <a:defRPr sz="2100"/>
            </a:lvl1pPr>
          </a:lstStyle>
          <a:p>
            <a:r>
              <a:rPr lang="nl-NL" dirty="0" smtClean="0"/>
              <a:t>Over KIA-Kennisplatform Informatiehuishouding Overheden</a:t>
            </a:r>
            <a:endParaRPr dirty="0"/>
          </a:p>
        </p:txBody>
      </p:sp>
      <p:sp>
        <p:nvSpPr>
          <p:cNvPr id="70" name="Tijdelijke aanduiding voor inhoud 2"/>
          <p:cNvSpPr txBox="1">
            <a:spLocks noGrp="1"/>
          </p:cNvSpPr>
          <p:nvPr>
            <p:ph type="body" idx="1"/>
          </p:nvPr>
        </p:nvSpPr>
        <p:spPr>
          <a:xfrm>
            <a:off x="838200" y="1825625"/>
            <a:ext cx="10515600" cy="4351338"/>
          </a:xfrm>
          <a:prstGeom prst="rect">
            <a:avLst/>
          </a:prstGeom>
        </p:spPr>
        <p:txBody>
          <a:bodyPr/>
          <a:lstStyle/>
          <a:p>
            <a:r>
              <a:rPr lang="nl-NL" dirty="0"/>
              <a:t>Doelstelling</a:t>
            </a:r>
          </a:p>
          <a:p>
            <a:pPr lvl="1"/>
            <a:r>
              <a:rPr lang="nl-NL" dirty="0"/>
              <a:t>Overheden op het vlak van </a:t>
            </a:r>
            <a:r>
              <a:rPr lang="nl-NL" dirty="0" err="1" smtClean="0"/>
              <a:t>Archiving</a:t>
            </a:r>
            <a:r>
              <a:rPr lang="nl-NL" dirty="0" smtClean="0"/>
              <a:t> </a:t>
            </a:r>
            <a:r>
              <a:rPr lang="nl-NL" dirty="0" err="1"/>
              <a:t>by</a:t>
            </a:r>
            <a:r>
              <a:rPr lang="nl-NL" dirty="0"/>
              <a:t> </a:t>
            </a:r>
            <a:r>
              <a:rPr lang="nl-NL" dirty="0" smtClean="0"/>
              <a:t>Design </a:t>
            </a:r>
            <a:r>
              <a:rPr lang="nl-NL" dirty="0"/>
              <a:t>zelfredzamer maken. </a:t>
            </a:r>
          </a:p>
          <a:p>
            <a:r>
              <a:rPr lang="nl-NL" dirty="0"/>
              <a:t>Visie</a:t>
            </a:r>
          </a:p>
          <a:p>
            <a:pPr lvl="1"/>
            <a:r>
              <a:rPr lang="nl-NL" dirty="0"/>
              <a:t>Voor </a:t>
            </a:r>
            <a:r>
              <a:rPr lang="nl-NL" dirty="0" err="1" smtClean="0"/>
              <a:t>Archiving</a:t>
            </a:r>
            <a:r>
              <a:rPr lang="nl-NL" dirty="0" smtClean="0"/>
              <a:t> </a:t>
            </a:r>
            <a:r>
              <a:rPr lang="nl-NL" dirty="0" err="1"/>
              <a:t>by</a:t>
            </a:r>
            <a:r>
              <a:rPr lang="nl-NL" dirty="0"/>
              <a:t> </a:t>
            </a:r>
            <a:r>
              <a:rPr lang="nl-NL" dirty="0" smtClean="0"/>
              <a:t>Design </a:t>
            </a:r>
            <a:r>
              <a:rPr lang="nl-NL" dirty="0"/>
              <a:t>moet je kennis en expertise ontwikkelen op de plek waar die kennis en expertise het best tot z’n recht komt, en dat is bij de overheidsinstellingen zelf. Daar zit namelijk de kennis van de processen en systemen.</a:t>
            </a:r>
          </a:p>
          <a:p>
            <a:r>
              <a:rPr lang="nl-NL" dirty="0"/>
              <a:t>Aanpak</a:t>
            </a:r>
          </a:p>
          <a:p>
            <a:pPr lvl="1"/>
            <a:r>
              <a:rPr lang="nl-NL" dirty="0"/>
              <a:t>Offline ontmoeten en online delen.</a:t>
            </a:r>
          </a:p>
          <a:p>
            <a:endParaRPr dirty="0"/>
          </a:p>
        </p:txBody>
      </p:sp>
    </p:spTree>
    <p:extLst>
      <p:ext uri="{BB962C8B-B14F-4D97-AF65-F5344CB8AC3E}">
        <p14:creationId xmlns:p14="http://schemas.microsoft.com/office/powerpoint/2010/main" val="3174201517"/>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Kennisontwikkeling vanuit KIA</a:t>
            </a:r>
            <a:endParaRPr lang="nl-NL" dirty="0"/>
          </a:p>
        </p:txBody>
      </p:sp>
      <p:sp>
        <p:nvSpPr>
          <p:cNvPr id="3" name="Tijdelijke aanduiding voor tekst 2"/>
          <p:cNvSpPr>
            <a:spLocks noGrp="1"/>
          </p:cNvSpPr>
          <p:nvPr>
            <p:ph type="body" idx="1"/>
          </p:nvPr>
        </p:nvSpPr>
        <p:spPr>
          <a:xfrm>
            <a:off x="838200" y="3068959"/>
            <a:ext cx="10515600" cy="3108003"/>
          </a:xfrm>
        </p:spPr>
        <p:txBody>
          <a:bodyPr>
            <a:noAutofit/>
          </a:bodyPr>
          <a:lstStyle/>
          <a:p>
            <a:r>
              <a:rPr lang="nl-NL" dirty="0" smtClean="0"/>
              <a:t>Landelijk scrumteam aan de slag met:</a:t>
            </a:r>
          </a:p>
          <a:p>
            <a:pPr lvl="1"/>
            <a:r>
              <a:rPr lang="nl-NL" dirty="0" smtClean="0"/>
              <a:t>Kennisproducten</a:t>
            </a:r>
          </a:p>
          <a:p>
            <a:pPr lvl="1"/>
            <a:r>
              <a:rPr lang="nl-NL" dirty="0" smtClean="0"/>
              <a:t>Instrumenten</a:t>
            </a:r>
          </a:p>
          <a:p>
            <a:pPr lvl="1"/>
            <a:r>
              <a:rPr lang="nl-NL" dirty="0" smtClean="0"/>
              <a:t>Training/opleiding</a:t>
            </a:r>
          </a:p>
          <a:p>
            <a:r>
              <a:rPr lang="nl-NL" dirty="0" smtClean="0"/>
              <a:t>VNG-Leveranciersbijeenkomsten</a:t>
            </a:r>
          </a:p>
          <a:p>
            <a:r>
              <a:rPr lang="nl-NL" dirty="0" smtClean="0"/>
              <a:t>Werkgroep duurzaam toegankelijke algoritmes</a:t>
            </a:r>
          </a:p>
          <a:p>
            <a:r>
              <a:rPr lang="nl-NL" dirty="0" smtClean="0"/>
              <a:t>Ondersteuning kennisbijeenkomsten</a:t>
            </a:r>
            <a:endParaRPr lang="nl-NL" dirty="0"/>
          </a:p>
          <a:p>
            <a:pPr marL="0" indent="0">
              <a:buNone/>
            </a:pPr>
            <a:endParaRPr lang="nl-NL" dirty="0" smtClean="0"/>
          </a:p>
        </p:txBody>
      </p:sp>
      <p:sp>
        <p:nvSpPr>
          <p:cNvPr id="4" name="Title 3">
            <a:extLst>
              <a:ext uri="{FF2B5EF4-FFF2-40B4-BE49-F238E27FC236}">
                <a16:creationId xmlns:a16="http://schemas.microsoft.com/office/drawing/2014/main" xmlns=""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r>
              <a:rPr lang="nl-NL" sz="3200" dirty="0" smtClean="0">
                <a:solidFill>
                  <a:srgbClr val="002060"/>
                </a:solidFill>
              </a:rPr>
              <a:t>Kennisontwikkeling vanuit KIA</a:t>
            </a:r>
            <a:endParaRPr lang="nl-NL" sz="3200" dirty="0">
              <a:solidFill>
                <a:srgbClr val="002060"/>
              </a:solidFill>
            </a:endParaRPr>
          </a:p>
        </p:txBody>
      </p:sp>
    </p:spTree>
    <p:extLst>
      <p:ext uri="{BB962C8B-B14F-4D97-AF65-F5344CB8AC3E}">
        <p14:creationId xmlns:p14="http://schemas.microsoft.com/office/powerpoint/2010/main" val="645774209"/>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endParaRPr lang="nl-NL" dirty="0"/>
          </a:p>
        </p:txBody>
      </p:sp>
      <p:sp>
        <p:nvSpPr>
          <p:cNvPr id="4" name="Title 3">
            <a:extLst>
              <a:ext uri="{FF2B5EF4-FFF2-40B4-BE49-F238E27FC236}">
                <a16:creationId xmlns:a16="http://schemas.microsoft.com/office/drawing/2014/main" xmlns=""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r>
              <a:rPr lang="nl-NL" sz="3200" dirty="0" smtClean="0">
                <a:solidFill>
                  <a:srgbClr val="002060"/>
                </a:solidFill>
              </a:rPr>
              <a:t>Ontwikkelingen Common </a:t>
            </a:r>
            <a:r>
              <a:rPr lang="nl-NL" sz="3200" dirty="0" err="1" smtClean="0">
                <a:solidFill>
                  <a:srgbClr val="002060"/>
                </a:solidFill>
              </a:rPr>
              <a:t>Ground</a:t>
            </a:r>
            <a:endParaRPr lang="nl-NL" sz="3200" dirty="0">
              <a:solidFill>
                <a:srgbClr val="00206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1744" y="2492896"/>
            <a:ext cx="7437402" cy="3718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0466828"/>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Ontwikkelingen Common </a:t>
            </a:r>
            <a:r>
              <a:rPr lang="nl-NL" dirty="0" err="1" smtClean="0"/>
              <a:t>Ground</a:t>
            </a:r>
            <a:endParaRPr lang="nl-NL" dirty="0"/>
          </a:p>
        </p:txBody>
      </p:sp>
      <p:sp>
        <p:nvSpPr>
          <p:cNvPr id="3" name="Tijdelijke aanduiding voor tekst 2"/>
          <p:cNvSpPr>
            <a:spLocks noGrp="1"/>
          </p:cNvSpPr>
          <p:nvPr>
            <p:ph type="body" idx="1"/>
          </p:nvPr>
        </p:nvSpPr>
        <p:spPr>
          <a:xfrm>
            <a:off x="838200" y="3068959"/>
            <a:ext cx="10515600" cy="3108003"/>
          </a:xfrm>
        </p:spPr>
        <p:txBody>
          <a:bodyPr>
            <a:noAutofit/>
          </a:bodyPr>
          <a:lstStyle/>
          <a:p>
            <a:r>
              <a:rPr lang="nl-NL" dirty="0" smtClean="0"/>
              <a:t>Maakt principe van ‘</a:t>
            </a:r>
            <a:r>
              <a:rPr lang="nl-NL" dirty="0" err="1" smtClean="0"/>
              <a:t>Archiving</a:t>
            </a:r>
            <a:r>
              <a:rPr lang="nl-NL" dirty="0" smtClean="0"/>
              <a:t> </a:t>
            </a:r>
            <a:r>
              <a:rPr lang="nl-NL" dirty="0" err="1" smtClean="0"/>
              <a:t>by</a:t>
            </a:r>
            <a:r>
              <a:rPr lang="nl-NL" dirty="0" smtClean="0"/>
              <a:t> Design’ niet anders</a:t>
            </a:r>
          </a:p>
          <a:p>
            <a:r>
              <a:rPr lang="nl-NL" dirty="0" smtClean="0"/>
              <a:t>Leidt wel tot andere design-keuzes</a:t>
            </a:r>
          </a:p>
        </p:txBody>
      </p:sp>
      <p:sp>
        <p:nvSpPr>
          <p:cNvPr id="4" name="Title 3">
            <a:extLst>
              <a:ext uri="{FF2B5EF4-FFF2-40B4-BE49-F238E27FC236}">
                <a16:creationId xmlns:a16="http://schemas.microsoft.com/office/drawing/2014/main" xmlns=""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r>
              <a:rPr lang="nl-NL" sz="3200" dirty="0" smtClean="0">
                <a:solidFill>
                  <a:srgbClr val="002060"/>
                </a:solidFill>
              </a:rPr>
              <a:t>Impact van Common </a:t>
            </a:r>
            <a:r>
              <a:rPr lang="nl-NL" sz="3200" dirty="0" err="1" smtClean="0">
                <a:solidFill>
                  <a:srgbClr val="002060"/>
                </a:solidFill>
              </a:rPr>
              <a:t>Ground</a:t>
            </a:r>
            <a:endParaRPr lang="nl-NL" sz="3200" dirty="0">
              <a:solidFill>
                <a:srgbClr val="002060"/>
              </a:solidFill>
            </a:endParaRPr>
          </a:p>
        </p:txBody>
      </p:sp>
    </p:spTree>
    <p:extLst>
      <p:ext uri="{BB962C8B-B14F-4D97-AF65-F5344CB8AC3E}">
        <p14:creationId xmlns:p14="http://schemas.microsoft.com/office/powerpoint/2010/main" val="3811174189"/>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Ontwikkelingen Common </a:t>
            </a:r>
            <a:r>
              <a:rPr lang="nl-NL" dirty="0" err="1" smtClean="0"/>
              <a:t>Ground</a:t>
            </a:r>
            <a:endParaRPr lang="nl-NL" dirty="0"/>
          </a:p>
        </p:txBody>
      </p:sp>
      <p:sp>
        <p:nvSpPr>
          <p:cNvPr id="3" name="Tijdelijke aanduiding voor tekst 2"/>
          <p:cNvSpPr>
            <a:spLocks noGrp="1"/>
          </p:cNvSpPr>
          <p:nvPr>
            <p:ph type="body" idx="1"/>
          </p:nvPr>
        </p:nvSpPr>
        <p:spPr>
          <a:xfrm>
            <a:off x="838200" y="3068959"/>
            <a:ext cx="10515600" cy="3108003"/>
          </a:xfrm>
        </p:spPr>
        <p:txBody>
          <a:bodyPr>
            <a:noAutofit/>
          </a:bodyPr>
          <a:lstStyle/>
          <a:p>
            <a:r>
              <a:rPr lang="nl-NL" dirty="0" smtClean="0"/>
              <a:t>Preservering in de bron</a:t>
            </a:r>
            <a:endParaRPr lang="nl-NL" dirty="0"/>
          </a:p>
          <a:p>
            <a:r>
              <a:rPr lang="nl-NL" dirty="0" smtClean="0"/>
              <a:t>Eenmalige opslag van soortgelijke gegevens in registers onafhankelijk van applicaties</a:t>
            </a:r>
          </a:p>
          <a:p>
            <a:pPr lvl="1"/>
            <a:r>
              <a:rPr lang="nl-NL" dirty="0" smtClean="0"/>
              <a:t>Bijvoorbeeld besluitenregister</a:t>
            </a:r>
            <a:r>
              <a:rPr lang="nl-NL" dirty="0"/>
              <a:t> </a:t>
            </a:r>
            <a:r>
              <a:rPr lang="nl-NL" dirty="0" smtClean="0"/>
              <a:t>of contractenregister</a:t>
            </a:r>
          </a:p>
          <a:p>
            <a:r>
              <a:rPr lang="nl-NL" dirty="0" smtClean="0"/>
              <a:t>Compliance-metadata</a:t>
            </a:r>
          </a:p>
        </p:txBody>
      </p:sp>
      <p:sp>
        <p:nvSpPr>
          <p:cNvPr id="4" name="Title 3">
            <a:extLst>
              <a:ext uri="{FF2B5EF4-FFF2-40B4-BE49-F238E27FC236}">
                <a16:creationId xmlns:a16="http://schemas.microsoft.com/office/drawing/2014/main" xmlns=""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r>
              <a:rPr lang="nl-NL" sz="3200" dirty="0" smtClean="0">
                <a:solidFill>
                  <a:srgbClr val="002060"/>
                </a:solidFill>
              </a:rPr>
              <a:t>Enkele principes o.b.v. Common </a:t>
            </a:r>
            <a:r>
              <a:rPr lang="nl-NL" sz="3200" dirty="0" err="1" smtClean="0">
                <a:solidFill>
                  <a:srgbClr val="002060"/>
                </a:solidFill>
              </a:rPr>
              <a:t>Ground</a:t>
            </a:r>
            <a:endParaRPr lang="nl-NL" sz="3200" dirty="0">
              <a:solidFill>
                <a:srgbClr val="002060"/>
              </a:solidFill>
            </a:endParaRPr>
          </a:p>
        </p:txBody>
      </p:sp>
    </p:spTree>
    <p:extLst>
      <p:ext uri="{BB962C8B-B14F-4D97-AF65-F5344CB8AC3E}">
        <p14:creationId xmlns:p14="http://schemas.microsoft.com/office/powerpoint/2010/main" val="505334568"/>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Ontwikkelingen Common </a:t>
            </a:r>
            <a:r>
              <a:rPr lang="nl-NL" dirty="0" err="1" smtClean="0"/>
              <a:t>Ground</a:t>
            </a:r>
            <a:endParaRPr lang="nl-NL" dirty="0"/>
          </a:p>
        </p:txBody>
      </p:sp>
      <p:sp>
        <p:nvSpPr>
          <p:cNvPr id="4" name="Title 3">
            <a:extLst>
              <a:ext uri="{FF2B5EF4-FFF2-40B4-BE49-F238E27FC236}">
                <a16:creationId xmlns:a16="http://schemas.microsoft.com/office/drawing/2014/main" xmlns=""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endParaRPr lang="nl-NL" sz="3200" dirty="0">
              <a:solidFill>
                <a:srgbClr val="002060"/>
              </a:solidFill>
            </a:endParaRP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392" y="1325990"/>
            <a:ext cx="11107532" cy="4767306"/>
          </a:xfrm>
          <a:prstGeom prst="rect">
            <a:avLst/>
          </a:prstGeom>
        </p:spPr>
      </p:pic>
    </p:spTree>
    <p:extLst>
      <p:ext uri="{BB962C8B-B14F-4D97-AF65-F5344CB8AC3E}">
        <p14:creationId xmlns:p14="http://schemas.microsoft.com/office/powerpoint/2010/main" val="65555343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el 1"/>
          <p:cNvSpPr txBox="1">
            <a:spLocks noGrp="1"/>
          </p:cNvSpPr>
          <p:nvPr>
            <p:ph type="title"/>
          </p:nvPr>
        </p:nvSpPr>
        <p:spPr>
          <a:xfrm>
            <a:off x="2087215" y="636104"/>
            <a:ext cx="9266585" cy="410819"/>
          </a:xfrm>
          <a:prstGeom prst="rect">
            <a:avLst/>
          </a:prstGeom>
        </p:spPr>
        <p:txBody>
          <a:bodyPr/>
          <a:lstStyle>
            <a:lvl1pPr>
              <a:defRPr sz="2100"/>
            </a:lvl1pPr>
          </a:lstStyle>
          <a:p>
            <a:r>
              <a:rPr lang="nl-NL" dirty="0" smtClean="0"/>
              <a:t>Even voorstellen</a:t>
            </a:r>
            <a:endParaRPr dirty="0"/>
          </a:p>
        </p:txBody>
      </p:sp>
      <p:sp>
        <p:nvSpPr>
          <p:cNvPr id="70" name="Tijdelijke aanduiding voor inhoud 2"/>
          <p:cNvSpPr txBox="1">
            <a:spLocks noGrp="1"/>
          </p:cNvSpPr>
          <p:nvPr>
            <p:ph type="body" idx="1"/>
          </p:nvPr>
        </p:nvSpPr>
        <p:spPr>
          <a:xfrm>
            <a:off x="838200" y="1825625"/>
            <a:ext cx="10730408" cy="4351338"/>
          </a:xfrm>
          <a:prstGeom prst="rect">
            <a:avLst/>
          </a:prstGeom>
        </p:spPr>
        <p:txBody>
          <a:bodyPr/>
          <a:lstStyle/>
          <a:p>
            <a:r>
              <a:rPr lang="nl-NL" dirty="0" smtClean="0"/>
              <a:t>Rens Ouwerkerk</a:t>
            </a:r>
          </a:p>
          <a:p>
            <a:pPr lvl="1"/>
            <a:r>
              <a:rPr lang="nl-NL" dirty="0" smtClean="0"/>
              <a:t>Senior adviseur informatiebeheer </a:t>
            </a:r>
          </a:p>
          <a:p>
            <a:pPr lvl="1"/>
            <a:r>
              <a:rPr lang="nl-NL" dirty="0" smtClean="0"/>
              <a:t>Gemeente Amsterdam</a:t>
            </a:r>
          </a:p>
          <a:p>
            <a:pPr lvl="1"/>
            <a:r>
              <a:rPr lang="nl-NL" dirty="0" smtClean="0"/>
              <a:t>Aanjager kennisplatform Informatiehuishouding Overheden</a:t>
            </a:r>
          </a:p>
          <a:p>
            <a:pPr lvl="1"/>
            <a:endParaRPr lang="nl-NL"/>
          </a:p>
          <a:p>
            <a:pPr lvl="1"/>
            <a:endParaRPr lang="nl-NL" dirty="0" smtClean="0"/>
          </a:p>
          <a:p>
            <a:pPr lvl="1"/>
            <a:endParaRPr dirty="0"/>
          </a:p>
        </p:txBody>
      </p:sp>
    </p:spTree>
    <p:extLst>
      <p:ext uri="{BB962C8B-B14F-4D97-AF65-F5344CB8AC3E}">
        <p14:creationId xmlns:p14="http://schemas.microsoft.com/office/powerpoint/2010/main" val="1608407911"/>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Ontwikkelingen Common </a:t>
            </a:r>
            <a:r>
              <a:rPr lang="nl-NL" dirty="0" err="1" smtClean="0"/>
              <a:t>Ground</a:t>
            </a:r>
            <a:endParaRPr lang="nl-NL" dirty="0"/>
          </a:p>
        </p:txBody>
      </p:sp>
      <p:sp>
        <p:nvSpPr>
          <p:cNvPr id="4" name="Title 3">
            <a:extLst>
              <a:ext uri="{FF2B5EF4-FFF2-40B4-BE49-F238E27FC236}">
                <a16:creationId xmlns:a16="http://schemas.microsoft.com/office/drawing/2014/main" xmlns=""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endParaRPr lang="nl-NL" sz="3200" dirty="0">
              <a:solidFill>
                <a:srgbClr val="00206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616" y="1021728"/>
            <a:ext cx="6696744" cy="573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042373"/>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Ontwikkelingen Common </a:t>
            </a:r>
            <a:r>
              <a:rPr lang="nl-NL" dirty="0" err="1" smtClean="0"/>
              <a:t>Ground</a:t>
            </a:r>
            <a:endParaRPr lang="nl-NL" dirty="0"/>
          </a:p>
        </p:txBody>
      </p:sp>
      <p:sp>
        <p:nvSpPr>
          <p:cNvPr id="4" name="Title 3">
            <a:extLst>
              <a:ext uri="{FF2B5EF4-FFF2-40B4-BE49-F238E27FC236}">
                <a16:creationId xmlns:a16="http://schemas.microsoft.com/office/drawing/2014/main" xmlns=""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endParaRPr lang="nl-NL" sz="3200" dirty="0">
              <a:solidFill>
                <a:srgbClr val="00206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2188" y="1100880"/>
            <a:ext cx="7506220" cy="5590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62893"/>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003" y="1340768"/>
            <a:ext cx="5683349" cy="2952389"/>
          </a:xfrm>
          <a:prstGeom prst="rect">
            <a:avLst/>
          </a:prstGeom>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el 1"/>
          <p:cNvSpPr txBox="1">
            <a:spLocks noGrp="1"/>
          </p:cNvSpPr>
          <p:nvPr>
            <p:ph type="title"/>
          </p:nvPr>
        </p:nvSpPr>
        <p:spPr>
          <a:xfrm>
            <a:off x="2087215" y="636104"/>
            <a:ext cx="9266585" cy="410819"/>
          </a:xfrm>
          <a:prstGeom prst="rect">
            <a:avLst/>
          </a:prstGeom>
        </p:spPr>
        <p:txBody>
          <a:bodyPr/>
          <a:lstStyle>
            <a:lvl1pPr>
              <a:defRPr sz="2100"/>
            </a:lvl1pPr>
          </a:lstStyle>
          <a:p>
            <a:r>
              <a:rPr lang="nl-NL" dirty="0" smtClean="0"/>
              <a:t>Wat gaan we het komende uur bespreken?</a:t>
            </a:r>
            <a:endParaRPr dirty="0"/>
          </a:p>
        </p:txBody>
      </p:sp>
      <p:sp>
        <p:nvSpPr>
          <p:cNvPr id="70" name="Tijdelijke aanduiding voor inhoud 2"/>
          <p:cNvSpPr txBox="1">
            <a:spLocks noGrp="1"/>
          </p:cNvSpPr>
          <p:nvPr>
            <p:ph type="body" idx="1"/>
          </p:nvPr>
        </p:nvSpPr>
        <p:spPr>
          <a:xfrm>
            <a:off x="838200" y="1825625"/>
            <a:ext cx="10515600" cy="4351338"/>
          </a:xfrm>
          <a:prstGeom prst="rect">
            <a:avLst/>
          </a:prstGeom>
        </p:spPr>
        <p:txBody>
          <a:bodyPr/>
          <a:lstStyle/>
          <a:p>
            <a:r>
              <a:rPr lang="nl-NL" dirty="0" smtClean="0"/>
              <a:t>Wat is ‘</a:t>
            </a:r>
            <a:r>
              <a:rPr lang="nl-NL" dirty="0" err="1"/>
              <a:t>A</a:t>
            </a:r>
            <a:r>
              <a:rPr lang="nl-NL" dirty="0" err="1" smtClean="0"/>
              <a:t>rchiving</a:t>
            </a:r>
            <a:r>
              <a:rPr lang="nl-NL" dirty="0" smtClean="0"/>
              <a:t> </a:t>
            </a:r>
            <a:r>
              <a:rPr lang="nl-NL" dirty="0" err="1" smtClean="0"/>
              <a:t>by</a:t>
            </a:r>
            <a:r>
              <a:rPr lang="nl-NL" dirty="0" smtClean="0"/>
              <a:t> Design’?</a:t>
            </a:r>
          </a:p>
          <a:p>
            <a:r>
              <a:rPr lang="nl-NL" dirty="0" smtClean="0"/>
              <a:t>Achtergrond</a:t>
            </a:r>
          </a:p>
          <a:p>
            <a:r>
              <a:rPr lang="nl-NL" dirty="0" smtClean="0"/>
              <a:t>Aanpak</a:t>
            </a:r>
          </a:p>
          <a:p>
            <a:r>
              <a:rPr lang="nl-NL" dirty="0" smtClean="0"/>
              <a:t>Kennisontwikkeling vanuit KIA</a:t>
            </a:r>
          </a:p>
          <a:p>
            <a:r>
              <a:rPr lang="nl-NL" dirty="0" smtClean="0"/>
              <a:t>Ontwikkelingen Common </a:t>
            </a:r>
            <a:r>
              <a:rPr lang="nl-NL" dirty="0" err="1" smtClean="0"/>
              <a:t>Ground</a:t>
            </a:r>
            <a:endParaRPr lang="nl-NL" dirty="0" smtClean="0"/>
          </a:p>
          <a:p>
            <a:endParaRPr dirty="0"/>
          </a:p>
        </p:txBody>
      </p:sp>
    </p:spTree>
    <p:extLst>
      <p:ext uri="{BB962C8B-B14F-4D97-AF65-F5344CB8AC3E}">
        <p14:creationId xmlns:p14="http://schemas.microsoft.com/office/powerpoint/2010/main" val="1763691228"/>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Wat is ‘</a:t>
            </a:r>
            <a:r>
              <a:rPr lang="nl-NL" dirty="0" err="1" smtClean="0"/>
              <a:t>Archiving</a:t>
            </a:r>
            <a:r>
              <a:rPr lang="nl-NL" dirty="0" smtClean="0"/>
              <a:t> </a:t>
            </a:r>
            <a:r>
              <a:rPr lang="nl-NL" dirty="0" err="1" smtClean="0"/>
              <a:t>by</a:t>
            </a:r>
            <a:r>
              <a:rPr lang="nl-NL" dirty="0" smtClean="0"/>
              <a:t> Design’?</a:t>
            </a:r>
            <a:endParaRPr lang="nl-NL" dirty="0"/>
          </a:p>
        </p:txBody>
      </p:sp>
      <p:sp>
        <p:nvSpPr>
          <p:cNvPr id="4" name="Title 3">
            <a:extLst>
              <a:ext uri="{FF2B5EF4-FFF2-40B4-BE49-F238E27FC236}">
                <a16:creationId xmlns:a16="http://schemas.microsoft.com/office/drawing/2014/main" xmlns=""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r>
              <a:rPr lang="nl-NL" sz="3200" dirty="0" smtClean="0">
                <a:solidFill>
                  <a:srgbClr val="002060"/>
                </a:solidFill>
              </a:rPr>
              <a:t>Wat is </a:t>
            </a:r>
            <a:r>
              <a:rPr lang="nl-NL" sz="3200" dirty="0" err="1" smtClean="0">
                <a:solidFill>
                  <a:srgbClr val="002060"/>
                </a:solidFill>
              </a:rPr>
              <a:t>Archiving</a:t>
            </a:r>
            <a:r>
              <a:rPr lang="nl-NL" sz="3200" dirty="0" smtClean="0">
                <a:solidFill>
                  <a:srgbClr val="002060"/>
                </a:solidFill>
              </a:rPr>
              <a:t> </a:t>
            </a:r>
            <a:r>
              <a:rPr lang="nl-NL" sz="3200" dirty="0" err="1" smtClean="0">
                <a:solidFill>
                  <a:srgbClr val="002060"/>
                </a:solidFill>
              </a:rPr>
              <a:t>by</a:t>
            </a:r>
            <a:r>
              <a:rPr lang="nl-NL" sz="3200" dirty="0" smtClean="0">
                <a:solidFill>
                  <a:srgbClr val="002060"/>
                </a:solidFill>
              </a:rPr>
              <a:t> </a:t>
            </a:r>
            <a:r>
              <a:rPr lang="nl-NL" sz="3200" dirty="0">
                <a:solidFill>
                  <a:srgbClr val="002060"/>
                </a:solidFill>
              </a:rPr>
              <a:t>D</a:t>
            </a:r>
            <a:r>
              <a:rPr lang="nl-NL" sz="3200" dirty="0" smtClean="0">
                <a:solidFill>
                  <a:srgbClr val="002060"/>
                </a:solidFill>
              </a:rPr>
              <a:t>esign?</a:t>
            </a:r>
            <a:endParaRPr lang="nl-NL" sz="3200" dirty="0">
              <a:solidFill>
                <a:srgbClr val="002060"/>
              </a:solidFill>
            </a:endParaRPr>
          </a:p>
        </p:txBody>
      </p:sp>
    </p:spTree>
    <p:extLst>
      <p:ext uri="{BB962C8B-B14F-4D97-AF65-F5344CB8AC3E}">
        <p14:creationId xmlns:p14="http://schemas.microsoft.com/office/powerpoint/2010/main" val="2776763729"/>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Wat is ‘</a:t>
            </a:r>
            <a:r>
              <a:rPr lang="nl-NL" dirty="0" err="1" smtClean="0"/>
              <a:t>Archiving</a:t>
            </a:r>
            <a:r>
              <a:rPr lang="nl-NL" dirty="0" smtClean="0"/>
              <a:t> </a:t>
            </a:r>
            <a:r>
              <a:rPr lang="nl-NL" dirty="0" err="1" smtClean="0"/>
              <a:t>by</a:t>
            </a:r>
            <a:r>
              <a:rPr lang="nl-NL" dirty="0" smtClean="0"/>
              <a:t> Design’?</a:t>
            </a:r>
            <a:endParaRPr lang="nl-NL" dirty="0"/>
          </a:p>
        </p:txBody>
      </p:sp>
      <p:sp>
        <p:nvSpPr>
          <p:cNvPr id="3" name="Tijdelijke aanduiding voor tekst 2"/>
          <p:cNvSpPr>
            <a:spLocks noGrp="1"/>
          </p:cNvSpPr>
          <p:nvPr>
            <p:ph type="body" idx="1"/>
          </p:nvPr>
        </p:nvSpPr>
        <p:spPr>
          <a:xfrm>
            <a:off x="838200" y="3068959"/>
            <a:ext cx="10515600" cy="3108003"/>
          </a:xfrm>
        </p:spPr>
        <p:txBody>
          <a:bodyPr>
            <a:noAutofit/>
          </a:bodyPr>
          <a:lstStyle/>
          <a:p>
            <a:pPr marL="0" indent="0">
              <a:buNone/>
            </a:pPr>
            <a:r>
              <a:rPr lang="nl-NL" sz="3200" dirty="0"/>
              <a:t>‘Bij het (her)ontwerpen van </a:t>
            </a:r>
            <a:r>
              <a:rPr lang="nl-NL" sz="3200" dirty="0" smtClean="0"/>
              <a:t>processen </a:t>
            </a:r>
            <a:r>
              <a:rPr lang="nl-NL" sz="3200" dirty="0"/>
              <a:t>en daarbij gebruikte informatiesystemen worden ook de maatregelen bepaald én geïmplementeerd waardoor </a:t>
            </a:r>
            <a:r>
              <a:rPr lang="nl-NL" sz="3200" dirty="0" smtClean="0"/>
              <a:t>de </a:t>
            </a:r>
            <a:r>
              <a:rPr lang="nl-NL" sz="3200" dirty="0"/>
              <a:t>binnen processen ontvangen en gemaakte informatie duurzaam toegankelijk is en blijft.’</a:t>
            </a:r>
          </a:p>
        </p:txBody>
      </p:sp>
      <p:sp>
        <p:nvSpPr>
          <p:cNvPr id="4" name="Title 3">
            <a:extLst>
              <a:ext uri="{FF2B5EF4-FFF2-40B4-BE49-F238E27FC236}">
                <a16:creationId xmlns:a16="http://schemas.microsoft.com/office/drawing/2014/main" xmlns=""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r>
              <a:rPr lang="nl-NL" sz="3200" dirty="0" smtClean="0">
                <a:solidFill>
                  <a:srgbClr val="002060"/>
                </a:solidFill>
              </a:rPr>
              <a:t>Definitie </a:t>
            </a:r>
            <a:r>
              <a:rPr lang="nl-NL" sz="3200" dirty="0" err="1" smtClean="0">
                <a:solidFill>
                  <a:srgbClr val="002060"/>
                </a:solidFill>
              </a:rPr>
              <a:t>Archiving</a:t>
            </a:r>
            <a:r>
              <a:rPr lang="nl-NL" sz="3200" dirty="0" smtClean="0">
                <a:solidFill>
                  <a:srgbClr val="002060"/>
                </a:solidFill>
              </a:rPr>
              <a:t> </a:t>
            </a:r>
            <a:r>
              <a:rPr lang="nl-NL" sz="3200" dirty="0" err="1" smtClean="0">
                <a:solidFill>
                  <a:srgbClr val="002060"/>
                </a:solidFill>
              </a:rPr>
              <a:t>by</a:t>
            </a:r>
            <a:r>
              <a:rPr lang="nl-NL" sz="3200" dirty="0" smtClean="0">
                <a:solidFill>
                  <a:srgbClr val="002060"/>
                </a:solidFill>
              </a:rPr>
              <a:t> Design</a:t>
            </a:r>
            <a:endParaRPr lang="nl-NL" sz="3200" dirty="0">
              <a:solidFill>
                <a:srgbClr val="002060"/>
              </a:solidFill>
            </a:endParaRPr>
          </a:p>
        </p:txBody>
      </p:sp>
    </p:spTree>
    <p:extLst>
      <p:ext uri="{BB962C8B-B14F-4D97-AF65-F5344CB8AC3E}">
        <p14:creationId xmlns:p14="http://schemas.microsoft.com/office/powerpoint/2010/main" val="1377344510"/>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Wat is ‘</a:t>
            </a:r>
            <a:r>
              <a:rPr lang="nl-NL" dirty="0" err="1" smtClean="0"/>
              <a:t>Archiving</a:t>
            </a:r>
            <a:r>
              <a:rPr lang="nl-NL" dirty="0" smtClean="0"/>
              <a:t> </a:t>
            </a:r>
            <a:r>
              <a:rPr lang="nl-NL" dirty="0" err="1" smtClean="0"/>
              <a:t>by</a:t>
            </a:r>
            <a:r>
              <a:rPr lang="nl-NL" dirty="0" smtClean="0"/>
              <a:t> Design’?</a:t>
            </a:r>
            <a:endParaRPr lang="nl-NL" dirty="0"/>
          </a:p>
        </p:txBody>
      </p:sp>
      <p:sp>
        <p:nvSpPr>
          <p:cNvPr id="3" name="Tijdelijke aanduiding voor tekst 2"/>
          <p:cNvSpPr>
            <a:spLocks noGrp="1"/>
          </p:cNvSpPr>
          <p:nvPr>
            <p:ph type="body" idx="1"/>
          </p:nvPr>
        </p:nvSpPr>
        <p:spPr>
          <a:xfrm>
            <a:off x="838200" y="3068959"/>
            <a:ext cx="10515600" cy="3108003"/>
          </a:xfrm>
        </p:spPr>
        <p:txBody>
          <a:bodyPr>
            <a:noAutofit/>
          </a:bodyPr>
          <a:lstStyle/>
          <a:p>
            <a:r>
              <a:rPr lang="nl-NL" dirty="0"/>
              <a:t>Vindbaar</a:t>
            </a:r>
          </a:p>
          <a:p>
            <a:r>
              <a:rPr lang="nl-NL" dirty="0"/>
              <a:t>Beschikbaar</a:t>
            </a:r>
          </a:p>
          <a:p>
            <a:r>
              <a:rPr lang="nl-NL" dirty="0"/>
              <a:t>Leesbaar</a:t>
            </a:r>
          </a:p>
          <a:p>
            <a:r>
              <a:rPr lang="nl-NL" dirty="0" err="1"/>
              <a:t>Interpreteerbaar</a:t>
            </a:r>
            <a:endParaRPr lang="nl-NL" dirty="0"/>
          </a:p>
          <a:p>
            <a:r>
              <a:rPr lang="nl-NL" dirty="0"/>
              <a:t>Betrouwbaar</a:t>
            </a:r>
          </a:p>
          <a:p>
            <a:r>
              <a:rPr lang="nl-NL" dirty="0"/>
              <a:t>Bestand tegen veranderingen, voor zolang als nodig</a:t>
            </a:r>
          </a:p>
        </p:txBody>
      </p:sp>
      <p:sp>
        <p:nvSpPr>
          <p:cNvPr id="4" name="Title 3">
            <a:extLst>
              <a:ext uri="{FF2B5EF4-FFF2-40B4-BE49-F238E27FC236}">
                <a16:creationId xmlns:a16="http://schemas.microsoft.com/office/drawing/2014/main" xmlns=""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r>
              <a:rPr lang="nl-NL" sz="3200" dirty="0" smtClean="0">
                <a:solidFill>
                  <a:srgbClr val="002060"/>
                </a:solidFill>
              </a:rPr>
              <a:t>Duurzaam toegankelijk</a:t>
            </a:r>
            <a:endParaRPr lang="nl-NL" sz="3200" dirty="0">
              <a:solidFill>
                <a:srgbClr val="002060"/>
              </a:solidFill>
            </a:endParaRPr>
          </a:p>
        </p:txBody>
      </p:sp>
    </p:spTree>
    <p:extLst>
      <p:ext uri="{BB962C8B-B14F-4D97-AF65-F5344CB8AC3E}">
        <p14:creationId xmlns:p14="http://schemas.microsoft.com/office/powerpoint/2010/main" val="4090618795"/>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Wat is ‘</a:t>
            </a:r>
            <a:r>
              <a:rPr lang="nl-NL" dirty="0" err="1" smtClean="0"/>
              <a:t>Archiving</a:t>
            </a:r>
            <a:r>
              <a:rPr lang="nl-NL" dirty="0" smtClean="0"/>
              <a:t> </a:t>
            </a:r>
            <a:r>
              <a:rPr lang="nl-NL" dirty="0" err="1" smtClean="0"/>
              <a:t>by</a:t>
            </a:r>
            <a:r>
              <a:rPr lang="nl-NL" dirty="0" smtClean="0"/>
              <a:t> Design’?</a:t>
            </a:r>
            <a:endParaRPr lang="nl-NL" dirty="0"/>
          </a:p>
        </p:txBody>
      </p:sp>
      <p:sp>
        <p:nvSpPr>
          <p:cNvPr id="3" name="Tijdelijke aanduiding voor tekst 2"/>
          <p:cNvSpPr>
            <a:spLocks noGrp="1"/>
          </p:cNvSpPr>
          <p:nvPr>
            <p:ph type="body" idx="1"/>
          </p:nvPr>
        </p:nvSpPr>
        <p:spPr>
          <a:xfrm>
            <a:off x="838200" y="3068959"/>
            <a:ext cx="10515600" cy="3108003"/>
          </a:xfrm>
        </p:spPr>
        <p:txBody>
          <a:bodyPr>
            <a:noAutofit/>
          </a:bodyPr>
          <a:lstStyle/>
          <a:p>
            <a:r>
              <a:rPr lang="nl-NL" dirty="0" smtClean="0">
                <a:latin typeface="Verdana" panose="020B0604030504040204" pitchFamily="34" charset="0"/>
                <a:ea typeface="Verdana" panose="020B0604030504040204" pitchFamily="34" charset="0"/>
                <a:cs typeface="Verdana" panose="020B0604030504040204" pitchFamily="34" charset="0"/>
              </a:rPr>
              <a:t>Optimaliseren van een bestaand systeem</a:t>
            </a:r>
          </a:p>
          <a:p>
            <a:r>
              <a:rPr lang="nl-NL" dirty="0" smtClean="0">
                <a:latin typeface="Verdana" panose="020B0604030504040204" pitchFamily="34" charset="0"/>
                <a:ea typeface="Verdana" panose="020B0604030504040204" pitchFamily="34" charset="0"/>
                <a:cs typeface="Verdana" panose="020B0604030504040204" pitchFamily="34" charset="0"/>
              </a:rPr>
              <a:t>Ontwerpen </a:t>
            </a:r>
            <a:r>
              <a:rPr lang="nl-NL" dirty="0">
                <a:latin typeface="Verdana" panose="020B0604030504040204" pitchFamily="34" charset="0"/>
                <a:ea typeface="Verdana" panose="020B0604030504040204" pitchFamily="34" charset="0"/>
                <a:cs typeface="Verdana" panose="020B0604030504040204" pitchFamily="34" charset="0"/>
              </a:rPr>
              <a:t>van een archiefsysteem </a:t>
            </a:r>
            <a:br>
              <a:rPr lang="nl-NL" dirty="0">
                <a:latin typeface="Verdana" panose="020B0604030504040204" pitchFamily="34" charset="0"/>
                <a:ea typeface="Verdana" panose="020B0604030504040204" pitchFamily="34" charset="0"/>
                <a:cs typeface="Verdana" panose="020B0604030504040204" pitchFamily="34" charset="0"/>
              </a:rPr>
            </a:br>
            <a:r>
              <a:rPr lang="nl-NL" dirty="0">
                <a:latin typeface="Verdana" panose="020B0604030504040204" pitchFamily="34" charset="0"/>
                <a:ea typeface="Verdana" panose="020B0604030504040204" pitchFamily="34" charset="0"/>
                <a:cs typeface="Verdana" panose="020B0604030504040204" pitchFamily="34" charset="0"/>
              </a:rPr>
              <a:t>(= informatiesysteem bedoeld voor archivering</a:t>
            </a:r>
            <a:r>
              <a:rPr lang="nl-NL" dirty="0" smtClean="0">
                <a:latin typeface="Verdana" panose="020B0604030504040204" pitchFamily="34" charset="0"/>
                <a:ea typeface="Verdana" panose="020B0604030504040204" pitchFamily="34" charset="0"/>
                <a:cs typeface="Verdana" panose="020B0604030504040204" pitchFamily="34" charset="0"/>
              </a:rPr>
              <a:t>)</a:t>
            </a:r>
          </a:p>
          <a:p>
            <a:r>
              <a:rPr lang="nl-NL" dirty="0" smtClean="0">
                <a:latin typeface="Verdana" panose="020B0604030504040204" pitchFamily="34" charset="0"/>
                <a:ea typeface="Verdana" panose="020B0604030504040204" pitchFamily="34" charset="0"/>
                <a:cs typeface="Verdana" panose="020B0604030504040204" pitchFamily="34" charset="0"/>
              </a:rPr>
              <a:t>Ontwerpen van een generiek archiefproces</a:t>
            </a:r>
            <a:endParaRPr lang="nl-NL" dirty="0">
              <a:latin typeface="Verdana" panose="020B0604030504040204" pitchFamily="34" charset="0"/>
              <a:ea typeface="Verdana" panose="020B0604030504040204" pitchFamily="34" charset="0"/>
              <a:cs typeface="Verdana" panose="020B0604030504040204" pitchFamily="34" charset="0"/>
            </a:endParaRPr>
          </a:p>
          <a:p>
            <a:r>
              <a:rPr lang="nl-NL" dirty="0">
                <a:latin typeface="Verdana" panose="020B0604030504040204" pitchFamily="34" charset="0"/>
                <a:ea typeface="Verdana" panose="020B0604030504040204" pitchFamily="34" charset="0"/>
                <a:cs typeface="Verdana" panose="020B0604030504040204" pitchFamily="34" charset="0"/>
              </a:rPr>
              <a:t>Vooraf een blauwdruk opleggen</a:t>
            </a:r>
          </a:p>
          <a:p>
            <a:r>
              <a:rPr lang="nl-NL" dirty="0">
                <a:latin typeface="Verdana" panose="020B0604030504040204" pitchFamily="34" charset="0"/>
                <a:ea typeface="Verdana" panose="020B0604030504040204" pitchFamily="34" charset="0"/>
                <a:cs typeface="Verdana" panose="020B0604030504040204" pitchFamily="34" charset="0"/>
              </a:rPr>
              <a:t>Toetsen van een informatiesysteem aan een checklist</a:t>
            </a:r>
          </a:p>
        </p:txBody>
      </p:sp>
      <p:sp>
        <p:nvSpPr>
          <p:cNvPr id="4" name="Title 3">
            <a:extLst>
              <a:ext uri="{FF2B5EF4-FFF2-40B4-BE49-F238E27FC236}">
                <a16:creationId xmlns:a16="http://schemas.microsoft.com/office/drawing/2014/main" xmlns=""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r>
              <a:rPr lang="nl-NL" sz="3200" dirty="0">
                <a:solidFill>
                  <a:srgbClr val="002060"/>
                </a:solidFill>
              </a:rPr>
              <a:t>Wat is </a:t>
            </a:r>
            <a:r>
              <a:rPr lang="nl-NL" sz="3200" dirty="0" smtClean="0">
                <a:solidFill>
                  <a:srgbClr val="002060"/>
                </a:solidFill>
              </a:rPr>
              <a:t>‘</a:t>
            </a:r>
            <a:r>
              <a:rPr lang="nl-NL" sz="3200" dirty="0" err="1" smtClean="0">
                <a:solidFill>
                  <a:srgbClr val="002060"/>
                </a:solidFill>
              </a:rPr>
              <a:t>Archiving</a:t>
            </a:r>
            <a:r>
              <a:rPr lang="nl-NL" sz="3200" dirty="0" smtClean="0">
                <a:solidFill>
                  <a:srgbClr val="002060"/>
                </a:solidFill>
              </a:rPr>
              <a:t> </a:t>
            </a:r>
            <a:r>
              <a:rPr lang="nl-NL" sz="3200" dirty="0" err="1">
                <a:solidFill>
                  <a:srgbClr val="002060"/>
                </a:solidFill>
              </a:rPr>
              <a:t>by</a:t>
            </a:r>
            <a:r>
              <a:rPr lang="nl-NL" sz="3200" dirty="0">
                <a:solidFill>
                  <a:srgbClr val="002060"/>
                </a:solidFill>
              </a:rPr>
              <a:t> </a:t>
            </a:r>
            <a:r>
              <a:rPr lang="nl-NL" sz="3200" dirty="0" smtClean="0">
                <a:solidFill>
                  <a:srgbClr val="002060"/>
                </a:solidFill>
              </a:rPr>
              <a:t>Design’ </a:t>
            </a:r>
            <a:r>
              <a:rPr lang="nl-NL" sz="3200" i="1" dirty="0">
                <a:solidFill>
                  <a:srgbClr val="002060"/>
                </a:solidFill>
              </a:rPr>
              <a:t>niet</a:t>
            </a:r>
            <a:endParaRPr lang="nl-NL" sz="3200" dirty="0">
              <a:solidFill>
                <a:srgbClr val="002060"/>
              </a:solidFill>
            </a:endParaRPr>
          </a:p>
        </p:txBody>
      </p:sp>
    </p:spTree>
    <p:extLst>
      <p:ext uri="{BB962C8B-B14F-4D97-AF65-F5344CB8AC3E}">
        <p14:creationId xmlns:p14="http://schemas.microsoft.com/office/powerpoint/2010/main" val="58950398"/>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Wat is ‘</a:t>
            </a:r>
            <a:r>
              <a:rPr lang="nl-NL" dirty="0" err="1" smtClean="0"/>
              <a:t>Archiving</a:t>
            </a:r>
            <a:r>
              <a:rPr lang="nl-NL" dirty="0" smtClean="0"/>
              <a:t> </a:t>
            </a:r>
            <a:r>
              <a:rPr lang="nl-NL" dirty="0" err="1" smtClean="0"/>
              <a:t>by</a:t>
            </a:r>
            <a:r>
              <a:rPr lang="nl-NL" dirty="0" smtClean="0"/>
              <a:t> Design’?</a:t>
            </a:r>
            <a:endParaRPr lang="nl-NL" dirty="0"/>
          </a:p>
        </p:txBody>
      </p:sp>
      <p:sp>
        <p:nvSpPr>
          <p:cNvPr id="3" name="Tijdelijke aanduiding voor tekst 2"/>
          <p:cNvSpPr>
            <a:spLocks noGrp="1"/>
          </p:cNvSpPr>
          <p:nvPr>
            <p:ph type="body" idx="1"/>
          </p:nvPr>
        </p:nvSpPr>
        <p:spPr>
          <a:xfrm>
            <a:off x="838200" y="3068959"/>
            <a:ext cx="10515600" cy="3108003"/>
          </a:xfrm>
        </p:spPr>
        <p:txBody>
          <a:bodyPr>
            <a:noAutofit/>
          </a:bodyPr>
          <a:lstStyle/>
          <a:p>
            <a:r>
              <a:rPr lang="nl-NL" dirty="0"/>
              <a:t>Archiveren op het moment van creatie van informatie</a:t>
            </a:r>
          </a:p>
          <a:p>
            <a:r>
              <a:rPr lang="nl-NL" dirty="0"/>
              <a:t>Automatisch archiveren (voor zover mogelijk)</a:t>
            </a:r>
          </a:p>
          <a:p>
            <a:r>
              <a:rPr lang="nl-NL" dirty="0"/>
              <a:t>Archivering in het werksysteem (voor zover mogelijk)</a:t>
            </a:r>
          </a:p>
        </p:txBody>
      </p:sp>
      <p:sp>
        <p:nvSpPr>
          <p:cNvPr id="4" name="Title 3">
            <a:extLst>
              <a:ext uri="{FF2B5EF4-FFF2-40B4-BE49-F238E27FC236}">
                <a16:creationId xmlns:a16="http://schemas.microsoft.com/office/drawing/2014/main" xmlns="" id="{846013F2-A2DF-4FAB-826E-2C0E0F92F069}"/>
              </a:ext>
            </a:extLst>
          </p:cNvPr>
          <p:cNvSpPr txBox="1">
            <a:spLocks/>
          </p:cNvSpPr>
          <p:nvPr/>
        </p:nvSpPr>
        <p:spPr>
          <a:xfrm>
            <a:off x="838200" y="1439331"/>
            <a:ext cx="10515600" cy="1151288"/>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1pPr>
            <a:lvl2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2pPr>
            <a:lvl3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3pPr>
            <a:lvl4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4pPr>
            <a:lvl5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5pPr>
            <a:lvl6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6pPr>
            <a:lvl7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7pPr>
            <a:lvl8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8pPr>
            <a:lvl9pPr marL="0" marR="0" indent="0" algn="r"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Verdana"/>
              </a:defRPr>
            </a:lvl9pPr>
          </a:lstStyle>
          <a:p>
            <a:pPr algn="l" hangingPunct="1"/>
            <a:r>
              <a:rPr lang="nl-NL" sz="3200" dirty="0">
                <a:solidFill>
                  <a:srgbClr val="002060"/>
                </a:solidFill>
              </a:rPr>
              <a:t>Wat </a:t>
            </a:r>
            <a:r>
              <a:rPr lang="nl-NL" sz="3200" dirty="0" smtClean="0">
                <a:solidFill>
                  <a:srgbClr val="002060"/>
                </a:solidFill>
              </a:rPr>
              <a:t>is het ook </a:t>
            </a:r>
            <a:r>
              <a:rPr lang="nl-NL" sz="3200" i="1" dirty="0" smtClean="0">
                <a:solidFill>
                  <a:srgbClr val="002060"/>
                </a:solidFill>
              </a:rPr>
              <a:t>niet</a:t>
            </a:r>
            <a:r>
              <a:rPr lang="nl-NL" sz="3200" dirty="0" smtClean="0">
                <a:solidFill>
                  <a:srgbClr val="002060"/>
                </a:solidFill>
              </a:rPr>
              <a:t>, maar volgt er wel uit</a:t>
            </a:r>
            <a:endParaRPr lang="nl-NL" sz="3200" dirty="0">
              <a:solidFill>
                <a:srgbClr val="002060"/>
              </a:solidFill>
            </a:endParaRPr>
          </a:p>
        </p:txBody>
      </p:sp>
    </p:spTree>
    <p:extLst>
      <p:ext uri="{BB962C8B-B14F-4D97-AF65-F5344CB8AC3E}">
        <p14:creationId xmlns:p14="http://schemas.microsoft.com/office/powerpoint/2010/main" val="372075313"/>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thema">
  <a:themeElements>
    <a:clrScheme name="Office-thema">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thema">
      <a:majorFont>
        <a:latin typeface="Verdana"/>
        <a:ea typeface="Verdana"/>
        <a:cs typeface="Verdana"/>
      </a:majorFont>
      <a:minorFont>
        <a:latin typeface="Helvetica"/>
        <a:ea typeface="Helvetica"/>
        <a:cs typeface="Helvetica"/>
      </a:minorFont>
    </a:fontScheme>
    <a:fmtScheme name="Office-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thema">
  <a:themeElements>
    <a:clrScheme name="Office-thema">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thema">
      <a:majorFont>
        <a:latin typeface="Verdana"/>
        <a:ea typeface="Verdana"/>
        <a:cs typeface="Verdana"/>
      </a:majorFont>
      <a:minorFont>
        <a:latin typeface="Helvetica"/>
        <a:ea typeface="Helvetica"/>
        <a:cs typeface="Helvetica"/>
      </a:minorFont>
    </a:fontScheme>
    <a:fmtScheme name="Office-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79AC081F1EA545875FD8DCD9B709FA" ma:contentTypeVersion="18" ma:contentTypeDescription="Create a new document." ma:contentTypeScope="" ma:versionID="13c0a23065d9a49ac9a814ac843676c1">
  <xsd:schema xmlns:xsd="http://www.w3.org/2001/XMLSchema" xmlns:xs="http://www.w3.org/2001/XMLSchema" xmlns:p="http://schemas.microsoft.com/office/2006/metadata/properties" xmlns:ns2="0941c815-8673-45d9-bee9-a1453d13a96d" xmlns:ns3="da01d95d-9a53-4690-91f2-3ea4d21374f2" targetNamespace="http://schemas.microsoft.com/office/2006/metadata/properties" ma:root="true" ma:fieldsID="ffed2328b44d3216ab2e4b28d8992e7a" ns2:_="" ns3:_="">
    <xsd:import namespace="0941c815-8673-45d9-bee9-a1453d13a96d"/>
    <xsd:import namespace="da01d95d-9a53-4690-91f2-3ea4d21374f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41c815-8673-45d9-bee9-a1453d13a96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702c36e3-81a3-4f8c-bfa2-ac1adf0ae0c5}" ma:internalName="TaxCatchAll" ma:showField="CatchAllData" ma:web="0941c815-8673-45d9-bee9-a1453d13a96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a01d95d-9a53-4690-91f2-3ea4d21374f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ceaa658-fae8-49cd-a23d-c95849ea14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FC0086-8EF2-4A12-8219-6A7F97802A08}"/>
</file>

<file path=customXml/itemProps2.xml><?xml version="1.0" encoding="utf-8"?>
<ds:datastoreItem xmlns:ds="http://schemas.openxmlformats.org/officeDocument/2006/customXml" ds:itemID="{488AD75F-988C-44C9-A66B-F284F0C769C6}"/>
</file>

<file path=docProps/app.xml><?xml version="1.0" encoding="utf-8"?>
<Properties xmlns="http://schemas.openxmlformats.org/officeDocument/2006/extended-properties" xmlns:vt="http://schemas.openxmlformats.org/officeDocument/2006/docPropsVTypes">
  <TotalTime>1101</TotalTime>
  <Words>674</Words>
  <Application>Microsoft Office PowerPoint</Application>
  <PresentationFormat>Aangepast</PresentationFormat>
  <Paragraphs>149</Paragraphs>
  <Slides>32</Slides>
  <Notes>0</Notes>
  <HiddenSlides>0</HiddenSlides>
  <MMClips>0</MMClips>
  <ScaleCrop>false</ScaleCrop>
  <HeadingPairs>
    <vt:vector size="4" baseType="variant">
      <vt:variant>
        <vt:lpstr>Thema</vt:lpstr>
      </vt:variant>
      <vt:variant>
        <vt:i4>1</vt:i4>
      </vt:variant>
      <vt:variant>
        <vt:lpstr>Diatitels</vt:lpstr>
      </vt:variant>
      <vt:variant>
        <vt:i4>32</vt:i4>
      </vt:variant>
    </vt:vector>
  </HeadingPairs>
  <TitlesOfParts>
    <vt:vector size="33" baseType="lpstr">
      <vt:lpstr>Office-thema</vt:lpstr>
      <vt:lpstr>Bijeenkomst Tresoar Archiving by Design</vt:lpstr>
      <vt:lpstr>Middagprogramma</vt:lpstr>
      <vt:lpstr>Even voorstellen</vt:lpstr>
      <vt:lpstr>Wat gaan we het komende uur bespreken?</vt:lpstr>
      <vt:lpstr>Wat is ‘Archiving by Design’?</vt:lpstr>
      <vt:lpstr>Wat is ‘Archiving by Design’?</vt:lpstr>
      <vt:lpstr>Wat is ‘Archiving by Design’?</vt:lpstr>
      <vt:lpstr>Wat is ‘Archiving by Design’?</vt:lpstr>
      <vt:lpstr>Wat is ‘Archiving by Design’?</vt:lpstr>
      <vt:lpstr>Wat is ‘Archiving by Design’?</vt:lpstr>
      <vt:lpstr>PowerPoint-presentatie</vt:lpstr>
      <vt:lpstr>Achtergrond</vt:lpstr>
      <vt:lpstr>Achtergrond</vt:lpstr>
      <vt:lpstr>Achtergrond</vt:lpstr>
      <vt:lpstr>Achtergrond</vt:lpstr>
      <vt:lpstr>PowerPoint-presentatie</vt:lpstr>
      <vt:lpstr>Aanpak</vt:lpstr>
      <vt:lpstr>Aanpak</vt:lpstr>
      <vt:lpstr>Aanpak</vt:lpstr>
      <vt:lpstr>Aanpak</vt:lpstr>
      <vt:lpstr>Aanpak</vt:lpstr>
      <vt:lpstr>Aanpak</vt:lpstr>
      <vt:lpstr>Kennisontwikkeling vanuit KIA</vt:lpstr>
      <vt:lpstr>Over KIA-Kennisplatform Informatiehuishouding Overheden</vt:lpstr>
      <vt:lpstr>Kennisontwikkeling vanuit KIA</vt:lpstr>
      <vt:lpstr>PowerPoint-presentatie</vt:lpstr>
      <vt:lpstr>Ontwikkelingen Common Ground</vt:lpstr>
      <vt:lpstr>Ontwikkelingen Common Ground</vt:lpstr>
      <vt:lpstr>Ontwikkelingen Common Ground</vt:lpstr>
      <vt:lpstr>Ontwikkelingen Common Ground</vt:lpstr>
      <vt:lpstr>Ontwikkelingen Common Ground</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Ouwerkerk, Rens</dc:creator>
  <cp:lastModifiedBy>Ouwerkerk, Rens</cp:lastModifiedBy>
  <cp:revision>66</cp:revision>
  <dcterms:modified xsi:type="dcterms:W3CDTF">2019-12-05T07:12:54Z</dcterms:modified>
</cp:coreProperties>
</file>