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73" r:id="rId4"/>
    <p:sldId id="283" r:id="rId5"/>
    <p:sldId id="274" r:id="rId6"/>
    <p:sldId id="279" r:id="rId7"/>
    <p:sldId id="280" r:id="rId8"/>
    <p:sldId id="278" r:id="rId9"/>
    <p:sldId id="281" r:id="rId10"/>
    <p:sldId id="282" r:id="rId11"/>
    <p:sldId id="284" r:id="rId12"/>
    <p:sldId id="285" r:id="rId13"/>
  </p:sldIdLst>
  <p:sldSz cx="12192000" cy="6858000"/>
  <p:notesSz cx="6669088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1BA14123-C195-47E6-915C-54BF1B0A6A4A}">
          <p14:sldIdLst>
            <p14:sldId id="256"/>
            <p14:sldId id="277"/>
            <p14:sldId id="273"/>
            <p14:sldId id="283"/>
            <p14:sldId id="274"/>
            <p14:sldId id="279"/>
            <p14:sldId id="280"/>
            <p14:sldId id="278"/>
            <p14:sldId id="281"/>
            <p14:sldId id="282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54BFEC"/>
    <a:srgbClr val="007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2686" autoAdjust="0"/>
  </p:normalViewPr>
  <p:slideViewPr>
    <p:cSldViewPr snapToGrid="0" snapToObjects="1">
      <p:cViewPr>
        <p:scale>
          <a:sx n="60" d="100"/>
          <a:sy n="60" d="100"/>
        </p:scale>
        <p:origin x="-2244" y="-576"/>
      </p:cViewPr>
      <p:guideLst>
        <p:guide orient="horz" pos="3861"/>
        <p:guide orient="horz" pos="1480"/>
        <p:guide orient="horz" pos="550"/>
        <p:guide orient="horz" pos="399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588" y="-12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5348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37FEAA-D2B5-47DA-99EF-69DFE4F1D69E}" type="datetimeFigureOut">
              <a:rPr lang="en-GB"/>
              <a:pPr>
                <a:defRPr/>
              </a:pPr>
              <a:t>10/12/2019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pPr lvl="0"/>
            <a:endParaRPr lang="en-GB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0836" tIns="45418" rIns="90836" bIns="45418" rtlCol="0"/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  <a:endParaRPr lang="en-GB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889938" cy="495347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9"/>
            <a:ext cx="2889938" cy="495347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E9B443-D7C5-4AF1-889A-434B87A5B4C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295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4650" y="1235075"/>
            <a:ext cx="5919788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DB17D9-E362-46A4-B2FC-5ED2725ED26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Transcriptiefouten, oude taal, spellingvarianten….hoe zorg je dat de onderzoeker vindt</a:t>
            </a:r>
            <a:r>
              <a:rPr lang="nl-NL" baseline="0" dirty="0" smtClean="0"/>
              <a:t> wat hij zoekt?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9B443-D7C5-4AF1-889A-434B87A5B4C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617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9B443-D7C5-4AF1-889A-434B87A5B4C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617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9B443-D7C5-4AF1-889A-434B87A5B4C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61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5075"/>
            <a:ext cx="5919788" cy="33305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/>
              <a:t>Het Nationaal Archief digitaliseert </a:t>
            </a:r>
            <a:r>
              <a:rPr lang="nl-NL" dirty="0" smtClean="0"/>
              <a:t>ruim</a:t>
            </a:r>
            <a:r>
              <a:rPr lang="nl-NL" baseline="0" dirty="0" smtClean="0"/>
              <a:t> 30 </a:t>
            </a:r>
            <a:r>
              <a:rPr lang="nl-NL" dirty="0" smtClean="0"/>
              <a:t>meter </a:t>
            </a:r>
            <a:r>
              <a:rPr lang="nl-NL" dirty="0"/>
              <a:t>archief per week. Dat is </a:t>
            </a:r>
            <a:r>
              <a:rPr lang="nl-NL" dirty="0" smtClean="0"/>
              <a:t>circa</a:t>
            </a:r>
            <a:r>
              <a:rPr lang="nl-NL" baseline="0" dirty="0" smtClean="0"/>
              <a:t> 15</a:t>
            </a:r>
            <a:r>
              <a:rPr lang="nl-NL" dirty="0" smtClean="0"/>
              <a:t> </a:t>
            </a:r>
            <a:r>
              <a:rPr lang="nl-NL" dirty="0"/>
              <a:t>miljoen pagina’s per jaar.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Maar we merken dat digitaliseren niet stopt bij scannen. De gedigitaliseerde archieven moeten beter toegankelijk gemaakt worden.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Daarom zijn we nu </a:t>
            </a:r>
            <a:r>
              <a:rPr lang="nl-NL" dirty="0" smtClean="0"/>
              <a:t>o.a.</a:t>
            </a:r>
            <a:r>
              <a:rPr lang="nl-NL" baseline="0" dirty="0" smtClean="0"/>
              <a:t> </a:t>
            </a:r>
            <a:r>
              <a:rPr lang="nl-NL" dirty="0" smtClean="0"/>
              <a:t>aan </a:t>
            </a:r>
            <a:r>
              <a:rPr lang="nl-NL" dirty="0"/>
              <a:t>de slag met automatische handschriftherkenning. Hiermee willen we de informatie die er op de scans van deze archieven staat full tekst doorzoekbaar maken. </a:t>
            </a:r>
            <a:endParaRPr lang="nl-NL" dirty="0" smtClean="0"/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Project</a:t>
            </a:r>
            <a:r>
              <a:rPr lang="nl-NL" baseline="0" dirty="0" smtClean="0"/>
              <a:t> de IJsberg Zichtbaar maken:</a:t>
            </a:r>
          </a:p>
          <a:p>
            <a:pPr marL="285750" lvl="0" indent="-285750">
              <a:buFontTx/>
              <a:buChar char="-"/>
            </a:pPr>
            <a:r>
              <a:rPr lang="nl-NL" baseline="0" dirty="0" smtClean="0"/>
              <a:t>2 jaar</a:t>
            </a:r>
          </a:p>
          <a:p>
            <a:pPr marL="285750" lvl="0" indent="-285750">
              <a:buFontTx/>
              <a:buChar char="-"/>
            </a:pPr>
            <a:r>
              <a:rPr lang="nl-NL" baseline="0" dirty="0" smtClean="0"/>
              <a:t>2 miljoen</a:t>
            </a:r>
          </a:p>
          <a:p>
            <a:pPr marL="285750" lvl="0" indent="-285750">
              <a:buFontTx/>
              <a:buChar char="-"/>
            </a:pPr>
            <a:r>
              <a:rPr lang="nl-NL" baseline="0" dirty="0" smtClean="0"/>
              <a:t>Zowel Nationaal archief als regionaal historische centra</a:t>
            </a:r>
          </a:p>
          <a:p>
            <a:pPr marL="285750" lvl="0" indent="-285750">
              <a:buFontTx/>
              <a:buChar char="-"/>
            </a:pPr>
            <a:r>
              <a:rPr lang="nl-NL" baseline="0" dirty="0" smtClean="0"/>
              <a:t>17</a:t>
            </a:r>
            <a:r>
              <a:rPr lang="nl-NL" baseline="30000" dirty="0" smtClean="0"/>
              <a:t>e</a:t>
            </a:r>
            <a:r>
              <a:rPr lang="nl-NL" baseline="0" dirty="0" smtClean="0"/>
              <a:t>, 18</a:t>
            </a:r>
            <a:r>
              <a:rPr lang="nl-NL" baseline="30000" dirty="0" smtClean="0"/>
              <a:t>e</a:t>
            </a:r>
            <a:r>
              <a:rPr lang="nl-NL" baseline="0" dirty="0" smtClean="0"/>
              <a:t> en 19</a:t>
            </a:r>
            <a:r>
              <a:rPr lang="nl-NL" baseline="30000" dirty="0" smtClean="0"/>
              <a:t>de</a:t>
            </a:r>
            <a:r>
              <a:rPr lang="nl-NL" baseline="0" dirty="0" smtClean="0"/>
              <a:t> eeuw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9B443-D7C5-4AF1-889A-434B87A5B4C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23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9B443-D7C5-4AF1-889A-434B87A5B4C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06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  <a:p>
            <a:endParaRPr lang="nl-NL" baseline="0" dirty="0" smtClean="0"/>
          </a:p>
          <a:p>
            <a:r>
              <a:rPr lang="nl-NL" dirty="0" smtClean="0"/>
              <a:t>Testen wat het effect is van</a:t>
            </a:r>
            <a:r>
              <a:rPr lang="nl-NL" baseline="0" dirty="0" smtClean="0"/>
              <a:t> twee modellen op de CER.</a:t>
            </a:r>
            <a:endParaRPr lang="nl-NL" dirty="0" smtClean="0"/>
          </a:p>
          <a:p>
            <a:r>
              <a:rPr lang="nl-NL" dirty="0" smtClean="0"/>
              <a:t>Niet</a:t>
            </a:r>
            <a:r>
              <a:rPr lang="nl-NL" baseline="0" dirty="0" smtClean="0"/>
              <a:t> hele grote verbetering van de CER.  </a:t>
            </a:r>
          </a:p>
          <a:p>
            <a:r>
              <a:rPr lang="nl-NL" baseline="0" dirty="0" smtClean="0"/>
              <a:t>Ook ontwikkeling van CER van </a:t>
            </a:r>
            <a:r>
              <a:rPr lang="nl-NL" baseline="0" dirty="0" err="1" smtClean="0"/>
              <a:t>sampleset</a:t>
            </a:r>
            <a:r>
              <a:rPr lang="nl-NL" baseline="0" dirty="0" smtClean="0"/>
              <a:t> bekijken.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9B443-D7C5-4AF1-889A-434B87A5B4C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06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9B443-D7C5-4AF1-889A-434B87A5B4C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61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NL" dirty="0"/>
          </a:p>
          <a:p>
            <a:pPr lvl="0"/>
            <a:r>
              <a:rPr lang="nl-NL" dirty="0"/>
              <a:t>Hier een willekeur aantal eisen die we hebben </a:t>
            </a:r>
            <a:r>
              <a:rPr lang="nl-NL" dirty="0" smtClean="0"/>
              <a:t>geïnventariseerd</a:t>
            </a:r>
            <a:r>
              <a:rPr lang="nl-NL" baseline="0" dirty="0" smtClean="0"/>
              <a:t> waaraan de functionaliteit voor het zoeken en tonen van transcripties moet voldoen.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9B443-D7C5-4AF1-889A-434B87A5B4C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61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/>
              <a:t>En hoewel minder belangrijk dan de eisen hoop ik dat ook een groot deel van de wensen ingevuld zullen worden. Zie hier een willekeurig aantal wensen.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9B443-D7C5-4AF1-889A-434B87A5B4C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61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9B443-D7C5-4AF1-889A-434B87A5B4C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61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9B443-D7C5-4AF1-889A-434B87A5B4C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61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hthoek 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9FE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7BC7"/>
                </a:solidFill>
              </a:endParaRPr>
            </a:p>
          </p:txBody>
        </p:sp>
        <p:pic>
          <p:nvPicPr>
            <p:cNvPr id="6" name="Afbeelding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568" y="1793700"/>
              <a:ext cx="5759116" cy="299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ndertitel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00" y="6210000"/>
            <a:ext cx="5401056" cy="4145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7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1593-12D3-42DD-94E1-04092AF9D7BB}" type="datetimeFigureOut">
              <a:rPr lang="nl-NL"/>
              <a:pPr>
                <a:defRPr/>
              </a:pPr>
              <a:t>10-12-2019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3F84-51C0-47C2-AC52-E7B34F01C47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9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_Lichte b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2813049" y="3162300"/>
            <a:ext cx="496889" cy="0"/>
          </a:xfrm>
          <a:prstGeom prst="line">
            <a:avLst/>
          </a:prstGeom>
          <a:ln w="63500">
            <a:solidFill>
              <a:srgbClr val="D5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5" y="311151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>
            <a:spLocks noChangeArrowheads="1"/>
          </p:cNvSpPr>
          <p:nvPr userDrawn="1"/>
        </p:nvSpPr>
        <p:spPr bwMode="auto">
          <a:xfrm>
            <a:off x="2420939" y="473076"/>
            <a:ext cx="361349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nl-NL" sz="19900" b="1" dirty="0" smtClean="0">
                <a:solidFill>
                  <a:srgbClr val="009FE3"/>
                </a:solidFill>
                <a:ea typeface="Mark Pro"/>
                <a:cs typeface="Mark Pro"/>
              </a:rPr>
              <a:t>Nr</a:t>
            </a:r>
          </a:p>
        </p:txBody>
      </p:sp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000" y="3322800"/>
            <a:ext cx="3600000" cy="1325563"/>
          </a:xfrm>
        </p:spPr>
        <p:txBody>
          <a:bodyPr lIns="0" tIns="0" rIns="0" bIns="0" anchor="t">
            <a:normAutofit/>
          </a:bodyPr>
          <a:lstStyle>
            <a:lvl1pPr>
              <a:defRPr sz="24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508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Foto_Groot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/>
            </a:extLst>
          </p:cNvPr>
          <p:cNvSpPr/>
          <p:nvPr userDrawn="1"/>
        </p:nvSpPr>
        <p:spPr>
          <a:xfrm>
            <a:off x="2" y="0"/>
            <a:ext cx="6097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-2" r="32001" b="26033"/>
          <a:stretch>
            <a:fillRect/>
          </a:stretch>
        </p:blipFill>
        <p:spPr bwMode="auto">
          <a:xfrm>
            <a:off x="9096380" y="2087566"/>
            <a:ext cx="30956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5263200" cy="1028604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1663430"/>
            <a:ext cx="5263200" cy="41061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71683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Subtitel_Foto_Groot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2" y="0"/>
            <a:ext cx="6097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-2" r="32001" b="26033"/>
          <a:stretch>
            <a:fillRect/>
          </a:stretch>
        </p:blipFill>
        <p:spPr bwMode="auto">
          <a:xfrm>
            <a:off x="9096380" y="2087566"/>
            <a:ext cx="30956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5263200" cy="11055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2461098"/>
            <a:ext cx="5263200" cy="33084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ijdelijke aanduiding voor tekst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200" y="1712071"/>
            <a:ext cx="5263200" cy="589647"/>
          </a:xfr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rgbClr val="009FE3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335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Subtitel_Foto_Klein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2" y="0"/>
            <a:ext cx="6097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5" y="311151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5263200" cy="11055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2461098"/>
            <a:ext cx="5263200" cy="33084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200" y="1712071"/>
            <a:ext cx="5263200" cy="589647"/>
          </a:xfr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rgbClr val="009FE3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9388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Subtitel_Foto_Klein logo_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2" y="0"/>
            <a:ext cx="6097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5" y="311151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5263200" cy="11055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2461098"/>
            <a:ext cx="5263200" cy="33084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ijdelijke aanduiding voor tekst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200" y="1712071"/>
            <a:ext cx="5263200" cy="589647"/>
          </a:xfr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rgbClr val="009FE3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73916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pagina_Klein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5" y="311151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52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pagina_Groot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-2" r="32001" b="26033"/>
          <a:stretch>
            <a:fillRect/>
          </a:stretch>
        </p:blipFill>
        <p:spPr bwMode="auto">
          <a:xfrm>
            <a:off x="9097969" y="2087566"/>
            <a:ext cx="30956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49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kst_Groot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31796" b="26035"/>
          <a:stretch>
            <a:fillRect/>
          </a:stretch>
        </p:blipFill>
        <p:spPr bwMode="auto">
          <a:xfrm>
            <a:off x="9104317" y="2087566"/>
            <a:ext cx="30956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4" y="450000"/>
            <a:ext cx="9075600" cy="57600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4" y="1182529"/>
            <a:ext cx="7725218" cy="433305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6294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6" y="311151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365125"/>
            <a:ext cx="9143797" cy="1325563"/>
          </a:xfrm>
        </p:spPr>
        <p:txBody>
          <a:bodyPr lIns="0" rIns="0" anchor="t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75204" y="1825625"/>
            <a:ext cx="10878601" cy="4351338"/>
          </a:xfrm>
        </p:spPr>
        <p:txBody>
          <a:bodyPr lIns="0" r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72D2-8BB4-4681-A16B-E78F01A37B66}" type="datetimeFigureOut">
              <a:rPr lang="nl-NL"/>
              <a:pPr>
                <a:defRPr/>
              </a:pPr>
              <a:t>10-12-2019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560D-41DF-47F8-AECA-C7098C1B5FA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5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6" y="311151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78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Donkere b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5" y="311151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200" y="1807200"/>
            <a:ext cx="5868000" cy="2340000"/>
          </a:xfrm>
        </p:spPr>
        <p:txBody>
          <a:bodyPr lIns="0" tIns="0" rIns="0" bIns="0" anchor="t">
            <a:noAutofit/>
          </a:bodyPr>
          <a:lstStyle>
            <a:lvl1pPr>
              <a:defRPr sz="5000" b="0" i="0" baseline="0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Ondertitel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00" y="6210000"/>
            <a:ext cx="5401056" cy="4145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70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Foto_Lichte 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5" y="311151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4" y="5580000"/>
            <a:ext cx="9212400" cy="709200"/>
          </a:xfrm>
        </p:spPr>
        <p:txBody>
          <a:bodyPr lIns="90000" tIns="0" rIns="0" bIns="0" anchor="t">
            <a:normAutofit/>
          </a:bodyPr>
          <a:lstStyle>
            <a:lvl1pPr>
              <a:defRPr sz="5000" b="1" i="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Ondertitel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00" y="6210000"/>
            <a:ext cx="5401056" cy="4145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51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Foto_Donkere 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5" y="311151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4" y="5580000"/>
            <a:ext cx="9212400" cy="709200"/>
          </a:xfrm>
        </p:spPr>
        <p:txBody>
          <a:bodyPr lIns="90000" tIns="0" rIns="0" bIns="0" anchor="t">
            <a:normAutofit/>
          </a:bodyPr>
          <a:lstStyle>
            <a:lvl1pPr>
              <a:defRPr sz="5000" b="1" i="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Ondertitel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00" y="6210000"/>
            <a:ext cx="5401056" cy="4145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40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Donkere b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5" y="311151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1242000"/>
            <a:ext cx="7200000" cy="3045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7200000" cy="554400"/>
          </a:xfrm>
        </p:spPr>
        <p:txBody>
          <a:bodyPr lIns="0" tIns="0" rIns="0" bIns="0" anchor="t">
            <a:norm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083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_Lichte b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5" y="311151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7200000" cy="554400"/>
          </a:xfrm>
        </p:spPr>
        <p:txBody>
          <a:bodyPr lIns="0" tIns="0" rIns="0" bIns="0" anchor="t">
            <a:norm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1242000"/>
            <a:ext cx="7200000" cy="3045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534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_Donkere boog_2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5" y="311151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7200000" cy="554400"/>
          </a:xfrm>
        </p:spPr>
        <p:txBody>
          <a:bodyPr lIns="0" tIns="0" rIns="0" bIns="0" anchor="t">
            <a:norm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1242000"/>
            <a:ext cx="2880000" cy="39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500" y="1242000"/>
            <a:ext cx="2880000" cy="39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8971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Lichte boog_2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5" y="311151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1242000"/>
            <a:ext cx="2880000" cy="39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200" y="1242000"/>
            <a:ext cx="2880000" cy="39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7200000" cy="554400"/>
          </a:xfrm>
        </p:spPr>
        <p:txBody>
          <a:bodyPr lIns="0" tIns="0" rIns="0" bIns="0" anchor="t">
            <a:norm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857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_Donkere b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2813049" y="3162300"/>
            <a:ext cx="496889" cy="0"/>
          </a:xfrm>
          <a:prstGeom prst="line">
            <a:avLst/>
          </a:prstGeom>
          <a:ln w="63500">
            <a:solidFill>
              <a:srgbClr val="D5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e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Afbeelding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5800" y="310795"/>
              <a:ext cx="2073600" cy="108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hthoek 6"/>
          <p:cNvSpPr>
            <a:spLocks noChangeArrowheads="1"/>
          </p:cNvSpPr>
          <p:nvPr userDrawn="1"/>
        </p:nvSpPr>
        <p:spPr bwMode="auto">
          <a:xfrm>
            <a:off x="2420939" y="473076"/>
            <a:ext cx="361349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nl-NL" sz="19900" b="1" dirty="0" smtClean="0">
                <a:solidFill>
                  <a:srgbClr val="009FE3"/>
                </a:solidFill>
                <a:ea typeface="Mark Pro"/>
                <a:cs typeface="Mark Pro"/>
              </a:rPr>
              <a:t>Nr</a:t>
            </a:r>
          </a:p>
        </p:txBody>
      </p:sp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000" y="3322800"/>
            <a:ext cx="3600000" cy="1325563"/>
          </a:xfrm>
        </p:spPr>
        <p:txBody>
          <a:bodyPr lIns="0" tIns="0" rIns="0" bIns="0" anchor="t">
            <a:normAutofit/>
          </a:bodyPr>
          <a:lstStyle>
            <a:lvl1pPr>
              <a:defRPr sz="24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072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5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5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Mark Pro Book" panose="020B0604020101010102" pitchFamily="34" charset="77"/>
                <a:cs typeface="+mn-cs"/>
              </a:defRPr>
            </a:lvl1pPr>
          </a:lstStyle>
          <a:p>
            <a:pPr>
              <a:defRPr/>
            </a:pPr>
            <a:fld id="{ABBDE9E8-6639-4296-8C4F-62B71DE0AA49}" type="datetimeFigureOut">
              <a:rPr lang="nl-NL"/>
              <a:pPr>
                <a:defRPr/>
              </a:pPr>
              <a:t>10-12-2019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Mark Pro Book" panose="020B0604020101010102" pitchFamily="34" charset="77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Mark Pro Book" panose="020B0604020101010102" pitchFamily="34" charset="77"/>
                <a:cs typeface="+mn-cs"/>
              </a:defRPr>
            </a:lvl1pPr>
          </a:lstStyle>
          <a:p>
            <a:pPr>
              <a:defRPr/>
            </a:pPr>
            <a:fld id="{7C0A9DF1-7AAB-4882-B08C-F76AA8CD2AF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8Ei0a7WIlT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ndertitel 1"/>
          <p:cNvSpPr>
            <a:spLocks noGrp="1"/>
          </p:cNvSpPr>
          <p:nvPr>
            <p:ph type="subTitle" idx="1"/>
          </p:nvPr>
        </p:nvSpPr>
        <p:spPr>
          <a:xfrm>
            <a:off x="1260481" y="4887310"/>
            <a:ext cx="10090697" cy="1737328"/>
          </a:xfrm>
        </p:spPr>
        <p:txBody>
          <a:bodyPr>
            <a:noAutofit/>
          </a:bodyPr>
          <a:lstStyle/>
          <a:p>
            <a:pPr eaLnBrk="1" hangingPunct="1"/>
            <a:r>
              <a:rPr lang="nl-NL" altLang="nl-NL" sz="4400" b="1" dirty="0" smtClean="0"/>
              <a:t>Automatische Handschriftherkenning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75205" y="450000"/>
            <a:ext cx="9709319" cy="84705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r>
              <a:rPr lang="nl-NL" b="1" dirty="0" smtClean="0"/>
              <a:t>SBIR bijlage 2, Toelichting doel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75205" y="1608521"/>
            <a:ext cx="398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Calibri"/>
                <a:ea typeface="Calibri"/>
                <a:cs typeface="Times New Roman"/>
              </a:rPr>
              <a:t>Transcriptiefouten, oude taal </a:t>
            </a:r>
            <a:endParaRPr lang="nl-NL" sz="2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36" y="-27649"/>
            <a:ext cx="12242136" cy="688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1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75205" y="450000"/>
            <a:ext cx="9709319" cy="84705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r>
              <a:rPr lang="nl-NL" b="1" dirty="0" smtClean="0"/>
              <a:t>Aanbesteding</a:t>
            </a:r>
            <a:endParaRPr lang="nl-N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5" y="1198673"/>
            <a:ext cx="8765628" cy="49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2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75205" y="450000"/>
            <a:ext cx="9709319" cy="84705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r>
              <a:rPr lang="nl-NL" b="1" dirty="0" smtClean="0"/>
              <a:t>En verder</a:t>
            </a:r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819807" y="2017986"/>
            <a:ext cx="70314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Laatste week voor de </a:t>
            </a:r>
            <a:r>
              <a:rPr lang="nl-NL" dirty="0" err="1" smtClean="0"/>
              <a:t>transcribenten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Definitieve modellen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2 miljoen scans processen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Prototype gereed februari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Door ontwikkelen prototype, gereed eind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13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>
                <a:solidFill>
                  <a:srgbClr val="009FE3"/>
                </a:solidFill>
              </a:rPr>
              <a:t>De IJsberg </a:t>
            </a:r>
            <a:r>
              <a:rPr lang="nl-NL" sz="3600" b="1" dirty="0">
                <a:solidFill>
                  <a:srgbClr val="009FE3"/>
                </a:solidFill>
              </a:rPr>
              <a:t>Zichtbaar Maken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1" y="1206500"/>
            <a:ext cx="3091964" cy="5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909853" y="1690689"/>
            <a:ext cx="71575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/>
              <a:t>1-2019 t/m 12-2020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/>
              <a:t>2 miljoen scans ontsluiten met automatische handschriftherkenning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hlinkClick r:id="rId4"/>
              </a:rPr>
              <a:t>Transkribus</a:t>
            </a:r>
            <a:endParaRPr lang="nl-NL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/>
              <a:t>Nationaal Archief; VOC uit 17</a:t>
            </a:r>
            <a:r>
              <a:rPr lang="nl-NL" b="1" baseline="30000" dirty="0" smtClean="0"/>
              <a:t>e</a:t>
            </a:r>
            <a:r>
              <a:rPr lang="nl-NL" b="1" dirty="0" smtClean="0"/>
              <a:t> en 18</a:t>
            </a:r>
            <a:r>
              <a:rPr lang="nl-NL" b="1" baseline="30000" dirty="0" smtClean="0"/>
              <a:t>e</a:t>
            </a:r>
            <a:r>
              <a:rPr lang="nl-NL" b="1" dirty="0" smtClean="0"/>
              <a:t> eeuw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/>
              <a:t>Rijksarchieven in de provincie: notarieel archief uit 19</a:t>
            </a:r>
            <a:r>
              <a:rPr lang="nl-NL" b="1" baseline="30000" dirty="0" smtClean="0"/>
              <a:t>de</a:t>
            </a:r>
            <a:r>
              <a:rPr lang="nl-NL" b="1" dirty="0" smtClean="0"/>
              <a:t> eeuw</a:t>
            </a:r>
          </a:p>
          <a:p>
            <a:pPr>
              <a:lnSpc>
                <a:spcPct val="15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68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4854" y="2349500"/>
            <a:ext cx="564405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/>
              <a:t>2500 pagina’s mens gemaakte transcripties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/>
              <a:t>eerste vrij beschikbare Nederlands trainingsmodel in Transkribus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/>
              <a:t>Testset: slechts 6,15% foute karakters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204" y="450000"/>
            <a:ext cx="5200386" cy="921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r>
              <a:rPr lang="nl-NL" b="1" dirty="0" smtClean="0"/>
              <a:t>Eerste resultaten… </a:t>
            </a:r>
            <a:br>
              <a:rPr lang="nl-NL" b="1" dirty="0" smtClean="0"/>
            </a:br>
            <a:endParaRPr lang="nl-NL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3" t="16667" r="2471" b="9157"/>
          <a:stretch/>
        </p:blipFill>
        <p:spPr bwMode="auto">
          <a:xfrm>
            <a:off x="6511162" y="1610836"/>
            <a:ext cx="5372148" cy="504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7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4854" y="2349500"/>
            <a:ext cx="564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204" y="450000"/>
            <a:ext cx="5200386" cy="921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r>
              <a:rPr lang="nl-NL" b="1" dirty="0" smtClean="0"/>
              <a:t>Bij 4183 transcripties….</a:t>
            </a:r>
            <a:endParaRPr lang="nl-N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2" y="2062442"/>
            <a:ext cx="9569125" cy="373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0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75205" y="450000"/>
            <a:ext cx="9709319" cy="84705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r>
              <a:rPr lang="nl-NL" b="1" dirty="0" smtClean="0"/>
              <a:t>zoeken en tonen transcripties</a:t>
            </a:r>
            <a:endParaRPr lang="nl-NL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t="19353" r="43214" b="19501"/>
          <a:stretch/>
        </p:blipFill>
        <p:spPr bwMode="auto">
          <a:xfrm>
            <a:off x="138318" y="1111086"/>
            <a:ext cx="4823127" cy="523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961445" y="2049517"/>
            <a:ext cx="723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</a:t>
            </a:r>
            <a:r>
              <a:rPr lang="nl-NL" dirty="0" smtClean="0"/>
              <a:t>unctionele eisen en wensen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0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75205" y="450000"/>
            <a:ext cx="9709319" cy="133150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r>
              <a:rPr lang="nl-NL" b="1" dirty="0" smtClean="0"/>
              <a:t>Voorbeelden van eisen </a:t>
            </a:r>
          </a:p>
          <a:p>
            <a:r>
              <a:rPr lang="nl-NL" b="1" dirty="0" smtClean="0"/>
              <a:t>zoeken en tonen transcripties </a:t>
            </a:r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475205" y="1781503"/>
            <a:ext cx="8229600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nl-NL" sz="2400" dirty="0" smtClean="0">
                <a:latin typeface="Calibri"/>
                <a:ea typeface="Calibri"/>
                <a:cs typeface="Times New Roman"/>
              </a:rPr>
              <a:t>Een 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transcriptie (handmatige transcriptie, OCR, HTR, etc.) moet vindbaar zijn via de zoekmogelijkheden op de website.</a:t>
            </a: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nl-NL" sz="2400" dirty="0">
                <a:latin typeface="Calibri"/>
                <a:ea typeface="Calibri"/>
                <a:cs typeface="Times New Roman"/>
              </a:rPr>
              <a:t>Wanneer een gebruiker een scan opent waarvan een transcriptie </a:t>
            </a:r>
            <a:r>
              <a:rPr lang="nl-NL" sz="2400" dirty="0" smtClean="0">
                <a:latin typeface="Calibri"/>
                <a:ea typeface="Calibri"/>
                <a:cs typeface="Times New Roman"/>
              </a:rPr>
              <a:t>bestaat 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dan wordt deze tekst getoond.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nl-NL" sz="2400" dirty="0">
                <a:latin typeface="Calibri"/>
                <a:ea typeface="Calibri"/>
                <a:cs typeface="Times New Roman"/>
              </a:rPr>
              <a:t>Er is een systeem beschikbaar waarin transcripties kunnen worden beheerd. Vanuit dit systeem kan een backend-component teksten en bijbehorende metadata ophalen voor beschikbaarstelling in de website.</a:t>
            </a:r>
            <a:endParaRPr lang="nl-NL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08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75205" y="450000"/>
            <a:ext cx="9709319" cy="84705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r>
              <a:rPr lang="nl-NL" b="1" dirty="0" smtClean="0"/>
              <a:t>Voorbeelden van wensen</a:t>
            </a:r>
          </a:p>
          <a:p>
            <a:r>
              <a:rPr lang="nl-NL" b="1" dirty="0"/>
              <a:t>z</a:t>
            </a:r>
            <a:r>
              <a:rPr lang="nl-NL" b="1" dirty="0" smtClean="0"/>
              <a:t>oeken en tonen transcripties </a:t>
            </a:r>
          </a:p>
          <a:p>
            <a:endParaRPr lang="nl-NL" b="1" dirty="0"/>
          </a:p>
          <a:p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475205" y="1911911"/>
            <a:ext cx="8229600" cy="304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nl-NL" sz="2400" dirty="0" smtClean="0">
                <a:latin typeface="Calibri"/>
                <a:ea typeface="Calibri"/>
                <a:cs typeface="Times New Roman"/>
              </a:rPr>
              <a:t>Het 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gebruikte zoekwoord wordt gehighlight in de tekst.</a:t>
            </a: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nl-NL" sz="2400" dirty="0">
                <a:latin typeface="Calibri"/>
                <a:ea typeface="Calibri"/>
                <a:cs typeface="Times New Roman"/>
              </a:rPr>
              <a:t>Een beschikbaar polygoon wordt gebruikt om het de locatie van het zoekwoord  in de scan zo nauwkeurig als mogelijk wordt weergegeven.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nl-NL" sz="2400" dirty="0">
                <a:latin typeface="Calibri"/>
                <a:ea typeface="Calibri"/>
                <a:cs typeface="Times New Roman"/>
              </a:rPr>
              <a:t>Gevonden resultaten kunnen gefilterd worden op "wie, wat, waar wanneer" dus: persoon, onderwerp, plaats, tijd.</a:t>
            </a:r>
          </a:p>
        </p:txBody>
      </p:sp>
    </p:spTree>
    <p:extLst>
      <p:ext uri="{BB962C8B-B14F-4D97-AF65-F5344CB8AC3E}">
        <p14:creationId xmlns:p14="http://schemas.microsoft.com/office/powerpoint/2010/main" val="18885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75205" y="450000"/>
            <a:ext cx="9709319" cy="84705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r>
              <a:rPr lang="nl-NL" b="1" dirty="0" smtClean="0"/>
              <a:t>Uitdagingen</a:t>
            </a:r>
            <a:endParaRPr lang="nl-N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41532" r="62931" b="24445"/>
          <a:stretch/>
        </p:blipFill>
        <p:spPr bwMode="auto">
          <a:xfrm>
            <a:off x="5722881" y="1655379"/>
            <a:ext cx="5526807" cy="43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709448" y="2349500"/>
            <a:ext cx="3988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/>
                <a:ea typeface="Calibri"/>
                <a:cs typeface="Times New Roman"/>
              </a:rPr>
              <a:t>Oerwoud aan transcriptiedata </a:t>
            </a:r>
          </a:p>
          <a:p>
            <a:r>
              <a:rPr lang="nl-NL" sz="2400" dirty="0">
                <a:latin typeface="Calibri"/>
                <a:ea typeface="Calibri"/>
                <a:cs typeface="Times New Roman"/>
              </a:rPr>
              <a:t>en transcriptiefouten</a:t>
            </a:r>
          </a:p>
        </p:txBody>
      </p:sp>
    </p:spTree>
    <p:extLst>
      <p:ext uri="{BB962C8B-B14F-4D97-AF65-F5344CB8AC3E}">
        <p14:creationId xmlns:p14="http://schemas.microsoft.com/office/powerpoint/2010/main" val="3771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75205" y="450000"/>
            <a:ext cx="9709319" cy="84705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r>
              <a:rPr lang="nl-NL" b="1" dirty="0" smtClean="0"/>
              <a:t>Biedt de toegang van het archief context?</a:t>
            </a:r>
            <a:endParaRPr lang="nl-NL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" y="2349500"/>
            <a:ext cx="12081641" cy="253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9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Algemeen Nationaal Archief - Nederlands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A70D61"/>
      </a:accent4>
      <a:accent5>
        <a:srgbClr val="C70E5D"/>
      </a:accent5>
      <a:accent6>
        <a:srgbClr val="EF95CC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_Presentatie_Publiek_V3.potx" id="{B9376726-9FFA-4BC6-A308-2F72614229A1}" vid="{BC85156F-0EFB-4FD0-A055-488CF705320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80C616-A742-49D2-ADAA-BC39B3A76FF9}"/>
</file>

<file path=customXml/itemProps2.xml><?xml version="1.0" encoding="utf-8"?>
<ds:datastoreItem xmlns:ds="http://schemas.openxmlformats.org/officeDocument/2006/customXml" ds:itemID="{753F680E-679B-4FD7-B046-E5C1A7400C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457</Words>
  <Application>Microsoft Office PowerPoint</Application>
  <PresentationFormat>Aangepast</PresentationFormat>
  <Paragraphs>74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Presentatie Algemeen Nationaal Archief - Nederlands</vt:lpstr>
      <vt:lpstr>PowerPoint-presentatie</vt:lpstr>
      <vt:lpstr>De IJsberg Zichtbaar Maken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Ministerie van OCW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Liesbeth Keijser</dc:creator>
  <cp:lastModifiedBy>Keijser, Liesbeth</cp:lastModifiedBy>
  <cp:revision>84</cp:revision>
  <cp:lastPrinted>2019-09-02T07:50:52Z</cp:lastPrinted>
  <dcterms:created xsi:type="dcterms:W3CDTF">2019-04-03T10:46:46Z</dcterms:created>
  <dcterms:modified xsi:type="dcterms:W3CDTF">2019-12-10T16:23:03Z</dcterms:modified>
</cp:coreProperties>
</file>