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8" r:id="rId2"/>
    <p:sldId id="386" r:id="rId3"/>
    <p:sldId id="387" r:id="rId4"/>
    <p:sldId id="388" r:id="rId5"/>
    <p:sldId id="394" r:id="rId6"/>
    <p:sldId id="395" r:id="rId7"/>
    <p:sldId id="393" r:id="rId8"/>
    <p:sldId id="396" r:id="rId9"/>
    <p:sldId id="383" r:id="rId10"/>
    <p:sldId id="397" r:id="rId11"/>
    <p:sldId id="398" r:id="rId12"/>
  </p:sldIdLst>
  <p:sldSz cx="9144000" cy="6858000" type="screen4x3"/>
  <p:notesSz cx="9144000" cy="6858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6" autoAdjust="0"/>
    <p:restoredTop sz="93645" autoAdjust="0"/>
  </p:normalViewPr>
  <p:slideViewPr>
    <p:cSldViewPr>
      <p:cViewPr varScale="1">
        <p:scale>
          <a:sx n="137" d="100"/>
          <a:sy n="137" d="100"/>
        </p:scale>
        <p:origin x="264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8"/>
    </p:cViewPr>
  </p:sorterViewPr>
  <p:notesViewPr>
    <p:cSldViewPr snapToGrid="0" snapToObjects="1">
      <p:cViewPr varScale="1">
        <p:scale>
          <a:sx n="85" d="100"/>
          <a:sy n="85" d="100"/>
        </p:scale>
        <p:origin x="3928" y="168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73D4A-BDA8-1149-8A11-8955F99AA576}" type="datetimeFigureOut">
              <a:rPr lang="en-US" smtClean="0"/>
              <a:t>4/12/19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5460E-BC15-7449-8E20-B658B35B35C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67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C0B33-3943-42F1-973C-9CDD51C76BBD}" type="datetimeFigureOut">
              <a:rPr lang="nl-NL" smtClean="0"/>
              <a:pPr/>
              <a:t>12-04-19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381A9-0C9E-4D3A-A28B-AC4E168A57BC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9435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56327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The</a:t>
            </a:r>
            <a:r>
              <a:rPr lang="nl-NL" baseline="0" dirty="0"/>
              <a:t> IISH is a research </a:t>
            </a:r>
            <a:r>
              <a:rPr lang="nl-NL" baseline="0" dirty="0" err="1"/>
              <a:t>institute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private </a:t>
            </a:r>
            <a:r>
              <a:rPr lang="nl-NL" baseline="0" dirty="0" err="1"/>
              <a:t>archive</a:t>
            </a:r>
            <a:r>
              <a:rPr lang="nl-NL" baseline="0" dirty="0"/>
              <a:t> </a:t>
            </a:r>
            <a:r>
              <a:rPr lang="nl-NL" baseline="0" dirty="0" err="1"/>
              <a:t>collecting</a:t>
            </a:r>
            <a:r>
              <a:rPr lang="nl-NL" baseline="0" dirty="0"/>
              <a:t> in </a:t>
            </a:r>
            <a:r>
              <a:rPr lang="nl-NL" baseline="0" dirty="0" err="1"/>
              <a:t>the</a:t>
            </a:r>
            <a:r>
              <a:rPr lang="nl-NL" baseline="0" dirty="0"/>
              <a:t> field </a:t>
            </a:r>
            <a:r>
              <a:rPr lang="nl-NL" baseline="0" dirty="0" err="1"/>
              <a:t>labour</a:t>
            </a:r>
            <a:r>
              <a:rPr lang="nl-NL" baseline="0" dirty="0"/>
              <a:t> </a:t>
            </a:r>
            <a:r>
              <a:rPr lang="nl-NL" baseline="0" dirty="0" err="1"/>
              <a:t>history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</a:t>
            </a:r>
            <a:r>
              <a:rPr lang="nl-NL" baseline="0" dirty="0" err="1"/>
              <a:t>socio-economical</a:t>
            </a:r>
            <a:r>
              <a:rPr lang="nl-NL" baseline="0" dirty="0"/>
              <a:t> </a:t>
            </a:r>
            <a:r>
              <a:rPr lang="nl-NL" baseline="0" dirty="0" err="1"/>
              <a:t>movements</a:t>
            </a:r>
            <a:r>
              <a:rPr lang="nl-NL" baseline="0" dirty="0"/>
              <a:t> (like </a:t>
            </a:r>
            <a:r>
              <a:rPr lang="nl-NL" baseline="0" dirty="0" err="1"/>
              <a:t>trade</a:t>
            </a:r>
            <a:r>
              <a:rPr lang="nl-NL" baseline="0" dirty="0"/>
              <a:t> </a:t>
            </a:r>
            <a:r>
              <a:rPr lang="nl-NL" baseline="0" dirty="0" err="1"/>
              <a:t>unions</a:t>
            </a:r>
            <a:r>
              <a:rPr lang="nl-NL" baseline="0" dirty="0"/>
              <a:t> but </a:t>
            </a:r>
            <a:r>
              <a:rPr lang="nl-NL" baseline="0" dirty="0" err="1"/>
              <a:t>also</a:t>
            </a:r>
            <a:r>
              <a:rPr lang="nl-NL" baseline="0" dirty="0"/>
              <a:t> Greenpeace or Amnesty). The </a:t>
            </a:r>
            <a:r>
              <a:rPr lang="nl-NL" baseline="0" dirty="0" err="1"/>
              <a:t>institute</a:t>
            </a:r>
            <a:r>
              <a:rPr lang="nl-NL" baseline="0" dirty="0"/>
              <a:t> was </a:t>
            </a:r>
            <a:r>
              <a:rPr lang="nl-NL" baseline="0" dirty="0" err="1"/>
              <a:t>erected</a:t>
            </a:r>
            <a:r>
              <a:rPr lang="nl-NL" baseline="0" dirty="0"/>
              <a:t> in 1935 </a:t>
            </a:r>
            <a:r>
              <a:rPr lang="nl-NL" baseline="0" dirty="0" err="1"/>
              <a:t>to</a:t>
            </a:r>
            <a:r>
              <a:rPr lang="nl-NL" baseline="0" dirty="0"/>
              <a:t> </a:t>
            </a:r>
            <a:r>
              <a:rPr lang="nl-NL" baseline="0" dirty="0" err="1"/>
              <a:t>literally</a:t>
            </a:r>
            <a:r>
              <a:rPr lang="nl-NL" baseline="0" dirty="0"/>
              <a:t> save </a:t>
            </a:r>
            <a:r>
              <a:rPr lang="nl-NL" baseline="0" dirty="0" err="1"/>
              <a:t>collections</a:t>
            </a:r>
            <a:r>
              <a:rPr lang="nl-NL" baseline="0" dirty="0"/>
              <a:t> </a:t>
            </a:r>
            <a:r>
              <a:rPr lang="nl-NL" baseline="0" dirty="0" err="1"/>
              <a:t>from</a:t>
            </a:r>
            <a:r>
              <a:rPr lang="nl-NL" baseline="0" dirty="0"/>
              <a:t> </a:t>
            </a:r>
            <a:r>
              <a:rPr lang="nl-NL" baseline="0" dirty="0" err="1"/>
              <a:t>the</a:t>
            </a:r>
            <a:r>
              <a:rPr lang="nl-NL" baseline="0" dirty="0"/>
              <a:t> </a:t>
            </a:r>
            <a:r>
              <a:rPr lang="nl-NL" baseline="0" dirty="0" err="1"/>
              <a:t>totalitarian</a:t>
            </a:r>
            <a:r>
              <a:rPr lang="nl-NL" baseline="0" dirty="0"/>
              <a:t> regimes of </a:t>
            </a:r>
            <a:r>
              <a:rPr lang="nl-NL" baseline="0" dirty="0" err="1"/>
              <a:t>those</a:t>
            </a:r>
            <a:r>
              <a:rPr lang="nl-NL" baseline="0" dirty="0"/>
              <a:t> </a:t>
            </a:r>
            <a:r>
              <a:rPr lang="nl-NL" baseline="0" dirty="0" err="1"/>
              <a:t>days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in </a:t>
            </a:r>
            <a:r>
              <a:rPr lang="nl-NL" baseline="0" dirty="0" err="1"/>
              <a:t>some</a:t>
            </a:r>
            <a:r>
              <a:rPr lang="nl-NL" baseline="0" dirty="0"/>
              <a:t> case we </a:t>
            </a:r>
            <a:r>
              <a:rPr lang="nl-NL" baseline="0" dirty="0" err="1"/>
              <a:t>still</a:t>
            </a:r>
            <a:r>
              <a:rPr lang="nl-NL" baseline="0" dirty="0"/>
              <a:t> </a:t>
            </a:r>
            <a:r>
              <a:rPr lang="nl-NL" baseline="0" dirty="0" err="1"/>
              <a:t>rescue</a:t>
            </a:r>
            <a:r>
              <a:rPr lang="nl-NL" baseline="0" dirty="0"/>
              <a:t> </a:t>
            </a:r>
            <a:r>
              <a:rPr lang="nl-NL" baseline="0" dirty="0" err="1"/>
              <a:t>collections</a:t>
            </a:r>
            <a:r>
              <a:rPr lang="nl-NL" baseline="0" dirty="0"/>
              <a:t>. In </a:t>
            </a:r>
            <a:r>
              <a:rPr lang="nl-NL" baseline="0" dirty="0" err="1"/>
              <a:t>this</a:t>
            </a:r>
            <a:r>
              <a:rPr lang="nl-NL" baseline="0" dirty="0"/>
              <a:t> respect we have a </a:t>
            </a:r>
            <a:r>
              <a:rPr lang="nl-NL" baseline="0" dirty="0" err="1"/>
              <a:t>so</a:t>
            </a:r>
            <a:r>
              <a:rPr lang="nl-NL" baseline="0" dirty="0"/>
              <a:t> </a:t>
            </a:r>
            <a:r>
              <a:rPr lang="nl-NL" baseline="0" dirty="0" err="1"/>
              <a:t>called</a:t>
            </a:r>
            <a:r>
              <a:rPr lang="nl-NL" baseline="0" dirty="0"/>
              <a:t> safe haven </a:t>
            </a:r>
            <a:r>
              <a:rPr lang="nl-NL" baseline="0" dirty="0" err="1"/>
              <a:t>function</a:t>
            </a:r>
            <a:r>
              <a:rPr lang="nl-NL" baseline="0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51286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The</a:t>
            </a:r>
            <a:r>
              <a:rPr lang="nl-NL" baseline="0" dirty="0"/>
              <a:t> IISH is a research </a:t>
            </a:r>
            <a:r>
              <a:rPr lang="nl-NL" baseline="0" dirty="0" err="1"/>
              <a:t>institute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private </a:t>
            </a:r>
            <a:r>
              <a:rPr lang="nl-NL" baseline="0" dirty="0" err="1"/>
              <a:t>archive</a:t>
            </a:r>
            <a:r>
              <a:rPr lang="nl-NL" baseline="0" dirty="0"/>
              <a:t> </a:t>
            </a:r>
            <a:r>
              <a:rPr lang="nl-NL" baseline="0" dirty="0" err="1"/>
              <a:t>collecting</a:t>
            </a:r>
            <a:r>
              <a:rPr lang="nl-NL" baseline="0" dirty="0"/>
              <a:t> in </a:t>
            </a:r>
            <a:r>
              <a:rPr lang="nl-NL" baseline="0" dirty="0" err="1"/>
              <a:t>the</a:t>
            </a:r>
            <a:r>
              <a:rPr lang="nl-NL" baseline="0" dirty="0"/>
              <a:t> field </a:t>
            </a:r>
            <a:r>
              <a:rPr lang="nl-NL" baseline="0" dirty="0" err="1"/>
              <a:t>labour</a:t>
            </a:r>
            <a:r>
              <a:rPr lang="nl-NL" baseline="0" dirty="0"/>
              <a:t> </a:t>
            </a:r>
            <a:r>
              <a:rPr lang="nl-NL" baseline="0" dirty="0" err="1"/>
              <a:t>history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</a:t>
            </a:r>
            <a:r>
              <a:rPr lang="nl-NL" baseline="0" dirty="0" err="1"/>
              <a:t>socio-economical</a:t>
            </a:r>
            <a:r>
              <a:rPr lang="nl-NL" baseline="0" dirty="0"/>
              <a:t> </a:t>
            </a:r>
            <a:r>
              <a:rPr lang="nl-NL" baseline="0" dirty="0" err="1"/>
              <a:t>movements</a:t>
            </a:r>
            <a:r>
              <a:rPr lang="nl-NL" baseline="0" dirty="0"/>
              <a:t> (like </a:t>
            </a:r>
            <a:r>
              <a:rPr lang="nl-NL" baseline="0" dirty="0" err="1"/>
              <a:t>trade</a:t>
            </a:r>
            <a:r>
              <a:rPr lang="nl-NL" baseline="0" dirty="0"/>
              <a:t> </a:t>
            </a:r>
            <a:r>
              <a:rPr lang="nl-NL" baseline="0" dirty="0" err="1"/>
              <a:t>unions</a:t>
            </a:r>
            <a:r>
              <a:rPr lang="nl-NL" baseline="0" dirty="0"/>
              <a:t> but </a:t>
            </a:r>
            <a:r>
              <a:rPr lang="nl-NL" baseline="0" dirty="0" err="1"/>
              <a:t>also</a:t>
            </a:r>
            <a:r>
              <a:rPr lang="nl-NL" baseline="0" dirty="0"/>
              <a:t> Greenpeace or Amnesty). The </a:t>
            </a:r>
            <a:r>
              <a:rPr lang="nl-NL" baseline="0" dirty="0" err="1"/>
              <a:t>institute</a:t>
            </a:r>
            <a:r>
              <a:rPr lang="nl-NL" baseline="0" dirty="0"/>
              <a:t> was </a:t>
            </a:r>
            <a:r>
              <a:rPr lang="nl-NL" baseline="0" dirty="0" err="1"/>
              <a:t>erected</a:t>
            </a:r>
            <a:r>
              <a:rPr lang="nl-NL" baseline="0" dirty="0"/>
              <a:t> in 1935 </a:t>
            </a:r>
            <a:r>
              <a:rPr lang="nl-NL" baseline="0" dirty="0" err="1"/>
              <a:t>to</a:t>
            </a:r>
            <a:r>
              <a:rPr lang="nl-NL" baseline="0" dirty="0"/>
              <a:t> </a:t>
            </a:r>
            <a:r>
              <a:rPr lang="nl-NL" baseline="0" dirty="0" err="1"/>
              <a:t>literally</a:t>
            </a:r>
            <a:r>
              <a:rPr lang="nl-NL" baseline="0" dirty="0"/>
              <a:t> save </a:t>
            </a:r>
            <a:r>
              <a:rPr lang="nl-NL" baseline="0" dirty="0" err="1"/>
              <a:t>collections</a:t>
            </a:r>
            <a:r>
              <a:rPr lang="nl-NL" baseline="0" dirty="0"/>
              <a:t> </a:t>
            </a:r>
            <a:r>
              <a:rPr lang="nl-NL" baseline="0" dirty="0" err="1"/>
              <a:t>from</a:t>
            </a:r>
            <a:r>
              <a:rPr lang="nl-NL" baseline="0" dirty="0"/>
              <a:t> </a:t>
            </a:r>
            <a:r>
              <a:rPr lang="nl-NL" baseline="0" dirty="0" err="1"/>
              <a:t>the</a:t>
            </a:r>
            <a:r>
              <a:rPr lang="nl-NL" baseline="0" dirty="0"/>
              <a:t> </a:t>
            </a:r>
            <a:r>
              <a:rPr lang="nl-NL" baseline="0" dirty="0" err="1"/>
              <a:t>totalitarian</a:t>
            </a:r>
            <a:r>
              <a:rPr lang="nl-NL" baseline="0" dirty="0"/>
              <a:t> regimes of </a:t>
            </a:r>
            <a:r>
              <a:rPr lang="nl-NL" baseline="0" dirty="0" err="1"/>
              <a:t>those</a:t>
            </a:r>
            <a:r>
              <a:rPr lang="nl-NL" baseline="0" dirty="0"/>
              <a:t> </a:t>
            </a:r>
            <a:r>
              <a:rPr lang="nl-NL" baseline="0" dirty="0" err="1"/>
              <a:t>days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in </a:t>
            </a:r>
            <a:r>
              <a:rPr lang="nl-NL" baseline="0" dirty="0" err="1"/>
              <a:t>some</a:t>
            </a:r>
            <a:r>
              <a:rPr lang="nl-NL" baseline="0" dirty="0"/>
              <a:t> case we </a:t>
            </a:r>
            <a:r>
              <a:rPr lang="nl-NL" baseline="0" dirty="0" err="1"/>
              <a:t>still</a:t>
            </a:r>
            <a:r>
              <a:rPr lang="nl-NL" baseline="0" dirty="0"/>
              <a:t> </a:t>
            </a:r>
            <a:r>
              <a:rPr lang="nl-NL" baseline="0" dirty="0" err="1"/>
              <a:t>rescue</a:t>
            </a:r>
            <a:r>
              <a:rPr lang="nl-NL" baseline="0" dirty="0"/>
              <a:t> </a:t>
            </a:r>
            <a:r>
              <a:rPr lang="nl-NL" baseline="0" dirty="0" err="1"/>
              <a:t>collections</a:t>
            </a:r>
            <a:r>
              <a:rPr lang="nl-NL" baseline="0" dirty="0"/>
              <a:t>. In </a:t>
            </a:r>
            <a:r>
              <a:rPr lang="nl-NL" baseline="0" dirty="0" err="1"/>
              <a:t>this</a:t>
            </a:r>
            <a:r>
              <a:rPr lang="nl-NL" baseline="0" dirty="0"/>
              <a:t> respect we have a </a:t>
            </a:r>
            <a:r>
              <a:rPr lang="nl-NL" baseline="0" dirty="0" err="1"/>
              <a:t>so</a:t>
            </a:r>
            <a:r>
              <a:rPr lang="nl-NL" baseline="0" dirty="0"/>
              <a:t> </a:t>
            </a:r>
            <a:r>
              <a:rPr lang="nl-NL" baseline="0" dirty="0" err="1"/>
              <a:t>called</a:t>
            </a:r>
            <a:r>
              <a:rPr lang="nl-NL" baseline="0" dirty="0"/>
              <a:t> safe haven </a:t>
            </a:r>
            <a:r>
              <a:rPr lang="nl-NL" baseline="0" dirty="0" err="1"/>
              <a:t>function</a:t>
            </a:r>
            <a:r>
              <a:rPr lang="nl-NL" baseline="0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3831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The</a:t>
            </a:r>
            <a:r>
              <a:rPr lang="nl-NL" baseline="0" dirty="0"/>
              <a:t> IISH is a research </a:t>
            </a:r>
            <a:r>
              <a:rPr lang="nl-NL" baseline="0" dirty="0" err="1"/>
              <a:t>institute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private </a:t>
            </a:r>
            <a:r>
              <a:rPr lang="nl-NL" baseline="0" dirty="0" err="1"/>
              <a:t>archive</a:t>
            </a:r>
            <a:r>
              <a:rPr lang="nl-NL" baseline="0" dirty="0"/>
              <a:t> </a:t>
            </a:r>
            <a:r>
              <a:rPr lang="nl-NL" baseline="0" dirty="0" err="1"/>
              <a:t>collecting</a:t>
            </a:r>
            <a:r>
              <a:rPr lang="nl-NL" baseline="0" dirty="0"/>
              <a:t> in </a:t>
            </a:r>
            <a:r>
              <a:rPr lang="nl-NL" baseline="0" dirty="0" err="1"/>
              <a:t>the</a:t>
            </a:r>
            <a:r>
              <a:rPr lang="nl-NL" baseline="0" dirty="0"/>
              <a:t> field </a:t>
            </a:r>
            <a:r>
              <a:rPr lang="nl-NL" baseline="0" dirty="0" err="1"/>
              <a:t>labour</a:t>
            </a:r>
            <a:r>
              <a:rPr lang="nl-NL" baseline="0" dirty="0"/>
              <a:t> </a:t>
            </a:r>
            <a:r>
              <a:rPr lang="nl-NL" baseline="0" dirty="0" err="1"/>
              <a:t>history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</a:t>
            </a:r>
            <a:r>
              <a:rPr lang="nl-NL" baseline="0" dirty="0" err="1"/>
              <a:t>socio-economical</a:t>
            </a:r>
            <a:r>
              <a:rPr lang="nl-NL" baseline="0" dirty="0"/>
              <a:t> </a:t>
            </a:r>
            <a:r>
              <a:rPr lang="nl-NL" baseline="0" dirty="0" err="1"/>
              <a:t>movements</a:t>
            </a:r>
            <a:r>
              <a:rPr lang="nl-NL" baseline="0" dirty="0"/>
              <a:t> (like </a:t>
            </a:r>
            <a:r>
              <a:rPr lang="nl-NL" baseline="0" dirty="0" err="1"/>
              <a:t>trade</a:t>
            </a:r>
            <a:r>
              <a:rPr lang="nl-NL" baseline="0" dirty="0"/>
              <a:t> </a:t>
            </a:r>
            <a:r>
              <a:rPr lang="nl-NL" baseline="0" dirty="0" err="1"/>
              <a:t>unions</a:t>
            </a:r>
            <a:r>
              <a:rPr lang="nl-NL" baseline="0" dirty="0"/>
              <a:t> but </a:t>
            </a:r>
            <a:r>
              <a:rPr lang="nl-NL" baseline="0" dirty="0" err="1"/>
              <a:t>also</a:t>
            </a:r>
            <a:r>
              <a:rPr lang="nl-NL" baseline="0" dirty="0"/>
              <a:t> Greenpeace or Amnesty). The </a:t>
            </a:r>
            <a:r>
              <a:rPr lang="nl-NL" baseline="0" dirty="0" err="1"/>
              <a:t>institute</a:t>
            </a:r>
            <a:r>
              <a:rPr lang="nl-NL" baseline="0" dirty="0"/>
              <a:t> was </a:t>
            </a:r>
            <a:r>
              <a:rPr lang="nl-NL" baseline="0" dirty="0" err="1"/>
              <a:t>erected</a:t>
            </a:r>
            <a:r>
              <a:rPr lang="nl-NL" baseline="0" dirty="0"/>
              <a:t> in 1935 </a:t>
            </a:r>
            <a:r>
              <a:rPr lang="nl-NL" baseline="0" dirty="0" err="1"/>
              <a:t>to</a:t>
            </a:r>
            <a:r>
              <a:rPr lang="nl-NL" baseline="0" dirty="0"/>
              <a:t> </a:t>
            </a:r>
            <a:r>
              <a:rPr lang="nl-NL" baseline="0" dirty="0" err="1"/>
              <a:t>literally</a:t>
            </a:r>
            <a:r>
              <a:rPr lang="nl-NL" baseline="0" dirty="0"/>
              <a:t> save </a:t>
            </a:r>
            <a:r>
              <a:rPr lang="nl-NL" baseline="0" dirty="0" err="1"/>
              <a:t>collections</a:t>
            </a:r>
            <a:r>
              <a:rPr lang="nl-NL" baseline="0" dirty="0"/>
              <a:t> </a:t>
            </a:r>
            <a:r>
              <a:rPr lang="nl-NL" baseline="0" dirty="0" err="1"/>
              <a:t>from</a:t>
            </a:r>
            <a:r>
              <a:rPr lang="nl-NL" baseline="0" dirty="0"/>
              <a:t> </a:t>
            </a:r>
            <a:r>
              <a:rPr lang="nl-NL" baseline="0" dirty="0" err="1"/>
              <a:t>the</a:t>
            </a:r>
            <a:r>
              <a:rPr lang="nl-NL" baseline="0" dirty="0"/>
              <a:t> </a:t>
            </a:r>
            <a:r>
              <a:rPr lang="nl-NL" baseline="0" dirty="0" err="1"/>
              <a:t>totalitarian</a:t>
            </a:r>
            <a:r>
              <a:rPr lang="nl-NL" baseline="0" dirty="0"/>
              <a:t> regimes of </a:t>
            </a:r>
            <a:r>
              <a:rPr lang="nl-NL" baseline="0" dirty="0" err="1"/>
              <a:t>those</a:t>
            </a:r>
            <a:r>
              <a:rPr lang="nl-NL" baseline="0" dirty="0"/>
              <a:t> </a:t>
            </a:r>
            <a:r>
              <a:rPr lang="nl-NL" baseline="0" dirty="0" err="1"/>
              <a:t>days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in </a:t>
            </a:r>
            <a:r>
              <a:rPr lang="nl-NL" baseline="0" dirty="0" err="1"/>
              <a:t>some</a:t>
            </a:r>
            <a:r>
              <a:rPr lang="nl-NL" baseline="0" dirty="0"/>
              <a:t> case we </a:t>
            </a:r>
            <a:r>
              <a:rPr lang="nl-NL" baseline="0" dirty="0" err="1"/>
              <a:t>still</a:t>
            </a:r>
            <a:r>
              <a:rPr lang="nl-NL" baseline="0" dirty="0"/>
              <a:t> </a:t>
            </a:r>
            <a:r>
              <a:rPr lang="nl-NL" baseline="0" dirty="0" err="1"/>
              <a:t>rescue</a:t>
            </a:r>
            <a:r>
              <a:rPr lang="nl-NL" baseline="0" dirty="0"/>
              <a:t> </a:t>
            </a:r>
            <a:r>
              <a:rPr lang="nl-NL" baseline="0" dirty="0" err="1"/>
              <a:t>collections</a:t>
            </a:r>
            <a:r>
              <a:rPr lang="nl-NL" baseline="0" dirty="0"/>
              <a:t>. In </a:t>
            </a:r>
            <a:r>
              <a:rPr lang="nl-NL" baseline="0" dirty="0" err="1"/>
              <a:t>this</a:t>
            </a:r>
            <a:r>
              <a:rPr lang="nl-NL" baseline="0" dirty="0"/>
              <a:t> respect we have a </a:t>
            </a:r>
            <a:r>
              <a:rPr lang="nl-NL" baseline="0" dirty="0" err="1"/>
              <a:t>so</a:t>
            </a:r>
            <a:r>
              <a:rPr lang="nl-NL" baseline="0" dirty="0"/>
              <a:t> </a:t>
            </a:r>
            <a:r>
              <a:rPr lang="nl-NL" baseline="0" dirty="0" err="1"/>
              <a:t>called</a:t>
            </a:r>
            <a:r>
              <a:rPr lang="nl-NL" baseline="0" dirty="0"/>
              <a:t> safe haven </a:t>
            </a:r>
            <a:r>
              <a:rPr lang="nl-NL" baseline="0" dirty="0" err="1"/>
              <a:t>function</a:t>
            </a:r>
            <a:r>
              <a:rPr lang="nl-NL" baseline="0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4444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The</a:t>
            </a:r>
            <a:r>
              <a:rPr lang="nl-NL" baseline="0" dirty="0"/>
              <a:t> IISH is a research </a:t>
            </a:r>
            <a:r>
              <a:rPr lang="nl-NL" baseline="0" dirty="0" err="1"/>
              <a:t>institute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private </a:t>
            </a:r>
            <a:r>
              <a:rPr lang="nl-NL" baseline="0" dirty="0" err="1"/>
              <a:t>archive</a:t>
            </a:r>
            <a:r>
              <a:rPr lang="nl-NL" baseline="0" dirty="0"/>
              <a:t> </a:t>
            </a:r>
            <a:r>
              <a:rPr lang="nl-NL" baseline="0" dirty="0" err="1"/>
              <a:t>collecting</a:t>
            </a:r>
            <a:r>
              <a:rPr lang="nl-NL" baseline="0" dirty="0"/>
              <a:t> in </a:t>
            </a:r>
            <a:r>
              <a:rPr lang="nl-NL" baseline="0" dirty="0" err="1"/>
              <a:t>the</a:t>
            </a:r>
            <a:r>
              <a:rPr lang="nl-NL" baseline="0" dirty="0"/>
              <a:t> field </a:t>
            </a:r>
            <a:r>
              <a:rPr lang="nl-NL" baseline="0" dirty="0" err="1"/>
              <a:t>labour</a:t>
            </a:r>
            <a:r>
              <a:rPr lang="nl-NL" baseline="0" dirty="0"/>
              <a:t> </a:t>
            </a:r>
            <a:r>
              <a:rPr lang="nl-NL" baseline="0" dirty="0" err="1"/>
              <a:t>history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</a:t>
            </a:r>
            <a:r>
              <a:rPr lang="nl-NL" baseline="0" dirty="0" err="1"/>
              <a:t>socio-economical</a:t>
            </a:r>
            <a:r>
              <a:rPr lang="nl-NL" baseline="0" dirty="0"/>
              <a:t> </a:t>
            </a:r>
            <a:r>
              <a:rPr lang="nl-NL" baseline="0" dirty="0" err="1"/>
              <a:t>movements</a:t>
            </a:r>
            <a:r>
              <a:rPr lang="nl-NL" baseline="0" dirty="0"/>
              <a:t> (like </a:t>
            </a:r>
            <a:r>
              <a:rPr lang="nl-NL" baseline="0" dirty="0" err="1"/>
              <a:t>trade</a:t>
            </a:r>
            <a:r>
              <a:rPr lang="nl-NL" baseline="0" dirty="0"/>
              <a:t> </a:t>
            </a:r>
            <a:r>
              <a:rPr lang="nl-NL" baseline="0" dirty="0" err="1"/>
              <a:t>unions</a:t>
            </a:r>
            <a:r>
              <a:rPr lang="nl-NL" baseline="0" dirty="0"/>
              <a:t> but </a:t>
            </a:r>
            <a:r>
              <a:rPr lang="nl-NL" baseline="0" dirty="0" err="1"/>
              <a:t>also</a:t>
            </a:r>
            <a:r>
              <a:rPr lang="nl-NL" baseline="0" dirty="0"/>
              <a:t> Greenpeace or Amnesty). The </a:t>
            </a:r>
            <a:r>
              <a:rPr lang="nl-NL" baseline="0" dirty="0" err="1"/>
              <a:t>institute</a:t>
            </a:r>
            <a:r>
              <a:rPr lang="nl-NL" baseline="0" dirty="0"/>
              <a:t> was </a:t>
            </a:r>
            <a:r>
              <a:rPr lang="nl-NL" baseline="0" dirty="0" err="1"/>
              <a:t>erected</a:t>
            </a:r>
            <a:r>
              <a:rPr lang="nl-NL" baseline="0" dirty="0"/>
              <a:t> in 1935 </a:t>
            </a:r>
            <a:r>
              <a:rPr lang="nl-NL" baseline="0" dirty="0" err="1"/>
              <a:t>to</a:t>
            </a:r>
            <a:r>
              <a:rPr lang="nl-NL" baseline="0" dirty="0"/>
              <a:t> </a:t>
            </a:r>
            <a:r>
              <a:rPr lang="nl-NL" baseline="0" dirty="0" err="1"/>
              <a:t>literally</a:t>
            </a:r>
            <a:r>
              <a:rPr lang="nl-NL" baseline="0" dirty="0"/>
              <a:t> save </a:t>
            </a:r>
            <a:r>
              <a:rPr lang="nl-NL" baseline="0" dirty="0" err="1"/>
              <a:t>collections</a:t>
            </a:r>
            <a:r>
              <a:rPr lang="nl-NL" baseline="0" dirty="0"/>
              <a:t> </a:t>
            </a:r>
            <a:r>
              <a:rPr lang="nl-NL" baseline="0" dirty="0" err="1"/>
              <a:t>from</a:t>
            </a:r>
            <a:r>
              <a:rPr lang="nl-NL" baseline="0" dirty="0"/>
              <a:t> </a:t>
            </a:r>
            <a:r>
              <a:rPr lang="nl-NL" baseline="0" dirty="0" err="1"/>
              <a:t>the</a:t>
            </a:r>
            <a:r>
              <a:rPr lang="nl-NL" baseline="0" dirty="0"/>
              <a:t> </a:t>
            </a:r>
            <a:r>
              <a:rPr lang="nl-NL" baseline="0" dirty="0" err="1"/>
              <a:t>totalitarian</a:t>
            </a:r>
            <a:r>
              <a:rPr lang="nl-NL" baseline="0" dirty="0"/>
              <a:t> regimes of </a:t>
            </a:r>
            <a:r>
              <a:rPr lang="nl-NL" baseline="0" dirty="0" err="1"/>
              <a:t>those</a:t>
            </a:r>
            <a:r>
              <a:rPr lang="nl-NL" baseline="0" dirty="0"/>
              <a:t> </a:t>
            </a:r>
            <a:r>
              <a:rPr lang="nl-NL" baseline="0" dirty="0" err="1"/>
              <a:t>days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in </a:t>
            </a:r>
            <a:r>
              <a:rPr lang="nl-NL" baseline="0" dirty="0" err="1"/>
              <a:t>some</a:t>
            </a:r>
            <a:r>
              <a:rPr lang="nl-NL" baseline="0" dirty="0"/>
              <a:t> case we </a:t>
            </a:r>
            <a:r>
              <a:rPr lang="nl-NL" baseline="0" dirty="0" err="1"/>
              <a:t>still</a:t>
            </a:r>
            <a:r>
              <a:rPr lang="nl-NL" baseline="0" dirty="0"/>
              <a:t> </a:t>
            </a:r>
            <a:r>
              <a:rPr lang="nl-NL" baseline="0" dirty="0" err="1"/>
              <a:t>rescue</a:t>
            </a:r>
            <a:r>
              <a:rPr lang="nl-NL" baseline="0" dirty="0"/>
              <a:t> </a:t>
            </a:r>
            <a:r>
              <a:rPr lang="nl-NL" baseline="0" dirty="0" err="1"/>
              <a:t>collections</a:t>
            </a:r>
            <a:r>
              <a:rPr lang="nl-NL" baseline="0" dirty="0"/>
              <a:t>. In </a:t>
            </a:r>
            <a:r>
              <a:rPr lang="nl-NL" baseline="0" dirty="0" err="1"/>
              <a:t>this</a:t>
            </a:r>
            <a:r>
              <a:rPr lang="nl-NL" baseline="0" dirty="0"/>
              <a:t> respect we have a </a:t>
            </a:r>
            <a:r>
              <a:rPr lang="nl-NL" baseline="0" dirty="0" err="1"/>
              <a:t>so</a:t>
            </a:r>
            <a:r>
              <a:rPr lang="nl-NL" baseline="0" dirty="0"/>
              <a:t> </a:t>
            </a:r>
            <a:r>
              <a:rPr lang="nl-NL" baseline="0" dirty="0" err="1"/>
              <a:t>called</a:t>
            </a:r>
            <a:r>
              <a:rPr lang="nl-NL" baseline="0" dirty="0"/>
              <a:t> safe haven </a:t>
            </a:r>
            <a:r>
              <a:rPr lang="nl-NL" baseline="0" dirty="0" err="1"/>
              <a:t>function</a:t>
            </a:r>
            <a:r>
              <a:rPr lang="nl-NL" baseline="0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23352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The</a:t>
            </a:r>
            <a:r>
              <a:rPr lang="nl-NL" baseline="0" dirty="0"/>
              <a:t> IISH is a research </a:t>
            </a:r>
            <a:r>
              <a:rPr lang="nl-NL" baseline="0" dirty="0" err="1"/>
              <a:t>institute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private </a:t>
            </a:r>
            <a:r>
              <a:rPr lang="nl-NL" baseline="0" dirty="0" err="1"/>
              <a:t>archive</a:t>
            </a:r>
            <a:r>
              <a:rPr lang="nl-NL" baseline="0" dirty="0"/>
              <a:t> </a:t>
            </a:r>
            <a:r>
              <a:rPr lang="nl-NL" baseline="0" dirty="0" err="1"/>
              <a:t>collecting</a:t>
            </a:r>
            <a:r>
              <a:rPr lang="nl-NL" baseline="0" dirty="0"/>
              <a:t> in </a:t>
            </a:r>
            <a:r>
              <a:rPr lang="nl-NL" baseline="0" dirty="0" err="1"/>
              <a:t>the</a:t>
            </a:r>
            <a:r>
              <a:rPr lang="nl-NL" baseline="0" dirty="0"/>
              <a:t> field </a:t>
            </a:r>
            <a:r>
              <a:rPr lang="nl-NL" baseline="0" dirty="0" err="1"/>
              <a:t>labour</a:t>
            </a:r>
            <a:r>
              <a:rPr lang="nl-NL" baseline="0" dirty="0"/>
              <a:t> </a:t>
            </a:r>
            <a:r>
              <a:rPr lang="nl-NL" baseline="0" dirty="0" err="1"/>
              <a:t>history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</a:t>
            </a:r>
            <a:r>
              <a:rPr lang="nl-NL" baseline="0" dirty="0" err="1"/>
              <a:t>socio-economical</a:t>
            </a:r>
            <a:r>
              <a:rPr lang="nl-NL" baseline="0" dirty="0"/>
              <a:t> </a:t>
            </a:r>
            <a:r>
              <a:rPr lang="nl-NL" baseline="0" dirty="0" err="1"/>
              <a:t>movements</a:t>
            </a:r>
            <a:r>
              <a:rPr lang="nl-NL" baseline="0" dirty="0"/>
              <a:t> (like </a:t>
            </a:r>
            <a:r>
              <a:rPr lang="nl-NL" baseline="0" dirty="0" err="1"/>
              <a:t>trade</a:t>
            </a:r>
            <a:r>
              <a:rPr lang="nl-NL" baseline="0" dirty="0"/>
              <a:t> </a:t>
            </a:r>
            <a:r>
              <a:rPr lang="nl-NL" baseline="0" dirty="0" err="1"/>
              <a:t>unions</a:t>
            </a:r>
            <a:r>
              <a:rPr lang="nl-NL" baseline="0" dirty="0"/>
              <a:t> but </a:t>
            </a:r>
            <a:r>
              <a:rPr lang="nl-NL" baseline="0" dirty="0" err="1"/>
              <a:t>also</a:t>
            </a:r>
            <a:r>
              <a:rPr lang="nl-NL" baseline="0" dirty="0"/>
              <a:t> Greenpeace or Amnesty). The </a:t>
            </a:r>
            <a:r>
              <a:rPr lang="nl-NL" baseline="0" dirty="0" err="1"/>
              <a:t>institute</a:t>
            </a:r>
            <a:r>
              <a:rPr lang="nl-NL" baseline="0" dirty="0"/>
              <a:t> was </a:t>
            </a:r>
            <a:r>
              <a:rPr lang="nl-NL" baseline="0" dirty="0" err="1"/>
              <a:t>erected</a:t>
            </a:r>
            <a:r>
              <a:rPr lang="nl-NL" baseline="0" dirty="0"/>
              <a:t> in 1935 </a:t>
            </a:r>
            <a:r>
              <a:rPr lang="nl-NL" baseline="0" dirty="0" err="1"/>
              <a:t>to</a:t>
            </a:r>
            <a:r>
              <a:rPr lang="nl-NL" baseline="0" dirty="0"/>
              <a:t> </a:t>
            </a:r>
            <a:r>
              <a:rPr lang="nl-NL" baseline="0" dirty="0" err="1"/>
              <a:t>literally</a:t>
            </a:r>
            <a:r>
              <a:rPr lang="nl-NL" baseline="0" dirty="0"/>
              <a:t> save </a:t>
            </a:r>
            <a:r>
              <a:rPr lang="nl-NL" baseline="0" dirty="0" err="1"/>
              <a:t>collections</a:t>
            </a:r>
            <a:r>
              <a:rPr lang="nl-NL" baseline="0" dirty="0"/>
              <a:t> </a:t>
            </a:r>
            <a:r>
              <a:rPr lang="nl-NL" baseline="0" dirty="0" err="1"/>
              <a:t>from</a:t>
            </a:r>
            <a:r>
              <a:rPr lang="nl-NL" baseline="0" dirty="0"/>
              <a:t> </a:t>
            </a:r>
            <a:r>
              <a:rPr lang="nl-NL" baseline="0" dirty="0" err="1"/>
              <a:t>the</a:t>
            </a:r>
            <a:r>
              <a:rPr lang="nl-NL" baseline="0" dirty="0"/>
              <a:t> </a:t>
            </a:r>
            <a:r>
              <a:rPr lang="nl-NL" baseline="0" dirty="0" err="1"/>
              <a:t>totalitarian</a:t>
            </a:r>
            <a:r>
              <a:rPr lang="nl-NL" baseline="0" dirty="0"/>
              <a:t> regimes of </a:t>
            </a:r>
            <a:r>
              <a:rPr lang="nl-NL" baseline="0" dirty="0" err="1"/>
              <a:t>those</a:t>
            </a:r>
            <a:r>
              <a:rPr lang="nl-NL" baseline="0" dirty="0"/>
              <a:t> </a:t>
            </a:r>
            <a:r>
              <a:rPr lang="nl-NL" baseline="0" dirty="0" err="1"/>
              <a:t>days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in </a:t>
            </a:r>
            <a:r>
              <a:rPr lang="nl-NL" baseline="0" dirty="0" err="1"/>
              <a:t>some</a:t>
            </a:r>
            <a:r>
              <a:rPr lang="nl-NL" baseline="0" dirty="0"/>
              <a:t> case we </a:t>
            </a:r>
            <a:r>
              <a:rPr lang="nl-NL" baseline="0" dirty="0" err="1"/>
              <a:t>still</a:t>
            </a:r>
            <a:r>
              <a:rPr lang="nl-NL" baseline="0" dirty="0"/>
              <a:t> </a:t>
            </a:r>
            <a:r>
              <a:rPr lang="nl-NL" baseline="0" dirty="0" err="1"/>
              <a:t>rescue</a:t>
            </a:r>
            <a:r>
              <a:rPr lang="nl-NL" baseline="0" dirty="0"/>
              <a:t> </a:t>
            </a:r>
            <a:r>
              <a:rPr lang="nl-NL" baseline="0" dirty="0" err="1"/>
              <a:t>collections</a:t>
            </a:r>
            <a:r>
              <a:rPr lang="nl-NL" baseline="0" dirty="0"/>
              <a:t>. In </a:t>
            </a:r>
            <a:r>
              <a:rPr lang="nl-NL" baseline="0" dirty="0" err="1"/>
              <a:t>this</a:t>
            </a:r>
            <a:r>
              <a:rPr lang="nl-NL" baseline="0" dirty="0"/>
              <a:t> respect we have a </a:t>
            </a:r>
            <a:r>
              <a:rPr lang="nl-NL" baseline="0" dirty="0" err="1"/>
              <a:t>so</a:t>
            </a:r>
            <a:r>
              <a:rPr lang="nl-NL" baseline="0" dirty="0"/>
              <a:t> </a:t>
            </a:r>
            <a:r>
              <a:rPr lang="nl-NL" baseline="0" dirty="0" err="1"/>
              <a:t>called</a:t>
            </a:r>
            <a:r>
              <a:rPr lang="nl-NL" baseline="0" dirty="0"/>
              <a:t> safe haven </a:t>
            </a:r>
            <a:r>
              <a:rPr lang="nl-NL" baseline="0" dirty="0" err="1"/>
              <a:t>function</a:t>
            </a:r>
            <a:r>
              <a:rPr lang="nl-NL" baseline="0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7136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The</a:t>
            </a:r>
            <a:r>
              <a:rPr lang="nl-NL" baseline="0" dirty="0"/>
              <a:t> IISH is a research </a:t>
            </a:r>
            <a:r>
              <a:rPr lang="nl-NL" baseline="0" dirty="0" err="1"/>
              <a:t>institute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private </a:t>
            </a:r>
            <a:r>
              <a:rPr lang="nl-NL" baseline="0" dirty="0" err="1"/>
              <a:t>archive</a:t>
            </a:r>
            <a:r>
              <a:rPr lang="nl-NL" baseline="0" dirty="0"/>
              <a:t> </a:t>
            </a:r>
            <a:r>
              <a:rPr lang="nl-NL" baseline="0" dirty="0" err="1"/>
              <a:t>collecting</a:t>
            </a:r>
            <a:r>
              <a:rPr lang="nl-NL" baseline="0" dirty="0"/>
              <a:t> in </a:t>
            </a:r>
            <a:r>
              <a:rPr lang="nl-NL" baseline="0" dirty="0" err="1"/>
              <a:t>the</a:t>
            </a:r>
            <a:r>
              <a:rPr lang="nl-NL" baseline="0" dirty="0"/>
              <a:t> field </a:t>
            </a:r>
            <a:r>
              <a:rPr lang="nl-NL" baseline="0" dirty="0" err="1"/>
              <a:t>labour</a:t>
            </a:r>
            <a:r>
              <a:rPr lang="nl-NL" baseline="0" dirty="0"/>
              <a:t> </a:t>
            </a:r>
            <a:r>
              <a:rPr lang="nl-NL" baseline="0" dirty="0" err="1"/>
              <a:t>history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</a:t>
            </a:r>
            <a:r>
              <a:rPr lang="nl-NL" baseline="0" dirty="0" err="1"/>
              <a:t>socio-economical</a:t>
            </a:r>
            <a:r>
              <a:rPr lang="nl-NL" baseline="0" dirty="0"/>
              <a:t> </a:t>
            </a:r>
            <a:r>
              <a:rPr lang="nl-NL" baseline="0" dirty="0" err="1"/>
              <a:t>movements</a:t>
            </a:r>
            <a:r>
              <a:rPr lang="nl-NL" baseline="0" dirty="0"/>
              <a:t> (like </a:t>
            </a:r>
            <a:r>
              <a:rPr lang="nl-NL" baseline="0" dirty="0" err="1"/>
              <a:t>trade</a:t>
            </a:r>
            <a:r>
              <a:rPr lang="nl-NL" baseline="0" dirty="0"/>
              <a:t> </a:t>
            </a:r>
            <a:r>
              <a:rPr lang="nl-NL" baseline="0" dirty="0" err="1"/>
              <a:t>unions</a:t>
            </a:r>
            <a:r>
              <a:rPr lang="nl-NL" baseline="0" dirty="0"/>
              <a:t> but </a:t>
            </a:r>
            <a:r>
              <a:rPr lang="nl-NL" baseline="0" dirty="0" err="1"/>
              <a:t>also</a:t>
            </a:r>
            <a:r>
              <a:rPr lang="nl-NL" baseline="0" dirty="0"/>
              <a:t> Greenpeace or Amnesty). The </a:t>
            </a:r>
            <a:r>
              <a:rPr lang="nl-NL" baseline="0" dirty="0" err="1"/>
              <a:t>institute</a:t>
            </a:r>
            <a:r>
              <a:rPr lang="nl-NL" baseline="0" dirty="0"/>
              <a:t> was </a:t>
            </a:r>
            <a:r>
              <a:rPr lang="nl-NL" baseline="0" dirty="0" err="1"/>
              <a:t>erected</a:t>
            </a:r>
            <a:r>
              <a:rPr lang="nl-NL" baseline="0" dirty="0"/>
              <a:t> in 1935 </a:t>
            </a:r>
            <a:r>
              <a:rPr lang="nl-NL" baseline="0" dirty="0" err="1"/>
              <a:t>to</a:t>
            </a:r>
            <a:r>
              <a:rPr lang="nl-NL" baseline="0" dirty="0"/>
              <a:t> </a:t>
            </a:r>
            <a:r>
              <a:rPr lang="nl-NL" baseline="0" dirty="0" err="1"/>
              <a:t>literally</a:t>
            </a:r>
            <a:r>
              <a:rPr lang="nl-NL" baseline="0" dirty="0"/>
              <a:t> save </a:t>
            </a:r>
            <a:r>
              <a:rPr lang="nl-NL" baseline="0" dirty="0" err="1"/>
              <a:t>collections</a:t>
            </a:r>
            <a:r>
              <a:rPr lang="nl-NL" baseline="0" dirty="0"/>
              <a:t> </a:t>
            </a:r>
            <a:r>
              <a:rPr lang="nl-NL" baseline="0" dirty="0" err="1"/>
              <a:t>from</a:t>
            </a:r>
            <a:r>
              <a:rPr lang="nl-NL" baseline="0" dirty="0"/>
              <a:t> </a:t>
            </a:r>
            <a:r>
              <a:rPr lang="nl-NL" baseline="0" dirty="0" err="1"/>
              <a:t>the</a:t>
            </a:r>
            <a:r>
              <a:rPr lang="nl-NL" baseline="0" dirty="0"/>
              <a:t> </a:t>
            </a:r>
            <a:r>
              <a:rPr lang="nl-NL" baseline="0" dirty="0" err="1"/>
              <a:t>totalitarian</a:t>
            </a:r>
            <a:r>
              <a:rPr lang="nl-NL" baseline="0" dirty="0"/>
              <a:t> regimes of </a:t>
            </a:r>
            <a:r>
              <a:rPr lang="nl-NL" baseline="0" dirty="0" err="1"/>
              <a:t>those</a:t>
            </a:r>
            <a:r>
              <a:rPr lang="nl-NL" baseline="0" dirty="0"/>
              <a:t> </a:t>
            </a:r>
            <a:r>
              <a:rPr lang="nl-NL" baseline="0" dirty="0" err="1"/>
              <a:t>days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in </a:t>
            </a:r>
            <a:r>
              <a:rPr lang="nl-NL" baseline="0" dirty="0" err="1"/>
              <a:t>some</a:t>
            </a:r>
            <a:r>
              <a:rPr lang="nl-NL" baseline="0" dirty="0"/>
              <a:t> case we </a:t>
            </a:r>
            <a:r>
              <a:rPr lang="nl-NL" baseline="0" dirty="0" err="1"/>
              <a:t>still</a:t>
            </a:r>
            <a:r>
              <a:rPr lang="nl-NL" baseline="0" dirty="0"/>
              <a:t> </a:t>
            </a:r>
            <a:r>
              <a:rPr lang="nl-NL" baseline="0" dirty="0" err="1"/>
              <a:t>rescue</a:t>
            </a:r>
            <a:r>
              <a:rPr lang="nl-NL" baseline="0" dirty="0"/>
              <a:t> </a:t>
            </a:r>
            <a:r>
              <a:rPr lang="nl-NL" baseline="0" dirty="0" err="1"/>
              <a:t>collections</a:t>
            </a:r>
            <a:r>
              <a:rPr lang="nl-NL" baseline="0" dirty="0"/>
              <a:t>. In </a:t>
            </a:r>
            <a:r>
              <a:rPr lang="nl-NL" baseline="0" dirty="0" err="1"/>
              <a:t>this</a:t>
            </a:r>
            <a:r>
              <a:rPr lang="nl-NL" baseline="0" dirty="0"/>
              <a:t> respect we have a </a:t>
            </a:r>
            <a:r>
              <a:rPr lang="nl-NL" baseline="0" dirty="0" err="1"/>
              <a:t>so</a:t>
            </a:r>
            <a:r>
              <a:rPr lang="nl-NL" baseline="0" dirty="0"/>
              <a:t> </a:t>
            </a:r>
            <a:r>
              <a:rPr lang="nl-NL" baseline="0" dirty="0" err="1"/>
              <a:t>called</a:t>
            </a:r>
            <a:r>
              <a:rPr lang="nl-NL" baseline="0" dirty="0"/>
              <a:t> safe haven </a:t>
            </a:r>
            <a:r>
              <a:rPr lang="nl-NL" baseline="0" dirty="0" err="1"/>
              <a:t>function</a:t>
            </a:r>
            <a:r>
              <a:rPr lang="nl-NL" baseline="0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1705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The</a:t>
            </a:r>
            <a:r>
              <a:rPr lang="nl-NL" baseline="0" dirty="0"/>
              <a:t> IISH is a research </a:t>
            </a:r>
            <a:r>
              <a:rPr lang="nl-NL" baseline="0" dirty="0" err="1"/>
              <a:t>institute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private </a:t>
            </a:r>
            <a:r>
              <a:rPr lang="nl-NL" baseline="0" dirty="0" err="1"/>
              <a:t>archive</a:t>
            </a:r>
            <a:r>
              <a:rPr lang="nl-NL" baseline="0" dirty="0"/>
              <a:t> </a:t>
            </a:r>
            <a:r>
              <a:rPr lang="nl-NL" baseline="0" dirty="0" err="1"/>
              <a:t>collecting</a:t>
            </a:r>
            <a:r>
              <a:rPr lang="nl-NL" baseline="0" dirty="0"/>
              <a:t> in </a:t>
            </a:r>
            <a:r>
              <a:rPr lang="nl-NL" baseline="0" dirty="0" err="1"/>
              <a:t>the</a:t>
            </a:r>
            <a:r>
              <a:rPr lang="nl-NL" baseline="0" dirty="0"/>
              <a:t> field </a:t>
            </a:r>
            <a:r>
              <a:rPr lang="nl-NL" baseline="0" dirty="0" err="1"/>
              <a:t>labour</a:t>
            </a:r>
            <a:r>
              <a:rPr lang="nl-NL" baseline="0" dirty="0"/>
              <a:t> </a:t>
            </a:r>
            <a:r>
              <a:rPr lang="nl-NL" baseline="0" dirty="0" err="1"/>
              <a:t>history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</a:t>
            </a:r>
            <a:r>
              <a:rPr lang="nl-NL" baseline="0" dirty="0" err="1"/>
              <a:t>socio-economical</a:t>
            </a:r>
            <a:r>
              <a:rPr lang="nl-NL" baseline="0" dirty="0"/>
              <a:t> </a:t>
            </a:r>
            <a:r>
              <a:rPr lang="nl-NL" baseline="0" dirty="0" err="1"/>
              <a:t>movements</a:t>
            </a:r>
            <a:r>
              <a:rPr lang="nl-NL" baseline="0" dirty="0"/>
              <a:t> (like </a:t>
            </a:r>
            <a:r>
              <a:rPr lang="nl-NL" baseline="0" dirty="0" err="1"/>
              <a:t>trade</a:t>
            </a:r>
            <a:r>
              <a:rPr lang="nl-NL" baseline="0" dirty="0"/>
              <a:t> </a:t>
            </a:r>
            <a:r>
              <a:rPr lang="nl-NL" baseline="0" dirty="0" err="1"/>
              <a:t>unions</a:t>
            </a:r>
            <a:r>
              <a:rPr lang="nl-NL" baseline="0" dirty="0"/>
              <a:t> but </a:t>
            </a:r>
            <a:r>
              <a:rPr lang="nl-NL" baseline="0" dirty="0" err="1"/>
              <a:t>also</a:t>
            </a:r>
            <a:r>
              <a:rPr lang="nl-NL" baseline="0" dirty="0"/>
              <a:t> Greenpeace or Amnesty). The </a:t>
            </a:r>
            <a:r>
              <a:rPr lang="nl-NL" baseline="0" dirty="0" err="1"/>
              <a:t>institute</a:t>
            </a:r>
            <a:r>
              <a:rPr lang="nl-NL" baseline="0" dirty="0"/>
              <a:t> was </a:t>
            </a:r>
            <a:r>
              <a:rPr lang="nl-NL" baseline="0" dirty="0" err="1"/>
              <a:t>erected</a:t>
            </a:r>
            <a:r>
              <a:rPr lang="nl-NL" baseline="0" dirty="0"/>
              <a:t> in 1935 </a:t>
            </a:r>
            <a:r>
              <a:rPr lang="nl-NL" baseline="0" dirty="0" err="1"/>
              <a:t>to</a:t>
            </a:r>
            <a:r>
              <a:rPr lang="nl-NL" baseline="0" dirty="0"/>
              <a:t> </a:t>
            </a:r>
            <a:r>
              <a:rPr lang="nl-NL" baseline="0" dirty="0" err="1"/>
              <a:t>literally</a:t>
            </a:r>
            <a:r>
              <a:rPr lang="nl-NL" baseline="0" dirty="0"/>
              <a:t> save </a:t>
            </a:r>
            <a:r>
              <a:rPr lang="nl-NL" baseline="0" dirty="0" err="1"/>
              <a:t>collections</a:t>
            </a:r>
            <a:r>
              <a:rPr lang="nl-NL" baseline="0" dirty="0"/>
              <a:t> </a:t>
            </a:r>
            <a:r>
              <a:rPr lang="nl-NL" baseline="0" dirty="0" err="1"/>
              <a:t>from</a:t>
            </a:r>
            <a:r>
              <a:rPr lang="nl-NL" baseline="0" dirty="0"/>
              <a:t> </a:t>
            </a:r>
            <a:r>
              <a:rPr lang="nl-NL" baseline="0" dirty="0" err="1"/>
              <a:t>the</a:t>
            </a:r>
            <a:r>
              <a:rPr lang="nl-NL" baseline="0" dirty="0"/>
              <a:t> </a:t>
            </a:r>
            <a:r>
              <a:rPr lang="nl-NL" baseline="0" dirty="0" err="1"/>
              <a:t>totalitarian</a:t>
            </a:r>
            <a:r>
              <a:rPr lang="nl-NL" baseline="0" dirty="0"/>
              <a:t> regimes of </a:t>
            </a:r>
            <a:r>
              <a:rPr lang="nl-NL" baseline="0" dirty="0" err="1"/>
              <a:t>those</a:t>
            </a:r>
            <a:r>
              <a:rPr lang="nl-NL" baseline="0" dirty="0"/>
              <a:t> </a:t>
            </a:r>
            <a:r>
              <a:rPr lang="nl-NL" baseline="0" dirty="0" err="1"/>
              <a:t>days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in </a:t>
            </a:r>
            <a:r>
              <a:rPr lang="nl-NL" baseline="0" dirty="0" err="1"/>
              <a:t>some</a:t>
            </a:r>
            <a:r>
              <a:rPr lang="nl-NL" baseline="0" dirty="0"/>
              <a:t> case we </a:t>
            </a:r>
            <a:r>
              <a:rPr lang="nl-NL" baseline="0" dirty="0" err="1"/>
              <a:t>still</a:t>
            </a:r>
            <a:r>
              <a:rPr lang="nl-NL" baseline="0" dirty="0"/>
              <a:t> </a:t>
            </a:r>
            <a:r>
              <a:rPr lang="nl-NL" baseline="0" dirty="0" err="1"/>
              <a:t>rescue</a:t>
            </a:r>
            <a:r>
              <a:rPr lang="nl-NL" baseline="0" dirty="0"/>
              <a:t> </a:t>
            </a:r>
            <a:r>
              <a:rPr lang="nl-NL" baseline="0" dirty="0" err="1"/>
              <a:t>collections</a:t>
            </a:r>
            <a:r>
              <a:rPr lang="nl-NL" baseline="0" dirty="0"/>
              <a:t>. In </a:t>
            </a:r>
            <a:r>
              <a:rPr lang="nl-NL" baseline="0" dirty="0" err="1"/>
              <a:t>this</a:t>
            </a:r>
            <a:r>
              <a:rPr lang="nl-NL" baseline="0" dirty="0"/>
              <a:t> respect we have a </a:t>
            </a:r>
            <a:r>
              <a:rPr lang="nl-NL" baseline="0" dirty="0" err="1"/>
              <a:t>so</a:t>
            </a:r>
            <a:r>
              <a:rPr lang="nl-NL" baseline="0" dirty="0"/>
              <a:t> </a:t>
            </a:r>
            <a:r>
              <a:rPr lang="nl-NL" baseline="0" dirty="0" err="1"/>
              <a:t>called</a:t>
            </a:r>
            <a:r>
              <a:rPr lang="nl-NL" baseline="0" dirty="0"/>
              <a:t> safe haven </a:t>
            </a:r>
            <a:r>
              <a:rPr lang="nl-NL" baseline="0" dirty="0" err="1"/>
              <a:t>function</a:t>
            </a:r>
            <a:r>
              <a:rPr lang="nl-NL" baseline="0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1728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The</a:t>
            </a:r>
            <a:r>
              <a:rPr lang="nl-NL" baseline="0" dirty="0"/>
              <a:t> IISH is a research </a:t>
            </a:r>
            <a:r>
              <a:rPr lang="nl-NL" baseline="0" dirty="0" err="1"/>
              <a:t>institute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private </a:t>
            </a:r>
            <a:r>
              <a:rPr lang="nl-NL" baseline="0" dirty="0" err="1"/>
              <a:t>archive</a:t>
            </a:r>
            <a:r>
              <a:rPr lang="nl-NL" baseline="0" dirty="0"/>
              <a:t> </a:t>
            </a:r>
            <a:r>
              <a:rPr lang="nl-NL" baseline="0" dirty="0" err="1"/>
              <a:t>collecting</a:t>
            </a:r>
            <a:r>
              <a:rPr lang="nl-NL" baseline="0" dirty="0"/>
              <a:t> in </a:t>
            </a:r>
            <a:r>
              <a:rPr lang="nl-NL" baseline="0" dirty="0" err="1"/>
              <a:t>the</a:t>
            </a:r>
            <a:r>
              <a:rPr lang="nl-NL" baseline="0" dirty="0"/>
              <a:t> field </a:t>
            </a:r>
            <a:r>
              <a:rPr lang="nl-NL" baseline="0" dirty="0" err="1"/>
              <a:t>labour</a:t>
            </a:r>
            <a:r>
              <a:rPr lang="nl-NL" baseline="0" dirty="0"/>
              <a:t> </a:t>
            </a:r>
            <a:r>
              <a:rPr lang="nl-NL" baseline="0" dirty="0" err="1"/>
              <a:t>history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</a:t>
            </a:r>
            <a:r>
              <a:rPr lang="nl-NL" baseline="0" dirty="0" err="1"/>
              <a:t>socio-economical</a:t>
            </a:r>
            <a:r>
              <a:rPr lang="nl-NL" baseline="0" dirty="0"/>
              <a:t> </a:t>
            </a:r>
            <a:r>
              <a:rPr lang="nl-NL" baseline="0" dirty="0" err="1"/>
              <a:t>movements</a:t>
            </a:r>
            <a:r>
              <a:rPr lang="nl-NL" baseline="0" dirty="0"/>
              <a:t> (like </a:t>
            </a:r>
            <a:r>
              <a:rPr lang="nl-NL" baseline="0" dirty="0" err="1"/>
              <a:t>trade</a:t>
            </a:r>
            <a:r>
              <a:rPr lang="nl-NL" baseline="0" dirty="0"/>
              <a:t> </a:t>
            </a:r>
            <a:r>
              <a:rPr lang="nl-NL" baseline="0" dirty="0" err="1"/>
              <a:t>unions</a:t>
            </a:r>
            <a:r>
              <a:rPr lang="nl-NL" baseline="0" dirty="0"/>
              <a:t> but </a:t>
            </a:r>
            <a:r>
              <a:rPr lang="nl-NL" baseline="0" dirty="0" err="1"/>
              <a:t>also</a:t>
            </a:r>
            <a:r>
              <a:rPr lang="nl-NL" baseline="0" dirty="0"/>
              <a:t> Greenpeace or Amnesty). The </a:t>
            </a:r>
            <a:r>
              <a:rPr lang="nl-NL" baseline="0" dirty="0" err="1"/>
              <a:t>institute</a:t>
            </a:r>
            <a:r>
              <a:rPr lang="nl-NL" baseline="0" dirty="0"/>
              <a:t> was </a:t>
            </a:r>
            <a:r>
              <a:rPr lang="nl-NL" baseline="0" dirty="0" err="1"/>
              <a:t>erected</a:t>
            </a:r>
            <a:r>
              <a:rPr lang="nl-NL" baseline="0" dirty="0"/>
              <a:t> in 1935 </a:t>
            </a:r>
            <a:r>
              <a:rPr lang="nl-NL" baseline="0" dirty="0" err="1"/>
              <a:t>to</a:t>
            </a:r>
            <a:r>
              <a:rPr lang="nl-NL" baseline="0" dirty="0"/>
              <a:t> </a:t>
            </a:r>
            <a:r>
              <a:rPr lang="nl-NL" baseline="0" dirty="0" err="1"/>
              <a:t>literally</a:t>
            </a:r>
            <a:r>
              <a:rPr lang="nl-NL" baseline="0" dirty="0"/>
              <a:t> save </a:t>
            </a:r>
            <a:r>
              <a:rPr lang="nl-NL" baseline="0" dirty="0" err="1"/>
              <a:t>collections</a:t>
            </a:r>
            <a:r>
              <a:rPr lang="nl-NL" baseline="0" dirty="0"/>
              <a:t> </a:t>
            </a:r>
            <a:r>
              <a:rPr lang="nl-NL" baseline="0" dirty="0" err="1"/>
              <a:t>from</a:t>
            </a:r>
            <a:r>
              <a:rPr lang="nl-NL" baseline="0" dirty="0"/>
              <a:t> </a:t>
            </a:r>
            <a:r>
              <a:rPr lang="nl-NL" baseline="0" dirty="0" err="1"/>
              <a:t>the</a:t>
            </a:r>
            <a:r>
              <a:rPr lang="nl-NL" baseline="0" dirty="0"/>
              <a:t> </a:t>
            </a:r>
            <a:r>
              <a:rPr lang="nl-NL" baseline="0" dirty="0" err="1"/>
              <a:t>totalitarian</a:t>
            </a:r>
            <a:r>
              <a:rPr lang="nl-NL" baseline="0" dirty="0"/>
              <a:t> regimes of </a:t>
            </a:r>
            <a:r>
              <a:rPr lang="nl-NL" baseline="0" dirty="0" err="1"/>
              <a:t>those</a:t>
            </a:r>
            <a:r>
              <a:rPr lang="nl-NL" baseline="0" dirty="0"/>
              <a:t> </a:t>
            </a:r>
            <a:r>
              <a:rPr lang="nl-NL" baseline="0" dirty="0" err="1"/>
              <a:t>days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in </a:t>
            </a:r>
            <a:r>
              <a:rPr lang="nl-NL" baseline="0" dirty="0" err="1"/>
              <a:t>some</a:t>
            </a:r>
            <a:r>
              <a:rPr lang="nl-NL" baseline="0" dirty="0"/>
              <a:t> case we </a:t>
            </a:r>
            <a:r>
              <a:rPr lang="nl-NL" baseline="0" dirty="0" err="1"/>
              <a:t>still</a:t>
            </a:r>
            <a:r>
              <a:rPr lang="nl-NL" baseline="0" dirty="0"/>
              <a:t> </a:t>
            </a:r>
            <a:r>
              <a:rPr lang="nl-NL" baseline="0" dirty="0" err="1"/>
              <a:t>rescue</a:t>
            </a:r>
            <a:r>
              <a:rPr lang="nl-NL" baseline="0" dirty="0"/>
              <a:t> </a:t>
            </a:r>
            <a:r>
              <a:rPr lang="nl-NL" baseline="0" dirty="0" err="1"/>
              <a:t>collections</a:t>
            </a:r>
            <a:r>
              <a:rPr lang="nl-NL" baseline="0" dirty="0"/>
              <a:t>. In </a:t>
            </a:r>
            <a:r>
              <a:rPr lang="nl-NL" baseline="0" dirty="0" err="1"/>
              <a:t>this</a:t>
            </a:r>
            <a:r>
              <a:rPr lang="nl-NL" baseline="0" dirty="0"/>
              <a:t> respect we have a </a:t>
            </a:r>
            <a:r>
              <a:rPr lang="nl-NL" baseline="0" dirty="0" err="1"/>
              <a:t>so</a:t>
            </a:r>
            <a:r>
              <a:rPr lang="nl-NL" baseline="0" dirty="0"/>
              <a:t> </a:t>
            </a:r>
            <a:r>
              <a:rPr lang="nl-NL" baseline="0" dirty="0" err="1"/>
              <a:t>called</a:t>
            </a:r>
            <a:r>
              <a:rPr lang="nl-NL" baseline="0" dirty="0"/>
              <a:t> safe haven </a:t>
            </a:r>
            <a:r>
              <a:rPr lang="nl-NL" baseline="0" dirty="0" err="1"/>
              <a:t>function</a:t>
            </a:r>
            <a:r>
              <a:rPr lang="nl-NL" baseline="0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02923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The</a:t>
            </a:r>
            <a:r>
              <a:rPr lang="nl-NL" baseline="0" dirty="0"/>
              <a:t> IISH is a research </a:t>
            </a:r>
            <a:r>
              <a:rPr lang="nl-NL" baseline="0" dirty="0" err="1"/>
              <a:t>institute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private </a:t>
            </a:r>
            <a:r>
              <a:rPr lang="nl-NL" baseline="0" dirty="0" err="1"/>
              <a:t>archive</a:t>
            </a:r>
            <a:r>
              <a:rPr lang="nl-NL" baseline="0" dirty="0"/>
              <a:t> </a:t>
            </a:r>
            <a:r>
              <a:rPr lang="nl-NL" baseline="0" dirty="0" err="1"/>
              <a:t>collecting</a:t>
            </a:r>
            <a:r>
              <a:rPr lang="nl-NL" baseline="0" dirty="0"/>
              <a:t> in </a:t>
            </a:r>
            <a:r>
              <a:rPr lang="nl-NL" baseline="0" dirty="0" err="1"/>
              <a:t>the</a:t>
            </a:r>
            <a:r>
              <a:rPr lang="nl-NL" baseline="0" dirty="0"/>
              <a:t> field </a:t>
            </a:r>
            <a:r>
              <a:rPr lang="nl-NL" baseline="0" dirty="0" err="1"/>
              <a:t>labour</a:t>
            </a:r>
            <a:r>
              <a:rPr lang="nl-NL" baseline="0" dirty="0"/>
              <a:t> </a:t>
            </a:r>
            <a:r>
              <a:rPr lang="nl-NL" baseline="0" dirty="0" err="1"/>
              <a:t>history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</a:t>
            </a:r>
            <a:r>
              <a:rPr lang="nl-NL" baseline="0" dirty="0" err="1"/>
              <a:t>socio-economical</a:t>
            </a:r>
            <a:r>
              <a:rPr lang="nl-NL" baseline="0" dirty="0"/>
              <a:t> </a:t>
            </a:r>
            <a:r>
              <a:rPr lang="nl-NL" baseline="0" dirty="0" err="1"/>
              <a:t>movements</a:t>
            </a:r>
            <a:r>
              <a:rPr lang="nl-NL" baseline="0" dirty="0"/>
              <a:t> (like </a:t>
            </a:r>
            <a:r>
              <a:rPr lang="nl-NL" baseline="0" dirty="0" err="1"/>
              <a:t>trade</a:t>
            </a:r>
            <a:r>
              <a:rPr lang="nl-NL" baseline="0" dirty="0"/>
              <a:t> </a:t>
            </a:r>
            <a:r>
              <a:rPr lang="nl-NL" baseline="0" dirty="0" err="1"/>
              <a:t>unions</a:t>
            </a:r>
            <a:r>
              <a:rPr lang="nl-NL" baseline="0" dirty="0"/>
              <a:t> but </a:t>
            </a:r>
            <a:r>
              <a:rPr lang="nl-NL" baseline="0" dirty="0" err="1"/>
              <a:t>also</a:t>
            </a:r>
            <a:r>
              <a:rPr lang="nl-NL" baseline="0" dirty="0"/>
              <a:t> Greenpeace or Amnesty). The </a:t>
            </a:r>
            <a:r>
              <a:rPr lang="nl-NL" baseline="0" dirty="0" err="1"/>
              <a:t>institute</a:t>
            </a:r>
            <a:r>
              <a:rPr lang="nl-NL" baseline="0" dirty="0"/>
              <a:t> was </a:t>
            </a:r>
            <a:r>
              <a:rPr lang="nl-NL" baseline="0" dirty="0" err="1"/>
              <a:t>erected</a:t>
            </a:r>
            <a:r>
              <a:rPr lang="nl-NL" baseline="0" dirty="0"/>
              <a:t> in 1935 </a:t>
            </a:r>
            <a:r>
              <a:rPr lang="nl-NL" baseline="0" dirty="0" err="1"/>
              <a:t>to</a:t>
            </a:r>
            <a:r>
              <a:rPr lang="nl-NL" baseline="0" dirty="0"/>
              <a:t> </a:t>
            </a:r>
            <a:r>
              <a:rPr lang="nl-NL" baseline="0" dirty="0" err="1"/>
              <a:t>literally</a:t>
            </a:r>
            <a:r>
              <a:rPr lang="nl-NL" baseline="0" dirty="0"/>
              <a:t> save </a:t>
            </a:r>
            <a:r>
              <a:rPr lang="nl-NL" baseline="0" dirty="0" err="1"/>
              <a:t>collections</a:t>
            </a:r>
            <a:r>
              <a:rPr lang="nl-NL" baseline="0" dirty="0"/>
              <a:t> </a:t>
            </a:r>
            <a:r>
              <a:rPr lang="nl-NL" baseline="0" dirty="0" err="1"/>
              <a:t>from</a:t>
            </a:r>
            <a:r>
              <a:rPr lang="nl-NL" baseline="0" dirty="0"/>
              <a:t> </a:t>
            </a:r>
            <a:r>
              <a:rPr lang="nl-NL" baseline="0" dirty="0" err="1"/>
              <a:t>the</a:t>
            </a:r>
            <a:r>
              <a:rPr lang="nl-NL" baseline="0" dirty="0"/>
              <a:t> </a:t>
            </a:r>
            <a:r>
              <a:rPr lang="nl-NL" baseline="0" dirty="0" err="1"/>
              <a:t>totalitarian</a:t>
            </a:r>
            <a:r>
              <a:rPr lang="nl-NL" baseline="0" dirty="0"/>
              <a:t> regimes of </a:t>
            </a:r>
            <a:r>
              <a:rPr lang="nl-NL" baseline="0" dirty="0" err="1"/>
              <a:t>those</a:t>
            </a:r>
            <a:r>
              <a:rPr lang="nl-NL" baseline="0" dirty="0"/>
              <a:t> </a:t>
            </a:r>
            <a:r>
              <a:rPr lang="nl-NL" baseline="0" dirty="0" err="1"/>
              <a:t>days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in </a:t>
            </a:r>
            <a:r>
              <a:rPr lang="nl-NL" baseline="0" dirty="0" err="1"/>
              <a:t>some</a:t>
            </a:r>
            <a:r>
              <a:rPr lang="nl-NL" baseline="0" dirty="0"/>
              <a:t> case we </a:t>
            </a:r>
            <a:r>
              <a:rPr lang="nl-NL" baseline="0" dirty="0" err="1"/>
              <a:t>still</a:t>
            </a:r>
            <a:r>
              <a:rPr lang="nl-NL" baseline="0" dirty="0"/>
              <a:t> </a:t>
            </a:r>
            <a:r>
              <a:rPr lang="nl-NL" baseline="0" dirty="0" err="1"/>
              <a:t>rescue</a:t>
            </a:r>
            <a:r>
              <a:rPr lang="nl-NL" baseline="0" dirty="0"/>
              <a:t> </a:t>
            </a:r>
            <a:r>
              <a:rPr lang="nl-NL" baseline="0" dirty="0" err="1"/>
              <a:t>collections</a:t>
            </a:r>
            <a:r>
              <a:rPr lang="nl-NL" baseline="0" dirty="0"/>
              <a:t>. In </a:t>
            </a:r>
            <a:r>
              <a:rPr lang="nl-NL" baseline="0" dirty="0" err="1"/>
              <a:t>this</a:t>
            </a:r>
            <a:r>
              <a:rPr lang="nl-NL" baseline="0" dirty="0"/>
              <a:t> respect we have a </a:t>
            </a:r>
            <a:r>
              <a:rPr lang="nl-NL" baseline="0" dirty="0" err="1"/>
              <a:t>so</a:t>
            </a:r>
            <a:r>
              <a:rPr lang="nl-NL" baseline="0" dirty="0"/>
              <a:t> </a:t>
            </a:r>
            <a:r>
              <a:rPr lang="nl-NL" baseline="0" dirty="0" err="1"/>
              <a:t>called</a:t>
            </a:r>
            <a:r>
              <a:rPr lang="nl-NL" baseline="0" dirty="0"/>
              <a:t> safe haven </a:t>
            </a:r>
            <a:r>
              <a:rPr lang="nl-NL" baseline="0" dirty="0" err="1"/>
              <a:t>function</a:t>
            </a:r>
            <a:r>
              <a:rPr lang="nl-NL" baseline="0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34313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The</a:t>
            </a:r>
            <a:r>
              <a:rPr lang="nl-NL" baseline="0" dirty="0"/>
              <a:t> IISH is a research </a:t>
            </a:r>
            <a:r>
              <a:rPr lang="nl-NL" baseline="0" dirty="0" err="1"/>
              <a:t>institute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private </a:t>
            </a:r>
            <a:r>
              <a:rPr lang="nl-NL" baseline="0" dirty="0" err="1"/>
              <a:t>archive</a:t>
            </a:r>
            <a:r>
              <a:rPr lang="nl-NL" baseline="0" dirty="0"/>
              <a:t> </a:t>
            </a:r>
            <a:r>
              <a:rPr lang="nl-NL" baseline="0" dirty="0" err="1"/>
              <a:t>collecting</a:t>
            </a:r>
            <a:r>
              <a:rPr lang="nl-NL" baseline="0" dirty="0"/>
              <a:t> in </a:t>
            </a:r>
            <a:r>
              <a:rPr lang="nl-NL" baseline="0" dirty="0" err="1"/>
              <a:t>the</a:t>
            </a:r>
            <a:r>
              <a:rPr lang="nl-NL" baseline="0" dirty="0"/>
              <a:t> field </a:t>
            </a:r>
            <a:r>
              <a:rPr lang="nl-NL" baseline="0" dirty="0" err="1"/>
              <a:t>labour</a:t>
            </a:r>
            <a:r>
              <a:rPr lang="nl-NL" baseline="0" dirty="0"/>
              <a:t> </a:t>
            </a:r>
            <a:r>
              <a:rPr lang="nl-NL" baseline="0" dirty="0" err="1"/>
              <a:t>history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</a:t>
            </a:r>
            <a:r>
              <a:rPr lang="nl-NL" baseline="0" dirty="0" err="1"/>
              <a:t>socio-economical</a:t>
            </a:r>
            <a:r>
              <a:rPr lang="nl-NL" baseline="0" dirty="0"/>
              <a:t> </a:t>
            </a:r>
            <a:r>
              <a:rPr lang="nl-NL" baseline="0" dirty="0" err="1"/>
              <a:t>movements</a:t>
            </a:r>
            <a:r>
              <a:rPr lang="nl-NL" baseline="0" dirty="0"/>
              <a:t> (like </a:t>
            </a:r>
            <a:r>
              <a:rPr lang="nl-NL" baseline="0" dirty="0" err="1"/>
              <a:t>trade</a:t>
            </a:r>
            <a:r>
              <a:rPr lang="nl-NL" baseline="0" dirty="0"/>
              <a:t> </a:t>
            </a:r>
            <a:r>
              <a:rPr lang="nl-NL" baseline="0" dirty="0" err="1"/>
              <a:t>unions</a:t>
            </a:r>
            <a:r>
              <a:rPr lang="nl-NL" baseline="0" dirty="0"/>
              <a:t> but </a:t>
            </a:r>
            <a:r>
              <a:rPr lang="nl-NL" baseline="0" dirty="0" err="1"/>
              <a:t>also</a:t>
            </a:r>
            <a:r>
              <a:rPr lang="nl-NL" baseline="0" dirty="0"/>
              <a:t> Greenpeace or Amnesty). The </a:t>
            </a:r>
            <a:r>
              <a:rPr lang="nl-NL" baseline="0" dirty="0" err="1"/>
              <a:t>institute</a:t>
            </a:r>
            <a:r>
              <a:rPr lang="nl-NL" baseline="0" dirty="0"/>
              <a:t> was </a:t>
            </a:r>
            <a:r>
              <a:rPr lang="nl-NL" baseline="0" dirty="0" err="1"/>
              <a:t>erected</a:t>
            </a:r>
            <a:r>
              <a:rPr lang="nl-NL" baseline="0" dirty="0"/>
              <a:t> in 1935 </a:t>
            </a:r>
            <a:r>
              <a:rPr lang="nl-NL" baseline="0" dirty="0" err="1"/>
              <a:t>to</a:t>
            </a:r>
            <a:r>
              <a:rPr lang="nl-NL" baseline="0" dirty="0"/>
              <a:t> </a:t>
            </a:r>
            <a:r>
              <a:rPr lang="nl-NL" baseline="0" dirty="0" err="1"/>
              <a:t>literally</a:t>
            </a:r>
            <a:r>
              <a:rPr lang="nl-NL" baseline="0" dirty="0"/>
              <a:t> save </a:t>
            </a:r>
            <a:r>
              <a:rPr lang="nl-NL" baseline="0" dirty="0" err="1"/>
              <a:t>collections</a:t>
            </a:r>
            <a:r>
              <a:rPr lang="nl-NL" baseline="0" dirty="0"/>
              <a:t> </a:t>
            </a:r>
            <a:r>
              <a:rPr lang="nl-NL" baseline="0" dirty="0" err="1"/>
              <a:t>from</a:t>
            </a:r>
            <a:r>
              <a:rPr lang="nl-NL" baseline="0" dirty="0"/>
              <a:t> </a:t>
            </a:r>
            <a:r>
              <a:rPr lang="nl-NL" baseline="0" dirty="0" err="1"/>
              <a:t>the</a:t>
            </a:r>
            <a:r>
              <a:rPr lang="nl-NL" baseline="0" dirty="0"/>
              <a:t> </a:t>
            </a:r>
            <a:r>
              <a:rPr lang="nl-NL" baseline="0" dirty="0" err="1"/>
              <a:t>totalitarian</a:t>
            </a:r>
            <a:r>
              <a:rPr lang="nl-NL" baseline="0" dirty="0"/>
              <a:t> regimes of </a:t>
            </a:r>
            <a:r>
              <a:rPr lang="nl-NL" baseline="0" dirty="0" err="1"/>
              <a:t>those</a:t>
            </a:r>
            <a:r>
              <a:rPr lang="nl-NL" baseline="0" dirty="0"/>
              <a:t> </a:t>
            </a:r>
            <a:r>
              <a:rPr lang="nl-NL" baseline="0" dirty="0" err="1"/>
              <a:t>days</a:t>
            </a:r>
            <a:r>
              <a:rPr lang="nl-NL" baseline="0" dirty="0"/>
              <a:t> </a:t>
            </a:r>
            <a:r>
              <a:rPr lang="nl-NL" baseline="0" dirty="0" err="1"/>
              <a:t>and</a:t>
            </a:r>
            <a:r>
              <a:rPr lang="nl-NL" baseline="0" dirty="0"/>
              <a:t> in </a:t>
            </a:r>
            <a:r>
              <a:rPr lang="nl-NL" baseline="0" dirty="0" err="1"/>
              <a:t>some</a:t>
            </a:r>
            <a:r>
              <a:rPr lang="nl-NL" baseline="0" dirty="0"/>
              <a:t> case we </a:t>
            </a:r>
            <a:r>
              <a:rPr lang="nl-NL" baseline="0" dirty="0" err="1"/>
              <a:t>still</a:t>
            </a:r>
            <a:r>
              <a:rPr lang="nl-NL" baseline="0" dirty="0"/>
              <a:t> </a:t>
            </a:r>
            <a:r>
              <a:rPr lang="nl-NL" baseline="0" dirty="0" err="1"/>
              <a:t>rescue</a:t>
            </a:r>
            <a:r>
              <a:rPr lang="nl-NL" baseline="0" dirty="0"/>
              <a:t> </a:t>
            </a:r>
            <a:r>
              <a:rPr lang="nl-NL" baseline="0" dirty="0" err="1"/>
              <a:t>collections</a:t>
            </a:r>
            <a:r>
              <a:rPr lang="nl-NL" baseline="0" dirty="0"/>
              <a:t>. In </a:t>
            </a:r>
            <a:r>
              <a:rPr lang="nl-NL" baseline="0" dirty="0" err="1"/>
              <a:t>this</a:t>
            </a:r>
            <a:r>
              <a:rPr lang="nl-NL" baseline="0" dirty="0"/>
              <a:t> respect we have a </a:t>
            </a:r>
            <a:r>
              <a:rPr lang="nl-NL" baseline="0" dirty="0" err="1"/>
              <a:t>so</a:t>
            </a:r>
            <a:r>
              <a:rPr lang="nl-NL" baseline="0" dirty="0"/>
              <a:t> </a:t>
            </a:r>
            <a:r>
              <a:rPr lang="nl-NL" baseline="0" dirty="0" err="1"/>
              <a:t>called</a:t>
            </a:r>
            <a:r>
              <a:rPr lang="nl-NL" baseline="0" dirty="0"/>
              <a:t> safe haven </a:t>
            </a:r>
            <a:r>
              <a:rPr lang="nl-NL" baseline="0" dirty="0" err="1"/>
              <a:t>function</a:t>
            </a:r>
            <a:r>
              <a:rPr lang="nl-NL" baseline="0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5925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492000" y="3708000"/>
            <a:ext cx="36000" cy="36000"/>
          </a:xfrm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787862" y="2034970"/>
            <a:ext cx="7416000" cy="3492000"/>
          </a:xfrm>
        </p:spPr>
        <p:txBody>
          <a:bodyPr anchor="t" anchorCtr="0">
            <a:normAutofit/>
          </a:bodyPr>
          <a:lstStyle>
            <a:lvl1pPr algn="ctr">
              <a:lnSpc>
                <a:spcPct val="100000"/>
              </a:lnSpc>
              <a:defRPr sz="7000" baseline="0"/>
            </a:lvl1pPr>
          </a:lstStyle>
          <a:p>
            <a:r>
              <a:rPr lang="en-GB" noProof="0"/>
              <a:t>Title (max 3 lines)</a:t>
            </a:r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8F7E-942A-434B-A208-EABC96570713}" type="datetime1">
              <a:rPr lang="en-GB" smtClean="0"/>
              <a:t>12/04/2019</a:t>
            </a:fld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26-5-2015</a:t>
            </a:r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5E72C-614C-4073-911A-12AE5219E07C}" type="datetime1">
              <a:rPr lang="en-GB" smtClean="0"/>
              <a:t>12/04/2019</a:t>
            </a:fld>
            <a:endParaRPr lang="nl-NL"/>
          </a:p>
        </p:txBody>
      </p:sp>
      <p:sp>
        <p:nvSpPr>
          <p:cNvPr id="14" name="Tijdelijke aanduiding voor dianumm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26-5-2015</a:t>
            </a:r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24000" y="1476000"/>
            <a:ext cx="7488000" cy="10440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224000" y="2808000"/>
            <a:ext cx="3600000" cy="3384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112000" y="2808000"/>
            <a:ext cx="3600000" cy="3384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20" name="Tijdelijke aanduiding voor datum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D7413-4D17-48CD-A2EC-1327F726881A}" type="datetime1">
              <a:rPr lang="en-GB" smtClean="0"/>
              <a:t>12/04/2019</a:t>
            </a:fld>
            <a:endParaRPr lang="nl-NL"/>
          </a:p>
        </p:txBody>
      </p:sp>
      <p:sp>
        <p:nvSpPr>
          <p:cNvPr id="21" name="Tijdelijke aanduiding voor dianummer 2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26-5-2015</a:t>
            </a:r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5" name="Tijdelijke aanduiding voor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692A2-700F-4978-A122-7FB58287A8E8}" type="datetime1">
              <a:rPr lang="en-GB" smtClean="0"/>
              <a:t>12/04/2019</a:t>
            </a:fld>
            <a:endParaRPr lang="nl-NL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26-5-2015</a:t>
            </a:r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5CB61-36D5-4A91-A339-E341DB67407B}" type="datetime1">
              <a:rPr lang="en-GB" smtClean="0"/>
              <a:t>12/04/2019</a:t>
            </a:fld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26-5-2015</a:t>
            </a:r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67DD-F5D5-4B59-A489-38570878D43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12-04-19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3FE3C-A32A-4504-B165-C7CAE962C859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54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224000" y="1476000"/>
            <a:ext cx="7488000" cy="1044000"/>
          </a:xfrm>
          <a:prstGeom prst="rect">
            <a:avLst/>
          </a:prstGeom>
        </p:spPr>
        <p:txBody>
          <a:bodyPr vert="horz" lIns="72000" tIns="0" rIns="0" bIns="0" rtlCol="0" anchor="t" anchorCtr="0">
            <a:normAutofit/>
          </a:bodyPr>
          <a:lstStyle/>
          <a:p>
            <a:r>
              <a:rPr lang="en-GB" noProof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224000" y="2807999"/>
            <a:ext cx="7488000" cy="3384000"/>
          </a:xfrm>
          <a:prstGeom prst="rect">
            <a:avLst/>
          </a:prstGeom>
        </p:spPr>
        <p:txBody>
          <a:bodyPr vert="horz" lIns="72000" tIns="0" rIns="0" bIns="0" rtlCol="0">
            <a:normAutofit/>
          </a:bodyPr>
          <a:lstStyle/>
          <a:p>
            <a:pPr lvl="0"/>
            <a:r>
              <a:rPr lang="en-GB" noProof="0"/>
              <a:t>Klik om de modelstijlen te bewerken</a:t>
            </a:r>
          </a:p>
          <a:p>
            <a:pPr lvl="1"/>
            <a:r>
              <a:rPr lang="en-GB" noProof="0"/>
              <a:t>&lt;basistekstTweede niveau</a:t>
            </a:r>
          </a:p>
          <a:p>
            <a:pPr lvl="2"/>
            <a:r>
              <a:rPr lang="en-GB" noProof="0"/>
              <a:t>Derde niveau</a:t>
            </a:r>
          </a:p>
          <a:p>
            <a:pPr lvl="3"/>
            <a:r>
              <a:rPr lang="en-GB" noProof="0"/>
              <a:t>Vierde niveau</a:t>
            </a:r>
          </a:p>
          <a:p>
            <a:pPr lvl="4"/>
            <a:r>
              <a:rPr lang="en-GB" noProof="0"/>
              <a:t>Vijfde niveau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578400" y="688496"/>
            <a:ext cx="2133600" cy="1440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 b="1">
                <a:solidFill>
                  <a:schemeClr val="tx2"/>
                </a:solidFill>
              </a:defRPr>
            </a:lvl1pPr>
          </a:lstStyle>
          <a:p>
            <a:fld id="{BE74399E-A315-462A-A488-649834A9ECAD}" type="datetime1">
              <a:rPr lang="en-GB" smtClean="0"/>
              <a:t>12/04/2019</a:t>
            </a:fld>
            <a:endParaRPr lang="nl-NL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896000" y="584084"/>
            <a:ext cx="3816000" cy="1440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 b="1">
                <a:solidFill>
                  <a:schemeClr val="tx2"/>
                </a:solidFill>
              </a:defRPr>
            </a:lvl1pPr>
          </a:lstStyle>
          <a:p>
            <a:r>
              <a:rPr lang="en-US"/>
              <a:t>26-5-2015</a:t>
            </a:r>
            <a:endParaRPr lang="nl-NL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280000" y="802885"/>
            <a:ext cx="432000" cy="1440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 b="1">
                <a:solidFill>
                  <a:schemeClr val="tx2"/>
                </a:solidFill>
              </a:defRPr>
            </a:lvl1pPr>
          </a:lstStyle>
          <a:p>
            <a:fld id="{1336C48C-F87C-4E4B-81EF-5027B17D1F6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</p:sldLayoutIdLst>
  <p:hf hdr="0" dt="0"/>
  <p:txStyles>
    <p:titleStyle>
      <a:lvl1pPr algn="l" defTabSz="914400" rtl="0" eaLnBrk="1" latinLnBrk="0" hangingPunct="1">
        <a:lnSpc>
          <a:spcPts val="3600"/>
        </a:lnSpc>
        <a:spcBef>
          <a:spcPct val="0"/>
        </a:spcBef>
        <a:buNone/>
        <a:defRPr sz="3200" b="1" kern="1200">
          <a:solidFill>
            <a:schemeClr val="tx2"/>
          </a:solidFill>
          <a:latin typeface="Arial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itchFamily="34" charset="0"/>
        <a:buNone/>
        <a:defRPr sz="2000" b="1" kern="1200">
          <a:solidFill>
            <a:schemeClr val="tx2"/>
          </a:solidFill>
          <a:latin typeface="Arial" pitchFamily="34" charset="0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itchFamily="34" charset="0"/>
        <a:buNone/>
        <a:defRPr sz="1300" kern="1200">
          <a:solidFill>
            <a:schemeClr val="tx2"/>
          </a:solidFill>
          <a:latin typeface="Arial" pitchFamily="34" charset="0"/>
          <a:ea typeface="+mn-ea"/>
          <a:cs typeface="+mn-cs"/>
        </a:defRPr>
      </a:lvl2pPr>
      <a:lvl3pPr marL="270000" indent="-270000" algn="l" defTabSz="914400" rtl="0" eaLnBrk="1" latinLnBrk="0" hangingPunct="1">
        <a:lnSpc>
          <a:spcPct val="100000"/>
        </a:lnSpc>
        <a:spcBef>
          <a:spcPts val="0"/>
        </a:spcBef>
        <a:buFont typeface="Arial" pitchFamily="34" charset="0"/>
        <a:buChar char="•"/>
        <a:defRPr sz="1300" kern="1200">
          <a:solidFill>
            <a:schemeClr val="tx2"/>
          </a:solidFill>
          <a:latin typeface="Arial" pitchFamily="34" charset="0"/>
          <a:ea typeface="+mn-ea"/>
          <a:cs typeface="+mn-cs"/>
        </a:defRPr>
      </a:lvl3pPr>
      <a:lvl4pPr marL="540000" indent="-270000" algn="l" defTabSz="914400" rtl="0" eaLnBrk="1" latinLnBrk="0" hangingPunct="1">
        <a:lnSpc>
          <a:spcPct val="100000"/>
        </a:lnSpc>
        <a:spcBef>
          <a:spcPts val="0"/>
        </a:spcBef>
        <a:buFont typeface="Arial" pitchFamily="34" charset="0"/>
        <a:buChar char="–"/>
        <a:defRPr sz="1300" kern="1200">
          <a:solidFill>
            <a:schemeClr val="tx2"/>
          </a:solidFill>
          <a:latin typeface="Arial" pitchFamily="34" charset="0"/>
          <a:ea typeface="+mn-ea"/>
          <a:cs typeface="+mn-cs"/>
        </a:defRPr>
      </a:lvl4pPr>
      <a:lvl5pPr marL="810000" indent="-270000" algn="l" defTabSz="914400" rtl="0" eaLnBrk="1" latinLnBrk="0" hangingPunct="1">
        <a:lnSpc>
          <a:spcPct val="100000"/>
        </a:lnSpc>
        <a:spcBef>
          <a:spcPts val="0"/>
        </a:spcBef>
        <a:buFont typeface="Arial" pitchFamily="34" charset="0"/>
        <a:buChar char="&gt;"/>
        <a:defRPr sz="1300" kern="1200">
          <a:solidFill>
            <a:schemeClr val="tx2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onfluence.socialhistoryservices.org/display/CTS/File+format+policy+for+born+digital+collections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179512" y="1683000"/>
            <a:ext cx="8784976" cy="3546200"/>
          </a:xfrm>
        </p:spPr>
        <p:txBody>
          <a:bodyPr>
            <a:noAutofit/>
          </a:bodyPr>
          <a:lstStyle/>
          <a:p>
            <a:r>
              <a:rPr lang="nl-NL" sz="4200" dirty="0"/>
              <a:t>File format policy van het IISG: uitdagingen &amp; oplossingen</a:t>
            </a:r>
            <a:br>
              <a:rPr lang="nl-NL" sz="4400" dirty="0"/>
            </a:br>
            <a:br>
              <a:rPr lang="nl-NL" sz="4400" dirty="0"/>
            </a:br>
            <a:br>
              <a:rPr lang="en-GB" sz="2400" i="1" dirty="0">
                <a:latin typeface="Calibri"/>
                <a:cs typeface="Calibri"/>
              </a:rPr>
            </a:br>
            <a:br>
              <a:rPr lang="en-GB" sz="2400" i="1" dirty="0">
                <a:latin typeface="Calibri"/>
                <a:cs typeface="Calibri"/>
              </a:rPr>
            </a:br>
            <a:r>
              <a:rPr lang="en-GB" sz="2800" i="1" dirty="0">
                <a:latin typeface="Calibri"/>
                <a:cs typeface="Calibri"/>
              </a:rPr>
              <a:t>KIA </a:t>
            </a:r>
            <a:r>
              <a:rPr lang="en-GB" sz="2800" i="1" dirty="0" err="1">
                <a:latin typeface="Calibri"/>
                <a:cs typeface="Calibri"/>
              </a:rPr>
              <a:t>bijeenkomst</a:t>
            </a:r>
            <a:r>
              <a:rPr lang="en-GB" sz="2800" i="1" dirty="0">
                <a:latin typeface="Calibri"/>
                <a:cs typeface="Calibri"/>
              </a:rPr>
              <a:t> </a:t>
            </a:r>
            <a:r>
              <a:rPr lang="en-GB" sz="2800" i="1" dirty="0" err="1">
                <a:latin typeface="Calibri"/>
                <a:cs typeface="Calibri"/>
              </a:rPr>
              <a:t>preservering</a:t>
            </a:r>
            <a:r>
              <a:rPr lang="en-GB" sz="2800" i="1" dirty="0">
                <a:latin typeface="Calibri"/>
                <a:cs typeface="Calibri"/>
              </a:rPr>
              <a:t> </a:t>
            </a:r>
            <a:r>
              <a:rPr lang="en-GB" sz="2800" i="1" dirty="0" err="1">
                <a:latin typeface="Calibri"/>
                <a:cs typeface="Calibri"/>
              </a:rPr>
              <a:t>en</a:t>
            </a:r>
            <a:r>
              <a:rPr lang="en-GB" sz="2800" i="1" dirty="0">
                <a:latin typeface="Calibri"/>
                <a:cs typeface="Calibri"/>
              </a:rPr>
              <a:t> (pre)</a:t>
            </a:r>
            <a:r>
              <a:rPr lang="en-GB" sz="2800" i="1" dirty="0" err="1">
                <a:latin typeface="Calibri"/>
                <a:cs typeface="Calibri"/>
              </a:rPr>
              <a:t>ingesttooling</a:t>
            </a:r>
            <a:r>
              <a:rPr lang="en-GB" sz="2800" i="1" dirty="0">
                <a:latin typeface="Calibri"/>
                <a:cs typeface="Calibri"/>
              </a:rPr>
              <a:t> </a:t>
            </a:r>
            <a:br>
              <a:rPr lang="en-GB" sz="2800" i="1" dirty="0">
                <a:latin typeface="Calibri"/>
                <a:cs typeface="Calibri"/>
              </a:rPr>
            </a:br>
            <a:r>
              <a:rPr lang="en-GB" sz="2800" i="1" dirty="0">
                <a:latin typeface="Calibri"/>
                <a:cs typeface="Calibri"/>
              </a:rPr>
              <a:t>15-4-2019 RCE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09372" y="5838363"/>
            <a:ext cx="24416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b="1" i="1" dirty="0" err="1">
                <a:solidFill>
                  <a:schemeClr val="tx2"/>
                </a:solidFill>
              </a:rPr>
              <a:t>Robèrt</a:t>
            </a:r>
            <a:r>
              <a:rPr lang="nl-NL" sz="2400" b="1" i="1" dirty="0">
                <a:solidFill>
                  <a:schemeClr val="tx2"/>
                </a:solidFill>
              </a:rPr>
              <a:t> Gillesse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432" y="1181845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242764" y="1789138"/>
            <a:ext cx="8424936" cy="4641805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>
                <a:latin typeface="+mn-lt"/>
              </a:rPr>
              <a:t>Nu </a:t>
            </a:r>
            <a:r>
              <a:rPr lang="en-GB" b="0" i="1" dirty="0" err="1">
                <a:latin typeface="+mn-lt"/>
              </a:rPr>
              <a:t>alle</a:t>
            </a:r>
            <a:r>
              <a:rPr lang="en-GB" b="0" dirty="0">
                <a:latin typeface="+mn-lt"/>
              </a:rPr>
              <a:t> video </a:t>
            </a:r>
            <a:r>
              <a:rPr lang="en-GB" b="0" dirty="0" err="1">
                <a:latin typeface="+mn-lt"/>
              </a:rPr>
              <a:t>migreren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naar</a:t>
            </a:r>
            <a:r>
              <a:rPr lang="en-GB" b="0" dirty="0">
                <a:latin typeface="+mn-lt"/>
              </a:rPr>
              <a:t> MKV FFV1 preservation copies.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>
                <a:latin typeface="+mn-lt"/>
              </a:rPr>
              <a:t>Argument: </a:t>
            </a:r>
            <a:r>
              <a:rPr lang="en-GB" b="0" dirty="0" err="1">
                <a:latin typeface="+mn-lt"/>
              </a:rPr>
              <a:t>videoformaten</a:t>
            </a:r>
            <a:r>
              <a:rPr lang="en-GB" b="0" dirty="0">
                <a:latin typeface="+mn-lt"/>
              </a:rPr>
              <a:t>/codecs </a:t>
            </a:r>
            <a:r>
              <a:rPr lang="en-GB" b="0" dirty="0" err="1">
                <a:latin typeface="+mn-lt"/>
              </a:rPr>
              <a:t>veranderen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snel</a:t>
            </a:r>
            <a:endParaRPr lang="en-GB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err="1">
                <a:latin typeface="+mn-lt"/>
              </a:rPr>
              <a:t>Lossloss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compressie</a:t>
            </a:r>
            <a:r>
              <a:rPr lang="en-GB" b="0" dirty="0">
                <a:latin typeface="+mn-lt"/>
              </a:rPr>
              <a:t> = </a:t>
            </a:r>
            <a:r>
              <a:rPr lang="en-GB" b="0" dirty="0" err="1">
                <a:latin typeface="+mn-lt"/>
              </a:rPr>
              <a:t>grote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bestandsomvang</a:t>
            </a:r>
            <a:endParaRPr lang="en-GB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>
                <a:latin typeface="+mn-lt"/>
              </a:rPr>
              <a:t>IISG preservation storage: 4x </a:t>
            </a:r>
            <a:r>
              <a:rPr lang="en-GB" b="0" dirty="0" err="1">
                <a:latin typeface="+mn-lt"/>
              </a:rPr>
              <a:t>maal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opslaan</a:t>
            </a:r>
            <a:r>
              <a:rPr lang="en-GB" b="0" dirty="0">
                <a:latin typeface="+mn-lt"/>
              </a:rPr>
              <a:t>, plus </a:t>
            </a:r>
            <a:r>
              <a:rPr lang="en-GB" b="0" dirty="0" err="1">
                <a:latin typeface="+mn-lt"/>
              </a:rPr>
              <a:t>nog</a:t>
            </a:r>
            <a:r>
              <a:rPr lang="en-GB" b="0" dirty="0">
                <a:latin typeface="+mn-lt"/>
              </a:rPr>
              <a:t> 2 access copies (</a:t>
            </a:r>
            <a:r>
              <a:rPr lang="en-GB" b="0" dirty="0" err="1">
                <a:latin typeface="+mn-lt"/>
              </a:rPr>
              <a:t>huidige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stavaza</a:t>
            </a:r>
            <a:r>
              <a:rPr lang="en-GB" b="0" dirty="0">
                <a:latin typeface="+mn-lt"/>
              </a:rPr>
              <a:t>: €0,48 per GB)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err="1">
                <a:latin typeface="+mn-lt"/>
              </a:rPr>
              <a:t>Bij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een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omvangrijk</a:t>
            </a:r>
            <a:r>
              <a:rPr lang="en-GB" b="0" dirty="0">
                <a:latin typeface="+mn-lt"/>
              </a:rPr>
              <a:t> video </a:t>
            </a:r>
            <a:r>
              <a:rPr lang="en-GB" b="0" dirty="0" err="1">
                <a:latin typeface="+mn-lt"/>
              </a:rPr>
              <a:t>archief</a:t>
            </a:r>
            <a:r>
              <a:rPr lang="en-GB" b="0" dirty="0">
                <a:latin typeface="+mn-lt"/>
              </a:rPr>
              <a:t>: </a:t>
            </a:r>
            <a:r>
              <a:rPr lang="en-GB" b="0" dirty="0" err="1">
                <a:latin typeface="+mn-lt"/>
              </a:rPr>
              <a:t>hoge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opslagkosten</a:t>
            </a:r>
            <a:endParaRPr lang="en-GB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>
                <a:latin typeface="+mn-lt"/>
              </a:rPr>
              <a:t>Is </a:t>
            </a:r>
            <a:r>
              <a:rPr lang="en-GB" b="0" dirty="0" err="1">
                <a:latin typeface="+mn-lt"/>
              </a:rPr>
              <a:t>deze</a:t>
            </a:r>
            <a:r>
              <a:rPr lang="en-GB" b="0" dirty="0">
                <a:latin typeface="+mn-lt"/>
              </a:rPr>
              <a:t> policy </a:t>
            </a:r>
            <a:r>
              <a:rPr lang="en-GB" b="0" dirty="0" err="1">
                <a:latin typeface="+mn-lt"/>
              </a:rPr>
              <a:t>financieel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haalbaar</a:t>
            </a:r>
            <a:r>
              <a:rPr lang="en-GB" b="0" dirty="0">
                <a:latin typeface="+mn-lt"/>
              </a:rPr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>
                <a:latin typeface="+mn-lt"/>
              </a:rPr>
              <a:t>Meer </a:t>
            </a:r>
            <a:r>
              <a:rPr lang="en-GB" b="0" dirty="0" err="1">
                <a:latin typeface="+mn-lt"/>
              </a:rPr>
              <a:t>realistische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aanpak</a:t>
            </a:r>
            <a:r>
              <a:rPr lang="en-GB" b="0" dirty="0">
                <a:latin typeface="+mn-lt"/>
              </a:rPr>
              <a:t>: </a:t>
            </a:r>
            <a:r>
              <a:rPr lang="en-GB" b="0" dirty="0" err="1">
                <a:latin typeface="+mn-lt"/>
              </a:rPr>
              <a:t>migratie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wanneer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echt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nodig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en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niet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bij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voorbaat</a:t>
            </a:r>
            <a:endParaRPr lang="en-GB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err="1">
                <a:latin typeface="+mn-lt"/>
              </a:rPr>
              <a:t>Opnieuw</a:t>
            </a:r>
            <a:r>
              <a:rPr lang="en-GB" b="0" dirty="0">
                <a:latin typeface="+mn-lt"/>
              </a:rPr>
              <a:t> gat </a:t>
            </a:r>
            <a:r>
              <a:rPr lang="en-GB" b="0" dirty="0" err="1">
                <a:latin typeface="+mn-lt"/>
              </a:rPr>
              <a:t>tussen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theorie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en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praktijk</a:t>
            </a:r>
            <a:endParaRPr lang="en-GB" b="0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3082" y="1105580"/>
            <a:ext cx="76231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IISG file format policy: ‘</a:t>
            </a:r>
            <a:r>
              <a:rPr lang="en-US" sz="2800" dirty="0" err="1"/>
              <a:t>hoofdpijndossier</a:t>
            </a:r>
            <a:r>
              <a:rPr lang="en-US" sz="2800" dirty="0"/>
              <a:t>’ video</a:t>
            </a:r>
          </a:p>
        </p:txBody>
      </p:sp>
    </p:spTree>
    <p:extLst>
      <p:ext uri="{BB962C8B-B14F-4D97-AF65-F5344CB8AC3E}">
        <p14:creationId xmlns:p14="http://schemas.microsoft.com/office/powerpoint/2010/main" val="3584843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432" y="1181845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242764" y="1789138"/>
            <a:ext cx="8424936" cy="4641805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err="1">
                <a:latin typeface="+mn-lt"/>
              </a:rPr>
              <a:t>Zien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als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belangrijk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beleidsstuk</a:t>
            </a:r>
            <a:endParaRPr lang="en-GB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err="1">
                <a:latin typeface="+mn-lt"/>
              </a:rPr>
              <a:t>Echter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geen</a:t>
            </a:r>
            <a:r>
              <a:rPr lang="en-GB" b="0" dirty="0">
                <a:latin typeface="+mn-lt"/>
              </a:rPr>
              <a:t> dogma: </a:t>
            </a:r>
            <a:r>
              <a:rPr lang="en-GB" b="0" dirty="0" err="1">
                <a:latin typeface="+mn-lt"/>
              </a:rPr>
              <a:t>aanpassen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als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nodig</a:t>
            </a:r>
            <a:endParaRPr lang="en-GB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err="1">
                <a:latin typeface="+mn-lt"/>
              </a:rPr>
              <a:t>Toetsing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aan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praktijk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en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financiele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randvoorwaarden</a:t>
            </a:r>
            <a:endParaRPr lang="en-GB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err="1">
                <a:latin typeface="+mn-lt"/>
              </a:rPr>
              <a:t>Ontwikkelingen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emulatie</a:t>
            </a:r>
            <a:r>
              <a:rPr lang="en-GB" b="0" dirty="0">
                <a:latin typeface="+mn-lt"/>
              </a:rPr>
              <a:t> in </a:t>
            </a:r>
            <a:r>
              <a:rPr lang="en-GB" b="0" dirty="0" err="1">
                <a:latin typeface="+mn-lt"/>
              </a:rPr>
              <a:t>gaten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houden</a:t>
            </a:r>
            <a:endParaRPr lang="en-GB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err="1">
                <a:latin typeface="+mn-lt"/>
              </a:rPr>
              <a:t>Gezamenlijke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ontwikkeling</a:t>
            </a:r>
            <a:r>
              <a:rPr lang="en-GB" b="0" dirty="0">
                <a:latin typeface="+mn-lt"/>
              </a:rPr>
              <a:t> preservation watch (NDE)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3082" y="1105580"/>
            <a:ext cx="54361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IISG file format policy: </a:t>
            </a:r>
            <a:r>
              <a:rPr lang="en-US" sz="2800" dirty="0" err="1"/>
              <a:t>toekomst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86061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24744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221878" y="2204864"/>
            <a:ext cx="8424936" cy="4641805"/>
          </a:xfrm>
        </p:spPr>
        <p:txBody>
          <a:bodyPr>
            <a:normAutofit/>
          </a:bodyPr>
          <a:lstStyle/>
          <a:p>
            <a:pPr marL="612900" lvl="2" indent="-342900"/>
            <a:endParaRPr lang="en-GB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dirty="0">
                <a:latin typeface="+mn-lt"/>
              </a:rPr>
              <a:t>Archiefdonor bepaalt – tot op zeker hoogte – de agenda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dirty="0">
                <a:latin typeface="+mn-lt"/>
              </a:rPr>
              <a:t>Geen dwingende afspraken kunnen maken over aanlevering:</a:t>
            </a:r>
          </a:p>
          <a:p>
            <a:pPr marL="612900" lvl="2" indent="-342900"/>
            <a:r>
              <a:rPr lang="nl-NL" sz="2400" dirty="0">
                <a:latin typeface="+mn-lt"/>
              </a:rPr>
              <a:t>Ordening</a:t>
            </a:r>
          </a:p>
          <a:p>
            <a:pPr marL="612900" lvl="2" indent="-342900"/>
            <a:r>
              <a:rPr lang="nl-NL" sz="2400" b="0" dirty="0">
                <a:latin typeface="+mn-lt"/>
              </a:rPr>
              <a:t>Metadata</a:t>
            </a:r>
          </a:p>
          <a:p>
            <a:pPr marL="612900" lvl="2" indent="-342900"/>
            <a:r>
              <a:rPr lang="nl-NL" sz="2400" dirty="0">
                <a:latin typeface="+mn-lt"/>
              </a:rPr>
              <a:t>Bestandsformaten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nl-NL" sz="2400" dirty="0"/>
              <a:t>Voorkeursformaten richtlijn niet zinvol</a:t>
            </a:r>
            <a:endParaRPr lang="nl-NL" sz="2400" dirty="0">
              <a:latin typeface="+mn-lt"/>
            </a:endParaRPr>
          </a:p>
          <a:p>
            <a:pPr marL="612900" lvl="2" indent="-342900"/>
            <a:endParaRPr lang="nl-NL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b="0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3082" y="1178749"/>
            <a:ext cx="822853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/>
              <a:t>Specifieke uitdagingen particulier digitaal geboren </a:t>
            </a:r>
          </a:p>
          <a:p>
            <a:r>
              <a:rPr lang="nl-NL" sz="2800" dirty="0"/>
              <a:t>Archief: acquisitie </a:t>
            </a:r>
          </a:p>
        </p:txBody>
      </p:sp>
    </p:spTree>
    <p:extLst>
      <p:ext uri="{BB962C8B-B14F-4D97-AF65-F5344CB8AC3E}">
        <p14:creationId xmlns:p14="http://schemas.microsoft.com/office/powerpoint/2010/main" val="2084805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24744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221878" y="2204864"/>
            <a:ext cx="8424936" cy="4641805"/>
          </a:xfrm>
        </p:spPr>
        <p:txBody>
          <a:bodyPr>
            <a:normAutofit/>
          </a:bodyPr>
          <a:lstStyle/>
          <a:p>
            <a:pPr marL="612900" lvl="2" indent="-342900"/>
            <a:endParaRPr lang="nl-NL" b="0" dirty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nl-NL" sz="2400" dirty="0">
                <a:latin typeface="+mn-lt"/>
              </a:rPr>
              <a:t>Digitale preservering lastig – want niet kunnen bepalen hoe het binnenkomt. Gevolgen:</a:t>
            </a:r>
          </a:p>
          <a:p>
            <a:pPr marL="727200" lvl="2" indent="-457200"/>
            <a:r>
              <a:rPr lang="nl-NL" sz="2400" dirty="0"/>
              <a:t>Veelheid van verschillende bestandsformaten</a:t>
            </a:r>
          </a:p>
          <a:p>
            <a:pPr marL="727200" lvl="2" indent="-457200"/>
            <a:r>
              <a:rPr lang="nl-NL" sz="2400" dirty="0"/>
              <a:t>Van chaotisch tot geordend</a:t>
            </a:r>
          </a:p>
          <a:p>
            <a:pPr marL="727200" lvl="2" indent="-457200"/>
            <a:r>
              <a:rPr lang="nl-NL" sz="2400" dirty="0"/>
              <a:t>Met maar veelal zonder beschrijvende metadata</a:t>
            </a:r>
            <a:endParaRPr lang="nl-NL" sz="2400" dirty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nl-NL" sz="2400" dirty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nl-NL" sz="2400" dirty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nl-NL" sz="2400" dirty="0">
              <a:latin typeface="+mn-lt"/>
            </a:endParaRPr>
          </a:p>
          <a:p>
            <a:pPr marL="612900" lvl="2" indent="-342900"/>
            <a:endParaRPr lang="nl-NL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b="0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3082" y="1178749"/>
            <a:ext cx="832792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/>
              <a:t>Specifieke</a:t>
            </a:r>
            <a:r>
              <a:rPr lang="en-US" sz="2800" dirty="0"/>
              <a:t> </a:t>
            </a:r>
            <a:r>
              <a:rPr lang="en-US" sz="2800" dirty="0" err="1"/>
              <a:t>uitdagingen</a:t>
            </a:r>
            <a:r>
              <a:rPr lang="en-US" sz="2800" dirty="0"/>
              <a:t> </a:t>
            </a:r>
            <a:r>
              <a:rPr lang="en-US" sz="2800" dirty="0" err="1"/>
              <a:t>particulier</a:t>
            </a:r>
            <a:r>
              <a:rPr lang="en-US" sz="2800" dirty="0"/>
              <a:t> </a:t>
            </a:r>
            <a:r>
              <a:rPr lang="en-US" sz="2800" dirty="0" err="1"/>
              <a:t>digitaal</a:t>
            </a:r>
            <a:r>
              <a:rPr lang="en-US" sz="2800" dirty="0"/>
              <a:t> </a:t>
            </a:r>
            <a:r>
              <a:rPr lang="en-US" sz="2800" dirty="0" err="1"/>
              <a:t>geboren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Archief</a:t>
            </a:r>
            <a:r>
              <a:rPr lang="en-US" sz="2800" dirty="0"/>
              <a:t>: </a:t>
            </a:r>
            <a:r>
              <a:rPr lang="en-US" sz="2800" dirty="0" err="1"/>
              <a:t>preservering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31751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24744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250099" y="1777475"/>
            <a:ext cx="8424936" cy="4641805"/>
          </a:xfrm>
        </p:spPr>
        <p:txBody>
          <a:bodyPr>
            <a:normAutofit/>
          </a:bodyPr>
          <a:lstStyle/>
          <a:p>
            <a:pPr marL="612900" lvl="2" indent="-342900"/>
            <a:endParaRPr lang="en-GB" b="0" dirty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sz="2400" dirty="0" err="1">
                <a:latin typeface="+mn-lt"/>
              </a:rPr>
              <a:t>Rekening</a:t>
            </a:r>
            <a:r>
              <a:rPr lang="en-GB" sz="2400" dirty="0">
                <a:latin typeface="+mn-lt"/>
              </a:rPr>
              <a:t> </a:t>
            </a:r>
            <a:r>
              <a:rPr lang="en-GB" sz="2400" dirty="0" err="1">
                <a:latin typeface="+mn-lt"/>
              </a:rPr>
              <a:t>houden</a:t>
            </a:r>
            <a:r>
              <a:rPr lang="en-GB" sz="2400" dirty="0">
                <a:latin typeface="+mn-lt"/>
              </a:rPr>
              <a:t> met </a:t>
            </a:r>
            <a:r>
              <a:rPr lang="en-GB" sz="2400" dirty="0" err="1">
                <a:latin typeface="+mn-lt"/>
              </a:rPr>
              <a:t>veelheid</a:t>
            </a:r>
            <a:r>
              <a:rPr lang="en-GB" sz="2400" dirty="0">
                <a:latin typeface="+mn-lt"/>
              </a:rPr>
              <a:t> van </a:t>
            </a:r>
            <a:r>
              <a:rPr lang="en-GB" sz="2400" dirty="0" err="1">
                <a:latin typeface="+mn-lt"/>
              </a:rPr>
              <a:t>formaten</a:t>
            </a:r>
            <a:r>
              <a:rPr lang="en-GB" sz="2400" dirty="0">
                <a:latin typeface="+mn-lt"/>
              </a:rPr>
              <a:t> die </a:t>
            </a:r>
            <a:r>
              <a:rPr lang="en-GB" sz="2400" dirty="0" err="1">
                <a:latin typeface="+mn-lt"/>
              </a:rPr>
              <a:t>binnenkomen</a:t>
            </a:r>
            <a:endParaRPr lang="en-GB" sz="2400" dirty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sz="2400" dirty="0" err="1">
                <a:latin typeface="+mn-lt"/>
              </a:rPr>
              <a:t>Uitgangspunten</a:t>
            </a:r>
            <a:r>
              <a:rPr lang="en-GB" sz="2400" dirty="0">
                <a:latin typeface="+mn-lt"/>
              </a:rPr>
              <a:t> </a:t>
            </a:r>
            <a:r>
              <a:rPr lang="en-GB" sz="2400" dirty="0" err="1">
                <a:latin typeface="+mn-lt"/>
              </a:rPr>
              <a:t>hanteren</a:t>
            </a:r>
            <a:r>
              <a:rPr lang="en-GB" sz="2400" dirty="0">
                <a:latin typeface="+mn-lt"/>
              </a:rPr>
              <a:t> die midden </a:t>
            </a:r>
            <a:r>
              <a:rPr lang="en-GB" sz="2400" dirty="0" err="1">
                <a:latin typeface="+mn-lt"/>
              </a:rPr>
              <a:t>houden</a:t>
            </a:r>
            <a:r>
              <a:rPr lang="en-GB" sz="2400" dirty="0">
                <a:latin typeface="+mn-lt"/>
              </a:rPr>
              <a:t> </a:t>
            </a:r>
            <a:r>
              <a:rPr lang="en-GB" sz="2400" dirty="0" err="1">
                <a:latin typeface="+mn-lt"/>
              </a:rPr>
              <a:t>tussen</a:t>
            </a:r>
            <a:r>
              <a:rPr lang="en-GB" sz="2400" dirty="0">
                <a:latin typeface="+mn-lt"/>
              </a:rPr>
              <a:t> </a:t>
            </a:r>
            <a:r>
              <a:rPr lang="en-GB" sz="2400" dirty="0" err="1">
                <a:latin typeface="+mn-lt"/>
              </a:rPr>
              <a:t>zorgvuldigheid</a:t>
            </a:r>
            <a:r>
              <a:rPr lang="en-GB" sz="2400" dirty="0">
                <a:latin typeface="+mn-lt"/>
              </a:rPr>
              <a:t> </a:t>
            </a:r>
            <a:r>
              <a:rPr lang="en-GB" sz="2400" dirty="0" err="1">
                <a:latin typeface="+mn-lt"/>
              </a:rPr>
              <a:t>en</a:t>
            </a:r>
            <a:r>
              <a:rPr lang="en-GB" sz="2400" dirty="0">
                <a:latin typeface="+mn-lt"/>
              </a:rPr>
              <a:t> </a:t>
            </a:r>
            <a:r>
              <a:rPr lang="en-GB" sz="2400" dirty="0" err="1">
                <a:latin typeface="+mn-lt"/>
              </a:rPr>
              <a:t>pragmatiek</a:t>
            </a:r>
            <a:endParaRPr lang="en-GB" sz="2400" dirty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sz="2400" dirty="0" err="1">
                <a:latin typeface="+mn-lt"/>
              </a:rPr>
              <a:t>Gezien</a:t>
            </a:r>
            <a:r>
              <a:rPr lang="en-GB" sz="2400" dirty="0">
                <a:latin typeface="+mn-lt"/>
              </a:rPr>
              <a:t> </a:t>
            </a:r>
            <a:r>
              <a:rPr lang="en-GB" sz="2400" dirty="0" err="1">
                <a:latin typeface="+mn-lt"/>
              </a:rPr>
              <a:t>als</a:t>
            </a:r>
            <a:r>
              <a:rPr lang="en-GB" sz="2400" dirty="0">
                <a:latin typeface="+mn-lt"/>
              </a:rPr>
              <a:t> </a:t>
            </a:r>
            <a:r>
              <a:rPr lang="en-GB" sz="2400" dirty="0" err="1">
                <a:latin typeface="+mn-lt"/>
              </a:rPr>
              <a:t>kernonderdeel</a:t>
            </a:r>
            <a:r>
              <a:rPr lang="en-GB" sz="2400" dirty="0">
                <a:latin typeface="+mn-lt"/>
              </a:rPr>
              <a:t> van </a:t>
            </a:r>
            <a:r>
              <a:rPr lang="en-GB" sz="2400" dirty="0" err="1">
                <a:latin typeface="+mn-lt"/>
              </a:rPr>
              <a:t>breder</a:t>
            </a:r>
            <a:r>
              <a:rPr lang="en-GB" sz="2400" dirty="0">
                <a:latin typeface="+mn-lt"/>
              </a:rPr>
              <a:t> IISG </a:t>
            </a:r>
            <a:r>
              <a:rPr lang="en-GB" sz="2400" dirty="0" err="1">
                <a:latin typeface="+mn-lt"/>
              </a:rPr>
              <a:t>digitale</a:t>
            </a:r>
            <a:r>
              <a:rPr lang="en-GB" sz="2400" dirty="0">
                <a:latin typeface="+mn-lt"/>
              </a:rPr>
              <a:t> </a:t>
            </a:r>
            <a:r>
              <a:rPr lang="en-GB" sz="2400" dirty="0" err="1">
                <a:latin typeface="+mn-lt"/>
              </a:rPr>
              <a:t>preservereringsbeleid</a:t>
            </a:r>
            <a:endParaRPr lang="en-GB" sz="2400" dirty="0">
              <a:latin typeface="+mn-lt"/>
            </a:endParaRPr>
          </a:p>
          <a:p>
            <a:pPr lvl="1"/>
            <a:endParaRPr lang="en-GB" sz="2400" dirty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GB" sz="2400" dirty="0">
              <a:latin typeface="+mn-lt"/>
            </a:endParaRPr>
          </a:p>
          <a:p>
            <a:pPr marL="612900" lvl="2" indent="-342900"/>
            <a:endParaRPr lang="en-GB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3082" y="1178749"/>
            <a:ext cx="36984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IISG file format policy</a:t>
            </a:r>
          </a:p>
        </p:txBody>
      </p:sp>
    </p:spTree>
    <p:extLst>
      <p:ext uri="{BB962C8B-B14F-4D97-AF65-F5344CB8AC3E}">
        <p14:creationId xmlns:p14="http://schemas.microsoft.com/office/powerpoint/2010/main" val="2847145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24744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250099" y="2027555"/>
            <a:ext cx="8424936" cy="4641805"/>
          </a:xfrm>
        </p:spPr>
        <p:txBody>
          <a:bodyPr>
            <a:normAutofit fontScale="92500"/>
          </a:bodyPr>
          <a:lstStyle/>
          <a:p>
            <a:pPr lvl="1"/>
            <a:endParaRPr lang="en" sz="2400" dirty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" sz="2400" dirty="0">
                <a:latin typeface="+mn-lt"/>
              </a:rPr>
              <a:t>“All digital objects will be kept and (as much as possible) preserved in their original form(at).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" sz="2400" dirty="0">
                <a:latin typeface="+mn-lt"/>
              </a:rPr>
              <a:t>But the IISH will, ultimately, give priority to the informational value within these objects. This means that objects may be migrated to other file formats - as the original format is obscure and/or obsolete - as long as can be guaranteed that the information within these files is still authentic.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" sz="2400" dirty="0">
                <a:latin typeface="+mn-lt"/>
              </a:rPr>
              <a:t>These migrated files are called preservation copies.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" sz="2400" dirty="0">
                <a:latin typeface="+mn-lt"/>
              </a:rPr>
              <a:t>As the proof of authenticity will in some cases be a challenge the original object will always be available as a </a:t>
            </a:r>
            <a:r>
              <a:rPr lang="en" sz="2400" dirty="0" err="1">
                <a:latin typeface="+mn-lt"/>
              </a:rPr>
              <a:t>fall-back</a:t>
            </a:r>
            <a:r>
              <a:rPr lang="en" sz="2400" dirty="0">
                <a:latin typeface="+mn-lt"/>
              </a:rPr>
              <a:t> file.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" sz="2400" dirty="0">
                <a:latin typeface="+mn-lt"/>
              </a:rPr>
              <a:t>The digital object is always shown within the right context and is findable through the correct contextual information.”</a:t>
            </a:r>
            <a:endParaRPr lang="en-GB" sz="2400" dirty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GB" sz="2400" dirty="0">
              <a:latin typeface="+mn-lt"/>
            </a:endParaRPr>
          </a:p>
          <a:p>
            <a:pPr marL="612900" lvl="2" indent="-342900"/>
            <a:endParaRPr lang="en-GB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3082" y="1178749"/>
            <a:ext cx="773481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IISG file format policy: </a:t>
            </a:r>
            <a:r>
              <a:rPr lang="en-US" sz="2800" dirty="0" err="1"/>
              <a:t>uitgaan</a:t>
            </a:r>
            <a:r>
              <a:rPr lang="en-US" sz="2800" dirty="0"/>
              <a:t> van IISG ”digital </a:t>
            </a:r>
          </a:p>
          <a:p>
            <a:r>
              <a:rPr lang="en-US" sz="2800" dirty="0"/>
              <a:t>preservation intent”</a:t>
            </a:r>
          </a:p>
        </p:txBody>
      </p:sp>
    </p:spTree>
    <p:extLst>
      <p:ext uri="{BB962C8B-B14F-4D97-AF65-F5344CB8AC3E}">
        <p14:creationId xmlns:p14="http://schemas.microsoft.com/office/powerpoint/2010/main" val="2377953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24744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243609" y="2216195"/>
            <a:ext cx="8424936" cy="4641805"/>
          </a:xfrm>
        </p:spPr>
        <p:txBody>
          <a:bodyPr>
            <a:normAutofit/>
          </a:bodyPr>
          <a:lstStyle/>
          <a:p>
            <a:pPr marL="612900" lvl="2" indent="-342900"/>
            <a:endParaRPr lang="en-GB" b="0" dirty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nl-NL" sz="2400" dirty="0">
                <a:latin typeface="+mn-lt"/>
              </a:rPr>
              <a:t>Voorlopig uitgaan van migratie als preserveringstrategie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nl-NL" sz="2400" dirty="0">
                <a:latin typeface="+mn-lt"/>
              </a:rPr>
              <a:t>Normaliseren naar </a:t>
            </a:r>
            <a:r>
              <a:rPr lang="nl-NL" sz="2400" dirty="0" err="1">
                <a:latin typeface="+mn-lt"/>
              </a:rPr>
              <a:t>preservation</a:t>
            </a:r>
            <a:r>
              <a:rPr lang="nl-NL" sz="2400" dirty="0">
                <a:latin typeface="+mn-lt"/>
              </a:rPr>
              <a:t> en access </a:t>
            </a:r>
            <a:r>
              <a:rPr lang="nl-NL" sz="2400" dirty="0" err="1">
                <a:latin typeface="+mn-lt"/>
              </a:rPr>
              <a:t>copies</a:t>
            </a:r>
            <a:endParaRPr lang="nl-NL" sz="2400" dirty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nl-NL" sz="2400" dirty="0">
                <a:latin typeface="+mn-lt"/>
              </a:rPr>
              <a:t>Emulatie op lange termijn en voor lastige formaten of digital objecten zeker niet uitgesloten</a:t>
            </a:r>
            <a:endParaRPr lang="en-GB" sz="2400" dirty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GB" sz="2400" dirty="0">
              <a:latin typeface="+mn-lt"/>
            </a:endParaRPr>
          </a:p>
          <a:p>
            <a:pPr marL="612900" lvl="2" indent="-342900"/>
            <a:endParaRPr lang="en-GB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3082" y="1178749"/>
            <a:ext cx="777809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IISG file format policy: </a:t>
            </a:r>
            <a:r>
              <a:rPr lang="en-US" sz="2800" dirty="0" err="1"/>
              <a:t>migratie</a:t>
            </a:r>
            <a:r>
              <a:rPr lang="en-US" sz="2800" dirty="0"/>
              <a:t>/</a:t>
            </a:r>
            <a:r>
              <a:rPr lang="en-US" sz="2800" dirty="0" err="1"/>
              <a:t>normalisatie</a:t>
            </a:r>
            <a:r>
              <a:rPr lang="en-US" sz="2800" dirty="0"/>
              <a:t> </a:t>
            </a:r>
            <a:r>
              <a:rPr lang="en-US" sz="2800" dirty="0" err="1"/>
              <a:t>als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preserveringstrategie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25847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24744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250099" y="1777475"/>
            <a:ext cx="8424936" cy="4641805"/>
          </a:xfrm>
        </p:spPr>
        <p:txBody>
          <a:bodyPr>
            <a:normAutofit/>
          </a:bodyPr>
          <a:lstStyle/>
          <a:p>
            <a:pPr marL="612900" lvl="2" indent="-342900"/>
            <a:endParaRPr lang="en-GB" b="0" dirty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sz="2400" dirty="0" err="1"/>
              <a:t>Voorkeursformaten</a:t>
            </a:r>
            <a:r>
              <a:rPr lang="en-GB" sz="2400" dirty="0"/>
              <a:t> </a:t>
            </a:r>
            <a:r>
              <a:rPr lang="en-GB" sz="2400" dirty="0" err="1"/>
              <a:t>Nationaal</a:t>
            </a:r>
            <a:r>
              <a:rPr lang="en-GB" sz="2400" dirty="0"/>
              <a:t> </a:t>
            </a:r>
            <a:r>
              <a:rPr lang="en-GB" sz="2400" dirty="0" err="1"/>
              <a:t>Archief</a:t>
            </a:r>
            <a:endParaRPr lang="en-GB" sz="2400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" sz="2400" dirty="0"/>
              <a:t>DANS preferred and accepted file formats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" sz="2400" dirty="0"/>
              <a:t>Sustainability of Digital Formats: Planning for Library of Congress Collections 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" sz="2400" dirty="0"/>
              <a:t>DE BASIS van DEN</a:t>
            </a:r>
            <a:endParaRPr lang="en-GB" sz="2400" dirty="0"/>
          </a:p>
          <a:p>
            <a:pPr lvl="1"/>
            <a:endParaRPr lang="en-GB" sz="2400" dirty="0"/>
          </a:p>
          <a:p>
            <a:pPr lvl="1"/>
            <a:endParaRPr lang="en-GB" sz="2400" dirty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GB" sz="2400" dirty="0">
              <a:latin typeface="+mn-lt"/>
            </a:endParaRPr>
          </a:p>
          <a:p>
            <a:pPr marL="612900" lvl="2" indent="-342900"/>
            <a:endParaRPr lang="en-GB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3082" y="1178749"/>
            <a:ext cx="57807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IISG file format policy: </a:t>
            </a:r>
            <a:r>
              <a:rPr lang="en-US" sz="2800" dirty="0" err="1"/>
              <a:t>voorbeelden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52594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24744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250099" y="1777475"/>
            <a:ext cx="8424936" cy="4641805"/>
          </a:xfrm>
        </p:spPr>
        <p:txBody>
          <a:bodyPr>
            <a:normAutofit/>
          </a:bodyPr>
          <a:lstStyle/>
          <a:p>
            <a:pPr marL="612900" lvl="2" indent="-342900"/>
            <a:endParaRPr lang="en-GB" b="0" dirty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sz="2400" dirty="0" err="1"/>
              <a:t>Voorkeursformaten</a:t>
            </a:r>
            <a:r>
              <a:rPr lang="en-GB" sz="2400" dirty="0"/>
              <a:t> </a:t>
            </a:r>
            <a:r>
              <a:rPr lang="en-GB" sz="2400" dirty="0" err="1"/>
              <a:t>Nationaal</a:t>
            </a:r>
            <a:r>
              <a:rPr lang="en-GB" sz="2400" dirty="0"/>
              <a:t> </a:t>
            </a:r>
            <a:r>
              <a:rPr lang="en-GB" sz="2400" dirty="0" err="1"/>
              <a:t>Archief</a:t>
            </a:r>
            <a:endParaRPr lang="en-GB" sz="2400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" sz="2400" dirty="0"/>
              <a:t>DANS preferred and accepted file formats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" sz="2400" dirty="0"/>
              <a:t>Sustainability of Digital Formats: Planning for Library of Congress Collections 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" sz="2400" dirty="0"/>
              <a:t>DE BASIS van DEN</a:t>
            </a:r>
            <a:endParaRPr lang="en-GB" sz="2400" dirty="0"/>
          </a:p>
          <a:p>
            <a:pPr lvl="1"/>
            <a:endParaRPr lang="en-GB" sz="2400" dirty="0"/>
          </a:p>
          <a:p>
            <a:pPr lvl="1"/>
            <a:endParaRPr lang="en-GB" sz="2400" dirty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GB" sz="2400" dirty="0">
              <a:latin typeface="+mn-lt"/>
            </a:endParaRPr>
          </a:p>
          <a:p>
            <a:pPr marL="612900" lvl="2" indent="-342900"/>
            <a:endParaRPr lang="en-GB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3082" y="1178749"/>
            <a:ext cx="57807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IISG file format policy: </a:t>
            </a:r>
            <a:r>
              <a:rPr lang="en-US" sz="2800" dirty="0" err="1"/>
              <a:t>voorbeelden</a:t>
            </a:r>
            <a:endParaRPr lang="en-US" sz="2800" dirty="0"/>
          </a:p>
        </p:txBody>
      </p:sp>
      <p:pic>
        <p:nvPicPr>
          <p:cNvPr id="4" name="Afbeelding 3">
            <a:hlinkClick r:id="rId3"/>
            <a:extLst>
              <a:ext uri="{FF2B5EF4-FFF2-40B4-BE49-F238E27FC236}">
                <a16:creationId xmlns:a16="http://schemas.microsoft.com/office/drawing/2014/main" id="{9B32DCDE-43CE-3642-8632-46E755D6BC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4624"/>
            <a:ext cx="884201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220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432" y="1181845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242764" y="1789138"/>
            <a:ext cx="8424936" cy="4641805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err="1">
                <a:latin typeface="+mn-lt"/>
              </a:rPr>
              <a:t>Uitvoering</a:t>
            </a:r>
            <a:r>
              <a:rPr lang="en-GB" b="0" dirty="0">
                <a:latin typeface="+mn-lt"/>
              </a:rPr>
              <a:t> door </a:t>
            </a:r>
          </a:p>
          <a:p>
            <a:endParaRPr lang="en-GB" b="0" dirty="0">
              <a:latin typeface="+mn-lt"/>
            </a:endParaRPr>
          </a:p>
          <a:p>
            <a:endParaRPr lang="en-GB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>
                <a:latin typeface="+mn-lt"/>
              </a:rPr>
              <a:t>Op basis PRONOM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err="1">
                <a:latin typeface="+mn-lt"/>
              </a:rPr>
              <a:t>Gebruik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makende</a:t>
            </a:r>
            <a:r>
              <a:rPr lang="en-GB" b="0" dirty="0">
                <a:latin typeface="+mn-lt"/>
              </a:rPr>
              <a:t> open source </a:t>
            </a:r>
            <a:r>
              <a:rPr lang="en-GB" b="0" dirty="0" err="1">
                <a:latin typeface="+mn-lt"/>
              </a:rPr>
              <a:t>conversietools</a:t>
            </a:r>
            <a:r>
              <a:rPr lang="en-GB" b="0" dirty="0">
                <a:latin typeface="+mn-lt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err="1">
                <a:latin typeface="+mn-lt"/>
              </a:rPr>
              <a:t>ImageMagick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en</a:t>
            </a:r>
            <a:r>
              <a:rPr lang="en-GB" b="0" dirty="0">
                <a:latin typeface="+mn-lt"/>
              </a:rPr>
              <a:t> FFMPEG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err="1">
                <a:latin typeface="+mn-lt"/>
              </a:rPr>
              <a:t>Probleem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ontbrekende</a:t>
            </a:r>
            <a:r>
              <a:rPr lang="en-GB" b="0" dirty="0">
                <a:latin typeface="+mn-lt"/>
              </a:rPr>
              <a:t> open source tools </a:t>
            </a:r>
            <a:r>
              <a:rPr lang="en-GB" b="0" dirty="0" err="1">
                <a:latin typeface="+mn-lt"/>
              </a:rPr>
              <a:t>voor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oa</a:t>
            </a:r>
            <a:r>
              <a:rPr lang="en-GB" b="0" dirty="0">
                <a:latin typeface="+mn-lt"/>
              </a:rPr>
              <a:t> Office tools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>
                <a:latin typeface="+mn-lt"/>
              </a:rPr>
              <a:t>Gat </a:t>
            </a:r>
            <a:r>
              <a:rPr lang="en-GB" b="0" dirty="0" err="1">
                <a:latin typeface="+mn-lt"/>
              </a:rPr>
              <a:t>tussen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theorie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en</a:t>
            </a:r>
            <a:r>
              <a:rPr lang="en-GB" b="0" dirty="0">
                <a:latin typeface="+mn-lt"/>
              </a:rPr>
              <a:t> </a:t>
            </a:r>
            <a:r>
              <a:rPr lang="en-GB" b="0" dirty="0" err="1">
                <a:latin typeface="+mn-lt"/>
              </a:rPr>
              <a:t>praktijk</a:t>
            </a:r>
            <a:endParaRPr lang="en-GB" b="0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3082" y="1105580"/>
            <a:ext cx="53591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IISG file format policy: </a:t>
            </a:r>
            <a:r>
              <a:rPr lang="en-US" sz="2800" dirty="0" err="1"/>
              <a:t>uitvoering</a:t>
            </a:r>
            <a:endParaRPr lang="en-US" sz="2800" dirty="0"/>
          </a:p>
        </p:txBody>
      </p:sp>
      <p:pic>
        <p:nvPicPr>
          <p:cNvPr id="5" name="Picture 8" descr="Archivematica-sticker-nov2012.png (481×196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364" y="1597442"/>
            <a:ext cx="3257796" cy="1327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083411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e UK IISG">
  <a:themeElements>
    <a:clrScheme name="Kleurenschema IISG">
      <a:dk1>
        <a:srgbClr val="71A1C8"/>
      </a:dk1>
      <a:lt1>
        <a:sysClr val="window" lastClr="FFFFFF"/>
      </a:lt1>
      <a:dk2>
        <a:srgbClr val="000000"/>
      </a:dk2>
      <a:lt2>
        <a:srgbClr val="FFFFFF"/>
      </a:lt2>
      <a:accent1>
        <a:srgbClr val="71A1C8"/>
      </a:accent1>
      <a:accent2>
        <a:srgbClr val="A9C6DE"/>
      </a:accent2>
      <a:accent3>
        <a:srgbClr val="C6D9E9"/>
      </a:accent3>
      <a:accent4>
        <a:srgbClr val="F2F2F2"/>
      </a:accent4>
      <a:accent5>
        <a:srgbClr val="417AA9"/>
      </a:accent5>
      <a:accent6>
        <a:srgbClr val="2B5170"/>
      </a:accent6>
      <a:hlink>
        <a:srgbClr val="3F3F3F"/>
      </a:hlink>
      <a:folHlink>
        <a:srgbClr val="7F7F7F"/>
      </a:folHlink>
    </a:clrScheme>
    <a:fontScheme name="Lettertype IIS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86AE2EB-3AA8-4154-B660-D97E49209672}"/>
</file>

<file path=customXml/itemProps2.xml><?xml version="1.0" encoding="utf-8"?>
<ds:datastoreItem xmlns:ds="http://schemas.openxmlformats.org/officeDocument/2006/customXml" ds:itemID="{2CD026F8-13DF-48F3-B52D-92DE2D0DC9D8}"/>
</file>

<file path=docProps/app.xml><?xml version="1.0" encoding="utf-8"?>
<Properties xmlns="http://schemas.openxmlformats.org/officeDocument/2006/extended-properties" xmlns:vt="http://schemas.openxmlformats.org/officeDocument/2006/docPropsVTypes">
  <Template>Presentatie UK IISG</Template>
  <TotalTime>257</TotalTime>
  <Words>1172</Words>
  <Application>Microsoft Macintosh PowerPoint</Application>
  <PresentationFormat>Diavoorstelling (4:3)</PresentationFormat>
  <Paragraphs>117</Paragraphs>
  <Slides>11</Slides>
  <Notes>11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4" baseType="lpstr">
      <vt:lpstr>Arial</vt:lpstr>
      <vt:lpstr>Calibri</vt:lpstr>
      <vt:lpstr>Presentatie UK IISG</vt:lpstr>
      <vt:lpstr>File format policy van het IISG: uitdagingen &amp; oplossingen    KIA bijeenkomst preservering en (pre)ingesttooling  15-4-2019 RCE</vt:lpstr>
      <vt:lpstr>      </vt:lpstr>
      <vt:lpstr>      </vt:lpstr>
      <vt:lpstr>      </vt:lpstr>
      <vt:lpstr>      </vt:lpstr>
      <vt:lpstr>      </vt:lpstr>
      <vt:lpstr>      </vt:lpstr>
      <vt:lpstr>      </vt:lpstr>
      <vt:lpstr>      </vt:lpstr>
      <vt:lpstr>      </vt:lpstr>
      <vt:lpstr>      </vt:lpstr>
    </vt:vector>
  </TitlesOfParts>
  <Company>KNAW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Aukje Lettinga</dc:creator>
  <dc:description>template version 1.1 - 29 March 2012_x000d_
lay-out: Thonik_x000d_
templates: www.joulesunlimited.nl</dc:description>
  <cp:lastModifiedBy>Robert Gillesse</cp:lastModifiedBy>
  <cp:revision>389</cp:revision>
  <cp:lastPrinted>2016-08-31T10:26:05Z</cp:lastPrinted>
  <dcterms:created xsi:type="dcterms:W3CDTF">2012-03-29T15:10:12Z</dcterms:created>
  <dcterms:modified xsi:type="dcterms:W3CDTF">2019-04-12T12:25:44Z</dcterms:modified>
</cp:coreProperties>
</file>