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725" r:id="rId7"/>
  </p:sldMasterIdLst>
  <p:notesMasterIdLst>
    <p:notesMasterId r:id="rId25"/>
  </p:notesMasterIdLst>
  <p:handoutMasterIdLst>
    <p:handoutMasterId r:id="rId26"/>
  </p:handoutMasterIdLst>
  <p:sldIdLst>
    <p:sldId id="279" r:id="rId8"/>
    <p:sldId id="280" r:id="rId9"/>
    <p:sldId id="281" r:id="rId10"/>
    <p:sldId id="282" r:id="rId11"/>
    <p:sldId id="283" r:id="rId12"/>
    <p:sldId id="293" r:id="rId13"/>
    <p:sldId id="284" r:id="rId14"/>
    <p:sldId id="296" r:id="rId15"/>
    <p:sldId id="295" r:id="rId16"/>
    <p:sldId id="300" r:id="rId17"/>
    <p:sldId id="297" r:id="rId18"/>
    <p:sldId id="285" r:id="rId19"/>
    <p:sldId id="286" r:id="rId20"/>
    <p:sldId id="288" r:id="rId21"/>
    <p:sldId id="289" r:id="rId22"/>
    <p:sldId id="290" r:id="rId23"/>
    <p:sldId id="287" r:id="rId24"/>
  </p:sldIdLst>
  <p:sldSz cx="12192000" cy="6858000"/>
  <p:notesSz cx="6858000" cy="9144000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5"/>
    <a:srgbClr val="00A9F3"/>
    <a:srgbClr val="002C64"/>
    <a:srgbClr val="C20016"/>
    <a:srgbClr val="008542"/>
    <a:srgbClr val="33AADC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484" autoAdjust="0"/>
  </p:normalViewPr>
  <p:slideViewPr>
    <p:cSldViewPr snapToGrid="0" snapToObjects="1" showGuides="1">
      <p:cViewPr varScale="1">
        <p:scale>
          <a:sx n="61" d="100"/>
          <a:sy n="61" d="100"/>
        </p:scale>
        <p:origin x="844" y="56"/>
      </p:cViewPr>
      <p:guideLst>
        <p:guide orient="horz" pos="2160"/>
        <p:guide pos="721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37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4" Type="http://schemas.openxmlformats.org/officeDocument/2006/relationships/slide" Target="slides/slide17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22-11-2018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82733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22-11-2018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28993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Voor datum, voettekst,</a:t>
            </a:r>
            <a:r>
              <a:rPr lang="nl-NL" baseline="0" dirty="0" smtClean="0"/>
              <a:t> etc. gebruik onder het menu ‘Invoegen’ de gewenste optie.</a:t>
            </a:r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Via Start, Nieuwe dia kun je kiezen uit diverse soorten dia’s om in </a:t>
            </a:r>
            <a:r>
              <a:rPr lang="nl-NL" baseline="0" smtClean="0"/>
              <a:t>te voegen.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2566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9352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04887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1940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0395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6226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1302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Digibeter</a:t>
            </a:r>
            <a:r>
              <a:rPr lang="nl-NL" dirty="0" smtClean="0"/>
              <a:t>, digitale overheid,</a:t>
            </a:r>
            <a:r>
              <a:rPr lang="nl-NL" baseline="0" dirty="0" smtClean="0"/>
              <a:t> kansen benutten en uitdagingen ‘aangaan’: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Andere manier van werken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Voorbouwen op de basis</a:t>
            </a:r>
          </a:p>
          <a:p>
            <a:pPr marL="0" indent="0">
              <a:buNone/>
            </a:pPr>
            <a:r>
              <a:rPr lang="nl-NL" baseline="0" dirty="0" smtClean="0"/>
              <a:t>Nationale Data Agenda</a:t>
            </a:r>
          </a:p>
          <a:p>
            <a:pPr marL="0" indent="0">
              <a:buNone/>
            </a:pPr>
            <a:r>
              <a:rPr lang="nl-NL" baseline="0" dirty="0" smtClean="0"/>
              <a:t>Steeds meer Datasets en goede score op OECD open data index  (data.overheid.nl)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037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Eenduidige </a:t>
            </a:r>
            <a:r>
              <a:rPr lang="nl-NL" dirty="0" err="1" smtClean="0"/>
              <a:t>Normatiek</a:t>
            </a:r>
            <a:r>
              <a:rPr lang="nl-NL" dirty="0" smtClean="0"/>
              <a:t> Single Information Audit, toezicht bundelen en aan sluiten op de gemeentelijke P&amp;C cyclus</a:t>
            </a:r>
          </a:p>
          <a:p>
            <a:r>
              <a:rPr lang="nl-NL" dirty="0" err="1" smtClean="0"/>
              <a:t>Eenjaarlijkse</a:t>
            </a:r>
            <a:r>
              <a:rPr lang="nl-NL" dirty="0" smtClean="0"/>
              <a:t> zelfevaluatievragenlijst richting </a:t>
            </a:r>
            <a:r>
              <a:rPr lang="nl-NL" dirty="0" err="1" smtClean="0"/>
              <a:t>GemeenteRaad</a:t>
            </a:r>
            <a:r>
              <a:rPr lang="nl-NL" dirty="0" smtClean="0"/>
              <a:t> en </a:t>
            </a:r>
            <a:r>
              <a:rPr lang="nl-NL" dirty="0" err="1" smtClean="0"/>
              <a:t>bijv</a:t>
            </a:r>
            <a:r>
              <a:rPr lang="nl-NL" dirty="0" smtClean="0"/>
              <a:t> Departementen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621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Model Archiefverordening </a:t>
            </a:r>
            <a:r>
              <a:rPr lang="nl-NL" dirty="0" err="1" smtClean="0"/>
              <a:t>ivm</a:t>
            </a:r>
            <a:r>
              <a:rPr lang="nl-NL" dirty="0" smtClean="0"/>
              <a:t> toezicht arrangementen,</a:t>
            </a:r>
            <a:r>
              <a:rPr lang="nl-NL" baseline="0" dirty="0" smtClean="0"/>
              <a:t> opname beheer, </a:t>
            </a:r>
            <a:r>
              <a:rPr lang="nl-NL" baseline="0" dirty="0" err="1" smtClean="0"/>
              <a:t>beschikbaarstellen</a:t>
            </a:r>
            <a:r>
              <a:rPr lang="nl-NL" baseline="0" dirty="0" smtClean="0"/>
              <a:t> en kosten van particuliere archieven en tarieven voor ‘</a:t>
            </a:r>
            <a:r>
              <a:rPr lang="nl-NL" baseline="0" dirty="0" err="1" smtClean="0"/>
              <a:t>kopiëen</a:t>
            </a:r>
            <a:r>
              <a:rPr lang="nl-NL" baseline="0" dirty="0" smtClean="0"/>
              <a:t>’. </a:t>
            </a:r>
          </a:p>
          <a:p>
            <a:r>
              <a:rPr lang="nl-NL" baseline="0" dirty="0" smtClean="0"/>
              <a:t>Brochure Open tenzij voor papieren archieven en </a:t>
            </a:r>
            <a:r>
              <a:rPr lang="nl-NL" baseline="0" dirty="0" err="1" smtClean="0"/>
              <a:t>overbrengin</a:t>
            </a:r>
            <a:r>
              <a:rPr lang="nl-NL" baseline="0" dirty="0" smtClean="0"/>
              <a:t>, ook geschikt voor digitale informatie (ABD)</a:t>
            </a:r>
          </a:p>
          <a:p>
            <a:r>
              <a:rPr lang="nl-NL" baseline="0" dirty="0" smtClean="0"/>
              <a:t>En heel recent: https://kia.pleio.nl/groups/view/29153422/kennisplatform-openbaarheid/blog/view/55808071/nieuw-op-digitalecultuurnl-het-stappenplan-auteursrechten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0479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02400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3844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502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Eerste voorbeeld Groningen</a:t>
            </a:r>
          </a:p>
          <a:p>
            <a:r>
              <a:rPr lang="nl-NL" dirty="0" smtClean="0"/>
              <a:t>Tweede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voorbeel</a:t>
            </a:r>
            <a:r>
              <a:rPr lang="nl-NL" baseline="0" dirty="0" smtClean="0"/>
              <a:t> ‘landelijk’</a:t>
            </a:r>
          </a:p>
          <a:p>
            <a:r>
              <a:rPr lang="nl-NL" baseline="0" dirty="0" smtClean="0"/>
              <a:t>N = ca. 160 gemeenten</a:t>
            </a:r>
          </a:p>
          <a:p>
            <a:r>
              <a:rPr lang="nl-NL" baseline="0" dirty="0" smtClean="0"/>
              <a:t>Ook doorzoekbaar op fracties, sprekers etc.</a:t>
            </a:r>
          </a:p>
          <a:p>
            <a:r>
              <a:rPr lang="nl-NL" baseline="0" dirty="0" smtClean="0"/>
              <a:t>In december 2018 beschikbaar binnen VNG, planning ‘life’ voor NL-gemeenten of verder is mij nog niet bekend.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0098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r>
              <a:rPr lang="nl-NL" smtClean="0"/>
              <a:t>8 november 2018 – KIA Kennistournee Rotterdam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66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oen.vanHoogestraten@vng.n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vng.nl/onderwerpenindex/dienstverlening-en-informatiebeleid/archieven/nieuws/start-actieplan-digitale-archieven-op-or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gemeenten-maken-stappen-in-betere-digitale-informatiebehee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tart-actieplan-digitale-archieven-op-or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ng.nl/onderwerpenindex/dienstverlening-en-informatiebeleid/archieven/nieuws/aanbevelingen-voor-actieve-openbaarheid-overheidsinformatie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s://vng.nl/onderwerpenindex/dienstverlening-en-informatiebeleid/archieven/nieuws/archivering-van-e-mail-noodzakelijk-en-realiseerbaa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ng.nl/onderwerpenindex/dienstverlening-en-informatiebeleid/archieven/nieuws/verkorting-overbrengingstermijn-archieven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eoverheid.nl/nldigibet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electielijst-gemeenten-en-intergemeentelijke-organen-201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hyperlink" Target="https://vng.nl/onderwerpenindex/dienstverlening-en-informatiebeleid/archieven/publicaties/horizontale-verantwoording-archiefwet-1995-via-kritische-prestatie-indicatoren-kpi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model-archiefverordening-2017-aangepas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hyperlink" Target="https://www.vngrealisatie.nl/gibit" TargetMode="External"/><Relationship Id="rId4" Type="http://schemas.openxmlformats.org/officeDocument/2006/relationships/hyperlink" Target="https://www.nationaalarchief.nl/archiveren/kennisbank/brochure-open-tenzij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Archieven en (open) overheidsinformatie</a:t>
            </a:r>
            <a:br>
              <a:rPr lang="nl-NL" dirty="0" smtClean="0"/>
            </a:br>
            <a:r>
              <a:rPr lang="nl-NL" sz="2800" i="1" dirty="0"/>
              <a:t>B</a:t>
            </a:r>
            <a:r>
              <a:rPr lang="nl-NL" sz="2800" i="1" dirty="0" smtClean="0"/>
              <a:t>eleid, kennisproducten</a:t>
            </a:r>
            <a:r>
              <a:rPr lang="nl-NL" sz="2800" i="1" dirty="0"/>
              <a:t>,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882450"/>
            <a:ext cx="6120000" cy="1080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nl-NL" dirty="0" smtClean="0">
                <a:solidFill>
                  <a:srgbClr val="002C64"/>
                </a:solidFill>
              </a:rPr>
              <a:t>André Plat</a:t>
            </a:r>
          </a:p>
          <a:p>
            <a:pPr>
              <a:lnSpc>
                <a:spcPct val="140000"/>
              </a:lnSpc>
            </a:pPr>
            <a:r>
              <a:rPr lang="nl-NL" b="1" dirty="0" smtClean="0">
                <a:solidFill>
                  <a:srgbClr val="002C64"/>
                </a:solidFill>
              </a:rPr>
              <a:t>VNG Realisatie</a:t>
            </a:r>
            <a:endParaRPr lang="nl-NL" b="1" dirty="0">
              <a:solidFill>
                <a:srgbClr val="002C64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29</a:t>
            </a:r>
            <a:r>
              <a:rPr lang="nl-NL" smtClean="0"/>
              <a:t> </a:t>
            </a:r>
            <a:r>
              <a:rPr lang="nl-NL" dirty="0" smtClean="0"/>
              <a:t>november 2018 – KIA </a:t>
            </a:r>
            <a:r>
              <a:rPr lang="nl-NL" smtClean="0"/>
              <a:t>Kennistournee </a:t>
            </a:r>
            <a:r>
              <a:rPr lang="nl-NL" smtClean="0"/>
              <a:t>Groningen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6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724" y="197131"/>
            <a:ext cx="10033200" cy="720000"/>
          </a:xfrm>
        </p:spPr>
        <p:txBody>
          <a:bodyPr/>
          <a:lstStyle/>
          <a:p>
            <a:r>
              <a:rPr lang="nl-NL" dirty="0" smtClean="0"/>
              <a:t>Open Raadsinformatie (ORI)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1803860" cy="591732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2192000" cy="6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63459" y="1191237"/>
            <a:ext cx="1003320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Vervolg op AIDO*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Bevorderen gebruik kaders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Samenwerking tussen gemeenten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err="1" smtClean="0"/>
              <a:t>Archiving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design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Innovatie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Peiling en knel- en versnelpunten analyse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implementatieplan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verbinden met project proeftuinen: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actieve openbaarheid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vervroegde overbrenging</a:t>
            </a:r>
          </a:p>
          <a:p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Koen.vanHoogestraten@vng.nl</a:t>
            </a:r>
            <a:r>
              <a:rPr lang="nl-NL" dirty="0" smtClean="0"/>
              <a:t> </a:t>
            </a:r>
            <a:r>
              <a:rPr lang="nl-NL" dirty="0" smtClean="0"/>
              <a:t> projecteider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Project Digitale archieven op orde </a:t>
            </a:r>
          </a:p>
        </p:txBody>
      </p:sp>
      <p:pic>
        <p:nvPicPr>
          <p:cNvPr id="4" name="Afbeelding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26" y="2938072"/>
            <a:ext cx="4465286" cy="38756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Archiefinnovatie Decentrale Overheden</a:t>
            </a:r>
            <a:endParaRPr lang="nl-N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2534" y="1537381"/>
            <a:ext cx="5924101" cy="3993484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Peiling ICTU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Afbeelding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34" y="3388660"/>
            <a:ext cx="4246282" cy="3416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51647" y="1954306"/>
            <a:ext cx="5844988" cy="219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3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0"/>
          </p:nvPr>
        </p:nvSpPr>
        <p:spPr>
          <a:xfrm>
            <a:off x="6081671" y="1110369"/>
            <a:ext cx="5434032" cy="5349240"/>
          </a:xfrm>
        </p:spPr>
        <p:txBody>
          <a:bodyPr/>
          <a:lstStyle/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Verbetering door gebruik kaders</a:t>
            </a:r>
          </a:p>
          <a:p>
            <a:pPr lvl="1"/>
            <a:r>
              <a:rPr lang="nl-NL" sz="2000" dirty="0" smtClean="0"/>
              <a:t>Helpen toepassen</a:t>
            </a:r>
          </a:p>
          <a:p>
            <a:pPr lvl="1"/>
            <a:r>
              <a:rPr lang="nl-NL" sz="2000" dirty="0" smtClean="0"/>
              <a:t>Minder gedetailleerd uitwerken</a:t>
            </a:r>
          </a:p>
          <a:p>
            <a:pPr lvl="1"/>
            <a:r>
              <a:rPr lang="nl-NL" sz="2000" dirty="0" smtClean="0"/>
              <a:t>Beheer inregelen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TMLO</a:t>
            </a:r>
            <a:endParaRPr lang="nl-NL" sz="2200" b="1" dirty="0">
              <a:solidFill>
                <a:srgbClr val="002C65"/>
              </a:solidFill>
            </a:endParaRPr>
          </a:p>
          <a:p>
            <a:pPr lvl="1"/>
            <a:r>
              <a:rPr lang="nl-NL" sz="2000" dirty="0"/>
              <a:t>Zorg voor vaststelling</a:t>
            </a:r>
          </a:p>
          <a:p>
            <a:pPr lvl="1"/>
            <a:r>
              <a:rPr lang="nl-NL" sz="2000" dirty="0"/>
              <a:t>Inzicht in toepassingsprofielen voorhoede</a:t>
            </a:r>
          </a:p>
          <a:p>
            <a:pPr lvl="1"/>
            <a:r>
              <a:rPr lang="nl-NL" sz="2000" dirty="0"/>
              <a:t>Zet pilot </a:t>
            </a:r>
            <a:r>
              <a:rPr lang="nl-NL" sz="2000" dirty="0" err="1"/>
              <a:t>zgw</a:t>
            </a:r>
            <a:r>
              <a:rPr lang="nl-NL" sz="2000" dirty="0"/>
              <a:t> met TMLO in </a:t>
            </a:r>
            <a:r>
              <a:rPr lang="nl-NL" sz="2000" dirty="0" smtClean="0"/>
              <a:t>etalage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>
                <a:solidFill>
                  <a:srgbClr val="002C65"/>
                </a:solidFill>
              </a:rPr>
              <a:t>Innovatie</a:t>
            </a:r>
          </a:p>
          <a:p>
            <a:pPr lvl="1"/>
            <a:r>
              <a:rPr lang="nl-NL" sz="2000" dirty="0"/>
              <a:t>Meer experimenteren</a:t>
            </a:r>
          </a:p>
          <a:p>
            <a:pPr lvl="1"/>
            <a:r>
              <a:rPr lang="nl-NL" sz="2000" dirty="0"/>
              <a:t>Samenhang in experimenten</a:t>
            </a:r>
          </a:p>
          <a:p>
            <a:pPr lvl="1"/>
            <a:r>
              <a:rPr lang="nl-NL" sz="2000" dirty="0"/>
              <a:t>Vooral en veel techniek inzetten in de experimenten</a:t>
            </a:r>
          </a:p>
          <a:p>
            <a:pPr lvl="1"/>
            <a:endParaRPr lang="nl-NL" sz="2000" dirty="0"/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De knel- en </a:t>
            </a:r>
            <a:r>
              <a:rPr lang="nl-NL" b="1" dirty="0">
                <a:solidFill>
                  <a:srgbClr val="002C65"/>
                </a:solidFill>
              </a:rPr>
              <a:t>versnelpuntenanalyse Digitale archieven op orde</a:t>
            </a: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2849" y="5725229"/>
            <a:ext cx="6373906" cy="1157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48640" y="1110369"/>
            <a:ext cx="5391360" cy="5495544"/>
          </a:xfrm>
        </p:spPr>
        <p:txBody>
          <a:bodyPr/>
          <a:lstStyle/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Algemeen</a:t>
            </a:r>
          </a:p>
          <a:p>
            <a:pPr lvl="2"/>
            <a:r>
              <a:rPr lang="nl-NL" dirty="0" smtClean="0"/>
              <a:t>Verbinden archieffunctie aan de gemeentelijke organisatie</a:t>
            </a:r>
          </a:p>
          <a:p>
            <a:pPr lvl="2"/>
            <a:r>
              <a:rPr lang="nl-NL" dirty="0"/>
              <a:t>Voorhoede en Volgers</a:t>
            </a:r>
          </a:p>
          <a:p>
            <a:pPr lvl="2"/>
            <a:r>
              <a:rPr lang="nl-NL" dirty="0" smtClean="0"/>
              <a:t>Bundeling van informatie en kennisdeling</a:t>
            </a:r>
          </a:p>
          <a:p>
            <a:pPr lvl="2"/>
            <a:endParaRPr lang="nl-NL" dirty="0" smtClean="0"/>
          </a:p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Gezamenlijk oplossen</a:t>
            </a:r>
          </a:p>
          <a:p>
            <a:pPr lvl="1"/>
            <a:r>
              <a:rPr lang="nl-NL" sz="2000" dirty="0" smtClean="0"/>
              <a:t>Duurzaamheid voorz. / E-depot</a:t>
            </a:r>
            <a:endParaRPr lang="nl-NL" sz="2000" dirty="0" smtClean="0"/>
          </a:p>
          <a:p>
            <a:pPr lvl="2"/>
            <a:r>
              <a:rPr lang="nl-NL" dirty="0" smtClean="0"/>
              <a:t>Van oriëntatie naar implementatie</a:t>
            </a:r>
          </a:p>
          <a:p>
            <a:pPr lvl="2"/>
            <a:r>
              <a:rPr lang="nl-NL" dirty="0" smtClean="0"/>
              <a:t>Praktijkvoorbeelden </a:t>
            </a:r>
          </a:p>
          <a:p>
            <a:pPr lvl="2"/>
            <a:r>
              <a:rPr lang="nl-NL" dirty="0" smtClean="0"/>
              <a:t>Pilots</a:t>
            </a:r>
          </a:p>
          <a:p>
            <a:pPr lvl="2"/>
            <a:endParaRPr lang="nl-NL" dirty="0" smtClean="0"/>
          </a:p>
          <a:p>
            <a:pPr marL="0" indent="0">
              <a:buClr>
                <a:schemeClr val="accent2"/>
              </a:buClr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     Archivering </a:t>
            </a:r>
            <a:r>
              <a:rPr lang="nl-NL" sz="2200" b="1" dirty="0" err="1">
                <a:solidFill>
                  <a:srgbClr val="002C65"/>
                </a:solidFill>
              </a:rPr>
              <a:t>by</a:t>
            </a:r>
            <a:r>
              <a:rPr lang="nl-NL" sz="2200" b="1" dirty="0">
                <a:solidFill>
                  <a:srgbClr val="002C65"/>
                </a:solidFill>
              </a:rPr>
              <a:t> Design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Toekomstperspectief 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Leveranciersaanbod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Kansen voor </a:t>
            </a:r>
            <a:r>
              <a:rPr lang="nl-NL" sz="2000" dirty="0" smtClean="0"/>
              <a:t>gemeenten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629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7821953" cy="5220000"/>
          </a:xfrm>
        </p:spPr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‘Business-archief-</a:t>
            </a:r>
            <a:r>
              <a:rPr lang="nl-NL" b="1" dirty="0" err="1" smtClean="0">
                <a:solidFill>
                  <a:srgbClr val="002C65"/>
                </a:solidFill>
              </a:rPr>
              <a:t>alignment</a:t>
            </a:r>
            <a:r>
              <a:rPr lang="nl-NL" b="1" dirty="0" smtClean="0">
                <a:solidFill>
                  <a:srgbClr val="002C65"/>
                </a:solidFill>
              </a:rPr>
              <a:t>’</a:t>
            </a:r>
          </a:p>
          <a:p>
            <a:r>
              <a:rPr lang="nl-NL" dirty="0" smtClean="0"/>
              <a:t>Verbinden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kennisdelen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verankeren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 smtClean="0"/>
              <a:t> experimenteren</a:t>
            </a:r>
          </a:p>
          <a:p>
            <a:r>
              <a:rPr lang="nl-NL" dirty="0"/>
              <a:t>R</a:t>
            </a:r>
            <a:r>
              <a:rPr lang="nl-NL" dirty="0" smtClean="0"/>
              <a:t>ichten </a:t>
            </a:r>
            <a:r>
              <a:rPr lang="nl-NL" dirty="0"/>
              <a:t>op de informatiemanagers </a:t>
            </a:r>
            <a:endParaRPr lang="nl-NL" dirty="0" smtClean="0"/>
          </a:p>
          <a:p>
            <a:endParaRPr lang="nl-NL" i="1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Archief-arrangementen </a:t>
            </a:r>
          </a:p>
          <a:p>
            <a:r>
              <a:rPr lang="nl-NL" dirty="0" smtClean="0"/>
              <a:t>Bijeenkomsten, praktijkvoorbeelden</a:t>
            </a:r>
          </a:p>
          <a:p>
            <a:r>
              <a:rPr lang="nl-NL" dirty="0" smtClean="0"/>
              <a:t>Kennisinfrastructuur KIA, Adviescommissie </a:t>
            </a:r>
            <a:br>
              <a:rPr lang="nl-NL" dirty="0" smtClean="0"/>
            </a:br>
            <a:r>
              <a:rPr lang="nl-NL" dirty="0" smtClean="0"/>
              <a:t>netwerken (VIAG</a:t>
            </a:r>
            <a:r>
              <a:rPr lang="nl-NL" smtClean="0"/>
              <a:t>, IMG100.000+)</a:t>
            </a:r>
            <a:endParaRPr lang="nl-NL" dirty="0" smtClean="0"/>
          </a:p>
          <a:p>
            <a:r>
              <a:rPr lang="nl-NL" dirty="0"/>
              <a:t>Trainingen KIDO</a:t>
            </a:r>
          </a:p>
          <a:p>
            <a:endParaRPr lang="nl-NL" i="1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Strategie </a:t>
            </a:r>
            <a:r>
              <a:rPr lang="nl-NL" b="1" dirty="0" smtClean="0">
                <a:solidFill>
                  <a:srgbClr val="002C65"/>
                </a:solidFill>
              </a:rPr>
              <a:t>ondersteuningsaanpak Digitale archieven op orde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46" y="3227294"/>
            <a:ext cx="4132065" cy="35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791638"/>
            <a:ext cx="5695554" cy="3422046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Archiving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smtClean="0"/>
              <a:t>design </a:t>
            </a:r>
          </a:p>
          <a:p>
            <a:pPr lvl="1"/>
            <a:r>
              <a:rPr lang="nl-NL" sz="2400" dirty="0" smtClean="0"/>
              <a:t>Common </a:t>
            </a:r>
            <a:r>
              <a:rPr lang="nl-NL" sz="2400" dirty="0" err="1" smtClean="0"/>
              <a:t>Ground</a:t>
            </a:r>
            <a:endParaRPr lang="nl-NL" sz="2400" dirty="0" smtClean="0"/>
          </a:p>
          <a:p>
            <a:pPr lvl="1"/>
            <a:r>
              <a:rPr lang="nl-NL" sz="2400" dirty="0" smtClean="0"/>
              <a:t>Functionele eisen</a:t>
            </a:r>
          </a:p>
          <a:p>
            <a:pPr lvl="1"/>
            <a:r>
              <a:rPr lang="nl-NL" sz="2400" dirty="0" smtClean="0"/>
              <a:t>Data voorzien van metadata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Inzet van algemene ondersteuning, accountmanagers 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4" y="3086305"/>
            <a:ext cx="4844716" cy="37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893343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Actieve </a:t>
            </a:r>
            <a:r>
              <a:rPr lang="nl-NL" dirty="0"/>
              <a:t>openbaarheid en duurzame toegankelijkheid van gemeentelijke </a:t>
            </a:r>
            <a:r>
              <a:rPr lang="nl-NL" dirty="0" smtClean="0"/>
              <a:t>documenten.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dirty="0" smtClean="0"/>
              <a:t>Activiteiten: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actieve openbaarmaking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vervroegde </a:t>
            </a:r>
            <a:r>
              <a:rPr lang="nl-NL" dirty="0" smtClean="0"/>
              <a:t>overbrenging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innovatie archivering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Platform </a:t>
            </a:r>
            <a:r>
              <a:rPr lang="nl-NL" dirty="0"/>
              <a:t>duurzame toegankelijkheid </a:t>
            </a: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Monitoring </a:t>
            </a:r>
          </a:p>
          <a:p>
            <a:pPr marL="0" indent="0">
              <a:buNone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Verschillende types overheidsinformatie / archiefbescheiden:</a:t>
            </a:r>
          </a:p>
          <a:p>
            <a:pPr marL="0" indent="0">
              <a:buNone/>
            </a:pPr>
            <a:r>
              <a:rPr lang="nl-NL" dirty="0" smtClean="0"/>
              <a:t>      bouwdossiers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raadstukken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milieu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databases...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Meld je aan! 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9" y="5665558"/>
            <a:ext cx="804863" cy="1029396"/>
          </a:xfrm>
          <a:prstGeom prst="rect">
            <a:avLst/>
          </a:prstGeom>
        </p:spPr>
      </p:pic>
      <p:sp>
        <p:nvSpPr>
          <p:cNvPr id="4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Pilots e-mailbewaring</a:t>
            </a: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930860" y="1020746"/>
            <a:ext cx="8827737" cy="522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Maak </a:t>
            </a:r>
            <a:r>
              <a:rPr lang="nl-NL" dirty="0"/>
              <a:t>urgentie en belang e-mail bewaring zichtbaar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beleid op en bevorder gedrag e-mailbewaring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Experimenteer met inzet van meer techniek voor waardering/selectie en aanvullen metadata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Zet de </a:t>
            </a:r>
            <a:r>
              <a:rPr lang="nl-NL" dirty="0" err="1"/>
              <a:t>Capstone</a:t>
            </a:r>
            <a:r>
              <a:rPr lang="nl-NL" dirty="0"/>
              <a:t> methode in (sleutelfunctionarissen)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e-mails veilig en behoud toegang bij vertrek personeel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Archivarissen toets en bevorder herstelopdrachten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Aanvulling op de selectielijst voor e-mail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dirty="0"/>
              <a:t>Pilotstarter(s), e-mail en netwerkschijven</a:t>
            </a:r>
            <a:r>
              <a:rPr lang="nl-NL" dirty="0" smtClean="0"/>
              <a:t>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Inzet </a:t>
            </a:r>
            <a:r>
              <a:rPr lang="nl-NL" dirty="0" smtClean="0"/>
              <a:t>classificatietool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Amsterdams Data-</a:t>
            </a:r>
            <a:r>
              <a:rPr lang="nl-NL" dirty="0" err="1"/>
              <a:t>Science</a:t>
            </a:r>
            <a:r>
              <a:rPr lang="nl-NL" dirty="0"/>
              <a:t> Centre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Meld je pilot aan bij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9" name="Afbeelding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0" y="3800962"/>
            <a:ext cx="4756879" cy="30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Beleidsontwikkelingen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(Kennisproducten) VNG Adviescommissie Archieven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Project Digitale archieven op orde / GGU / Common </a:t>
            </a:r>
            <a:r>
              <a:rPr lang="nl-NL" dirty="0" err="1" smtClean="0"/>
              <a:t>Ground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730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Herziening Archiefwet (vervroeging overbrengingstermijn)</a:t>
            </a:r>
          </a:p>
          <a:p>
            <a:pPr marL="0" indent="0">
              <a:buNone/>
            </a:pPr>
            <a:r>
              <a:rPr lang="nl-NL" smtClean="0"/>
              <a:t>B.O</a:t>
            </a:r>
            <a:r>
              <a:rPr lang="nl-NL" dirty="0" smtClean="0"/>
              <a:t>. 3 oktober: steun kamerbrief</a:t>
            </a:r>
            <a:r>
              <a:rPr lang="nl-NL" dirty="0"/>
              <a:t> </a:t>
            </a:r>
            <a:r>
              <a:rPr lang="nl-NL" smtClean="0"/>
              <a:t>met aandachtspunten:</a:t>
            </a:r>
            <a:endParaRPr lang="nl-NL"/>
          </a:p>
          <a:p>
            <a:r>
              <a:rPr lang="nl-NL" smtClean="0"/>
              <a:t>Uitvoeringstoets</a:t>
            </a:r>
            <a:endParaRPr lang="nl-NL"/>
          </a:p>
          <a:p>
            <a:r>
              <a:rPr lang="nl-NL" smtClean="0"/>
              <a:t>Samenhang met Woo, </a:t>
            </a:r>
            <a:r>
              <a:rPr lang="nl-NL" dirty="0" smtClean="0"/>
              <a:t>en relatie </a:t>
            </a:r>
            <a:r>
              <a:rPr lang="nl-NL" smtClean="0"/>
              <a:t>met AVG</a:t>
            </a:r>
            <a:endParaRPr lang="nl-NL"/>
          </a:p>
          <a:p>
            <a:r>
              <a:rPr lang="nl-NL" smtClean="0"/>
              <a:t>Verankeren </a:t>
            </a:r>
            <a:r>
              <a:rPr lang="nl-NL" dirty="0" smtClean="0"/>
              <a:t>recht </a:t>
            </a:r>
            <a:r>
              <a:rPr lang="nl-NL" smtClean="0"/>
              <a:t>op herinnering</a:t>
            </a:r>
            <a:endParaRPr lang="nl-NL"/>
          </a:p>
          <a:p>
            <a:r>
              <a:rPr lang="nl-NL" smtClean="0"/>
              <a:t>Certificering van e-depots</a:t>
            </a:r>
          </a:p>
          <a:p>
            <a:r>
              <a:rPr lang="nl-NL" smtClean="0"/>
              <a:t>Versterking </a:t>
            </a:r>
            <a:r>
              <a:rPr lang="nl-NL" dirty="0" smtClean="0"/>
              <a:t>lokaal toezicht   </a:t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 smtClean="0"/>
              <a:t>VNG is betrokken </a:t>
            </a:r>
            <a:r>
              <a:rPr lang="nl-NL" smtClean="0"/>
              <a:t>bij voorbereidingstraject</a:t>
            </a:r>
          </a:p>
          <a:p>
            <a:pPr marL="0" indent="0">
              <a:buNone/>
            </a:pPr>
            <a:r>
              <a:rPr lang="nl-NL" smtClean="0"/>
              <a:t>(bestuurlijk en ambtelijk).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8" y="3613379"/>
            <a:ext cx="5026702" cy="32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99318" y="1438588"/>
            <a:ext cx="6853764" cy="3830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Wetsvoorstel Open Overheid </a:t>
            </a:r>
            <a:endParaRPr lang="nl-NL" b="1" dirty="0" smtClean="0">
              <a:solidFill>
                <a:srgbClr val="002C65"/>
              </a:solidFill>
            </a:endParaRPr>
          </a:p>
          <a:p>
            <a:r>
              <a:rPr lang="nl-NL" dirty="0" smtClean="0"/>
              <a:t>er ligt link </a:t>
            </a:r>
            <a:r>
              <a:rPr lang="nl-NL" dirty="0"/>
              <a:t>met duurzame toegankelijkheid </a:t>
            </a:r>
          </a:p>
          <a:p>
            <a:r>
              <a:rPr lang="nl-NL" smtClean="0"/>
              <a:t>versterkt urgentie: informatiehuishouding!</a:t>
            </a:r>
            <a:endParaRPr lang="nl-NL" dirty="0" smtClean="0"/>
          </a:p>
          <a:p>
            <a:r>
              <a:rPr lang="nl-NL" dirty="0" smtClean="0"/>
              <a:t>wordt aangepast, implementatietraject</a:t>
            </a:r>
          </a:p>
          <a:p>
            <a:endParaRPr lang="nl-NL" sz="3200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Nationale Data Agenda</a:t>
            </a:r>
            <a:endParaRPr lang="nl-NL" b="1" dirty="0">
              <a:solidFill>
                <a:srgbClr val="002C65"/>
              </a:solidFill>
            </a:endParaRPr>
          </a:p>
          <a:p>
            <a:r>
              <a:rPr lang="nl-NL" smtClean="0"/>
              <a:t>wordt nu uitgewerkt door BZK / ICTU</a:t>
            </a:r>
          </a:p>
          <a:p>
            <a:r>
              <a:rPr lang="nl-NL" smtClean="0"/>
              <a:t>databeleid </a:t>
            </a:r>
            <a:r>
              <a:rPr lang="nl-NL" dirty="0" smtClean="0"/>
              <a:t>neemt een vlucht</a:t>
            </a:r>
          </a:p>
          <a:p>
            <a:r>
              <a:rPr lang="nl-NL" dirty="0" err="1" smtClean="0"/>
              <a:t>datagedreven</a:t>
            </a:r>
            <a:r>
              <a:rPr lang="nl-NL" dirty="0" smtClean="0"/>
              <a:t>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 data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 op orde</a:t>
            </a:r>
          </a:p>
          <a:p>
            <a:r>
              <a:rPr lang="nl-NL" dirty="0" smtClean="0"/>
              <a:t>stelt uitdagingen aan </a:t>
            </a:r>
            <a:r>
              <a:rPr lang="nl-NL" smtClean="0"/>
              <a:t>archivering 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6" name="Afbeelding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4" y="2974574"/>
            <a:ext cx="4924926" cy="38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3811" y="1638000"/>
            <a:ext cx="6988236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Adviescommissie Archieven: op </a:t>
            </a:r>
            <a:r>
              <a:rPr lang="nl-NL" dirty="0"/>
              <a:t>vakinhoudelijke aspecten en </a:t>
            </a:r>
            <a:r>
              <a:rPr lang="nl-NL" dirty="0" smtClean="0"/>
              <a:t>beleid, wordt vernieuwd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Selectielijst 2017</a:t>
            </a:r>
            <a:r>
              <a:rPr lang="nl-NL" dirty="0" smtClean="0"/>
              <a:t>, update in 2019</a:t>
            </a:r>
          </a:p>
          <a:p>
            <a:r>
              <a:rPr lang="nl-NL" dirty="0" smtClean="0"/>
              <a:t>Vragen en opmerkingen via o.a. VNG Fora</a:t>
            </a:r>
          </a:p>
          <a:p>
            <a:r>
              <a:rPr lang="nl-NL" dirty="0" smtClean="0"/>
              <a:t>Verwerking tussentijdse wijzigingen regelgeving</a:t>
            </a:r>
            <a:endParaRPr lang="nl-NL" dirty="0"/>
          </a:p>
          <a:p>
            <a:r>
              <a:rPr lang="nl-NL" dirty="0" smtClean="0"/>
              <a:t>Update Handreiking en </a:t>
            </a:r>
            <a:r>
              <a:rPr lang="nl-NL" dirty="0" err="1" smtClean="0"/>
              <a:t>SelectTool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4"/>
              </a:rPr>
              <a:t>Archief-</a:t>
            </a:r>
            <a:r>
              <a:rPr lang="nl-NL" dirty="0" err="1" smtClean="0">
                <a:hlinkClick r:id="rId4"/>
              </a:rPr>
              <a:t>KPI’s</a:t>
            </a:r>
            <a:endParaRPr lang="nl-NL" dirty="0" smtClean="0"/>
          </a:p>
          <a:p>
            <a:r>
              <a:rPr lang="nl-NL" u="sng" dirty="0" smtClean="0"/>
              <a:t>verkennen</a:t>
            </a:r>
            <a:r>
              <a:rPr lang="nl-NL" dirty="0" smtClean="0"/>
              <a:t> opname in ENSIA*</a:t>
            </a:r>
          </a:p>
          <a:p>
            <a:r>
              <a:rPr lang="nl-NL" dirty="0" smtClean="0"/>
              <a:t>update in 2019</a:t>
            </a:r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88" y="2002869"/>
            <a:ext cx="3388657" cy="4783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Eenduidige </a:t>
            </a:r>
            <a:r>
              <a:rPr lang="nl-N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Normatiek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Information Audit</a:t>
            </a:r>
          </a:p>
        </p:txBody>
      </p:sp>
    </p:spTree>
    <p:extLst>
      <p:ext uri="{BB962C8B-B14F-4D97-AF65-F5344CB8AC3E}">
        <p14:creationId xmlns:p14="http://schemas.microsoft.com/office/powerpoint/2010/main" val="11553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08282" y="1534657"/>
            <a:ext cx="7077883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GIBIT: gemeentelijke inkoopvoorwaarden bij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incl. kwaliteitsnormen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informatiebeveiliging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privacy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openbaarheid </a:t>
            </a:r>
            <a:br>
              <a:rPr lang="nl-NL" dirty="0" smtClean="0"/>
            </a:b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archiefrecht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/>
              <a:t> duurzame </a:t>
            </a:r>
            <a:r>
              <a:rPr lang="nl-NL" dirty="0" smtClean="0"/>
              <a:t>beschikbaarheid</a:t>
            </a:r>
            <a:endParaRPr lang="nl-NL" dirty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Model-Archiefverordening 2017</a:t>
            </a:r>
            <a:r>
              <a:rPr lang="nl-NL" dirty="0" smtClean="0"/>
              <a:t> geactualiseerd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Handreiking openbaarheidsbeperkingen</a:t>
            </a:r>
          </a:p>
          <a:p>
            <a:r>
              <a:rPr lang="nl-NL" dirty="0" smtClean="0"/>
              <a:t>uitwerking art. 15 Archiefwet</a:t>
            </a:r>
          </a:p>
          <a:p>
            <a:r>
              <a:rPr lang="nl-NL" dirty="0" smtClean="0"/>
              <a:t>uitleg rechtmatigheid en hoe-en-wat</a:t>
            </a:r>
          </a:p>
          <a:p>
            <a:r>
              <a:rPr lang="nl-NL" dirty="0" smtClean="0"/>
              <a:t>model-besluitteksten en lijst voorbeelden</a:t>
            </a:r>
          </a:p>
          <a:p>
            <a:r>
              <a:rPr lang="nl-NL" dirty="0" smtClean="0"/>
              <a:t>vgl. </a:t>
            </a:r>
            <a:r>
              <a:rPr lang="nl-NL" dirty="0" smtClean="0">
                <a:hlinkClick r:id="rId4"/>
              </a:rPr>
              <a:t>brochure ‘Open, tenzij’ Nationaal Archief</a:t>
            </a: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5" y="2594270"/>
            <a:ext cx="4177425" cy="41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Programma Common Ground VNG Realisatie 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CG Oplossing.mov">
            <a:hlinkClick r:id="" action="ppaction://media"/>
            <a:extLst>
              <a:ext uri="{FF2B5EF4-FFF2-40B4-BE49-F238E27FC236}">
                <a16:creationId xmlns:a16="http://schemas.microsoft.com/office/drawing/2014/main" xmlns="" id="{FC1451C9-0FC2-774F-A544-9B0C66E37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12" y="1191237"/>
            <a:ext cx="10417175" cy="48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6A6B00-09CC-F648-B8DA-BEDEC74C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294"/>
            <a:ext cx="13301399" cy="57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xmlns="" id="{B56196A0-BA3E-CA4D-942C-47C7D9DA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463" y="1341119"/>
            <a:ext cx="5179232" cy="46202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2F39FB5-0907-854B-BEC0-6BF4C2F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374675"/>
            <a:ext cx="5362484" cy="450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Ontsluiting gegevens conform standaard informatiemodel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Toegang tot de data via services conform landelijke API-afspraken (o.a. beveiliging en logging)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van een landelijke (technische) voorziening voor ontsluiting van services.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en ondersteuning van flexibele gestandaardiseerde processen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Interactie conform </a:t>
            </a:r>
            <a:r>
              <a:rPr lang="nl-NL"/>
              <a:t>wensen/eisen </a:t>
            </a:r>
            <a:r>
              <a:rPr lang="nl-NL" smtClean="0"/>
              <a:t>doelgroep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0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VNG_Basis - kopie">
  <a:themeElements>
    <a:clrScheme name="Aangepast 2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00A9F3"/>
      </a:hlink>
      <a:folHlink>
        <a:srgbClr val="00A9F3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2.xml><?xml version="1.0" encoding="utf-8"?>
<a:theme xmlns:a="http://schemas.openxmlformats.org/drawingml/2006/main" name="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erkdocument" ma:contentTypeID="0x010100C72024E22235D146BD3F5C9F1A14257E0100559D93A7A70B1A4EBDA6E34F6C302548" ma:contentTypeVersion="7" ma:contentTypeDescription="" ma:contentTypeScope="" ma:versionID="e82fba4c5f55234082553aaa371cb5ea">
  <xsd:schema xmlns:xsd="http://www.w3.org/2001/XMLSchema" xmlns:xs="http://www.w3.org/2001/XMLSchema" xmlns:p="http://schemas.microsoft.com/office/2006/metadata/properties" xmlns:ns2="3ab34907-cfea-4875-a9e3-dcc53d1d57a8" xmlns:ns3="VNG.SP2013.PowerShell" targetNamespace="http://schemas.microsoft.com/office/2006/metadata/properties" ma:root="true" ma:fieldsID="7ba8678f8b2b6fe5b6a5267c65a06de0" ns2:_="" ns3:_="">
    <xsd:import namespace="3ab34907-cfea-4875-a9e3-dcc53d1d57a8"/>
    <xsd:import namespace="VNG.SP2013.PowerShell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DocumentTopic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34907-cfea-4875-a9e3-dcc53d1d57a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Ondernemingstrefwoorden" ma:fieldId="{23f27201-bee3-471e-b2e7-b64fd8b7ca38}" ma:taxonomyMulti="true" ma:sspId="2bb9e15d-2bef-4d07-a5e2-45d09094ffc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08ad3208-6452-4b87-b810-769740f22646}" ma:internalName="TaxCatchAll" ma:showField="CatchAllData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8ad3208-6452-4b87-b810-769740f22646}" ma:internalName="TaxCatchAllLabel" ma:readOnly="true" ma:showField="CatchAllDataLabel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3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VNG.SP2013.PowerShell" elementFormDefault="qualified">
    <xsd:import namespace="http://schemas.microsoft.com/office/2006/documentManagement/types"/>
    <xsd:import namespace="http://schemas.microsoft.com/office/infopath/2007/PartnerControls"/>
    <xsd:element name="DocumentTopic" ma:index="12" nillable="true" ma:displayName="Onderwerp" ma:internalName="DocumentTopic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bb9e15d-2bef-4d07-a5e2-45d09094ffca" ContentTypeId="0x010100C72024E22235D146BD3F5C9F1A14257E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D8498F-485D-4E58-9CCA-AEE01531F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b34907-cfea-4875-a9e3-dcc53d1d57a8"/>
    <ds:schemaRef ds:uri="VNG.SP2013.PowerShell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E354EB-3CAA-42A4-A7CD-45ABF229807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45EB8051-DF36-4D8B-A5AF-1B3EFFA88960}"/>
</file>

<file path=customXml/itemProps4.xml><?xml version="1.0" encoding="utf-8"?>
<ds:datastoreItem xmlns:ds="http://schemas.openxmlformats.org/officeDocument/2006/customXml" ds:itemID="{3AF6C0D4-C269-43E3-B7B5-4626420469D2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CABFB69-1642-4A45-9F63-0F8EC71E2B9F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VNG.SP2013.PowerShell"/>
    <ds:schemaRef ds:uri="3ab34907-cfea-4875-a9e3-dcc53d1d57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VNG</Template>
  <TotalTime>3354</TotalTime>
  <Words>755</Words>
  <Application>Microsoft Office PowerPoint</Application>
  <PresentationFormat>Breedbeeld</PresentationFormat>
  <Paragraphs>204</Paragraphs>
  <Slides>17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Wingdings</vt:lpstr>
      <vt:lpstr>VNG_Basis - kopie</vt:lpstr>
      <vt:lpstr>VNG Titels</vt:lpstr>
      <vt:lpstr>Archieven en (open) overheidsinformatie Beleid, kennisproducten, 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Open Raadsinformatie (ORI)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Valid WPS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Archieven en (open) overheidsinformatie Beleid, kennisproducten, projecten</dc:title>
  <dc:creator>Jamil Jawad</dc:creator>
  <cp:keywords>All Places</cp:keywords>
  <cp:lastModifiedBy>Andre Plat</cp:lastModifiedBy>
  <cp:revision>141</cp:revision>
  <cp:lastPrinted>2016-11-29T12:08:35Z</cp:lastPrinted>
  <dcterms:created xsi:type="dcterms:W3CDTF">2018-10-12T08:20:47Z</dcterms:created>
  <dcterms:modified xsi:type="dcterms:W3CDTF">2018-11-22T14:12:09Z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0x010100C72024E22235D146BD3F5C9F1A14257E0100559D93A7A70B1A4EBDA6E34F6C302548</vt:lpwstr>
  </property>
</Properties>
</file>