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9.xml" ContentType="application/vnd.openxmlformats-officedocument.presentationml.slide+xml"/>
  <Override PartName="/ppt/notesSlides/notesSlide9.xml" ContentType="application/vnd.openxmlformats-officedocument.presentationml.notesSlide+xml"/>
  <Override PartName="/ppt/notesSlides/notesSlide8.xml" ContentType="application/vnd.openxmlformats-officedocument.presentationml.notesSlide+xml"/>
  <Override PartName="/ppt/slideMasters/slideMaster1.xml" ContentType="application/vnd.openxmlformats-officedocument.presentationml.slideMaster+xml"/>
  <Override PartName="/ppt/notesSlides/notesSlide7.xml" ContentType="application/vnd.openxmlformats-officedocument.presentationml.notesSlide+xml"/>
  <Override PartName="/ppt/notesSlides/notesSlide6.xml" ContentType="application/vnd.openxmlformats-officedocument.presentationml.notesSlide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6.xml" ContentType="application/vnd.openxmlformats-officedocument.presentationml.slideLayout+xml"/>
  <Override PartName="/ppt/notesSlides/notesSlide5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1.xml" ContentType="application/vnd.openxmlformats-officedocument.presentationml.notesSlide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heme/theme1.xml" ContentType="application/vnd.openxmlformats-officedocument.theme+xml"/>
  <Override PartName="/ppt/theme/theme3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8" r:id="rId2"/>
    <p:sldId id="386" r:id="rId3"/>
    <p:sldId id="387" r:id="rId4"/>
    <p:sldId id="388" r:id="rId5"/>
    <p:sldId id="389" r:id="rId6"/>
    <p:sldId id="383" r:id="rId7"/>
    <p:sldId id="392" r:id="rId8"/>
    <p:sldId id="390" r:id="rId9"/>
    <p:sldId id="391" r:id="rId10"/>
  </p:sldIdLst>
  <p:sldSz cx="9144000" cy="6858000" type="screen4x3"/>
  <p:notesSz cx="9144000" cy="6858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196" autoAdjust="0"/>
    <p:restoredTop sz="93605" autoAdjust="0"/>
  </p:normalViewPr>
  <p:slideViewPr>
    <p:cSldViewPr>
      <p:cViewPr varScale="1">
        <p:scale>
          <a:sx n="86" d="100"/>
          <a:sy n="86" d="100"/>
        </p:scale>
        <p:origin x="288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408"/>
    </p:cViewPr>
  </p:sorterViewPr>
  <p:notesViewPr>
    <p:cSldViewPr snapToGrid="0" snapToObjects="1">
      <p:cViewPr varScale="1">
        <p:scale>
          <a:sx n="85" d="100"/>
          <a:sy n="85" d="100"/>
        </p:scale>
        <p:origin x="3928" y="168"/>
      </p:cViewPr>
      <p:guideLst>
        <p:guide orient="horz" pos="2160"/>
        <p:guide pos="288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openxmlformats.org/officeDocument/2006/relationships/customXml" Target="../customXml/item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customXml" Target="../customXml/item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073D4A-BDA8-1149-8A11-8955F99AA576}" type="datetimeFigureOut">
              <a:rPr lang="en-US" smtClean="0"/>
              <a:t>11/12/2018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85460E-BC15-7449-8E20-B658B35B35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97670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AC0B33-3943-42F1-973C-9CDD51C76BBD}" type="datetimeFigureOut">
              <a:rPr lang="nl-NL" smtClean="0"/>
              <a:pPr/>
              <a:t>12-11-2018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7381A9-0C9E-4D3A-A28B-AC4E168A57BC}" type="slidenum">
              <a:rPr lang="nl-NL" smtClean="0"/>
              <a:pPr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294358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7381A9-0C9E-4D3A-A28B-AC4E168A57BC}" type="slidenum">
              <a:rPr lang="nl-NL" smtClean="0"/>
              <a:pPr/>
              <a:t>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956327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 smtClean="0"/>
              <a:t>The</a:t>
            </a:r>
            <a:r>
              <a:rPr lang="nl-NL" baseline="0" dirty="0" smtClean="0"/>
              <a:t> IISH is a research </a:t>
            </a:r>
            <a:r>
              <a:rPr lang="nl-NL" baseline="0" dirty="0" err="1" smtClean="0"/>
              <a:t>institute</a:t>
            </a:r>
            <a:r>
              <a:rPr lang="nl-NL" baseline="0" dirty="0" smtClean="0"/>
              <a:t> </a:t>
            </a:r>
            <a:r>
              <a:rPr lang="nl-NL" baseline="0" dirty="0" err="1" smtClean="0"/>
              <a:t>and</a:t>
            </a:r>
            <a:r>
              <a:rPr lang="nl-NL" baseline="0" dirty="0" smtClean="0"/>
              <a:t> private </a:t>
            </a:r>
            <a:r>
              <a:rPr lang="nl-NL" baseline="0" dirty="0" err="1" smtClean="0"/>
              <a:t>archive</a:t>
            </a:r>
            <a:r>
              <a:rPr lang="nl-NL" baseline="0" dirty="0" smtClean="0"/>
              <a:t> </a:t>
            </a:r>
            <a:r>
              <a:rPr lang="nl-NL" baseline="0" dirty="0" err="1" smtClean="0"/>
              <a:t>collecting</a:t>
            </a:r>
            <a:r>
              <a:rPr lang="nl-NL" baseline="0" dirty="0" smtClean="0"/>
              <a:t> in </a:t>
            </a:r>
            <a:r>
              <a:rPr lang="nl-NL" baseline="0" dirty="0" err="1" smtClean="0"/>
              <a:t>the</a:t>
            </a:r>
            <a:r>
              <a:rPr lang="nl-NL" baseline="0" dirty="0" smtClean="0"/>
              <a:t> field </a:t>
            </a:r>
            <a:r>
              <a:rPr lang="nl-NL" baseline="0" dirty="0" err="1" smtClean="0"/>
              <a:t>labour</a:t>
            </a:r>
            <a:r>
              <a:rPr lang="nl-NL" baseline="0" dirty="0" smtClean="0"/>
              <a:t> </a:t>
            </a:r>
            <a:r>
              <a:rPr lang="nl-NL" baseline="0" dirty="0" err="1" smtClean="0"/>
              <a:t>history</a:t>
            </a:r>
            <a:r>
              <a:rPr lang="nl-NL" baseline="0" dirty="0" smtClean="0"/>
              <a:t> </a:t>
            </a:r>
            <a:r>
              <a:rPr lang="nl-NL" baseline="0" dirty="0" err="1" smtClean="0"/>
              <a:t>and</a:t>
            </a:r>
            <a:r>
              <a:rPr lang="nl-NL" baseline="0" dirty="0" smtClean="0"/>
              <a:t> </a:t>
            </a:r>
            <a:r>
              <a:rPr lang="nl-NL" baseline="0" dirty="0" err="1" smtClean="0"/>
              <a:t>socio-economical</a:t>
            </a:r>
            <a:r>
              <a:rPr lang="nl-NL" baseline="0" dirty="0" smtClean="0"/>
              <a:t> </a:t>
            </a:r>
            <a:r>
              <a:rPr lang="nl-NL" baseline="0" dirty="0" err="1" smtClean="0"/>
              <a:t>movements</a:t>
            </a:r>
            <a:r>
              <a:rPr lang="nl-NL" baseline="0" dirty="0" smtClean="0"/>
              <a:t> (like </a:t>
            </a:r>
            <a:r>
              <a:rPr lang="nl-NL" baseline="0" dirty="0" err="1" smtClean="0"/>
              <a:t>trade</a:t>
            </a:r>
            <a:r>
              <a:rPr lang="nl-NL" baseline="0" dirty="0" smtClean="0"/>
              <a:t> </a:t>
            </a:r>
            <a:r>
              <a:rPr lang="nl-NL" baseline="0" dirty="0" err="1" smtClean="0"/>
              <a:t>unions</a:t>
            </a:r>
            <a:r>
              <a:rPr lang="nl-NL" baseline="0" dirty="0" smtClean="0"/>
              <a:t> but </a:t>
            </a:r>
            <a:r>
              <a:rPr lang="nl-NL" baseline="0" dirty="0" err="1" smtClean="0"/>
              <a:t>also</a:t>
            </a:r>
            <a:r>
              <a:rPr lang="nl-NL" baseline="0" dirty="0" smtClean="0"/>
              <a:t> Greenpeace or Amnesty). The </a:t>
            </a:r>
            <a:r>
              <a:rPr lang="nl-NL" baseline="0" dirty="0" err="1" smtClean="0"/>
              <a:t>institute</a:t>
            </a:r>
            <a:r>
              <a:rPr lang="nl-NL" baseline="0" dirty="0" smtClean="0"/>
              <a:t> was </a:t>
            </a:r>
            <a:r>
              <a:rPr lang="nl-NL" baseline="0" dirty="0" err="1" smtClean="0"/>
              <a:t>erected</a:t>
            </a:r>
            <a:r>
              <a:rPr lang="nl-NL" baseline="0" dirty="0" smtClean="0"/>
              <a:t> in 1935 </a:t>
            </a:r>
            <a:r>
              <a:rPr lang="nl-NL" baseline="0" dirty="0" err="1" smtClean="0"/>
              <a:t>to</a:t>
            </a:r>
            <a:r>
              <a:rPr lang="nl-NL" baseline="0" dirty="0" smtClean="0"/>
              <a:t> </a:t>
            </a:r>
            <a:r>
              <a:rPr lang="nl-NL" baseline="0" dirty="0" err="1" smtClean="0"/>
              <a:t>literally</a:t>
            </a:r>
            <a:r>
              <a:rPr lang="nl-NL" baseline="0" dirty="0" smtClean="0"/>
              <a:t> save </a:t>
            </a:r>
            <a:r>
              <a:rPr lang="nl-NL" baseline="0" dirty="0" err="1" smtClean="0"/>
              <a:t>collections</a:t>
            </a:r>
            <a:r>
              <a:rPr lang="nl-NL" baseline="0" dirty="0" smtClean="0"/>
              <a:t> </a:t>
            </a:r>
            <a:r>
              <a:rPr lang="nl-NL" baseline="0" dirty="0" err="1" smtClean="0"/>
              <a:t>from</a:t>
            </a:r>
            <a:r>
              <a:rPr lang="nl-NL" baseline="0" dirty="0" smtClean="0"/>
              <a:t> </a:t>
            </a:r>
            <a:r>
              <a:rPr lang="nl-NL" baseline="0" dirty="0" err="1" smtClean="0"/>
              <a:t>the</a:t>
            </a:r>
            <a:r>
              <a:rPr lang="nl-NL" baseline="0" dirty="0" smtClean="0"/>
              <a:t> </a:t>
            </a:r>
            <a:r>
              <a:rPr lang="nl-NL" baseline="0" dirty="0" err="1" smtClean="0"/>
              <a:t>totalitarian</a:t>
            </a:r>
            <a:r>
              <a:rPr lang="nl-NL" baseline="0" dirty="0" smtClean="0"/>
              <a:t> regimes of </a:t>
            </a:r>
            <a:r>
              <a:rPr lang="nl-NL" baseline="0" dirty="0" err="1" smtClean="0"/>
              <a:t>those</a:t>
            </a:r>
            <a:r>
              <a:rPr lang="nl-NL" baseline="0" dirty="0" smtClean="0"/>
              <a:t> </a:t>
            </a:r>
            <a:r>
              <a:rPr lang="nl-NL" baseline="0" dirty="0" err="1" smtClean="0"/>
              <a:t>days</a:t>
            </a:r>
            <a:r>
              <a:rPr lang="nl-NL" baseline="0" dirty="0" smtClean="0"/>
              <a:t> </a:t>
            </a:r>
            <a:r>
              <a:rPr lang="nl-NL" baseline="0" dirty="0" err="1" smtClean="0"/>
              <a:t>and</a:t>
            </a:r>
            <a:r>
              <a:rPr lang="nl-NL" baseline="0" dirty="0" smtClean="0"/>
              <a:t> in </a:t>
            </a:r>
            <a:r>
              <a:rPr lang="nl-NL" baseline="0" dirty="0" err="1" smtClean="0"/>
              <a:t>some</a:t>
            </a:r>
            <a:r>
              <a:rPr lang="nl-NL" baseline="0" dirty="0" smtClean="0"/>
              <a:t> case we </a:t>
            </a:r>
            <a:r>
              <a:rPr lang="nl-NL" baseline="0" dirty="0" err="1" smtClean="0"/>
              <a:t>still</a:t>
            </a:r>
            <a:r>
              <a:rPr lang="nl-NL" baseline="0" dirty="0" smtClean="0"/>
              <a:t> </a:t>
            </a:r>
            <a:r>
              <a:rPr lang="nl-NL" baseline="0" dirty="0" err="1" smtClean="0"/>
              <a:t>rescue</a:t>
            </a:r>
            <a:r>
              <a:rPr lang="nl-NL" baseline="0" dirty="0" smtClean="0"/>
              <a:t> </a:t>
            </a:r>
            <a:r>
              <a:rPr lang="nl-NL" baseline="0" dirty="0" err="1" smtClean="0"/>
              <a:t>collections</a:t>
            </a:r>
            <a:r>
              <a:rPr lang="nl-NL" baseline="0" dirty="0" smtClean="0"/>
              <a:t>. In </a:t>
            </a:r>
            <a:r>
              <a:rPr lang="nl-NL" baseline="0" dirty="0" err="1" smtClean="0"/>
              <a:t>this</a:t>
            </a:r>
            <a:r>
              <a:rPr lang="nl-NL" baseline="0" dirty="0" smtClean="0"/>
              <a:t> respect we have a </a:t>
            </a:r>
            <a:r>
              <a:rPr lang="nl-NL" baseline="0" dirty="0" err="1" smtClean="0"/>
              <a:t>so</a:t>
            </a:r>
            <a:r>
              <a:rPr lang="nl-NL" baseline="0" dirty="0" smtClean="0"/>
              <a:t> </a:t>
            </a:r>
            <a:r>
              <a:rPr lang="nl-NL" baseline="0" dirty="0" err="1" smtClean="0"/>
              <a:t>called</a:t>
            </a:r>
            <a:r>
              <a:rPr lang="nl-NL" baseline="0" dirty="0" smtClean="0"/>
              <a:t> safe haven </a:t>
            </a:r>
            <a:r>
              <a:rPr lang="nl-NL" baseline="0" dirty="0" err="1" smtClean="0"/>
              <a:t>function</a:t>
            </a:r>
            <a:r>
              <a:rPr lang="nl-NL" baseline="0" dirty="0" smtClean="0"/>
              <a:t>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7381A9-0C9E-4D3A-A28B-AC4E168A57BC}" type="slidenum">
              <a:rPr lang="nl-NL" smtClean="0"/>
              <a:pPr/>
              <a:t>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644442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 smtClean="0"/>
              <a:t>The</a:t>
            </a:r>
            <a:r>
              <a:rPr lang="nl-NL" baseline="0" dirty="0" smtClean="0"/>
              <a:t> IISH is a research </a:t>
            </a:r>
            <a:r>
              <a:rPr lang="nl-NL" baseline="0" dirty="0" err="1" smtClean="0"/>
              <a:t>institute</a:t>
            </a:r>
            <a:r>
              <a:rPr lang="nl-NL" baseline="0" dirty="0" smtClean="0"/>
              <a:t> </a:t>
            </a:r>
            <a:r>
              <a:rPr lang="nl-NL" baseline="0" dirty="0" err="1" smtClean="0"/>
              <a:t>and</a:t>
            </a:r>
            <a:r>
              <a:rPr lang="nl-NL" baseline="0" dirty="0" smtClean="0"/>
              <a:t> private </a:t>
            </a:r>
            <a:r>
              <a:rPr lang="nl-NL" baseline="0" dirty="0" err="1" smtClean="0"/>
              <a:t>archive</a:t>
            </a:r>
            <a:r>
              <a:rPr lang="nl-NL" baseline="0" dirty="0" smtClean="0"/>
              <a:t> </a:t>
            </a:r>
            <a:r>
              <a:rPr lang="nl-NL" baseline="0" dirty="0" err="1" smtClean="0"/>
              <a:t>collecting</a:t>
            </a:r>
            <a:r>
              <a:rPr lang="nl-NL" baseline="0" dirty="0" smtClean="0"/>
              <a:t> in </a:t>
            </a:r>
            <a:r>
              <a:rPr lang="nl-NL" baseline="0" dirty="0" err="1" smtClean="0"/>
              <a:t>the</a:t>
            </a:r>
            <a:r>
              <a:rPr lang="nl-NL" baseline="0" dirty="0" smtClean="0"/>
              <a:t> field </a:t>
            </a:r>
            <a:r>
              <a:rPr lang="nl-NL" baseline="0" dirty="0" err="1" smtClean="0"/>
              <a:t>labour</a:t>
            </a:r>
            <a:r>
              <a:rPr lang="nl-NL" baseline="0" dirty="0" smtClean="0"/>
              <a:t> </a:t>
            </a:r>
            <a:r>
              <a:rPr lang="nl-NL" baseline="0" dirty="0" err="1" smtClean="0"/>
              <a:t>history</a:t>
            </a:r>
            <a:r>
              <a:rPr lang="nl-NL" baseline="0" dirty="0" smtClean="0"/>
              <a:t> </a:t>
            </a:r>
            <a:r>
              <a:rPr lang="nl-NL" baseline="0" dirty="0" err="1" smtClean="0"/>
              <a:t>and</a:t>
            </a:r>
            <a:r>
              <a:rPr lang="nl-NL" baseline="0" dirty="0" smtClean="0"/>
              <a:t> </a:t>
            </a:r>
            <a:r>
              <a:rPr lang="nl-NL" baseline="0" dirty="0" err="1" smtClean="0"/>
              <a:t>socio-economical</a:t>
            </a:r>
            <a:r>
              <a:rPr lang="nl-NL" baseline="0" dirty="0" smtClean="0"/>
              <a:t> </a:t>
            </a:r>
            <a:r>
              <a:rPr lang="nl-NL" baseline="0" dirty="0" err="1" smtClean="0"/>
              <a:t>movements</a:t>
            </a:r>
            <a:r>
              <a:rPr lang="nl-NL" baseline="0" dirty="0" smtClean="0"/>
              <a:t> (like </a:t>
            </a:r>
            <a:r>
              <a:rPr lang="nl-NL" baseline="0" dirty="0" err="1" smtClean="0"/>
              <a:t>trade</a:t>
            </a:r>
            <a:r>
              <a:rPr lang="nl-NL" baseline="0" dirty="0" smtClean="0"/>
              <a:t> </a:t>
            </a:r>
            <a:r>
              <a:rPr lang="nl-NL" baseline="0" dirty="0" err="1" smtClean="0"/>
              <a:t>unions</a:t>
            </a:r>
            <a:r>
              <a:rPr lang="nl-NL" baseline="0" dirty="0" smtClean="0"/>
              <a:t> but </a:t>
            </a:r>
            <a:r>
              <a:rPr lang="nl-NL" baseline="0" dirty="0" err="1" smtClean="0"/>
              <a:t>also</a:t>
            </a:r>
            <a:r>
              <a:rPr lang="nl-NL" baseline="0" dirty="0" smtClean="0"/>
              <a:t> Greenpeace or Amnesty). The </a:t>
            </a:r>
            <a:r>
              <a:rPr lang="nl-NL" baseline="0" dirty="0" err="1" smtClean="0"/>
              <a:t>institute</a:t>
            </a:r>
            <a:r>
              <a:rPr lang="nl-NL" baseline="0" dirty="0" smtClean="0"/>
              <a:t> was </a:t>
            </a:r>
            <a:r>
              <a:rPr lang="nl-NL" baseline="0" dirty="0" err="1" smtClean="0"/>
              <a:t>erected</a:t>
            </a:r>
            <a:r>
              <a:rPr lang="nl-NL" baseline="0" dirty="0" smtClean="0"/>
              <a:t> in 1935 </a:t>
            </a:r>
            <a:r>
              <a:rPr lang="nl-NL" baseline="0" dirty="0" err="1" smtClean="0"/>
              <a:t>to</a:t>
            </a:r>
            <a:r>
              <a:rPr lang="nl-NL" baseline="0" dirty="0" smtClean="0"/>
              <a:t> </a:t>
            </a:r>
            <a:r>
              <a:rPr lang="nl-NL" baseline="0" dirty="0" err="1" smtClean="0"/>
              <a:t>literally</a:t>
            </a:r>
            <a:r>
              <a:rPr lang="nl-NL" baseline="0" dirty="0" smtClean="0"/>
              <a:t> save </a:t>
            </a:r>
            <a:r>
              <a:rPr lang="nl-NL" baseline="0" dirty="0" err="1" smtClean="0"/>
              <a:t>collections</a:t>
            </a:r>
            <a:r>
              <a:rPr lang="nl-NL" baseline="0" dirty="0" smtClean="0"/>
              <a:t> </a:t>
            </a:r>
            <a:r>
              <a:rPr lang="nl-NL" baseline="0" dirty="0" err="1" smtClean="0"/>
              <a:t>from</a:t>
            </a:r>
            <a:r>
              <a:rPr lang="nl-NL" baseline="0" dirty="0" smtClean="0"/>
              <a:t> </a:t>
            </a:r>
            <a:r>
              <a:rPr lang="nl-NL" baseline="0" dirty="0" err="1" smtClean="0"/>
              <a:t>the</a:t>
            </a:r>
            <a:r>
              <a:rPr lang="nl-NL" baseline="0" dirty="0" smtClean="0"/>
              <a:t> </a:t>
            </a:r>
            <a:r>
              <a:rPr lang="nl-NL" baseline="0" dirty="0" err="1" smtClean="0"/>
              <a:t>totalitarian</a:t>
            </a:r>
            <a:r>
              <a:rPr lang="nl-NL" baseline="0" dirty="0" smtClean="0"/>
              <a:t> regimes of </a:t>
            </a:r>
            <a:r>
              <a:rPr lang="nl-NL" baseline="0" dirty="0" err="1" smtClean="0"/>
              <a:t>those</a:t>
            </a:r>
            <a:r>
              <a:rPr lang="nl-NL" baseline="0" dirty="0" smtClean="0"/>
              <a:t> </a:t>
            </a:r>
            <a:r>
              <a:rPr lang="nl-NL" baseline="0" dirty="0" err="1" smtClean="0"/>
              <a:t>days</a:t>
            </a:r>
            <a:r>
              <a:rPr lang="nl-NL" baseline="0" dirty="0" smtClean="0"/>
              <a:t> </a:t>
            </a:r>
            <a:r>
              <a:rPr lang="nl-NL" baseline="0" dirty="0" err="1" smtClean="0"/>
              <a:t>and</a:t>
            </a:r>
            <a:r>
              <a:rPr lang="nl-NL" baseline="0" dirty="0" smtClean="0"/>
              <a:t> in </a:t>
            </a:r>
            <a:r>
              <a:rPr lang="nl-NL" baseline="0" dirty="0" err="1" smtClean="0"/>
              <a:t>some</a:t>
            </a:r>
            <a:r>
              <a:rPr lang="nl-NL" baseline="0" dirty="0" smtClean="0"/>
              <a:t> case we </a:t>
            </a:r>
            <a:r>
              <a:rPr lang="nl-NL" baseline="0" dirty="0" err="1" smtClean="0"/>
              <a:t>still</a:t>
            </a:r>
            <a:r>
              <a:rPr lang="nl-NL" baseline="0" dirty="0" smtClean="0"/>
              <a:t> </a:t>
            </a:r>
            <a:r>
              <a:rPr lang="nl-NL" baseline="0" dirty="0" err="1" smtClean="0"/>
              <a:t>rescue</a:t>
            </a:r>
            <a:r>
              <a:rPr lang="nl-NL" baseline="0" dirty="0" smtClean="0"/>
              <a:t> </a:t>
            </a:r>
            <a:r>
              <a:rPr lang="nl-NL" baseline="0" dirty="0" err="1" smtClean="0"/>
              <a:t>collections</a:t>
            </a:r>
            <a:r>
              <a:rPr lang="nl-NL" baseline="0" dirty="0" smtClean="0"/>
              <a:t>. In </a:t>
            </a:r>
            <a:r>
              <a:rPr lang="nl-NL" baseline="0" dirty="0" err="1" smtClean="0"/>
              <a:t>this</a:t>
            </a:r>
            <a:r>
              <a:rPr lang="nl-NL" baseline="0" dirty="0" smtClean="0"/>
              <a:t> respect we have a </a:t>
            </a:r>
            <a:r>
              <a:rPr lang="nl-NL" baseline="0" dirty="0" err="1" smtClean="0"/>
              <a:t>so</a:t>
            </a:r>
            <a:r>
              <a:rPr lang="nl-NL" baseline="0" dirty="0" smtClean="0"/>
              <a:t> </a:t>
            </a:r>
            <a:r>
              <a:rPr lang="nl-NL" baseline="0" dirty="0" err="1" smtClean="0"/>
              <a:t>called</a:t>
            </a:r>
            <a:r>
              <a:rPr lang="nl-NL" baseline="0" dirty="0" smtClean="0"/>
              <a:t> safe haven </a:t>
            </a:r>
            <a:r>
              <a:rPr lang="nl-NL" baseline="0" dirty="0" err="1" smtClean="0"/>
              <a:t>function</a:t>
            </a:r>
            <a:r>
              <a:rPr lang="nl-NL" baseline="0" dirty="0" smtClean="0"/>
              <a:t>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7381A9-0C9E-4D3A-A28B-AC4E168A57BC}" type="slidenum">
              <a:rPr lang="nl-NL" smtClean="0"/>
              <a:pPr/>
              <a:t>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2233525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 smtClean="0"/>
              <a:t>The</a:t>
            </a:r>
            <a:r>
              <a:rPr lang="nl-NL" baseline="0" dirty="0" smtClean="0"/>
              <a:t> IISH is a research </a:t>
            </a:r>
            <a:r>
              <a:rPr lang="nl-NL" baseline="0" dirty="0" err="1" smtClean="0"/>
              <a:t>institute</a:t>
            </a:r>
            <a:r>
              <a:rPr lang="nl-NL" baseline="0" dirty="0" smtClean="0"/>
              <a:t> </a:t>
            </a:r>
            <a:r>
              <a:rPr lang="nl-NL" baseline="0" dirty="0" err="1" smtClean="0"/>
              <a:t>and</a:t>
            </a:r>
            <a:r>
              <a:rPr lang="nl-NL" baseline="0" dirty="0" smtClean="0"/>
              <a:t> private </a:t>
            </a:r>
            <a:r>
              <a:rPr lang="nl-NL" baseline="0" dirty="0" err="1" smtClean="0"/>
              <a:t>archive</a:t>
            </a:r>
            <a:r>
              <a:rPr lang="nl-NL" baseline="0" dirty="0" smtClean="0"/>
              <a:t> </a:t>
            </a:r>
            <a:r>
              <a:rPr lang="nl-NL" baseline="0" dirty="0" err="1" smtClean="0"/>
              <a:t>collecting</a:t>
            </a:r>
            <a:r>
              <a:rPr lang="nl-NL" baseline="0" dirty="0" smtClean="0"/>
              <a:t> in </a:t>
            </a:r>
            <a:r>
              <a:rPr lang="nl-NL" baseline="0" dirty="0" err="1" smtClean="0"/>
              <a:t>the</a:t>
            </a:r>
            <a:r>
              <a:rPr lang="nl-NL" baseline="0" dirty="0" smtClean="0"/>
              <a:t> field </a:t>
            </a:r>
            <a:r>
              <a:rPr lang="nl-NL" baseline="0" dirty="0" err="1" smtClean="0"/>
              <a:t>labour</a:t>
            </a:r>
            <a:r>
              <a:rPr lang="nl-NL" baseline="0" dirty="0" smtClean="0"/>
              <a:t> </a:t>
            </a:r>
            <a:r>
              <a:rPr lang="nl-NL" baseline="0" dirty="0" err="1" smtClean="0"/>
              <a:t>history</a:t>
            </a:r>
            <a:r>
              <a:rPr lang="nl-NL" baseline="0" dirty="0" smtClean="0"/>
              <a:t> </a:t>
            </a:r>
            <a:r>
              <a:rPr lang="nl-NL" baseline="0" dirty="0" err="1" smtClean="0"/>
              <a:t>and</a:t>
            </a:r>
            <a:r>
              <a:rPr lang="nl-NL" baseline="0" dirty="0" smtClean="0"/>
              <a:t> </a:t>
            </a:r>
            <a:r>
              <a:rPr lang="nl-NL" baseline="0" dirty="0" err="1" smtClean="0"/>
              <a:t>socio-economical</a:t>
            </a:r>
            <a:r>
              <a:rPr lang="nl-NL" baseline="0" dirty="0" smtClean="0"/>
              <a:t> </a:t>
            </a:r>
            <a:r>
              <a:rPr lang="nl-NL" baseline="0" dirty="0" err="1" smtClean="0"/>
              <a:t>movements</a:t>
            </a:r>
            <a:r>
              <a:rPr lang="nl-NL" baseline="0" dirty="0" smtClean="0"/>
              <a:t> (like </a:t>
            </a:r>
            <a:r>
              <a:rPr lang="nl-NL" baseline="0" dirty="0" err="1" smtClean="0"/>
              <a:t>trade</a:t>
            </a:r>
            <a:r>
              <a:rPr lang="nl-NL" baseline="0" dirty="0" smtClean="0"/>
              <a:t> </a:t>
            </a:r>
            <a:r>
              <a:rPr lang="nl-NL" baseline="0" dirty="0" err="1" smtClean="0"/>
              <a:t>unions</a:t>
            </a:r>
            <a:r>
              <a:rPr lang="nl-NL" baseline="0" dirty="0" smtClean="0"/>
              <a:t> but </a:t>
            </a:r>
            <a:r>
              <a:rPr lang="nl-NL" baseline="0" dirty="0" err="1" smtClean="0"/>
              <a:t>also</a:t>
            </a:r>
            <a:r>
              <a:rPr lang="nl-NL" baseline="0" dirty="0" smtClean="0"/>
              <a:t> Greenpeace or Amnesty). The </a:t>
            </a:r>
            <a:r>
              <a:rPr lang="nl-NL" baseline="0" dirty="0" err="1" smtClean="0"/>
              <a:t>institute</a:t>
            </a:r>
            <a:r>
              <a:rPr lang="nl-NL" baseline="0" dirty="0" smtClean="0"/>
              <a:t> was </a:t>
            </a:r>
            <a:r>
              <a:rPr lang="nl-NL" baseline="0" dirty="0" err="1" smtClean="0"/>
              <a:t>erected</a:t>
            </a:r>
            <a:r>
              <a:rPr lang="nl-NL" baseline="0" dirty="0" smtClean="0"/>
              <a:t> in 1935 </a:t>
            </a:r>
            <a:r>
              <a:rPr lang="nl-NL" baseline="0" dirty="0" err="1" smtClean="0"/>
              <a:t>to</a:t>
            </a:r>
            <a:r>
              <a:rPr lang="nl-NL" baseline="0" dirty="0" smtClean="0"/>
              <a:t> </a:t>
            </a:r>
            <a:r>
              <a:rPr lang="nl-NL" baseline="0" dirty="0" err="1" smtClean="0"/>
              <a:t>literally</a:t>
            </a:r>
            <a:r>
              <a:rPr lang="nl-NL" baseline="0" dirty="0" smtClean="0"/>
              <a:t> save </a:t>
            </a:r>
            <a:r>
              <a:rPr lang="nl-NL" baseline="0" dirty="0" err="1" smtClean="0"/>
              <a:t>collections</a:t>
            </a:r>
            <a:r>
              <a:rPr lang="nl-NL" baseline="0" dirty="0" smtClean="0"/>
              <a:t> </a:t>
            </a:r>
            <a:r>
              <a:rPr lang="nl-NL" baseline="0" dirty="0" err="1" smtClean="0"/>
              <a:t>from</a:t>
            </a:r>
            <a:r>
              <a:rPr lang="nl-NL" baseline="0" dirty="0" smtClean="0"/>
              <a:t> </a:t>
            </a:r>
            <a:r>
              <a:rPr lang="nl-NL" baseline="0" dirty="0" err="1" smtClean="0"/>
              <a:t>the</a:t>
            </a:r>
            <a:r>
              <a:rPr lang="nl-NL" baseline="0" dirty="0" smtClean="0"/>
              <a:t> </a:t>
            </a:r>
            <a:r>
              <a:rPr lang="nl-NL" baseline="0" dirty="0" err="1" smtClean="0"/>
              <a:t>totalitarian</a:t>
            </a:r>
            <a:r>
              <a:rPr lang="nl-NL" baseline="0" dirty="0" smtClean="0"/>
              <a:t> regimes of </a:t>
            </a:r>
            <a:r>
              <a:rPr lang="nl-NL" baseline="0" dirty="0" err="1" smtClean="0"/>
              <a:t>those</a:t>
            </a:r>
            <a:r>
              <a:rPr lang="nl-NL" baseline="0" dirty="0" smtClean="0"/>
              <a:t> </a:t>
            </a:r>
            <a:r>
              <a:rPr lang="nl-NL" baseline="0" dirty="0" err="1" smtClean="0"/>
              <a:t>days</a:t>
            </a:r>
            <a:r>
              <a:rPr lang="nl-NL" baseline="0" dirty="0" smtClean="0"/>
              <a:t> </a:t>
            </a:r>
            <a:r>
              <a:rPr lang="nl-NL" baseline="0" dirty="0" err="1" smtClean="0"/>
              <a:t>and</a:t>
            </a:r>
            <a:r>
              <a:rPr lang="nl-NL" baseline="0" dirty="0" smtClean="0"/>
              <a:t> in </a:t>
            </a:r>
            <a:r>
              <a:rPr lang="nl-NL" baseline="0" dirty="0" err="1" smtClean="0"/>
              <a:t>some</a:t>
            </a:r>
            <a:r>
              <a:rPr lang="nl-NL" baseline="0" dirty="0" smtClean="0"/>
              <a:t> case we </a:t>
            </a:r>
            <a:r>
              <a:rPr lang="nl-NL" baseline="0" dirty="0" err="1" smtClean="0"/>
              <a:t>still</a:t>
            </a:r>
            <a:r>
              <a:rPr lang="nl-NL" baseline="0" dirty="0" smtClean="0"/>
              <a:t> </a:t>
            </a:r>
            <a:r>
              <a:rPr lang="nl-NL" baseline="0" dirty="0" err="1" smtClean="0"/>
              <a:t>rescue</a:t>
            </a:r>
            <a:r>
              <a:rPr lang="nl-NL" baseline="0" dirty="0" smtClean="0"/>
              <a:t> </a:t>
            </a:r>
            <a:r>
              <a:rPr lang="nl-NL" baseline="0" dirty="0" err="1" smtClean="0"/>
              <a:t>collections</a:t>
            </a:r>
            <a:r>
              <a:rPr lang="nl-NL" baseline="0" dirty="0" smtClean="0"/>
              <a:t>. In </a:t>
            </a:r>
            <a:r>
              <a:rPr lang="nl-NL" baseline="0" dirty="0" err="1" smtClean="0"/>
              <a:t>this</a:t>
            </a:r>
            <a:r>
              <a:rPr lang="nl-NL" baseline="0" dirty="0" smtClean="0"/>
              <a:t> respect we have a </a:t>
            </a:r>
            <a:r>
              <a:rPr lang="nl-NL" baseline="0" dirty="0" err="1" smtClean="0"/>
              <a:t>so</a:t>
            </a:r>
            <a:r>
              <a:rPr lang="nl-NL" baseline="0" dirty="0" smtClean="0"/>
              <a:t> </a:t>
            </a:r>
            <a:r>
              <a:rPr lang="nl-NL" baseline="0" dirty="0" err="1" smtClean="0"/>
              <a:t>called</a:t>
            </a:r>
            <a:r>
              <a:rPr lang="nl-NL" baseline="0" dirty="0" smtClean="0"/>
              <a:t> safe haven </a:t>
            </a:r>
            <a:r>
              <a:rPr lang="nl-NL" baseline="0" dirty="0" err="1" smtClean="0"/>
              <a:t>function</a:t>
            </a:r>
            <a:r>
              <a:rPr lang="nl-NL" baseline="0" dirty="0" smtClean="0"/>
              <a:t>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7381A9-0C9E-4D3A-A28B-AC4E168A57BC}" type="slidenum">
              <a:rPr lang="nl-NL" smtClean="0"/>
              <a:pPr/>
              <a:t>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8713600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 smtClean="0"/>
              <a:t>The</a:t>
            </a:r>
            <a:r>
              <a:rPr lang="nl-NL" baseline="0" dirty="0" smtClean="0"/>
              <a:t> IISH is a research </a:t>
            </a:r>
            <a:r>
              <a:rPr lang="nl-NL" baseline="0" dirty="0" err="1" smtClean="0"/>
              <a:t>institute</a:t>
            </a:r>
            <a:r>
              <a:rPr lang="nl-NL" baseline="0" dirty="0" smtClean="0"/>
              <a:t> </a:t>
            </a:r>
            <a:r>
              <a:rPr lang="nl-NL" baseline="0" dirty="0" err="1" smtClean="0"/>
              <a:t>and</a:t>
            </a:r>
            <a:r>
              <a:rPr lang="nl-NL" baseline="0" dirty="0" smtClean="0"/>
              <a:t> private </a:t>
            </a:r>
            <a:r>
              <a:rPr lang="nl-NL" baseline="0" dirty="0" err="1" smtClean="0"/>
              <a:t>archive</a:t>
            </a:r>
            <a:r>
              <a:rPr lang="nl-NL" baseline="0" dirty="0" smtClean="0"/>
              <a:t> </a:t>
            </a:r>
            <a:r>
              <a:rPr lang="nl-NL" baseline="0" dirty="0" err="1" smtClean="0"/>
              <a:t>collecting</a:t>
            </a:r>
            <a:r>
              <a:rPr lang="nl-NL" baseline="0" dirty="0" smtClean="0"/>
              <a:t> in </a:t>
            </a:r>
            <a:r>
              <a:rPr lang="nl-NL" baseline="0" dirty="0" err="1" smtClean="0"/>
              <a:t>the</a:t>
            </a:r>
            <a:r>
              <a:rPr lang="nl-NL" baseline="0" dirty="0" smtClean="0"/>
              <a:t> field </a:t>
            </a:r>
            <a:r>
              <a:rPr lang="nl-NL" baseline="0" dirty="0" err="1" smtClean="0"/>
              <a:t>labour</a:t>
            </a:r>
            <a:r>
              <a:rPr lang="nl-NL" baseline="0" dirty="0" smtClean="0"/>
              <a:t> </a:t>
            </a:r>
            <a:r>
              <a:rPr lang="nl-NL" baseline="0" dirty="0" err="1" smtClean="0"/>
              <a:t>history</a:t>
            </a:r>
            <a:r>
              <a:rPr lang="nl-NL" baseline="0" dirty="0" smtClean="0"/>
              <a:t> </a:t>
            </a:r>
            <a:r>
              <a:rPr lang="nl-NL" baseline="0" dirty="0" err="1" smtClean="0"/>
              <a:t>and</a:t>
            </a:r>
            <a:r>
              <a:rPr lang="nl-NL" baseline="0" dirty="0" smtClean="0"/>
              <a:t> </a:t>
            </a:r>
            <a:r>
              <a:rPr lang="nl-NL" baseline="0" dirty="0" err="1" smtClean="0"/>
              <a:t>socio-economical</a:t>
            </a:r>
            <a:r>
              <a:rPr lang="nl-NL" baseline="0" dirty="0" smtClean="0"/>
              <a:t> </a:t>
            </a:r>
            <a:r>
              <a:rPr lang="nl-NL" baseline="0" dirty="0" err="1" smtClean="0"/>
              <a:t>movements</a:t>
            </a:r>
            <a:r>
              <a:rPr lang="nl-NL" baseline="0" dirty="0" smtClean="0"/>
              <a:t> (like </a:t>
            </a:r>
            <a:r>
              <a:rPr lang="nl-NL" baseline="0" dirty="0" err="1" smtClean="0"/>
              <a:t>trade</a:t>
            </a:r>
            <a:r>
              <a:rPr lang="nl-NL" baseline="0" dirty="0" smtClean="0"/>
              <a:t> </a:t>
            </a:r>
            <a:r>
              <a:rPr lang="nl-NL" baseline="0" dirty="0" err="1" smtClean="0"/>
              <a:t>unions</a:t>
            </a:r>
            <a:r>
              <a:rPr lang="nl-NL" baseline="0" dirty="0" smtClean="0"/>
              <a:t> but </a:t>
            </a:r>
            <a:r>
              <a:rPr lang="nl-NL" baseline="0" dirty="0" err="1" smtClean="0"/>
              <a:t>also</a:t>
            </a:r>
            <a:r>
              <a:rPr lang="nl-NL" baseline="0" dirty="0" smtClean="0"/>
              <a:t> Greenpeace or Amnesty). The </a:t>
            </a:r>
            <a:r>
              <a:rPr lang="nl-NL" baseline="0" dirty="0" err="1" smtClean="0"/>
              <a:t>institute</a:t>
            </a:r>
            <a:r>
              <a:rPr lang="nl-NL" baseline="0" dirty="0" smtClean="0"/>
              <a:t> was </a:t>
            </a:r>
            <a:r>
              <a:rPr lang="nl-NL" baseline="0" dirty="0" err="1" smtClean="0"/>
              <a:t>erected</a:t>
            </a:r>
            <a:r>
              <a:rPr lang="nl-NL" baseline="0" dirty="0" smtClean="0"/>
              <a:t> in 1935 </a:t>
            </a:r>
            <a:r>
              <a:rPr lang="nl-NL" baseline="0" dirty="0" err="1" smtClean="0"/>
              <a:t>to</a:t>
            </a:r>
            <a:r>
              <a:rPr lang="nl-NL" baseline="0" dirty="0" smtClean="0"/>
              <a:t> </a:t>
            </a:r>
            <a:r>
              <a:rPr lang="nl-NL" baseline="0" dirty="0" err="1" smtClean="0"/>
              <a:t>literally</a:t>
            </a:r>
            <a:r>
              <a:rPr lang="nl-NL" baseline="0" dirty="0" smtClean="0"/>
              <a:t> save </a:t>
            </a:r>
            <a:r>
              <a:rPr lang="nl-NL" baseline="0" dirty="0" err="1" smtClean="0"/>
              <a:t>collections</a:t>
            </a:r>
            <a:r>
              <a:rPr lang="nl-NL" baseline="0" dirty="0" smtClean="0"/>
              <a:t> </a:t>
            </a:r>
            <a:r>
              <a:rPr lang="nl-NL" baseline="0" dirty="0" err="1" smtClean="0"/>
              <a:t>from</a:t>
            </a:r>
            <a:r>
              <a:rPr lang="nl-NL" baseline="0" dirty="0" smtClean="0"/>
              <a:t> </a:t>
            </a:r>
            <a:r>
              <a:rPr lang="nl-NL" baseline="0" dirty="0" err="1" smtClean="0"/>
              <a:t>the</a:t>
            </a:r>
            <a:r>
              <a:rPr lang="nl-NL" baseline="0" dirty="0" smtClean="0"/>
              <a:t> </a:t>
            </a:r>
            <a:r>
              <a:rPr lang="nl-NL" baseline="0" dirty="0" err="1" smtClean="0"/>
              <a:t>totalitarian</a:t>
            </a:r>
            <a:r>
              <a:rPr lang="nl-NL" baseline="0" dirty="0" smtClean="0"/>
              <a:t> regimes of </a:t>
            </a:r>
            <a:r>
              <a:rPr lang="nl-NL" baseline="0" dirty="0" err="1" smtClean="0"/>
              <a:t>those</a:t>
            </a:r>
            <a:r>
              <a:rPr lang="nl-NL" baseline="0" dirty="0" smtClean="0"/>
              <a:t> </a:t>
            </a:r>
            <a:r>
              <a:rPr lang="nl-NL" baseline="0" dirty="0" err="1" smtClean="0"/>
              <a:t>days</a:t>
            </a:r>
            <a:r>
              <a:rPr lang="nl-NL" baseline="0" dirty="0" smtClean="0"/>
              <a:t> </a:t>
            </a:r>
            <a:r>
              <a:rPr lang="nl-NL" baseline="0" dirty="0" err="1" smtClean="0"/>
              <a:t>and</a:t>
            </a:r>
            <a:r>
              <a:rPr lang="nl-NL" baseline="0" dirty="0" smtClean="0"/>
              <a:t> in </a:t>
            </a:r>
            <a:r>
              <a:rPr lang="nl-NL" baseline="0" dirty="0" err="1" smtClean="0"/>
              <a:t>some</a:t>
            </a:r>
            <a:r>
              <a:rPr lang="nl-NL" baseline="0" dirty="0" smtClean="0"/>
              <a:t> case we </a:t>
            </a:r>
            <a:r>
              <a:rPr lang="nl-NL" baseline="0" dirty="0" err="1" smtClean="0"/>
              <a:t>still</a:t>
            </a:r>
            <a:r>
              <a:rPr lang="nl-NL" baseline="0" dirty="0" smtClean="0"/>
              <a:t> </a:t>
            </a:r>
            <a:r>
              <a:rPr lang="nl-NL" baseline="0" dirty="0" err="1" smtClean="0"/>
              <a:t>rescue</a:t>
            </a:r>
            <a:r>
              <a:rPr lang="nl-NL" baseline="0" dirty="0" smtClean="0"/>
              <a:t> </a:t>
            </a:r>
            <a:r>
              <a:rPr lang="nl-NL" baseline="0" dirty="0" err="1" smtClean="0"/>
              <a:t>collections</a:t>
            </a:r>
            <a:r>
              <a:rPr lang="nl-NL" baseline="0" dirty="0" smtClean="0"/>
              <a:t>. In </a:t>
            </a:r>
            <a:r>
              <a:rPr lang="nl-NL" baseline="0" dirty="0" err="1" smtClean="0"/>
              <a:t>this</a:t>
            </a:r>
            <a:r>
              <a:rPr lang="nl-NL" baseline="0" dirty="0" smtClean="0"/>
              <a:t> respect we have a </a:t>
            </a:r>
            <a:r>
              <a:rPr lang="nl-NL" baseline="0" dirty="0" err="1" smtClean="0"/>
              <a:t>so</a:t>
            </a:r>
            <a:r>
              <a:rPr lang="nl-NL" baseline="0" dirty="0" smtClean="0"/>
              <a:t> </a:t>
            </a:r>
            <a:r>
              <a:rPr lang="nl-NL" baseline="0" dirty="0" err="1" smtClean="0"/>
              <a:t>called</a:t>
            </a:r>
            <a:r>
              <a:rPr lang="nl-NL" baseline="0" dirty="0" smtClean="0"/>
              <a:t> safe haven </a:t>
            </a:r>
            <a:r>
              <a:rPr lang="nl-NL" baseline="0" dirty="0" err="1" smtClean="0"/>
              <a:t>function</a:t>
            </a:r>
            <a:r>
              <a:rPr lang="nl-NL" baseline="0" dirty="0" smtClean="0"/>
              <a:t>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7381A9-0C9E-4D3A-A28B-AC4E168A57BC}" type="slidenum">
              <a:rPr lang="nl-NL" smtClean="0"/>
              <a:pPr/>
              <a:t>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7838192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 smtClean="0"/>
              <a:t>The</a:t>
            </a:r>
            <a:r>
              <a:rPr lang="nl-NL" baseline="0" dirty="0" smtClean="0"/>
              <a:t> IISH is a research </a:t>
            </a:r>
            <a:r>
              <a:rPr lang="nl-NL" baseline="0" dirty="0" err="1" smtClean="0"/>
              <a:t>institute</a:t>
            </a:r>
            <a:r>
              <a:rPr lang="nl-NL" baseline="0" dirty="0" smtClean="0"/>
              <a:t> </a:t>
            </a:r>
            <a:r>
              <a:rPr lang="nl-NL" baseline="0" dirty="0" err="1" smtClean="0"/>
              <a:t>and</a:t>
            </a:r>
            <a:r>
              <a:rPr lang="nl-NL" baseline="0" dirty="0" smtClean="0"/>
              <a:t> private </a:t>
            </a:r>
            <a:r>
              <a:rPr lang="nl-NL" baseline="0" dirty="0" err="1" smtClean="0"/>
              <a:t>archive</a:t>
            </a:r>
            <a:r>
              <a:rPr lang="nl-NL" baseline="0" dirty="0" smtClean="0"/>
              <a:t> </a:t>
            </a:r>
            <a:r>
              <a:rPr lang="nl-NL" baseline="0" dirty="0" err="1" smtClean="0"/>
              <a:t>collecting</a:t>
            </a:r>
            <a:r>
              <a:rPr lang="nl-NL" baseline="0" dirty="0" smtClean="0"/>
              <a:t> in </a:t>
            </a:r>
            <a:r>
              <a:rPr lang="nl-NL" baseline="0" dirty="0" err="1" smtClean="0"/>
              <a:t>the</a:t>
            </a:r>
            <a:r>
              <a:rPr lang="nl-NL" baseline="0" dirty="0" smtClean="0"/>
              <a:t> field </a:t>
            </a:r>
            <a:r>
              <a:rPr lang="nl-NL" baseline="0" dirty="0" err="1" smtClean="0"/>
              <a:t>labour</a:t>
            </a:r>
            <a:r>
              <a:rPr lang="nl-NL" baseline="0" dirty="0" smtClean="0"/>
              <a:t> </a:t>
            </a:r>
            <a:r>
              <a:rPr lang="nl-NL" baseline="0" dirty="0" err="1" smtClean="0"/>
              <a:t>history</a:t>
            </a:r>
            <a:r>
              <a:rPr lang="nl-NL" baseline="0" dirty="0" smtClean="0"/>
              <a:t> </a:t>
            </a:r>
            <a:r>
              <a:rPr lang="nl-NL" baseline="0" dirty="0" err="1" smtClean="0"/>
              <a:t>and</a:t>
            </a:r>
            <a:r>
              <a:rPr lang="nl-NL" baseline="0" dirty="0" smtClean="0"/>
              <a:t> </a:t>
            </a:r>
            <a:r>
              <a:rPr lang="nl-NL" baseline="0" dirty="0" err="1" smtClean="0"/>
              <a:t>socio-economical</a:t>
            </a:r>
            <a:r>
              <a:rPr lang="nl-NL" baseline="0" dirty="0" smtClean="0"/>
              <a:t> </a:t>
            </a:r>
            <a:r>
              <a:rPr lang="nl-NL" baseline="0" dirty="0" err="1" smtClean="0"/>
              <a:t>movements</a:t>
            </a:r>
            <a:r>
              <a:rPr lang="nl-NL" baseline="0" dirty="0" smtClean="0"/>
              <a:t> (like </a:t>
            </a:r>
            <a:r>
              <a:rPr lang="nl-NL" baseline="0" dirty="0" err="1" smtClean="0"/>
              <a:t>trade</a:t>
            </a:r>
            <a:r>
              <a:rPr lang="nl-NL" baseline="0" dirty="0" smtClean="0"/>
              <a:t> </a:t>
            </a:r>
            <a:r>
              <a:rPr lang="nl-NL" baseline="0" dirty="0" err="1" smtClean="0"/>
              <a:t>unions</a:t>
            </a:r>
            <a:r>
              <a:rPr lang="nl-NL" baseline="0" dirty="0" smtClean="0"/>
              <a:t> but </a:t>
            </a:r>
            <a:r>
              <a:rPr lang="nl-NL" baseline="0" dirty="0" err="1" smtClean="0"/>
              <a:t>also</a:t>
            </a:r>
            <a:r>
              <a:rPr lang="nl-NL" baseline="0" dirty="0" smtClean="0"/>
              <a:t> Greenpeace or Amnesty). The </a:t>
            </a:r>
            <a:r>
              <a:rPr lang="nl-NL" baseline="0" dirty="0" err="1" smtClean="0"/>
              <a:t>institute</a:t>
            </a:r>
            <a:r>
              <a:rPr lang="nl-NL" baseline="0" dirty="0" smtClean="0"/>
              <a:t> was </a:t>
            </a:r>
            <a:r>
              <a:rPr lang="nl-NL" baseline="0" dirty="0" err="1" smtClean="0"/>
              <a:t>erected</a:t>
            </a:r>
            <a:r>
              <a:rPr lang="nl-NL" baseline="0" dirty="0" smtClean="0"/>
              <a:t> in 1935 </a:t>
            </a:r>
            <a:r>
              <a:rPr lang="nl-NL" baseline="0" dirty="0" err="1" smtClean="0"/>
              <a:t>to</a:t>
            </a:r>
            <a:r>
              <a:rPr lang="nl-NL" baseline="0" dirty="0" smtClean="0"/>
              <a:t> </a:t>
            </a:r>
            <a:r>
              <a:rPr lang="nl-NL" baseline="0" dirty="0" err="1" smtClean="0"/>
              <a:t>literally</a:t>
            </a:r>
            <a:r>
              <a:rPr lang="nl-NL" baseline="0" dirty="0" smtClean="0"/>
              <a:t> save </a:t>
            </a:r>
            <a:r>
              <a:rPr lang="nl-NL" baseline="0" dirty="0" err="1" smtClean="0"/>
              <a:t>collections</a:t>
            </a:r>
            <a:r>
              <a:rPr lang="nl-NL" baseline="0" dirty="0" smtClean="0"/>
              <a:t> </a:t>
            </a:r>
            <a:r>
              <a:rPr lang="nl-NL" baseline="0" dirty="0" err="1" smtClean="0"/>
              <a:t>from</a:t>
            </a:r>
            <a:r>
              <a:rPr lang="nl-NL" baseline="0" dirty="0" smtClean="0"/>
              <a:t> </a:t>
            </a:r>
            <a:r>
              <a:rPr lang="nl-NL" baseline="0" dirty="0" err="1" smtClean="0"/>
              <a:t>the</a:t>
            </a:r>
            <a:r>
              <a:rPr lang="nl-NL" baseline="0" dirty="0" smtClean="0"/>
              <a:t> </a:t>
            </a:r>
            <a:r>
              <a:rPr lang="nl-NL" baseline="0" dirty="0" err="1" smtClean="0"/>
              <a:t>totalitarian</a:t>
            </a:r>
            <a:r>
              <a:rPr lang="nl-NL" baseline="0" dirty="0" smtClean="0"/>
              <a:t> regimes of </a:t>
            </a:r>
            <a:r>
              <a:rPr lang="nl-NL" baseline="0" dirty="0" err="1" smtClean="0"/>
              <a:t>those</a:t>
            </a:r>
            <a:r>
              <a:rPr lang="nl-NL" baseline="0" dirty="0" smtClean="0"/>
              <a:t> </a:t>
            </a:r>
            <a:r>
              <a:rPr lang="nl-NL" baseline="0" dirty="0" err="1" smtClean="0"/>
              <a:t>days</a:t>
            </a:r>
            <a:r>
              <a:rPr lang="nl-NL" baseline="0" dirty="0" smtClean="0"/>
              <a:t> </a:t>
            </a:r>
            <a:r>
              <a:rPr lang="nl-NL" baseline="0" dirty="0" err="1" smtClean="0"/>
              <a:t>and</a:t>
            </a:r>
            <a:r>
              <a:rPr lang="nl-NL" baseline="0" dirty="0" smtClean="0"/>
              <a:t> in </a:t>
            </a:r>
            <a:r>
              <a:rPr lang="nl-NL" baseline="0" dirty="0" err="1" smtClean="0"/>
              <a:t>some</a:t>
            </a:r>
            <a:r>
              <a:rPr lang="nl-NL" baseline="0" dirty="0" smtClean="0"/>
              <a:t> case we </a:t>
            </a:r>
            <a:r>
              <a:rPr lang="nl-NL" baseline="0" dirty="0" err="1" smtClean="0"/>
              <a:t>still</a:t>
            </a:r>
            <a:r>
              <a:rPr lang="nl-NL" baseline="0" dirty="0" smtClean="0"/>
              <a:t> </a:t>
            </a:r>
            <a:r>
              <a:rPr lang="nl-NL" baseline="0" dirty="0" err="1" smtClean="0"/>
              <a:t>rescue</a:t>
            </a:r>
            <a:r>
              <a:rPr lang="nl-NL" baseline="0" dirty="0" smtClean="0"/>
              <a:t> </a:t>
            </a:r>
            <a:r>
              <a:rPr lang="nl-NL" baseline="0" dirty="0" err="1" smtClean="0"/>
              <a:t>collections</a:t>
            </a:r>
            <a:r>
              <a:rPr lang="nl-NL" baseline="0" dirty="0" smtClean="0"/>
              <a:t>. In </a:t>
            </a:r>
            <a:r>
              <a:rPr lang="nl-NL" baseline="0" dirty="0" err="1" smtClean="0"/>
              <a:t>this</a:t>
            </a:r>
            <a:r>
              <a:rPr lang="nl-NL" baseline="0" dirty="0" smtClean="0"/>
              <a:t> respect we have a </a:t>
            </a:r>
            <a:r>
              <a:rPr lang="nl-NL" baseline="0" dirty="0" err="1" smtClean="0"/>
              <a:t>so</a:t>
            </a:r>
            <a:r>
              <a:rPr lang="nl-NL" baseline="0" dirty="0" smtClean="0"/>
              <a:t> </a:t>
            </a:r>
            <a:r>
              <a:rPr lang="nl-NL" baseline="0" dirty="0" err="1" smtClean="0"/>
              <a:t>called</a:t>
            </a:r>
            <a:r>
              <a:rPr lang="nl-NL" baseline="0" dirty="0" smtClean="0"/>
              <a:t> safe haven </a:t>
            </a:r>
            <a:r>
              <a:rPr lang="nl-NL" baseline="0" dirty="0" err="1" smtClean="0"/>
              <a:t>function</a:t>
            </a:r>
            <a:r>
              <a:rPr lang="nl-NL" baseline="0" dirty="0" smtClean="0"/>
              <a:t>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7381A9-0C9E-4D3A-A28B-AC4E168A57BC}" type="slidenum">
              <a:rPr lang="nl-NL" smtClean="0"/>
              <a:pPr/>
              <a:t>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5592597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 smtClean="0"/>
              <a:t>The</a:t>
            </a:r>
            <a:r>
              <a:rPr lang="nl-NL" baseline="0" dirty="0" smtClean="0"/>
              <a:t> IISH is a research </a:t>
            </a:r>
            <a:r>
              <a:rPr lang="nl-NL" baseline="0" dirty="0" err="1" smtClean="0"/>
              <a:t>institute</a:t>
            </a:r>
            <a:r>
              <a:rPr lang="nl-NL" baseline="0" dirty="0" smtClean="0"/>
              <a:t> </a:t>
            </a:r>
            <a:r>
              <a:rPr lang="nl-NL" baseline="0" dirty="0" err="1" smtClean="0"/>
              <a:t>and</a:t>
            </a:r>
            <a:r>
              <a:rPr lang="nl-NL" baseline="0" dirty="0" smtClean="0"/>
              <a:t> private </a:t>
            </a:r>
            <a:r>
              <a:rPr lang="nl-NL" baseline="0" dirty="0" err="1" smtClean="0"/>
              <a:t>archive</a:t>
            </a:r>
            <a:r>
              <a:rPr lang="nl-NL" baseline="0" dirty="0" smtClean="0"/>
              <a:t> </a:t>
            </a:r>
            <a:r>
              <a:rPr lang="nl-NL" baseline="0" dirty="0" err="1" smtClean="0"/>
              <a:t>collecting</a:t>
            </a:r>
            <a:r>
              <a:rPr lang="nl-NL" baseline="0" dirty="0" smtClean="0"/>
              <a:t> in </a:t>
            </a:r>
            <a:r>
              <a:rPr lang="nl-NL" baseline="0" dirty="0" err="1" smtClean="0"/>
              <a:t>the</a:t>
            </a:r>
            <a:r>
              <a:rPr lang="nl-NL" baseline="0" dirty="0" smtClean="0"/>
              <a:t> field </a:t>
            </a:r>
            <a:r>
              <a:rPr lang="nl-NL" baseline="0" dirty="0" err="1" smtClean="0"/>
              <a:t>labour</a:t>
            </a:r>
            <a:r>
              <a:rPr lang="nl-NL" baseline="0" dirty="0" smtClean="0"/>
              <a:t> </a:t>
            </a:r>
            <a:r>
              <a:rPr lang="nl-NL" baseline="0" dirty="0" err="1" smtClean="0"/>
              <a:t>history</a:t>
            </a:r>
            <a:r>
              <a:rPr lang="nl-NL" baseline="0" dirty="0" smtClean="0"/>
              <a:t> </a:t>
            </a:r>
            <a:r>
              <a:rPr lang="nl-NL" baseline="0" dirty="0" err="1" smtClean="0"/>
              <a:t>and</a:t>
            </a:r>
            <a:r>
              <a:rPr lang="nl-NL" baseline="0" dirty="0" smtClean="0"/>
              <a:t> </a:t>
            </a:r>
            <a:r>
              <a:rPr lang="nl-NL" baseline="0" dirty="0" err="1" smtClean="0"/>
              <a:t>socio-economical</a:t>
            </a:r>
            <a:r>
              <a:rPr lang="nl-NL" baseline="0" dirty="0" smtClean="0"/>
              <a:t> </a:t>
            </a:r>
            <a:r>
              <a:rPr lang="nl-NL" baseline="0" dirty="0" err="1" smtClean="0"/>
              <a:t>movements</a:t>
            </a:r>
            <a:r>
              <a:rPr lang="nl-NL" baseline="0" dirty="0" smtClean="0"/>
              <a:t> (like </a:t>
            </a:r>
            <a:r>
              <a:rPr lang="nl-NL" baseline="0" dirty="0" err="1" smtClean="0"/>
              <a:t>trade</a:t>
            </a:r>
            <a:r>
              <a:rPr lang="nl-NL" baseline="0" dirty="0" smtClean="0"/>
              <a:t> </a:t>
            </a:r>
            <a:r>
              <a:rPr lang="nl-NL" baseline="0" dirty="0" err="1" smtClean="0"/>
              <a:t>unions</a:t>
            </a:r>
            <a:r>
              <a:rPr lang="nl-NL" baseline="0" dirty="0" smtClean="0"/>
              <a:t> but </a:t>
            </a:r>
            <a:r>
              <a:rPr lang="nl-NL" baseline="0" dirty="0" err="1" smtClean="0"/>
              <a:t>also</a:t>
            </a:r>
            <a:r>
              <a:rPr lang="nl-NL" baseline="0" dirty="0" smtClean="0"/>
              <a:t> Greenpeace or Amnesty). The </a:t>
            </a:r>
            <a:r>
              <a:rPr lang="nl-NL" baseline="0" dirty="0" err="1" smtClean="0"/>
              <a:t>institute</a:t>
            </a:r>
            <a:r>
              <a:rPr lang="nl-NL" baseline="0" dirty="0" smtClean="0"/>
              <a:t> was </a:t>
            </a:r>
            <a:r>
              <a:rPr lang="nl-NL" baseline="0" dirty="0" err="1" smtClean="0"/>
              <a:t>erected</a:t>
            </a:r>
            <a:r>
              <a:rPr lang="nl-NL" baseline="0" dirty="0" smtClean="0"/>
              <a:t> in 1935 </a:t>
            </a:r>
            <a:r>
              <a:rPr lang="nl-NL" baseline="0" dirty="0" err="1" smtClean="0"/>
              <a:t>to</a:t>
            </a:r>
            <a:r>
              <a:rPr lang="nl-NL" baseline="0" dirty="0" smtClean="0"/>
              <a:t> </a:t>
            </a:r>
            <a:r>
              <a:rPr lang="nl-NL" baseline="0" dirty="0" err="1" smtClean="0"/>
              <a:t>literally</a:t>
            </a:r>
            <a:r>
              <a:rPr lang="nl-NL" baseline="0" dirty="0" smtClean="0"/>
              <a:t> save </a:t>
            </a:r>
            <a:r>
              <a:rPr lang="nl-NL" baseline="0" dirty="0" err="1" smtClean="0"/>
              <a:t>collections</a:t>
            </a:r>
            <a:r>
              <a:rPr lang="nl-NL" baseline="0" dirty="0" smtClean="0"/>
              <a:t> </a:t>
            </a:r>
            <a:r>
              <a:rPr lang="nl-NL" baseline="0" dirty="0" err="1" smtClean="0"/>
              <a:t>from</a:t>
            </a:r>
            <a:r>
              <a:rPr lang="nl-NL" baseline="0" dirty="0" smtClean="0"/>
              <a:t> </a:t>
            </a:r>
            <a:r>
              <a:rPr lang="nl-NL" baseline="0" dirty="0" err="1" smtClean="0"/>
              <a:t>the</a:t>
            </a:r>
            <a:r>
              <a:rPr lang="nl-NL" baseline="0" dirty="0" smtClean="0"/>
              <a:t> </a:t>
            </a:r>
            <a:r>
              <a:rPr lang="nl-NL" baseline="0" dirty="0" err="1" smtClean="0"/>
              <a:t>totalitarian</a:t>
            </a:r>
            <a:r>
              <a:rPr lang="nl-NL" baseline="0" dirty="0" smtClean="0"/>
              <a:t> regimes of </a:t>
            </a:r>
            <a:r>
              <a:rPr lang="nl-NL" baseline="0" dirty="0" err="1" smtClean="0"/>
              <a:t>those</a:t>
            </a:r>
            <a:r>
              <a:rPr lang="nl-NL" baseline="0" dirty="0" smtClean="0"/>
              <a:t> </a:t>
            </a:r>
            <a:r>
              <a:rPr lang="nl-NL" baseline="0" dirty="0" err="1" smtClean="0"/>
              <a:t>days</a:t>
            </a:r>
            <a:r>
              <a:rPr lang="nl-NL" baseline="0" dirty="0" smtClean="0"/>
              <a:t> </a:t>
            </a:r>
            <a:r>
              <a:rPr lang="nl-NL" baseline="0" dirty="0" err="1" smtClean="0"/>
              <a:t>and</a:t>
            </a:r>
            <a:r>
              <a:rPr lang="nl-NL" baseline="0" dirty="0" smtClean="0"/>
              <a:t> in </a:t>
            </a:r>
            <a:r>
              <a:rPr lang="nl-NL" baseline="0" dirty="0" err="1" smtClean="0"/>
              <a:t>some</a:t>
            </a:r>
            <a:r>
              <a:rPr lang="nl-NL" baseline="0" dirty="0" smtClean="0"/>
              <a:t> case we </a:t>
            </a:r>
            <a:r>
              <a:rPr lang="nl-NL" baseline="0" dirty="0" err="1" smtClean="0"/>
              <a:t>still</a:t>
            </a:r>
            <a:r>
              <a:rPr lang="nl-NL" baseline="0" dirty="0" smtClean="0"/>
              <a:t> </a:t>
            </a:r>
            <a:r>
              <a:rPr lang="nl-NL" baseline="0" dirty="0" err="1" smtClean="0"/>
              <a:t>rescue</a:t>
            </a:r>
            <a:r>
              <a:rPr lang="nl-NL" baseline="0" dirty="0" smtClean="0"/>
              <a:t> </a:t>
            </a:r>
            <a:r>
              <a:rPr lang="nl-NL" baseline="0" dirty="0" err="1" smtClean="0"/>
              <a:t>collections</a:t>
            </a:r>
            <a:r>
              <a:rPr lang="nl-NL" baseline="0" dirty="0" smtClean="0"/>
              <a:t>. In </a:t>
            </a:r>
            <a:r>
              <a:rPr lang="nl-NL" baseline="0" dirty="0" err="1" smtClean="0"/>
              <a:t>this</a:t>
            </a:r>
            <a:r>
              <a:rPr lang="nl-NL" baseline="0" dirty="0" smtClean="0"/>
              <a:t> respect we have a </a:t>
            </a:r>
            <a:r>
              <a:rPr lang="nl-NL" baseline="0" dirty="0" err="1" smtClean="0"/>
              <a:t>so</a:t>
            </a:r>
            <a:r>
              <a:rPr lang="nl-NL" baseline="0" dirty="0" smtClean="0"/>
              <a:t> </a:t>
            </a:r>
            <a:r>
              <a:rPr lang="nl-NL" baseline="0" dirty="0" err="1" smtClean="0"/>
              <a:t>called</a:t>
            </a:r>
            <a:r>
              <a:rPr lang="nl-NL" baseline="0" dirty="0" smtClean="0"/>
              <a:t> safe haven </a:t>
            </a:r>
            <a:r>
              <a:rPr lang="nl-NL" baseline="0" dirty="0" err="1" smtClean="0"/>
              <a:t>function</a:t>
            </a:r>
            <a:r>
              <a:rPr lang="nl-NL" baseline="0" dirty="0" smtClean="0"/>
              <a:t>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7381A9-0C9E-4D3A-A28B-AC4E168A57BC}" type="slidenum">
              <a:rPr lang="nl-NL" smtClean="0"/>
              <a:pPr/>
              <a:t>7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9006052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 smtClean="0"/>
              <a:t>The</a:t>
            </a:r>
            <a:r>
              <a:rPr lang="nl-NL" baseline="0" dirty="0" smtClean="0"/>
              <a:t> IISH is a research </a:t>
            </a:r>
            <a:r>
              <a:rPr lang="nl-NL" baseline="0" dirty="0" err="1" smtClean="0"/>
              <a:t>institute</a:t>
            </a:r>
            <a:r>
              <a:rPr lang="nl-NL" baseline="0" dirty="0" smtClean="0"/>
              <a:t> </a:t>
            </a:r>
            <a:r>
              <a:rPr lang="nl-NL" baseline="0" dirty="0" err="1" smtClean="0"/>
              <a:t>and</a:t>
            </a:r>
            <a:r>
              <a:rPr lang="nl-NL" baseline="0" dirty="0" smtClean="0"/>
              <a:t> private </a:t>
            </a:r>
            <a:r>
              <a:rPr lang="nl-NL" baseline="0" dirty="0" err="1" smtClean="0"/>
              <a:t>archive</a:t>
            </a:r>
            <a:r>
              <a:rPr lang="nl-NL" baseline="0" dirty="0" smtClean="0"/>
              <a:t> </a:t>
            </a:r>
            <a:r>
              <a:rPr lang="nl-NL" baseline="0" dirty="0" err="1" smtClean="0"/>
              <a:t>collecting</a:t>
            </a:r>
            <a:r>
              <a:rPr lang="nl-NL" baseline="0" dirty="0" smtClean="0"/>
              <a:t> in </a:t>
            </a:r>
            <a:r>
              <a:rPr lang="nl-NL" baseline="0" dirty="0" err="1" smtClean="0"/>
              <a:t>the</a:t>
            </a:r>
            <a:r>
              <a:rPr lang="nl-NL" baseline="0" dirty="0" smtClean="0"/>
              <a:t> field </a:t>
            </a:r>
            <a:r>
              <a:rPr lang="nl-NL" baseline="0" dirty="0" err="1" smtClean="0"/>
              <a:t>labour</a:t>
            </a:r>
            <a:r>
              <a:rPr lang="nl-NL" baseline="0" dirty="0" smtClean="0"/>
              <a:t> </a:t>
            </a:r>
            <a:r>
              <a:rPr lang="nl-NL" baseline="0" dirty="0" err="1" smtClean="0"/>
              <a:t>history</a:t>
            </a:r>
            <a:r>
              <a:rPr lang="nl-NL" baseline="0" dirty="0" smtClean="0"/>
              <a:t> </a:t>
            </a:r>
            <a:r>
              <a:rPr lang="nl-NL" baseline="0" dirty="0" err="1" smtClean="0"/>
              <a:t>and</a:t>
            </a:r>
            <a:r>
              <a:rPr lang="nl-NL" baseline="0" dirty="0" smtClean="0"/>
              <a:t> </a:t>
            </a:r>
            <a:r>
              <a:rPr lang="nl-NL" baseline="0" dirty="0" err="1" smtClean="0"/>
              <a:t>socio-economical</a:t>
            </a:r>
            <a:r>
              <a:rPr lang="nl-NL" baseline="0" dirty="0" smtClean="0"/>
              <a:t> </a:t>
            </a:r>
            <a:r>
              <a:rPr lang="nl-NL" baseline="0" dirty="0" err="1" smtClean="0"/>
              <a:t>movements</a:t>
            </a:r>
            <a:r>
              <a:rPr lang="nl-NL" baseline="0" dirty="0" smtClean="0"/>
              <a:t> (like </a:t>
            </a:r>
            <a:r>
              <a:rPr lang="nl-NL" baseline="0" dirty="0" err="1" smtClean="0"/>
              <a:t>trade</a:t>
            </a:r>
            <a:r>
              <a:rPr lang="nl-NL" baseline="0" dirty="0" smtClean="0"/>
              <a:t> </a:t>
            </a:r>
            <a:r>
              <a:rPr lang="nl-NL" baseline="0" dirty="0" err="1" smtClean="0"/>
              <a:t>unions</a:t>
            </a:r>
            <a:r>
              <a:rPr lang="nl-NL" baseline="0" dirty="0" smtClean="0"/>
              <a:t> but </a:t>
            </a:r>
            <a:r>
              <a:rPr lang="nl-NL" baseline="0" dirty="0" err="1" smtClean="0"/>
              <a:t>also</a:t>
            </a:r>
            <a:r>
              <a:rPr lang="nl-NL" baseline="0" dirty="0" smtClean="0"/>
              <a:t> Greenpeace or Amnesty). The </a:t>
            </a:r>
            <a:r>
              <a:rPr lang="nl-NL" baseline="0" dirty="0" err="1" smtClean="0"/>
              <a:t>institute</a:t>
            </a:r>
            <a:r>
              <a:rPr lang="nl-NL" baseline="0" dirty="0" smtClean="0"/>
              <a:t> was </a:t>
            </a:r>
            <a:r>
              <a:rPr lang="nl-NL" baseline="0" dirty="0" err="1" smtClean="0"/>
              <a:t>erected</a:t>
            </a:r>
            <a:r>
              <a:rPr lang="nl-NL" baseline="0" dirty="0" smtClean="0"/>
              <a:t> in 1935 </a:t>
            </a:r>
            <a:r>
              <a:rPr lang="nl-NL" baseline="0" dirty="0" err="1" smtClean="0"/>
              <a:t>to</a:t>
            </a:r>
            <a:r>
              <a:rPr lang="nl-NL" baseline="0" dirty="0" smtClean="0"/>
              <a:t> </a:t>
            </a:r>
            <a:r>
              <a:rPr lang="nl-NL" baseline="0" dirty="0" err="1" smtClean="0"/>
              <a:t>literally</a:t>
            </a:r>
            <a:r>
              <a:rPr lang="nl-NL" baseline="0" dirty="0" smtClean="0"/>
              <a:t> save </a:t>
            </a:r>
            <a:r>
              <a:rPr lang="nl-NL" baseline="0" dirty="0" err="1" smtClean="0"/>
              <a:t>collections</a:t>
            </a:r>
            <a:r>
              <a:rPr lang="nl-NL" baseline="0" dirty="0" smtClean="0"/>
              <a:t> </a:t>
            </a:r>
            <a:r>
              <a:rPr lang="nl-NL" baseline="0" dirty="0" err="1" smtClean="0"/>
              <a:t>from</a:t>
            </a:r>
            <a:r>
              <a:rPr lang="nl-NL" baseline="0" dirty="0" smtClean="0"/>
              <a:t> </a:t>
            </a:r>
            <a:r>
              <a:rPr lang="nl-NL" baseline="0" dirty="0" err="1" smtClean="0"/>
              <a:t>the</a:t>
            </a:r>
            <a:r>
              <a:rPr lang="nl-NL" baseline="0" dirty="0" smtClean="0"/>
              <a:t> </a:t>
            </a:r>
            <a:r>
              <a:rPr lang="nl-NL" baseline="0" dirty="0" err="1" smtClean="0"/>
              <a:t>totalitarian</a:t>
            </a:r>
            <a:r>
              <a:rPr lang="nl-NL" baseline="0" dirty="0" smtClean="0"/>
              <a:t> regimes of </a:t>
            </a:r>
            <a:r>
              <a:rPr lang="nl-NL" baseline="0" dirty="0" err="1" smtClean="0"/>
              <a:t>those</a:t>
            </a:r>
            <a:r>
              <a:rPr lang="nl-NL" baseline="0" dirty="0" smtClean="0"/>
              <a:t> </a:t>
            </a:r>
            <a:r>
              <a:rPr lang="nl-NL" baseline="0" dirty="0" err="1" smtClean="0"/>
              <a:t>days</a:t>
            </a:r>
            <a:r>
              <a:rPr lang="nl-NL" baseline="0" dirty="0" smtClean="0"/>
              <a:t> </a:t>
            </a:r>
            <a:r>
              <a:rPr lang="nl-NL" baseline="0" dirty="0" err="1" smtClean="0"/>
              <a:t>and</a:t>
            </a:r>
            <a:r>
              <a:rPr lang="nl-NL" baseline="0" dirty="0" smtClean="0"/>
              <a:t> in </a:t>
            </a:r>
            <a:r>
              <a:rPr lang="nl-NL" baseline="0" dirty="0" err="1" smtClean="0"/>
              <a:t>some</a:t>
            </a:r>
            <a:r>
              <a:rPr lang="nl-NL" baseline="0" dirty="0" smtClean="0"/>
              <a:t> case we </a:t>
            </a:r>
            <a:r>
              <a:rPr lang="nl-NL" baseline="0" dirty="0" err="1" smtClean="0"/>
              <a:t>still</a:t>
            </a:r>
            <a:r>
              <a:rPr lang="nl-NL" baseline="0" dirty="0" smtClean="0"/>
              <a:t> </a:t>
            </a:r>
            <a:r>
              <a:rPr lang="nl-NL" baseline="0" dirty="0" err="1" smtClean="0"/>
              <a:t>rescue</a:t>
            </a:r>
            <a:r>
              <a:rPr lang="nl-NL" baseline="0" dirty="0" smtClean="0"/>
              <a:t> </a:t>
            </a:r>
            <a:r>
              <a:rPr lang="nl-NL" baseline="0" dirty="0" err="1" smtClean="0"/>
              <a:t>collections</a:t>
            </a:r>
            <a:r>
              <a:rPr lang="nl-NL" baseline="0" dirty="0" smtClean="0"/>
              <a:t>. In </a:t>
            </a:r>
            <a:r>
              <a:rPr lang="nl-NL" baseline="0" dirty="0" err="1" smtClean="0"/>
              <a:t>this</a:t>
            </a:r>
            <a:r>
              <a:rPr lang="nl-NL" baseline="0" dirty="0" smtClean="0"/>
              <a:t> respect we have a </a:t>
            </a:r>
            <a:r>
              <a:rPr lang="nl-NL" baseline="0" dirty="0" err="1" smtClean="0"/>
              <a:t>so</a:t>
            </a:r>
            <a:r>
              <a:rPr lang="nl-NL" baseline="0" dirty="0" smtClean="0"/>
              <a:t> </a:t>
            </a:r>
            <a:r>
              <a:rPr lang="nl-NL" baseline="0" dirty="0" err="1" smtClean="0"/>
              <a:t>called</a:t>
            </a:r>
            <a:r>
              <a:rPr lang="nl-NL" baseline="0" dirty="0" smtClean="0"/>
              <a:t> safe haven </a:t>
            </a:r>
            <a:r>
              <a:rPr lang="nl-NL" baseline="0" dirty="0" err="1" smtClean="0"/>
              <a:t>function</a:t>
            </a:r>
            <a:r>
              <a:rPr lang="nl-NL" baseline="0" dirty="0" smtClean="0"/>
              <a:t>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7381A9-0C9E-4D3A-A28B-AC4E168A57BC}" type="slidenum">
              <a:rPr lang="nl-NL" smtClean="0"/>
              <a:pPr/>
              <a:t>8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0734158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 smtClean="0"/>
              <a:t>The</a:t>
            </a:r>
            <a:r>
              <a:rPr lang="nl-NL" baseline="0" dirty="0" smtClean="0"/>
              <a:t> IISH is a research </a:t>
            </a:r>
            <a:r>
              <a:rPr lang="nl-NL" baseline="0" dirty="0" err="1" smtClean="0"/>
              <a:t>institute</a:t>
            </a:r>
            <a:r>
              <a:rPr lang="nl-NL" baseline="0" dirty="0" smtClean="0"/>
              <a:t> </a:t>
            </a:r>
            <a:r>
              <a:rPr lang="nl-NL" baseline="0" dirty="0" err="1" smtClean="0"/>
              <a:t>and</a:t>
            </a:r>
            <a:r>
              <a:rPr lang="nl-NL" baseline="0" dirty="0" smtClean="0"/>
              <a:t> private </a:t>
            </a:r>
            <a:r>
              <a:rPr lang="nl-NL" baseline="0" dirty="0" err="1" smtClean="0"/>
              <a:t>archive</a:t>
            </a:r>
            <a:r>
              <a:rPr lang="nl-NL" baseline="0" dirty="0" smtClean="0"/>
              <a:t> </a:t>
            </a:r>
            <a:r>
              <a:rPr lang="nl-NL" baseline="0" dirty="0" err="1" smtClean="0"/>
              <a:t>collecting</a:t>
            </a:r>
            <a:r>
              <a:rPr lang="nl-NL" baseline="0" dirty="0" smtClean="0"/>
              <a:t> in </a:t>
            </a:r>
            <a:r>
              <a:rPr lang="nl-NL" baseline="0" dirty="0" err="1" smtClean="0"/>
              <a:t>the</a:t>
            </a:r>
            <a:r>
              <a:rPr lang="nl-NL" baseline="0" dirty="0" smtClean="0"/>
              <a:t> field </a:t>
            </a:r>
            <a:r>
              <a:rPr lang="nl-NL" baseline="0" dirty="0" err="1" smtClean="0"/>
              <a:t>labour</a:t>
            </a:r>
            <a:r>
              <a:rPr lang="nl-NL" baseline="0" dirty="0" smtClean="0"/>
              <a:t> </a:t>
            </a:r>
            <a:r>
              <a:rPr lang="nl-NL" baseline="0" dirty="0" err="1" smtClean="0"/>
              <a:t>history</a:t>
            </a:r>
            <a:r>
              <a:rPr lang="nl-NL" baseline="0" dirty="0" smtClean="0"/>
              <a:t> </a:t>
            </a:r>
            <a:r>
              <a:rPr lang="nl-NL" baseline="0" dirty="0" err="1" smtClean="0"/>
              <a:t>and</a:t>
            </a:r>
            <a:r>
              <a:rPr lang="nl-NL" baseline="0" dirty="0" smtClean="0"/>
              <a:t> </a:t>
            </a:r>
            <a:r>
              <a:rPr lang="nl-NL" baseline="0" dirty="0" err="1" smtClean="0"/>
              <a:t>socio-economical</a:t>
            </a:r>
            <a:r>
              <a:rPr lang="nl-NL" baseline="0" dirty="0" smtClean="0"/>
              <a:t> </a:t>
            </a:r>
            <a:r>
              <a:rPr lang="nl-NL" baseline="0" dirty="0" err="1" smtClean="0"/>
              <a:t>movements</a:t>
            </a:r>
            <a:r>
              <a:rPr lang="nl-NL" baseline="0" dirty="0" smtClean="0"/>
              <a:t> (like </a:t>
            </a:r>
            <a:r>
              <a:rPr lang="nl-NL" baseline="0" dirty="0" err="1" smtClean="0"/>
              <a:t>trade</a:t>
            </a:r>
            <a:r>
              <a:rPr lang="nl-NL" baseline="0" dirty="0" smtClean="0"/>
              <a:t> </a:t>
            </a:r>
            <a:r>
              <a:rPr lang="nl-NL" baseline="0" dirty="0" err="1" smtClean="0"/>
              <a:t>unions</a:t>
            </a:r>
            <a:r>
              <a:rPr lang="nl-NL" baseline="0" dirty="0" smtClean="0"/>
              <a:t> but </a:t>
            </a:r>
            <a:r>
              <a:rPr lang="nl-NL" baseline="0" dirty="0" err="1" smtClean="0"/>
              <a:t>also</a:t>
            </a:r>
            <a:r>
              <a:rPr lang="nl-NL" baseline="0" dirty="0" smtClean="0"/>
              <a:t> Greenpeace or Amnesty). The </a:t>
            </a:r>
            <a:r>
              <a:rPr lang="nl-NL" baseline="0" dirty="0" err="1" smtClean="0"/>
              <a:t>institute</a:t>
            </a:r>
            <a:r>
              <a:rPr lang="nl-NL" baseline="0" dirty="0" smtClean="0"/>
              <a:t> was </a:t>
            </a:r>
            <a:r>
              <a:rPr lang="nl-NL" baseline="0" dirty="0" err="1" smtClean="0"/>
              <a:t>erected</a:t>
            </a:r>
            <a:r>
              <a:rPr lang="nl-NL" baseline="0" dirty="0" smtClean="0"/>
              <a:t> in 1935 </a:t>
            </a:r>
            <a:r>
              <a:rPr lang="nl-NL" baseline="0" dirty="0" err="1" smtClean="0"/>
              <a:t>to</a:t>
            </a:r>
            <a:r>
              <a:rPr lang="nl-NL" baseline="0" dirty="0" smtClean="0"/>
              <a:t> </a:t>
            </a:r>
            <a:r>
              <a:rPr lang="nl-NL" baseline="0" dirty="0" err="1" smtClean="0"/>
              <a:t>literally</a:t>
            </a:r>
            <a:r>
              <a:rPr lang="nl-NL" baseline="0" dirty="0" smtClean="0"/>
              <a:t> save </a:t>
            </a:r>
            <a:r>
              <a:rPr lang="nl-NL" baseline="0" dirty="0" err="1" smtClean="0"/>
              <a:t>collections</a:t>
            </a:r>
            <a:r>
              <a:rPr lang="nl-NL" baseline="0" dirty="0" smtClean="0"/>
              <a:t> </a:t>
            </a:r>
            <a:r>
              <a:rPr lang="nl-NL" baseline="0" dirty="0" err="1" smtClean="0"/>
              <a:t>from</a:t>
            </a:r>
            <a:r>
              <a:rPr lang="nl-NL" baseline="0" dirty="0" smtClean="0"/>
              <a:t> </a:t>
            </a:r>
            <a:r>
              <a:rPr lang="nl-NL" baseline="0" dirty="0" err="1" smtClean="0"/>
              <a:t>the</a:t>
            </a:r>
            <a:r>
              <a:rPr lang="nl-NL" baseline="0" dirty="0" smtClean="0"/>
              <a:t> </a:t>
            </a:r>
            <a:r>
              <a:rPr lang="nl-NL" baseline="0" dirty="0" err="1" smtClean="0"/>
              <a:t>totalitarian</a:t>
            </a:r>
            <a:r>
              <a:rPr lang="nl-NL" baseline="0" dirty="0" smtClean="0"/>
              <a:t> regimes of </a:t>
            </a:r>
            <a:r>
              <a:rPr lang="nl-NL" baseline="0" dirty="0" err="1" smtClean="0"/>
              <a:t>those</a:t>
            </a:r>
            <a:r>
              <a:rPr lang="nl-NL" baseline="0" dirty="0" smtClean="0"/>
              <a:t> </a:t>
            </a:r>
            <a:r>
              <a:rPr lang="nl-NL" baseline="0" dirty="0" err="1" smtClean="0"/>
              <a:t>days</a:t>
            </a:r>
            <a:r>
              <a:rPr lang="nl-NL" baseline="0" dirty="0" smtClean="0"/>
              <a:t> </a:t>
            </a:r>
            <a:r>
              <a:rPr lang="nl-NL" baseline="0" dirty="0" err="1" smtClean="0"/>
              <a:t>and</a:t>
            </a:r>
            <a:r>
              <a:rPr lang="nl-NL" baseline="0" dirty="0" smtClean="0"/>
              <a:t> in </a:t>
            </a:r>
            <a:r>
              <a:rPr lang="nl-NL" baseline="0" dirty="0" err="1" smtClean="0"/>
              <a:t>some</a:t>
            </a:r>
            <a:r>
              <a:rPr lang="nl-NL" baseline="0" dirty="0" smtClean="0"/>
              <a:t> case we </a:t>
            </a:r>
            <a:r>
              <a:rPr lang="nl-NL" baseline="0" dirty="0" err="1" smtClean="0"/>
              <a:t>still</a:t>
            </a:r>
            <a:r>
              <a:rPr lang="nl-NL" baseline="0" dirty="0" smtClean="0"/>
              <a:t> </a:t>
            </a:r>
            <a:r>
              <a:rPr lang="nl-NL" baseline="0" dirty="0" err="1" smtClean="0"/>
              <a:t>rescue</a:t>
            </a:r>
            <a:r>
              <a:rPr lang="nl-NL" baseline="0" dirty="0" smtClean="0"/>
              <a:t> </a:t>
            </a:r>
            <a:r>
              <a:rPr lang="nl-NL" baseline="0" dirty="0" err="1" smtClean="0"/>
              <a:t>collections</a:t>
            </a:r>
            <a:r>
              <a:rPr lang="nl-NL" baseline="0" dirty="0" smtClean="0"/>
              <a:t>. In </a:t>
            </a:r>
            <a:r>
              <a:rPr lang="nl-NL" baseline="0" dirty="0" err="1" smtClean="0"/>
              <a:t>this</a:t>
            </a:r>
            <a:r>
              <a:rPr lang="nl-NL" baseline="0" dirty="0" smtClean="0"/>
              <a:t> respect we have a </a:t>
            </a:r>
            <a:r>
              <a:rPr lang="nl-NL" baseline="0" dirty="0" err="1" smtClean="0"/>
              <a:t>so</a:t>
            </a:r>
            <a:r>
              <a:rPr lang="nl-NL" baseline="0" dirty="0" smtClean="0"/>
              <a:t> </a:t>
            </a:r>
            <a:r>
              <a:rPr lang="nl-NL" baseline="0" dirty="0" err="1" smtClean="0"/>
              <a:t>called</a:t>
            </a:r>
            <a:r>
              <a:rPr lang="nl-NL" baseline="0" dirty="0" smtClean="0"/>
              <a:t> safe haven </a:t>
            </a:r>
            <a:r>
              <a:rPr lang="nl-NL" baseline="0" dirty="0" err="1" smtClean="0"/>
              <a:t>function</a:t>
            </a:r>
            <a:r>
              <a:rPr lang="nl-NL" baseline="0" dirty="0" smtClean="0"/>
              <a:t>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7381A9-0C9E-4D3A-A28B-AC4E168A57BC}" type="slidenum">
              <a:rPr lang="nl-NL" smtClean="0"/>
              <a:pPr/>
              <a:t>9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987063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3492000" y="3708000"/>
            <a:ext cx="36000" cy="36000"/>
          </a:xfrm>
        </p:spPr>
        <p:txBody>
          <a:bodyPr>
            <a:normAutofit/>
          </a:bodyPr>
          <a:lstStyle>
            <a:lvl1pPr marL="0" indent="0" algn="ctr">
              <a:buNone/>
              <a:defRPr sz="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noProof="0" smtClean="0"/>
              <a:t>Click to edit Master subtitle style</a:t>
            </a:r>
            <a:endParaRPr lang="en-GB" noProof="0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787862" y="2034970"/>
            <a:ext cx="7416000" cy="3492000"/>
          </a:xfrm>
        </p:spPr>
        <p:txBody>
          <a:bodyPr anchor="t" anchorCtr="0">
            <a:normAutofit/>
          </a:bodyPr>
          <a:lstStyle>
            <a:lvl1pPr algn="ctr">
              <a:lnSpc>
                <a:spcPct val="100000"/>
              </a:lnSpc>
              <a:defRPr sz="7000" baseline="0"/>
            </a:lvl1pPr>
          </a:lstStyle>
          <a:p>
            <a:r>
              <a:rPr lang="en-GB" noProof="0" smtClean="0"/>
              <a:t>Title (max 3 lines)</a:t>
            </a:r>
            <a:endParaRPr lang="en-GB" noProof="0"/>
          </a:p>
        </p:txBody>
      </p:sp>
      <p:sp>
        <p:nvSpPr>
          <p:cNvPr id="17" name="Tijdelijke aanduiding voor datum 1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08F7E-942A-434B-A208-EABC96570713}" type="datetime1">
              <a:rPr lang="en-GB" smtClean="0"/>
              <a:t>12/11/2018</a:t>
            </a:fld>
            <a:endParaRPr lang="nl-NL"/>
          </a:p>
        </p:txBody>
      </p:sp>
      <p:sp>
        <p:nvSpPr>
          <p:cNvPr id="18" name="Tijdelijke aanduiding voor dianummer 1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336C48C-F87C-4E4B-81EF-5027B17D1F61}" type="slidenum">
              <a:rPr lang="nl-NL" smtClean="0"/>
              <a:pPr/>
              <a:t>‹#›</a:t>
            </a:fld>
            <a:endParaRPr lang="nl-NL"/>
          </a:p>
        </p:txBody>
      </p:sp>
      <p:sp>
        <p:nvSpPr>
          <p:cNvPr id="19" name="Tijdelijke aanduiding voor voettekst 1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26-5-2015</a:t>
            </a:r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13" name="Tijdelijke aanduiding voor datum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5E72C-614C-4073-911A-12AE5219E07C}" type="datetime1">
              <a:rPr lang="en-GB" smtClean="0"/>
              <a:t>12/11/2018</a:t>
            </a:fld>
            <a:endParaRPr lang="nl-NL"/>
          </a:p>
        </p:txBody>
      </p:sp>
      <p:sp>
        <p:nvSpPr>
          <p:cNvPr id="14" name="Tijdelijke aanduiding voor dianumm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336C48C-F87C-4E4B-81EF-5027B17D1F61}" type="slidenum">
              <a:rPr lang="nl-NL" smtClean="0"/>
              <a:pPr/>
              <a:t>‹#›</a:t>
            </a:fld>
            <a:endParaRPr lang="nl-NL"/>
          </a:p>
        </p:txBody>
      </p:sp>
      <p:sp>
        <p:nvSpPr>
          <p:cNvPr id="15" name="Tijdelijke aanduiding voor voettekst 1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26-5-2015</a:t>
            </a:r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224000" y="1476000"/>
            <a:ext cx="7488000" cy="1044000"/>
          </a:xfrm>
        </p:spPr>
        <p:txBody>
          <a:bodyPr/>
          <a:lstStyle/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1224000" y="2808000"/>
            <a:ext cx="3600000" cy="33840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5112000" y="2808000"/>
            <a:ext cx="3600000" cy="33840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20" name="Tijdelijke aanduiding voor datum 1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D7413-4D17-48CD-A2EC-1327F726881A}" type="datetime1">
              <a:rPr lang="en-GB" smtClean="0"/>
              <a:t>12/11/2018</a:t>
            </a:fld>
            <a:endParaRPr lang="nl-NL"/>
          </a:p>
        </p:txBody>
      </p:sp>
      <p:sp>
        <p:nvSpPr>
          <p:cNvPr id="21" name="Tijdelijke aanduiding voor dianummer 2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336C48C-F87C-4E4B-81EF-5027B17D1F61}" type="slidenum">
              <a:rPr lang="nl-NL" smtClean="0"/>
              <a:pPr/>
              <a:t>‹#›</a:t>
            </a:fld>
            <a:endParaRPr lang="nl-NL"/>
          </a:p>
        </p:txBody>
      </p:sp>
      <p:sp>
        <p:nvSpPr>
          <p:cNvPr id="22" name="Tijdelijke aanduiding voor voettekst 2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26-5-2015</a:t>
            </a:r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15" name="Tijdelijke aanduiding voor datum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692A2-700F-4978-A122-7FB58287A8E8}" type="datetime1">
              <a:rPr lang="en-GB" smtClean="0"/>
              <a:t>12/11/2018</a:t>
            </a:fld>
            <a:endParaRPr lang="nl-NL"/>
          </a:p>
        </p:txBody>
      </p:sp>
      <p:sp>
        <p:nvSpPr>
          <p:cNvPr id="16" name="Tijdelijke aanduiding voor dianumm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336C48C-F87C-4E4B-81EF-5027B17D1F61}" type="slidenum">
              <a:rPr lang="nl-NL" smtClean="0"/>
              <a:pPr/>
              <a:t>‹#›</a:t>
            </a:fld>
            <a:endParaRPr lang="nl-NL"/>
          </a:p>
        </p:txBody>
      </p:sp>
      <p:sp>
        <p:nvSpPr>
          <p:cNvPr id="17" name="Tijdelijke aanduiding voor voettekst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26-5-2015</a:t>
            </a:r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jdelijke aanduiding voor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5CB61-36D5-4A91-A339-E341DB67407B}" type="datetime1">
              <a:rPr lang="en-GB" smtClean="0"/>
              <a:t>12/11/2018</a:t>
            </a:fld>
            <a:endParaRPr lang="nl-NL"/>
          </a:p>
        </p:txBody>
      </p:sp>
      <p:sp>
        <p:nvSpPr>
          <p:cNvPr id="15" name="Tijdelijke aanduiding voor dianumm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336C48C-F87C-4E4B-81EF-5027B17D1F61}" type="slidenum">
              <a:rPr lang="nl-NL" smtClean="0"/>
              <a:pPr/>
              <a:t>‹#›</a:t>
            </a:fld>
            <a:endParaRPr lang="nl-NL"/>
          </a:p>
        </p:txBody>
      </p:sp>
      <p:sp>
        <p:nvSpPr>
          <p:cNvPr id="16" name="Tijdelijke aanduiding voor voettekst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26-5-2015</a:t>
            </a:r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367DD-F5D5-4B59-A489-38570878D435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12-11-2018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3FE3C-A32A-4504-B165-C7CAE962C859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4541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8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1224000" y="1476000"/>
            <a:ext cx="7488000" cy="1044000"/>
          </a:xfrm>
          <a:prstGeom prst="rect">
            <a:avLst/>
          </a:prstGeom>
        </p:spPr>
        <p:txBody>
          <a:bodyPr vert="horz" lIns="72000" tIns="0" rIns="0" bIns="0" rtlCol="0" anchor="t" anchorCtr="0">
            <a:normAutofit/>
          </a:bodyPr>
          <a:lstStyle/>
          <a:p>
            <a:r>
              <a:rPr lang="en-GB" noProof="0" smtClean="0"/>
              <a:t>Klik om de stijl te bewerken</a:t>
            </a:r>
            <a:endParaRPr lang="en-GB" noProof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1224000" y="2807999"/>
            <a:ext cx="7488000" cy="3384000"/>
          </a:xfrm>
          <a:prstGeom prst="rect">
            <a:avLst/>
          </a:prstGeom>
        </p:spPr>
        <p:txBody>
          <a:bodyPr vert="horz" lIns="72000" tIns="0" rIns="0" bIns="0" rtlCol="0">
            <a:normAutofit/>
          </a:bodyPr>
          <a:lstStyle/>
          <a:p>
            <a:pPr lvl="0"/>
            <a:r>
              <a:rPr lang="en-GB" noProof="0" smtClean="0"/>
              <a:t>Klik om de modelstijlen te bewerken</a:t>
            </a:r>
          </a:p>
          <a:p>
            <a:pPr lvl="1"/>
            <a:r>
              <a:rPr lang="en-GB" noProof="0" smtClean="0"/>
              <a:t>&lt;basistekstTweede niveau</a:t>
            </a:r>
          </a:p>
          <a:p>
            <a:pPr lvl="2"/>
            <a:r>
              <a:rPr lang="en-GB" noProof="0" smtClean="0"/>
              <a:t>Derde niveau</a:t>
            </a:r>
          </a:p>
          <a:p>
            <a:pPr lvl="3"/>
            <a:r>
              <a:rPr lang="en-GB" noProof="0" smtClean="0"/>
              <a:t>Vierde niveau</a:t>
            </a:r>
          </a:p>
          <a:p>
            <a:pPr lvl="4"/>
            <a:r>
              <a:rPr lang="en-GB" noProof="0" smtClean="0"/>
              <a:t>Vijfde niveau</a:t>
            </a:r>
            <a:endParaRPr lang="en-GB" noProof="0"/>
          </a:p>
        </p:txBody>
      </p:sp>
      <p:sp>
        <p:nvSpPr>
          <p:cNvPr id="8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6578400" y="688496"/>
            <a:ext cx="2133600" cy="144000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 sz="800" b="1">
                <a:solidFill>
                  <a:schemeClr val="tx2"/>
                </a:solidFill>
              </a:defRPr>
            </a:lvl1pPr>
          </a:lstStyle>
          <a:p>
            <a:fld id="{BE74399E-A315-462A-A488-649834A9ECAD}" type="datetime1">
              <a:rPr lang="en-GB" smtClean="0"/>
              <a:t>12/11/2018</a:t>
            </a:fld>
            <a:endParaRPr lang="nl-NL"/>
          </a:p>
        </p:txBody>
      </p:sp>
      <p:sp>
        <p:nvSpPr>
          <p:cNvPr id="9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896000" y="584084"/>
            <a:ext cx="3816000" cy="144000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 sz="800" b="1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26-5-2015</a:t>
            </a:r>
            <a:endParaRPr lang="nl-NL"/>
          </a:p>
        </p:txBody>
      </p:sp>
      <p:sp>
        <p:nvSpPr>
          <p:cNvPr id="10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280000" y="802885"/>
            <a:ext cx="432000" cy="144000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 sz="800" b="1">
                <a:solidFill>
                  <a:schemeClr val="tx2"/>
                </a:solidFill>
              </a:defRPr>
            </a:lvl1pPr>
          </a:lstStyle>
          <a:p>
            <a:fld id="{1336C48C-F87C-4E4B-81EF-5027B17D1F61}" type="slidenum">
              <a:rPr lang="nl-NL" smtClean="0"/>
              <a:pPr/>
              <a:t>‹#›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4" r:id="rId4"/>
    <p:sldLayoutId id="2147483655" r:id="rId5"/>
    <p:sldLayoutId id="2147483656" r:id="rId6"/>
  </p:sldLayoutIdLst>
  <p:hf hdr="0" dt="0"/>
  <p:txStyles>
    <p:titleStyle>
      <a:lvl1pPr algn="l" defTabSz="914400" rtl="0" eaLnBrk="1" latinLnBrk="0" hangingPunct="1">
        <a:lnSpc>
          <a:spcPts val="3600"/>
        </a:lnSpc>
        <a:spcBef>
          <a:spcPct val="0"/>
        </a:spcBef>
        <a:buNone/>
        <a:defRPr sz="3200" b="1" kern="1200">
          <a:solidFill>
            <a:schemeClr val="tx2"/>
          </a:solidFill>
          <a:latin typeface="Arial" pitchFamily="34" charset="0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0"/>
        </a:spcBef>
        <a:buFont typeface="Arial" pitchFamily="34" charset="0"/>
        <a:buNone/>
        <a:defRPr sz="2000" b="1" kern="1200">
          <a:solidFill>
            <a:schemeClr val="tx2"/>
          </a:solidFill>
          <a:latin typeface="Arial" pitchFamily="34" charset="0"/>
          <a:ea typeface="+mn-ea"/>
          <a:cs typeface="+mn-cs"/>
        </a:defRPr>
      </a:lvl1pPr>
      <a:lvl2pPr marL="0" indent="0" algn="l" defTabSz="914400" rtl="0" eaLnBrk="1" latinLnBrk="0" hangingPunct="1">
        <a:lnSpc>
          <a:spcPct val="100000"/>
        </a:lnSpc>
        <a:spcBef>
          <a:spcPts val="0"/>
        </a:spcBef>
        <a:buFont typeface="Arial" pitchFamily="34" charset="0"/>
        <a:buNone/>
        <a:defRPr sz="1300" kern="1200">
          <a:solidFill>
            <a:schemeClr val="tx2"/>
          </a:solidFill>
          <a:latin typeface="Arial" pitchFamily="34" charset="0"/>
          <a:ea typeface="+mn-ea"/>
          <a:cs typeface="+mn-cs"/>
        </a:defRPr>
      </a:lvl2pPr>
      <a:lvl3pPr marL="270000" indent="-270000" algn="l" defTabSz="914400" rtl="0" eaLnBrk="1" latinLnBrk="0" hangingPunct="1">
        <a:lnSpc>
          <a:spcPct val="100000"/>
        </a:lnSpc>
        <a:spcBef>
          <a:spcPts val="0"/>
        </a:spcBef>
        <a:buFont typeface="Arial" pitchFamily="34" charset="0"/>
        <a:buChar char="•"/>
        <a:defRPr sz="1300" kern="1200">
          <a:solidFill>
            <a:schemeClr val="tx2"/>
          </a:solidFill>
          <a:latin typeface="Arial" pitchFamily="34" charset="0"/>
          <a:ea typeface="+mn-ea"/>
          <a:cs typeface="+mn-cs"/>
        </a:defRPr>
      </a:lvl3pPr>
      <a:lvl4pPr marL="540000" indent="-270000" algn="l" defTabSz="914400" rtl="0" eaLnBrk="1" latinLnBrk="0" hangingPunct="1">
        <a:lnSpc>
          <a:spcPct val="100000"/>
        </a:lnSpc>
        <a:spcBef>
          <a:spcPts val="0"/>
        </a:spcBef>
        <a:buFont typeface="Arial" pitchFamily="34" charset="0"/>
        <a:buChar char="–"/>
        <a:defRPr sz="1300" kern="1200">
          <a:solidFill>
            <a:schemeClr val="tx2"/>
          </a:solidFill>
          <a:latin typeface="Arial" pitchFamily="34" charset="0"/>
          <a:ea typeface="+mn-ea"/>
          <a:cs typeface="+mn-cs"/>
        </a:defRPr>
      </a:lvl4pPr>
      <a:lvl5pPr marL="810000" indent="-270000" algn="l" defTabSz="914400" rtl="0" eaLnBrk="1" latinLnBrk="0" hangingPunct="1">
        <a:lnSpc>
          <a:spcPct val="100000"/>
        </a:lnSpc>
        <a:spcBef>
          <a:spcPts val="0"/>
        </a:spcBef>
        <a:buFont typeface="Arial" pitchFamily="34" charset="0"/>
        <a:buChar char="&gt;"/>
        <a:defRPr sz="1300" kern="1200">
          <a:solidFill>
            <a:schemeClr val="tx2"/>
          </a:solidFill>
          <a:latin typeface="Arial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ndertitel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3" name="Titel 2"/>
          <p:cNvSpPr>
            <a:spLocks noGrp="1"/>
          </p:cNvSpPr>
          <p:nvPr>
            <p:ph type="ctrTitle"/>
          </p:nvPr>
        </p:nvSpPr>
        <p:spPr>
          <a:xfrm>
            <a:off x="179512" y="1683000"/>
            <a:ext cx="8784976" cy="3546200"/>
          </a:xfrm>
        </p:spPr>
        <p:txBody>
          <a:bodyPr>
            <a:noAutofit/>
          </a:bodyPr>
          <a:lstStyle/>
          <a:p>
            <a:r>
              <a:rPr lang="nl-NL" sz="4200" dirty="0" smtClean="0"/>
              <a:t>Digitale particuliere archivering op het IISG: uitdagingen &amp; oplossingen</a:t>
            </a:r>
            <a:r>
              <a:rPr lang="nl-NL" sz="4400" dirty="0" smtClean="0"/>
              <a:t/>
            </a:r>
            <a:br>
              <a:rPr lang="nl-NL" sz="4400" dirty="0" smtClean="0"/>
            </a:br>
            <a:r>
              <a:rPr lang="en-GB" sz="2400" i="1" dirty="0" smtClean="0">
                <a:latin typeface="Calibri"/>
                <a:cs typeface="Calibri"/>
              </a:rPr>
              <a:t/>
            </a:r>
            <a:br>
              <a:rPr lang="en-GB" sz="2400" i="1" dirty="0" smtClean="0">
                <a:latin typeface="Calibri"/>
                <a:cs typeface="Calibri"/>
              </a:rPr>
            </a:br>
            <a:endParaRPr lang="en-GB" sz="2400" i="1" dirty="0">
              <a:latin typeface="Calibri"/>
              <a:cs typeface="Calibri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-36512" y="5838363"/>
            <a:ext cx="913346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NL" sz="2400" b="1" i="1" dirty="0" err="1" smtClean="0">
                <a:solidFill>
                  <a:schemeClr val="tx2"/>
                </a:solidFill>
              </a:rPr>
              <a:t>Robèrt</a:t>
            </a:r>
            <a:r>
              <a:rPr lang="nl-NL" sz="2400" b="1" i="1" dirty="0" smtClean="0">
                <a:solidFill>
                  <a:schemeClr val="tx2"/>
                </a:solidFill>
              </a:rPr>
              <a:t> Gillesse, Marja Musson, Erhan Tuskan, Frank de Jong</a:t>
            </a:r>
            <a:endParaRPr lang="en-US" sz="2400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6856" y="112474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nl-NL" dirty="0" smtClean="0"/>
              <a:t/>
            </a:r>
            <a:br>
              <a:rPr lang="nl-NL" dirty="0" smtClean="0"/>
            </a:br>
            <a:r>
              <a:rPr lang="nl-NL" dirty="0"/>
              <a:t/>
            </a:r>
            <a:br>
              <a:rPr lang="nl-NL" dirty="0"/>
            </a:br>
            <a:r>
              <a:rPr lang="nl-NL" dirty="0" smtClean="0"/>
              <a:t/>
            </a:r>
            <a:br>
              <a:rPr lang="nl-NL" dirty="0" smtClean="0"/>
            </a:br>
            <a:r>
              <a:rPr lang="nl-NL" dirty="0"/>
              <a:t/>
            </a:r>
            <a:br>
              <a:rPr lang="nl-NL" dirty="0"/>
            </a:br>
            <a:r>
              <a:rPr lang="nl-NL" dirty="0" smtClean="0"/>
              <a:t/>
            </a:r>
            <a:br>
              <a:rPr lang="nl-NL" dirty="0" smtClean="0"/>
            </a:br>
            <a:r>
              <a:rPr lang="nl-NL" dirty="0"/>
              <a:t/>
            </a:r>
            <a:br>
              <a:rPr lang="nl-NL" dirty="0"/>
            </a:br>
            <a:endParaRPr lang="nl-NL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>
          <a:xfrm>
            <a:off x="221878" y="2204864"/>
            <a:ext cx="8424936" cy="4641805"/>
          </a:xfrm>
        </p:spPr>
        <p:txBody>
          <a:bodyPr>
            <a:normAutofit/>
          </a:bodyPr>
          <a:lstStyle/>
          <a:p>
            <a:pPr marL="612900" lvl="2" indent="-342900"/>
            <a:endParaRPr lang="en-GB" b="0" dirty="0" smtClean="0">
              <a:latin typeface="+mn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b="0" dirty="0" smtClean="0">
                <a:latin typeface="+mn-lt"/>
              </a:rPr>
              <a:t>Archiefdonor bepaalt – tot op zeker hoogte – de agenda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b="0" dirty="0" smtClean="0">
                <a:latin typeface="+mn-lt"/>
              </a:rPr>
              <a:t>Geen dwingende afspraken kunnen maken over aanlevering:</a:t>
            </a:r>
          </a:p>
          <a:p>
            <a:pPr marL="612900" lvl="2" indent="-342900"/>
            <a:r>
              <a:rPr lang="nl-NL" sz="2400" dirty="0" smtClean="0">
                <a:latin typeface="+mn-lt"/>
              </a:rPr>
              <a:t>Ordening</a:t>
            </a:r>
          </a:p>
          <a:p>
            <a:pPr marL="612900" lvl="2" indent="-342900"/>
            <a:r>
              <a:rPr lang="nl-NL" sz="2400" b="0" dirty="0" smtClean="0">
                <a:latin typeface="+mn-lt"/>
              </a:rPr>
              <a:t>Metadata</a:t>
            </a:r>
          </a:p>
          <a:p>
            <a:pPr marL="612900" lvl="2" indent="-342900"/>
            <a:r>
              <a:rPr lang="nl-NL" sz="2400" dirty="0" smtClean="0">
                <a:latin typeface="+mn-lt"/>
              </a:rPr>
              <a:t>Bestandsformaten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nl-NL" b="0" dirty="0" smtClean="0">
                <a:latin typeface="+mn-lt"/>
              </a:rPr>
              <a:t>In het verleden niet altijd duidelijk afgesproken wat wel en niet kan &amp; mag met het digitaal archief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nl-NL" b="0" dirty="0">
                <a:latin typeface="+mn-lt"/>
              </a:rPr>
              <a:t>V</a:t>
            </a:r>
            <a:r>
              <a:rPr lang="nl-NL" b="0" dirty="0" smtClean="0">
                <a:latin typeface="+mn-lt"/>
              </a:rPr>
              <a:t>ertrouwen </a:t>
            </a:r>
            <a:r>
              <a:rPr lang="nl-NL" b="0" dirty="0" smtClean="0">
                <a:latin typeface="+mn-lt"/>
              </a:rPr>
              <a:t>archiefdonor in handelen instituut van eminent belang</a:t>
            </a:r>
          </a:p>
          <a:p>
            <a:pPr marL="457200" lvl="1" indent="-457200">
              <a:buFont typeface="Arial" panose="020B0604020202020204" pitchFamily="34" charset="0"/>
              <a:buChar char="•"/>
            </a:pPr>
            <a:endParaRPr lang="nl-NL" sz="2400" dirty="0" smtClean="0">
              <a:latin typeface="+mn-lt"/>
            </a:endParaRPr>
          </a:p>
          <a:p>
            <a:pPr marL="612900" lvl="2" indent="-342900"/>
            <a:endParaRPr lang="nl-NL" b="0" dirty="0" smtClean="0">
              <a:latin typeface="+mn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nl-NL" b="0" dirty="0" smtClean="0">
              <a:latin typeface="+mn-lt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53082" y="1178749"/>
            <a:ext cx="8228535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2800" dirty="0" smtClean="0"/>
              <a:t>Specifieke uitdagingen particulier digitaal geboren </a:t>
            </a:r>
          </a:p>
          <a:p>
            <a:r>
              <a:rPr lang="nl-NL" sz="2800" dirty="0" smtClean="0"/>
              <a:t>Archief: acquisitie </a:t>
            </a:r>
            <a:endParaRPr lang="nl-NL" sz="2800" dirty="0"/>
          </a:p>
        </p:txBody>
      </p:sp>
    </p:spTree>
    <p:extLst>
      <p:ext uri="{BB962C8B-B14F-4D97-AF65-F5344CB8AC3E}">
        <p14:creationId xmlns:p14="http://schemas.microsoft.com/office/powerpoint/2010/main" val="2084805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6856" y="112474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nl-NL" dirty="0" smtClean="0"/>
              <a:t/>
            </a:r>
            <a:br>
              <a:rPr lang="nl-NL" dirty="0" smtClean="0"/>
            </a:br>
            <a:r>
              <a:rPr lang="nl-NL" dirty="0"/>
              <a:t/>
            </a:r>
            <a:br>
              <a:rPr lang="nl-NL" dirty="0"/>
            </a:br>
            <a:r>
              <a:rPr lang="nl-NL" dirty="0" smtClean="0"/>
              <a:t/>
            </a:r>
            <a:br>
              <a:rPr lang="nl-NL" dirty="0" smtClean="0"/>
            </a:br>
            <a:r>
              <a:rPr lang="nl-NL" dirty="0"/>
              <a:t/>
            </a:r>
            <a:br>
              <a:rPr lang="nl-NL" dirty="0"/>
            </a:br>
            <a:r>
              <a:rPr lang="nl-NL" dirty="0" smtClean="0"/>
              <a:t/>
            </a:r>
            <a:br>
              <a:rPr lang="nl-NL" dirty="0" smtClean="0"/>
            </a:br>
            <a:r>
              <a:rPr lang="nl-NL" dirty="0"/>
              <a:t/>
            </a:r>
            <a:br>
              <a:rPr lang="nl-NL" dirty="0"/>
            </a:br>
            <a:endParaRPr lang="nl-NL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>
          <a:xfrm>
            <a:off x="221878" y="2204864"/>
            <a:ext cx="8424936" cy="4641805"/>
          </a:xfrm>
        </p:spPr>
        <p:txBody>
          <a:bodyPr>
            <a:normAutofit/>
          </a:bodyPr>
          <a:lstStyle/>
          <a:p>
            <a:pPr marL="612900" lvl="2" indent="-342900"/>
            <a:endParaRPr lang="nl-NL" b="0" dirty="0" smtClean="0">
              <a:latin typeface="+mn-lt"/>
            </a:endParaRPr>
          </a:p>
          <a:p>
            <a:pPr marL="457200" lvl="1" indent="-457200">
              <a:buFont typeface="Arial" panose="020B0604020202020204" pitchFamily="34" charset="0"/>
              <a:buChar char="•"/>
            </a:pPr>
            <a:r>
              <a:rPr lang="nl-NL" sz="2400" dirty="0" smtClean="0">
                <a:latin typeface="+mn-lt"/>
              </a:rPr>
              <a:t>Digitale preservering lastig – want niet kunnen bepalen hoe het binnenkomt. Gevolgen:</a:t>
            </a:r>
          </a:p>
          <a:p>
            <a:pPr marL="727200" lvl="2" indent="-457200"/>
            <a:r>
              <a:rPr lang="nl-NL" sz="2400" dirty="0"/>
              <a:t>Veelheid van verschillende </a:t>
            </a:r>
            <a:r>
              <a:rPr lang="nl-NL" sz="2400" dirty="0" smtClean="0"/>
              <a:t>bestandsformaten</a:t>
            </a:r>
          </a:p>
          <a:p>
            <a:pPr marL="727200" lvl="2" indent="-457200"/>
            <a:r>
              <a:rPr lang="nl-NL" sz="2400" dirty="0" smtClean="0"/>
              <a:t>Van chaotisch tot geordend</a:t>
            </a:r>
          </a:p>
          <a:p>
            <a:pPr marL="727200" lvl="2" indent="-457200"/>
            <a:r>
              <a:rPr lang="nl-NL" sz="2400" dirty="0" smtClean="0"/>
              <a:t>Met maar veelal zonder beschrijvende metadata</a:t>
            </a:r>
            <a:endParaRPr lang="nl-NL" sz="2400" dirty="0" smtClean="0">
              <a:latin typeface="+mn-lt"/>
            </a:endParaRPr>
          </a:p>
          <a:p>
            <a:pPr marL="457200" lvl="1" indent="-457200">
              <a:buFont typeface="Arial" panose="020B0604020202020204" pitchFamily="34" charset="0"/>
              <a:buChar char="•"/>
            </a:pPr>
            <a:r>
              <a:rPr lang="nl-NL" sz="2400" dirty="0">
                <a:latin typeface="+mn-lt"/>
              </a:rPr>
              <a:t>R</a:t>
            </a:r>
            <a:r>
              <a:rPr lang="nl-NL" sz="2400" dirty="0" smtClean="0">
                <a:latin typeface="+mn-lt"/>
              </a:rPr>
              <a:t>ichtlijnen voor IISG archiefvormers in meeste gevallen niet zinvol</a:t>
            </a:r>
          </a:p>
          <a:p>
            <a:pPr marL="457200" lvl="1" indent="-457200">
              <a:buFont typeface="Arial" panose="020B0604020202020204" pitchFamily="34" charset="0"/>
              <a:buChar char="•"/>
            </a:pPr>
            <a:endParaRPr lang="nl-NL" sz="2400" dirty="0" smtClean="0">
              <a:latin typeface="+mn-lt"/>
            </a:endParaRPr>
          </a:p>
          <a:p>
            <a:pPr marL="457200" lvl="1" indent="-457200">
              <a:buFont typeface="Arial" panose="020B0604020202020204" pitchFamily="34" charset="0"/>
              <a:buChar char="•"/>
            </a:pPr>
            <a:endParaRPr lang="nl-NL" sz="2400" dirty="0" smtClean="0">
              <a:latin typeface="+mn-lt"/>
            </a:endParaRPr>
          </a:p>
          <a:p>
            <a:pPr marL="612900" lvl="2" indent="-342900"/>
            <a:endParaRPr lang="nl-NL" b="0" dirty="0" smtClean="0">
              <a:latin typeface="+mn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nl-NL" b="0" dirty="0" smtClean="0">
              <a:latin typeface="+mn-lt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53082" y="1178749"/>
            <a:ext cx="8327921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err="1" smtClean="0"/>
              <a:t>Specifieke</a:t>
            </a:r>
            <a:r>
              <a:rPr lang="en-US" sz="2800" dirty="0" smtClean="0"/>
              <a:t> </a:t>
            </a:r>
            <a:r>
              <a:rPr lang="en-US" sz="2800" dirty="0" err="1" smtClean="0"/>
              <a:t>uitdagingen</a:t>
            </a:r>
            <a:r>
              <a:rPr lang="en-US" sz="2800" dirty="0" smtClean="0"/>
              <a:t> </a:t>
            </a:r>
            <a:r>
              <a:rPr lang="en-US" sz="2800" dirty="0" err="1" smtClean="0"/>
              <a:t>particulier</a:t>
            </a:r>
            <a:r>
              <a:rPr lang="en-US" sz="2800" dirty="0" smtClean="0"/>
              <a:t> </a:t>
            </a:r>
            <a:r>
              <a:rPr lang="en-US" sz="2800" dirty="0" err="1" smtClean="0"/>
              <a:t>digitaal</a:t>
            </a:r>
            <a:r>
              <a:rPr lang="en-US" sz="2800" dirty="0" smtClean="0"/>
              <a:t> </a:t>
            </a:r>
            <a:r>
              <a:rPr lang="en-US" sz="2800" dirty="0" err="1" smtClean="0"/>
              <a:t>geboren</a:t>
            </a:r>
            <a:r>
              <a:rPr lang="en-US" sz="2800" dirty="0" smtClean="0"/>
              <a:t> </a:t>
            </a:r>
          </a:p>
          <a:p>
            <a:r>
              <a:rPr lang="en-US" sz="2800" dirty="0" err="1" smtClean="0"/>
              <a:t>Archief</a:t>
            </a:r>
            <a:r>
              <a:rPr lang="en-US" sz="2800" dirty="0" smtClean="0"/>
              <a:t>: </a:t>
            </a:r>
            <a:r>
              <a:rPr lang="en-US" sz="2800" dirty="0" err="1" smtClean="0"/>
              <a:t>preservering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331751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6856" y="112474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nl-NL" dirty="0" smtClean="0"/>
              <a:t/>
            </a:r>
            <a:br>
              <a:rPr lang="nl-NL" dirty="0" smtClean="0"/>
            </a:br>
            <a:r>
              <a:rPr lang="nl-NL" dirty="0"/>
              <a:t/>
            </a:r>
            <a:br>
              <a:rPr lang="nl-NL" dirty="0"/>
            </a:br>
            <a:r>
              <a:rPr lang="nl-NL" dirty="0" smtClean="0"/>
              <a:t/>
            </a:r>
            <a:br>
              <a:rPr lang="nl-NL" dirty="0" smtClean="0"/>
            </a:br>
            <a:r>
              <a:rPr lang="nl-NL" dirty="0"/>
              <a:t/>
            </a:r>
            <a:br>
              <a:rPr lang="nl-NL" dirty="0"/>
            </a:br>
            <a:r>
              <a:rPr lang="nl-NL" dirty="0" smtClean="0"/>
              <a:t/>
            </a:r>
            <a:br>
              <a:rPr lang="nl-NL" dirty="0" smtClean="0"/>
            </a:br>
            <a:r>
              <a:rPr lang="nl-NL" dirty="0"/>
              <a:t/>
            </a:r>
            <a:br>
              <a:rPr lang="nl-NL" dirty="0"/>
            </a:br>
            <a:endParaRPr lang="nl-NL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>
          <a:xfrm>
            <a:off x="221878" y="2204864"/>
            <a:ext cx="8424936" cy="4641805"/>
          </a:xfrm>
        </p:spPr>
        <p:txBody>
          <a:bodyPr>
            <a:normAutofit/>
          </a:bodyPr>
          <a:lstStyle/>
          <a:p>
            <a:pPr marL="612900" lvl="2" indent="-342900"/>
            <a:endParaRPr lang="en-GB" b="0" dirty="0" smtClean="0">
              <a:latin typeface="+mn-lt"/>
            </a:endParaRPr>
          </a:p>
          <a:p>
            <a:pPr marL="457200" lvl="1" indent="-457200">
              <a:buFont typeface="Arial" panose="020B0604020202020204" pitchFamily="34" charset="0"/>
              <a:buChar char="•"/>
            </a:pPr>
            <a:r>
              <a:rPr lang="en-GB" sz="2400" dirty="0" err="1" smtClean="0">
                <a:latin typeface="+mn-lt"/>
              </a:rPr>
              <a:t>Besluit</a:t>
            </a:r>
            <a:r>
              <a:rPr lang="en-GB" sz="2400" dirty="0" smtClean="0">
                <a:latin typeface="+mn-lt"/>
              </a:rPr>
              <a:t>: in </a:t>
            </a:r>
            <a:r>
              <a:rPr lang="en-GB" sz="2400" dirty="0" err="1" smtClean="0">
                <a:latin typeface="+mn-lt"/>
              </a:rPr>
              <a:t>meeste</a:t>
            </a:r>
            <a:r>
              <a:rPr lang="en-GB" sz="2400" dirty="0" smtClean="0">
                <a:latin typeface="+mn-lt"/>
              </a:rPr>
              <a:t> </a:t>
            </a:r>
            <a:r>
              <a:rPr lang="en-GB" sz="2400" dirty="0" err="1" smtClean="0">
                <a:latin typeface="+mn-lt"/>
              </a:rPr>
              <a:t>gevallen</a:t>
            </a:r>
            <a:r>
              <a:rPr lang="en-GB" sz="2400" dirty="0" smtClean="0">
                <a:latin typeface="+mn-lt"/>
              </a:rPr>
              <a:t> </a:t>
            </a:r>
            <a:r>
              <a:rPr lang="en-GB" sz="2400" dirty="0" err="1" smtClean="0">
                <a:latin typeface="+mn-lt"/>
              </a:rPr>
              <a:t>geen</a:t>
            </a:r>
            <a:r>
              <a:rPr lang="en-GB" sz="2400" dirty="0" smtClean="0">
                <a:latin typeface="+mn-lt"/>
              </a:rPr>
              <a:t> </a:t>
            </a:r>
            <a:r>
              <a:rPr lang="en-GB" sz="2400" dirty="0" err="1" smtClean="0">
                <a:latin typeface="+mn-lt"/>
              </a:rPr>
              <a:t>gedetailleerde</a:t>
            </a:r>
            <a:r>
              <a:rPr lang="en-GB" sz="2400" dirty="0" smtClean="0">
                <a:latin typeface="+mn-lt"/>
              </a:rPr>
              <a:t> </a:t>
            </a:r>
            <a:r>
              <a:rPr lang="en-GB" sz="2400" dirty="0" err="1" smtClean="0">
                <a:latin typeface="+mn-lt"/>
              </a:rPr>
              <a:t>archiefbeschrijvingen</a:t>
            </a:r>
            <a:r>
              <a:rPr lang="en-GB" sz="2400" dirty="0" smtClean="0">
                <a:latin typeface="+mn-lt"/>
              </a:rPr>
              <a:t> </a:t>
            </a:r>
            <a:r>
              <a:rPr lang="en-GB" sz="2400" dirty="0" err="1" smtClean="0">
                <a:latin typeface="+mn-lt"/>
              </a:rPr>
              <a:t>meer</a:t>
            </a:r>
            <a:endParaRPr lang="en-GB" sz="2400" dirty="0" smtClean="0">
              <a:latin typeface="+mn-lt"/>
            </a:endParaRPr>
          </a:p>
          <a:p>
            <a:pPr marL="457200" lvl="1" indent="-457200">
              <a:buFont typeface="Arial" panose="020B0604020202020204" pitchFamily="34" charset="0"/>
              <a:buChar char="•"/>
            </a:pPr>
            <a:r>
              <a:rPr lang="en-GB" sz="2400" dirty="0" err="1" smtClean="0">
                <a:latin typeface="+mn-lt"/>
              </a:rPr>
              <a:t>Veel</a:t>
            </a:r>
            <a:r>
              <a:rPr lang="en-GB" sz="2400" dirty="0" smtClean="0">
                <a:latin typeface="+mn-lt"/>
              </a:rPr>
              <a:t> </a:t>
            </a:r>
            <a:r>
              <a:rPr lang="en-GB" sz="2400" dirty="0" err="1" smtClean="0">
                <a:latin typeface="+mn-lt"/>
              </a:rPr>
              <a:t>verwacht</a:t>
            </a:r>
            <a:r>
              <a:rPr lang="en-GB" sz="2400" dirty="0" smtClean="0">
                <a:latin typeface="+mn-lt"/>
              </a:rPr>
              <a:t> van op </a:t>
            </a:r>
            <a:r>
              <a:rPr lang="en-GB" sz="2400" dirty="0" err="1" smtClean="0">
                <a:latin typeface="+mn-lt"/>
              </a:rPr>
              <a:t>andere</a:t>
            </a:r>
            <a:r>
              <a:rPr lang="en-GB" sz="2400" dirty="0" smtClean="0">
                <a:latin typeface="+mn-lt"/>
              </a:rPr>
              <a:t> </a:t>
            </a:r>
            <a:r>
              <a:rPr lang="en-GB" sz="2400" dirty="0" err="1" smtClean="0">
                <a:latin typeface="+mn-lt"/>
              </a:rPr>
              <a:t>manieren</a:t>
            </a:r>
            <a:r>
              <a:rPr lang="en-GB" sz="2400" dirty="0" smtClean="0">
                <a:latin typeface="+mn-lt"/>
              </a:rPr>
              <a:t> </a:t>
            </a:r>
            <a:r>
              <a:rPr lang="en-GB" sz="2400" dirty="0" err="1" smtClean="0">
                <a:latin typeface="+mn-lt"/>
              </a:rPr>
              <a:t>toegang</a:t>
            </a:r>
            <a:r>
              <a:rPr lang="en-GB" sz="2400" dirty="0" smtClean="0">
                <a:latin typeface="+mn-lt"/>
              </a:rPr>
              <a:t> </a:t>
            </a:r>
            <a:r>
              <a:rPr lang="en-GB" sz="2400" dirty="0" err="1" smtClean="0">
                <a:latin typeface="+mn-lt"/>
              </a:rPr>
              <a:t>geven</a:t>
            </a:r>
            <a:r>
              <a:rPr lang="en-GB" sz="2400" dirty="0" smtClean="0">
                <a:latin typeface="+mn-lt"/>
              </a:rPr>
              <a:t>: </a:t>
            </a:r>
            <a:r>
              <a:rPr lang="en-GB" sz="2400" dirty="0" err="1" smtClean="0">
                <a:latin typeface="+mn-lt"/>
              </a:rPr>
              <a:t>Indexeren</a:t>
            </a:r>
            <a:r>
              <a:rPr lang="en-GB" sz="2400" dirty="0" smtClean="0">
                <a:latin typeface="+mn-lt"/>
              </a:rPr>
              <a:t>, </a:t>
            </a:r>
            <a:r>
              <a:rPr lang="en-GB" sz="2400" dirty="0" err="1" smtClean="0">
                <a:latin typeface="+mn-lt"/>
              </a:rPr>
              <a:t>doorzoekbaar</a:t>
            </a:r>
            <a:r>
              <a:rPr lang="en-GB" sz="2400" dirty="0" smtClean="0">
                <a:latin typeface="+mn-lt"/>
              </a:rPr>
              <a:t> </a:t>
            </a:r>
            <a:r>
              <a:rPr lang="en-GB" sz="2400" dirty="0" err="1" smtClean="0">
                <a:latin typeface="+mn-lt"/>
              </a:rPr>
              <a:t>maken</a:t>
            </a:r>
            <a:r>
              <a:rPr lang="en-GB" sz="2400" dirty="0" smtClean="0">
                <a:latin typeface="+mn-lt"/>
              </a:rPr>
              <a:t>, entity/image recognition, </a:t>
            </a:r>
            <a:r>
              <a:rPr lang="en-GB" sz="2400" dirty="0" err="1" smtClean="0">
                <a:latin typeface="+mn-lt"/>
              </a:rPr>
              <a:t>automatisch</a:t>
            </a:r>
            <a:r>
              <a:rPr lang="en-GB" sz="2400" dirty="0" smtClean="0">
                <a:latin typeface="+mn-lt"/>
              </a:rPr>
              <a:t> </a:t>
            </a:r>
            <a:r>
              <a:rPr lang="en-GB" sz="2400" dirty="0" err="1" smtClean="0">
                <a:latin typeface="+mn-lt"/>
              </a:rPr>
              <a:t>classificeren</a:t>
            </a:r>
            <a:r>
              <a:rPr lang="en-GB" sz="2400" dirty="0" smtClean="0">
                <a:latin typeface="+mn-lt"/>
              </a:rPr>
              <a:t>, DH tools</a:t>
            </a:r>
            <a:endParaRPr lang="en-GB" sz="2400" dirty="0">
              <a:latin typeface="+mn-lt"/>
            </a:endParaRPr>
          </a:p>
          <a:p>
            <a:pPr marL="457200" lvl="1" indent="-457200">
              <a:buFont typeface="Arial" panose="020B0604020202020204" pitchFamily="34" charset="0"/>
              <a:buChar char="•"/>
            </a:pPr>
            <a:r>
              <a:rPr lang="en-GB" sz="2400" dirty="0" smtClean="0">
                <a:latin typeface="+mn-lt"/>
              </a:rPr>
              <a:t>Maar </a:t>
            </a:r>
            <a:r>
              <a:rPr lang="en-GB" sz="2400" dirty="0" err="1" smtClean="0">
                <a:latin typeface="+mn-lt"/>
              </a:rPr>
              <a:t>dat</a:t>
            </a:r>
            <a:r>
              <a:rPr lang="en-GB" sz="2400" dirty="0" smtClean="0">
                <a:latin typeface="+mn-lt"/>
              </a:rPr>
              <a:t> </a:t>
            </a:r>
            <a:r>
              <a:rPr lang="en-GB" sz="2400" i="1" dirty="0" smtClean="0">
                <a:latin typeface="+mn-lt"/>
              </a:rPr>
              <a:t>nu</a:t>
            </a:r>
            <a:r>
              <a:rPr lang="en-GB" sz="2400" dirty="0" smtClean="0">
                <a:latin typeface="+mn-lt"/>
              </a:rPr>
              <a:t> nog </a:t>
            </a:r>
            <a:r>
              <a:rPr lang="en-GB" sz="2400" dirty="0" err="1" smtClean="0">
                <a:latin typeface="+mn-lt"/>
              </a:rPr>
              <a:t>niet</a:t>
            </a:r>
            <a:r>
              <a:rPr lang="en-GB" sz="2400" dirty="0" smtClean="0">
                <a:latin typeface="+mn-lt"/>
              </a:rPr>
              <a:t> </a:t>
            </a:r>
            <a:r>
              <a:rPr lang="en-GB" sz="2400" dirty="0" err="1" smtClean="0">
                <a:latin typeface="+mn-lt"/>
              </a:rPr>
              <a:t>beschikbaar</a:t>
            </a:r>
            <a:endParaRPr lang="en-GB" sz="2400" dirty="0" smtClean="0">
              <a:latin typeface="+mn-lt"/>
            </a:endParaRPr>
          </a:p>
          <a:p>
            <a:pPr marL="457200" lvl="1" indent="-457200">
              <a:buFont typeface="Arial" panose="020B0604020202020204" pitchFamily="34" charset="0"/>
              <a:buChar char="•"/>
            </a:pPr>
            <a:r>
              <a:rPr lang="en-GB" sz="2400" dirty="0" err="1" smtClean="0">
                <a:latin typeface="+mn-lt"/>
              </a:rPr>
              <a:t>En</a:t>
            </a:r>
            <a:r>
              <a:rPr lang="en-GB" sz="2400" dirty="0" smtClean="0">
                <a:latin typeface="+mn-lt"/>
              </a:rPr>
              <a:t> </a:t>
            </a:r>
            <a:r>
              <a:rPr lang="en-GB" sz="2400" dirty="0" err="1" smtClean="0">
                <a:latin typeface="+mn-lt"/>
              </a:rPr>
              <a:t>rekening</a:t>
            </a:r>
            <a:r>
              <a:rPr lang="en-GB" sz="2400" dirty="0" smtClean="0">
                <a:latin typeface="+mn-lt"/>
              </a:rPr>
              <a:t> </a:t>
            </a:r>
            <a:r>
              <a:rPr lang="en-GB" sz="2400" dirty="0" err="1" smtClean="0">
                <a:latin typeface="+mn-lt"/>
              </a:rPr>
              <a:t>houden</a:t>
            </a:r>
            <a:r>
              <a:rPr lang="en-GB" sz="2400" dirty="0" smtClean="0">
                <a:latin typeface="+mn-lt"/>
              </a:rPr>
              <a:t> met </a:t>
            </a:r>
            <a:r>
              <a:rPr lang="en-GB" sz="2400" dirty="0" err="1" smtClean="0">
                <a:latin typeface="+mn-lt"/>
              </a:rPr>
              <a:t>beperkingen</a:t>
            </a:r>
            <a:r>
              <a:rPr lang="en-GB" sz="2400" dirty="0" smtClean="0">
                <a:latin typeface="+mn-lt"/>
              </a:rPr>
              <a:t>: </a:t>
            </a:r>
            <a:r>
              <a:rPr lang="en-GB" sz="2400" dirty="0" err="1" smtClean="0">
                <a:latin typeface="+mn-lt"/>
              </a:rPr>
              <a:t>contractueel</a:t>
            </a:r>
            <a:r>
              <a:rPr lang="en-GB" sz="2400" dirty="0" smtClean="0">
                <a:latin typeface="+mn-lt"/>
              </a:rPr>
              <a:t>, privacy, copyrights</a:t>
            </a:r>
          </a:p>
          <a:p>
            <a:pPr marL="457200" lvl="1" indent="-457200">
              <a:buFont typeface="Arial" panose="020B0604020202020204" pitchFamily="34" charset="0"/>
              <a:buChar char="•"/>
            </a:pPr>
            <a:r>
              <a:rPr lang="en-GB" sz="2400" dirty="0" err="1" smtClean="0">
                <a:latin typeface="+mn-lt"/>
              </a:rPr>
              <a:t>Dus</a:t>
            </a:r>
            <a:r>
              <a:rPr lang="en-GB" sz="2400" dirty="0" smtClean="0">
                <a:latin typeface="+mn-lt"/>
              </a:rPr>
              <a:t> hoe nu om </a:t>
            </a:r>
            <a:r>
              <a:rPr lang="en-GB" sz="2400" dirty="0" err="1" smtClean="0">
                <a:latin typeface="+mn-lt"/>
              </a:rPr>
              <a:t>te</a:t>
            </a:r>
            <a:r>
              <a:rPr lang="en-GB" sz="2400" dirty="0" smtClean="0">
                <a:latin typeface="+mn-lt"/>
              </a:rPr>
              <a:t> </a:t>
            </a:r>
            <a:r>
              <a:rPr lang="en-GB" sz="2400" dirty="0" err="1" smtClean="0">
                <a:latin typeface="+mn-lt"/>
              </a:rPr>
              <a:t>gaan</a:t>
            </a:r>
            <a:r>
              <a:rPr lang="en-GB" sz="2400" dirty="0">
                <a:latin typeface="+mn-lt"/>
              </a:rPr>
              <a:t> </a:t>
            </a:r>
            <a:r>
              <a:rPr lang="en-GB" sz="2400" dirty="0" smtClean="0">
                <a:latin typeface="+mn-lt"/>
              </a:rPr>
              <a:t>met </a:t>
            </a:r>
            <a:r>
              <a:rPr lang="en-GB" sz="2400" dirty="0" err="1" smtClean="0">
                <a:latin typeface="+mn-lt"/>
              </a:rPr>
              <a:t>verzoek</a:t>
            </a:r>
            <a:r>
              <a:rPr lang="en-GB" sz="2400" dirty="0" smtClean="0">
                <a:latin typeface="+mn-lt"/>
              </a:rPr>
              <a:t> om </a:t>
            </a:r>
            <a:r>
              <a:rPr lang="en-GB" sz="2400" dirty="0" err="1" smtClean="0">
                <a:latin typeface="+mn-lt"/>
              </a:rPr>
              <a:t>toegang</a:t>
            </a:r>
            <a:r>
              <a:rPr lang="en-GB" sz="2400" dirty="0" smtClean="0">
                <a:latin typeface="+mn-lt"/>
              </a:rPr>
              <a:t>?</a:t>
            </a:r>
          </a:p>
          <a:p>
            <a:pPr marL="457200" lvl="1" indent="-457200">
              <a:buFont typeface="Arial" panose="020B0604020202020204" pitchFamily="34" charset="0"/>
              <a:buChar char="•"/>
            </a:pPr>
            <a:r>
              <a:rPr lang="en-GB" sz="2400" dirty="0" err="1" smtClean="0">
                <a:latin typeface="+mn-lt"/>
              </a:rPr>
              <a:t>Discussie</a:t>
            </a:r>
            <a:r>
              <a:rPr lang="en-GB" sz="2400" dirty="0" smtClean="0">
                <a:latin typeface="+mn-lt"/>
              </a:rPr>
              <a:t> </a:t>
            </a:r>
            <a:r>
              <a:rPr lang="en-GB" sz="2400" dirty="0" err="1" smtClean="0">
                <a:latin typeface="+mn-lt"/>
              </a:rPr>
              <a:t>binnen</a:t>
            </a:r>
            <a:r>
              <a:rPr lang="en-GB" sz="2400" dirty="0" smtClean="0">
                <a:latin typeface="+mn-lt"/>
              </a:rPr>
              <a:t> IISG hoe we </a:t>
            </a:r>
            <a:r>
              <a:rPr lang="en-GB" sz="2400" dirty="0" err="1" smtClean="0">
                <a:latin typeface="+mn-lt"/>
              </a:rPr>
              <a:t>omgaan</a:t>
            </a:r>
            <a:r>
              <a:rPr lang="en-GB" sz="2400" dirty="0" smtClean="0">
                <a:latin typeface="+mn-lt"/>
              </a:rPr>
              <a:t> met </a:t>
            </a:r>
            <a:r>
              <a:rPr lang="en-GB" sz="2400" dirty="0" err="1" smtClean="0">
                <a:latin typeface="+mn-lt"/>
              </a:rPr>
              <a:t>gebruik</a:t>
            </a:r>
            <a:r>
              <a:rPr lang="en-GB" sz="2400" dirty="0" smtClean="0">
                <a:latin typeface="+mn-lt"/>
              </a:rPr>
              <a:t> </a:t>
            </a:r>
            <a:r>
              <a:rPr lang="en-GB" sz="2400" dirty="0" err="1" smtClean="0">
                <a:latin typeface="+mn-lt"/>
              </a:rPr>
              <a:t>en</a:t>
            </a:r>
            <a:r>
              <a:rPr lang="en-GB" sz="2400" dirty="0" smtClean="0">
                <a:latin typeface="+mn-lt"/>
              </a:rPr>
              <a:t> </a:t>
            </a:r>
            <a:r>
              <a:rPr lang="en-GB" sz="2400" dirty="0" err="1" smtClean="0">
                <a:latin typeface="+mn-lt"/>
              </a:rPr>
              <a:t>toegang</a:t>
            </a:r>
            <a:r>
              <a:rPr lang="en-GB" sz="2400" dirty="0" smtClean="0">
                <a:latin typeface="+mn-lt"/>
              </a:rPr>
              <a:t> van digital </a:t>
            </a:r>
            <a:r>
              <a:rPr lang="en-GB" sz="2400" dirty="0" err="1" smtClean="0">
                <a:latin typeface="+mn-lt"/>
              </a:rPr>
              <a:t>geboren</a:t>
            </a:r>
            <a:r>
              <a:rPr lang="en-GB" sz="2400" dirty="0" smtClean="0">
                <a:latin typeface="+mn-lt"/>
              </a:rPr>
              <a:t> </a:t>
            </a:r>
            <a:r>
              <a:rPr lang="en-GB" sz="2400" dirty="0" err="1" smtClean="0">
                <a:latin typeface="+mn-lt"/>
              </a:rPr>
              <a:t>archieven</a:t>
            </a:r>
            <a:r>
              <a:rPr lang="en-GB" sz="2400" dirty="0" smtClean="0">
                <a:latin typeface="+mn-lt"/>
              </a:rPr>
              <a:t> nog </a:t>
            </a:r>
            <a:r>
              <a:rPr lang="en-GB" sz="2400" dirty="0" err="1" smtClean="0">
                <a:latin typeface="+mn-lt"/>
              </a:rPr>
              <a:t>niet</a:t>
            </a:r>
            <a:r>
              <a:rPr lang="en-GB" sz="2400" dirty="0" smtClean="0">
                <a:latin typeface="+mn-lt"/>
              </a:rPr>
              <a:t> </a:t>
            </a:r>
            <a:r>
              <a:rPr lang="en-GB" sz="2400" dirty="0" err="1" smtClean="0">
                <a:latin typeface="+mn-lt"/>
              </a:rPr>
              <a:t>afgerond</a:t>
            </a:r>
            <a:endParaRPr lang="en-GB" sz="2400" dirty="0" smtClean="0">
              <a:latin typeface="+mn-lt"/>
            </a:endParaRPr>
          </a:p>
          <a:p>
            <a:pPr marL="457200" lvl="1" indent="-457200">
              <a:buFont typeface="Arial" panose="020B0604020202020204" pitchFamily="34" charset="0"/>
              <a:buChar char="•"/>
            </a:pPr>
            <a:endParaRPr lang="en-GB" sz="2400" dirty="0" smtClean="0">
              <a:latin typeface="+mn-lt"/>
            </a:endParaRPr>
          </a:p>
          <a:p>
            <a:pPr marL="457200" lvl="1" indent="-457200">
              <a:buFont typeface="Arial" panose="020B0604020202020204" pitchFamily="34" charset="0"/>
              <a:buChar char="•"/>
            </a:pPr>
            <a:endParaRPr lang="en-GB" sz="2400" dirty="0" smtClean="0">
              <a:latin typeface="+mn-lt"/>
            </a:endParaRPr>
          </a:p>
          <a:p>
            <a:pPr marL="612900" lvl="2" indent="-342900"/>
            <a:endParaRPr lang="en-GB" b="0" dirty="0" smtClean="0">
              <a:latin typeface="+mn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b="0" dirty="0" smtClean="0">
              <a:latin typeface="+mn-lt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53082" y="1178749"/>
            <a:ext cx="8228535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err="1" smtClean="0"/>
              <a:t>Specifieke</a:t>
            </a:r>
            <a:r>
              <a:rPr lang="en-US" sz="2800" dirty="0" smtClean="0"/>
              <a:t> </a:t>
            </a:r>
            <a:r>
              <a:rPr lang="en-US" sz="2800" dirty="0" err="1" smtClean="0"/>
              <a:t>uitdagingen</a:t>
            </a:r>
            <a:r>
              <a:rPr lang="en-US" sz="2800" dirty="0" smtClean="0"/>
              <a:t> </a:t>
            </a:r>
            <a:r>
              <a:rPr lang="en-US" sz="2800" dirty="0" err="1" smtClean="0"/>
              <a:t>particulier</a:t>
            </a:r>
            <a:r>
              <a:rPr lang="en-US" sz="2800" dirty="0" smtClean="0"/>
              <a:t> </a:t>
            </a:r>
            <a:r>
              <a:rPr lang="en-US" sz="2800" dirty="0" err="1" smtClean="0"/>
              <a:t>digitaal</a:t>
            </a:r>
            <a:r>
              <a:rPr lang="en-US" sz="2800" dirty="0" smtClean="0"/>
              <a:t> </a:t>
            </a:r>
            <a:r>
              <a:rPr lang="en-US" sz="2800" dirty="0" err="1" smtClean="0"/>
              <a:t>geboren</a:t>
            </a:r>
            <a:r>
              <a:rPr lang="en-US" sz="2800" dirty="0" smtClean="0"/>
              <a:t> </a:t>
            </a:r>
          </a:p>
          <a:p>
            <a:r>
              <a:rPr lang="en-US" sz="2800" dirty="0" err="1" smtClean="0"/>
              <a:t>archief</a:t>
            </a:r>
            <a:r>
              <a:rPr lang="en-US" sz="2800" dirty="0" smtClean="0"/>
              <a:t>: </a:t>
            </a:r>
            <a:r>
              <a:rPr lang="en-US" sz="2800" dirty="0" err="1" smtClean="0"/>
              <a:t>bieden</a:t>
            </a:r>
            <a:r>
              <a:rPr lang="en-US" sz="2800" dirty="0" smtClean="0"/>
              <a:t> </a:t>
            </a:r>
            <a:r>
              <a:rPr lang="en-US" sz="2800" dirty="0" err="1" smtClean="0"/>
              <a:t>toegang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847145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6856" y="112474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nl-NL" dirty="0" smtClean="0"/>
              <a:t/>
            </a:r>
            <a:br>
              <a:rPr lang="nl-NL" dirty="0" smtClean="0"/>
            </a:br>
            <a:r>
              <a:rPr lang="nl-NL" dirty="0"/>
              <a:t/>
            </a:r>
            <a:br>
              <a:rPr lang="nl-NL" dirty="0"/>
            </a:br>
            <a:r>
              <a:rPr lang="nl-NL" dirty="0" smtClean="0"/>
              <a:t/>
            </a:r>
            <a:br>
              <a:rPr lang="nl-NL" dirty="0" smtClean="0"/>
            </a:br>
            <a:r>
              <a:rPr lang="nl-NL" dirty="0"/>
              <a:t/>
            </a:r>
            <a:br>
              <a:rPr lang="nl-NL" dirty="0"/>
            </a:br>
            <a:r>
              <a:rPr lang="nl-NL" dirty="0" smtClean="0"/>
              <a:t/>
            </a:r>
            <a:br>
              <a:rPr lang="nl-NL" dirty="0" smtClean="0"/>
            </a:br>
            <a:r>
              <a:rPr lang="nl-NL" dirty="0"/>
              <a:t/>
            </a:r>
            <a:br>
              <a:rPr lang="nl-NL" dirty="0"/>
            </a:br>
            <a:endParaRPr lang="nl-NL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>
          <a:xfrm>
            <a:off x="221163" y="1826928"/>
            <a:ext cx="8424936" cy="4641805"/>
          </a:xfrm>
        </p:spPr>
        <p:txBody>
          <a:bodyPr>
            <a:normAutofit lnSpcReduction="10000"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b="0" dirty="0" err="1" smtClean="0">
                <a:latin typeface="+mn-lt"/>
              </a:rPr>
              <a:t>Uitdagingen</a:t>
            </a:r>
            <a:r>
              <a:rPr lang="en-GB" b="0" dirty="0" smtClean="0">
                <a:latin typeface="+mn-lt"/>
              </a:rPr>
              <a:t> </a:t>
            </a:r>
            <a:r>
              <a:rPr lang="en-GB" b="0" dirty="0" err="1" smtClean="0">
                <a:latin typeface="+mn-lt"/>
              </a:rPr>
              <a:t>weerhouden</a:t>
            </a:r>
            <a:r>
              <a:rPr lang="en-GB" b="0" dirty="0" smtClean="0">
                <a:latin typeface="+mn-lt"/>
              </a:rPr>
              <a:t> </a:t>
            </a:r>
            <a:r>
              <a:rPr lang="en-GB" b="0" dirty="0" err="1" smtClean="0">
                <a:latin typeface="+mn-lt"/>
              </a:rPr>
              <a:t>ons</a:t>
            </a:r>
            <a:r>
              <a:rPr lang="en-GB" b="0" dirty="0" smtClean="0">
                <a:latin typeface="+mn-lt"/>
              </a:rPr>
              <a:t> </a:t>
            </a:r>
            <a:r>
              <a:rPr lang="en-GB" b="0" dirty="0" err="1" smtClean="0">
                <a:latin typeface="+mn-lt"/>
              </a:rPr>
              <a:t>niet</a:t>
            </a:r>
            <a:r>
              <a:rPr lang="en-GB" b="0" dirty="0" smtClean="0">
                <a:latin typeface="+mn-lt"/>
              </a:rPr>
              <a:t> om </a:t>
            </a:r>
            <a:r>
              <a:rPr lang="en-GB" b="0" dirty="0" err="1" smtClean="0">
                <a:latin typeface="+mn-lt"/>
              </a:rPr>
              <a:t>dingen</a:t>
            </a:r>
            <a:r>
              <a:rPr lang="en-GB" b="0" dirty="0" smtClean="0">
                <a:latin typeface="+mn-lt"/>
              </a:rPr>
              <a:t> </a:t>
            </a:r>
            <a:r>
              <a:rPr lang="en-GB" b="0" dirty="0" err="1" smtClean="0">
                <a:latin typeface="+mn-lt"/>
              </a:rPr>
              <a:t>wel</a:t>
            </a:r>
            <a:r>
              <a:rPr lang="en-GB" b="0" dirty="0" smtClean="0">
                <a:latin typeface="+mn-lt"/>
              </a:rPr>
              <a:t> </a:t>
            </a:r>
            <a:r>
              <a:rPr lang="en-GB" b="0" dirty="0" err="1" smtClean="0">
                <a:latin typeface="+mn-lt"/>
              </a:rPr>
              <a:t>binnen</a:t>
            </a:r>
            <a:r>
              <a:rPr lang="en-GB" b="0" dirty="0" smtClean="0">
                <a:latin typeface="+mn-lt"/>
              </a:rPr>
              <a:t> </a:t>
            </a:r>
            <a:r>
              <a:rPr lang="en-GB" b="0" dirty="0" err="1" smtClean="0">
                <a:latin typeface="+mn-lt"/>
              </a:rPr>
              <a:t>te</a:t>
            </a:r>
            <a:r>
              <a:rPr lang="en-GB" b="0" dirty="0" smtClean="0">
                <a:latin typeface="+mn-lt"/>
              </a:rPr>
              <a:t> </a:t>
            </a:r>
            <a:r>
              <a:rPr lang="en-GB" b="0" dirty="0" err="1" smtClean="0">
                <a:latin typeface="+mn-lt"/>
              </a:rPr>
              <a:t>halen</a:t>
            </a:r>
            <a:endParaRPr lang="en-GB" b="0" dirty="0">
              <a:latin typeface="+mn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b="0" dirty="0" err="1" smtClean="0"/>
              <a:t>Bijvoorbeeld</a:t>
            </a:r>
            <a:r>
              <a:rPr lang="en-GB" sz="2400" b="0" dirty="0" smtClean="0"/>
              <a:t>: privacy </a:t>
            </a:r>
            <a:r>
              <a:rPr lang="en-GB" sz="2400" b="0" dirty="0"/>
              <a:t>issues van </a:t>
            </a:r>
            <a:r>
              <a:rPr lang="en-GB" sz="2400" b="0" dirty="0" err="1"/>
              <a:t>overgedragen</a:t>
            </a:r>
            <a:r>
              <a:rPr lang="en-GB" sz="2400" b="0" dirty="0"/>
              <a:t> </a:t>
            </a:r>
            <a:r>
              <a:rPr lang="en-GB" sz="2400" b="0" dirty="0" err="1"/>
              <a:t>archieven</a:t>
            </a:r>
            <a:r>
              <a:rPr lang="en-GB" sz="2400" b="0" dirty="0"/>
              <a:t> </a:t>
            </a:r>
            <a:r>
              <a:rPr lang="en-GB" sz="2400" b="0" dirty="0" err="1"/>
              <a:t>zijn</a:t>
            </a:r>
            <a:r>
              <a:rPr lang="en-GB" sz="2400" b="0" dirty="0"/>
              <a:t> </a:t>
            </a:r>
            <a:r>
              <a:rPr lang="en-GB" sz="2400" b="0" dirty="0" err="1"/>
              <a:t>enorm</a:t>
            </a:r>
            <a:r>
              <a:rPr lang="en-GB" sz="2400" b="0" dirty="0"/>
              <a:t> – </a:t>
            </a:r>
            <a:r>
              <a:rPr lang="en-GB" sz="2400" b="0" dirty="0" err="1"/>
              <a:t>en</a:t>
            </a:r>
            <a:r>
              <a:rPr lang="en-GB" sz="2400" b="0" dirty="0"/>
              <a:t> op de </a:t>
            </a:r>
            <a:r>
              <a:rPr lang="en-GB" sz="2400" b="0" dirty="0" err="1"/>
              <a:t>lange</a:t>
            </a:r>
            <a:r>
              <a:rPr lang="en-GB" sz="2400" b="0" dirty="0"/>
              <a:t> </a:t>
            </a:r>
            <a:r>
              <a:rPr lang="en-GB" sz="2400" b="0" dirty="0" err="1"/>
              <a:t>termijn</a:t>
            </a:r>
            <a:r>
              <a:rPr lang="en-GB" sz="2400" b="0" dirty="0"/>
              <a:t> – </a:t>
            </a:r>
            <a:r>
              <a:rPr lang="en-GB" sz="2400" b="0" dirty="0" err="1"/>
              <a:t>moeilijk</a:t>
            </a:r>
            <a:r>
              <a:rPr lang="en-GB" sz="2400" b="0" dirty="0"/>
              <a:t> </a:t>
            </a:r>
            <a:r>
              <a:rPr lang="en-GB" sz="2400" b="0" dirty="0" err="1"/>
              <a:t>te</a:t>
            </a:r>
            <a:r>
              <a:rPr lang="en-GB" sz="2400" b="0" dirty="0"/>
              <a:t> </a:t>
            </a:r>
            <a:r>
              <a:rPr lang="en-GB" sz="2400" b="0" dirty="0" err="1" smtClean="0"/>
              <a:t>overzien</a:t>
            </a:r>
            <a:r>
              <a:rPr lang="en-GB" b="0" dirty="0" smtClean="0"/>
              <a:t> - </a:t>
            </a:r>
            <a:r>
              <a:rPr lang="en-GB" sz="2400" b="0" dirty="0" smtClean="0"/>
              <a:t>maar </a:t>
            </a:r>
            <a:r>
              <a:rPr lang="en-GB" sz="2400" b="0" dirty="0" err="1"/>
              <a:t>gaat</a:t>
            </a:r>
            <a:r>
              <a:rPr lang="en-GB" sz="2400" b="0" dirty="0"/>
              <a:t> </a:t>
            </a:r>
            <a:r>
              <a:rPr lang="en-GB" sz="2400" b="0" dirty="0" err="1"/>
              <a:t>ons</a:t>
            </a:r>
            <a:r>
              <a:rPr lang="en-GB" sz="2400" b="0" dirty="0"/>
              <a:t> </a:t>
            </a:r>
            <a:r>
              <a:rPr lang="en-GB" sz="2400" b="0" dirty="0" err="1"/>
              <a:t>ook</a:t>
            </a:r>
            <a:r>
              <a:rPr lang="en-GB" sz="2400" b="0" dirty="0"/>
              <a:t> </a:t>
            </a:r>
            <a:r>
              <a:rPr lang="en-GB" sz="2400" b="0" dirty="0" err="1"/>
              <a:t>niet</a:t>
            </a:r>
            <a:r>
              <a:rPr lang="en-GB" sz="2400" b="0" dirty="0"/>
              <a:t> </a:t>
            </a:r>
            <a:r>
              <a:rPr lang="en-GB" sz="2400" b="0" dirty="0" err="1"/>
              <a:t>weerhouden</a:t>
            </a:r>
            <a:r>
              <a:rPr lang="en-GB" sz="2400" b="0" dirty="0"/>
              <a:t> om </a:t>
            </a:r>
            <a:r>
              <a:rPr lang="en-GB" sz="2400" b="0" dirty="0" err="1"/>
              <a:t>dingen</a:t>
            </a:r>
            <a:r>
              <a:rPr lang="en-GB" sz="2400" b="0" dirty="0"/>
              <a:t> </a:t>
            </a:r>
            <a:r>
              <a:rPr lang="en-GB" sz="2400" b="0" dirty="0" err="1"/>
              <a:t>toch</a:t>
            </a:r>
            <a:r>
              <a:rPr lang="en-GB" sz="2400" b="0" dirty="0"/>
              <a:t> op </a:t>
            </a:r>
            <a:r>
              <a:rPr lang="en-GB" sz="2400" b="0" dirty="0" err="1"/>
              <a:t>te</a:t>
            </a:r>
            <a:r>
              <a:rPr lang="en-GB" sz="2400" b="0" dirty="0"/>
              <a:t> </a:t>
            </a:r>
            <a:r>
              <a:rPr lang="en-GB" sz="2400" b="0" dirty="0" err="1"/>
              <a:t>nemen</a:t>
            </a:r>
            <a:r>
              <a:rPr lang="en-GB" sz="2400" b="0" dirty="0" smtClean="0"/>
              <a:t>…</a:t>
            </a:r>
            <a:endParaRPr lang="en-GB" b="0" dirty="0" smtClean="0">
              <a:latin typeface="+mn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b="0" dirty="0" err="1" smtClean="0">
                <a:latin typeface="+mn-lt"/>
              </a:rPr>
              <a:t>En</a:t>
            </a:r>
            <a:r>
              <a:rPr lang="en-GB" b="0" dirty="0" smtClean="0">
                <a:latin typeface="+mn-lt"/>
              </a:rPr>
              <a:t>: </a:t>
            </a:r>
            <a:r>
              <a:rPr lang="en-GB" b="0" dirty="0" err="1" smtClean="0">
                <a:latin typeface="+mn-lt"/>
              </a:rPr>
              <a:t>archiefvormers</a:t>
            </a:r>
            <a:r>
              <a:rPr lang="en-GB" b="0" dirty="0" smtClean="0">
                <a:latin typeface="+mn-lt"/>
              </a:rPr>
              <a:t> </a:t>
            </a:r>
            <a:r>
              <a:rPr lang="en-GB" b="0" dirty="0" err="1" smtClean="0">
                <a:latin typeface="+mn-lt"/>
              </a:rPr>
              <a:t>zien</a:t>
            </a:r>
            <a:r>
              <a:rPr lang="en-GB" b="0" dirty="0" smtClean="0">
                <a:latin typeface="+mn-lt"/>
              </a:rPr>
              <a:t> </a:t>
            </a:r>
            <a:r>
              <a:rPr lang="en-GB" b="0" dirty="0" err="1" smtClean="0">
                <a:latin typeface="+mn-lt"/>
              </a:rPr>
              <a:t>groot</a:t>
            </a:r>
            <a:r>
              <a:rPr lang="en-GB" b="0" dirty="0" smtClean="0">
                <a:latin typeface="+mn-lt"/>
              </a:rPr>
              <a:t> </a:t>
            </a:r>
            <a:r>
              <a:rPr lang="en-GB" b="0" dirty="0" err="1" smtClean="0">
                <a:latin typeface="+mn-lt"/>
              </a:rPr>
              <a:t>belang</a:t>
            </a:r>
            <a:r>
              <a:rPr lang="en-GB" b="0" dirty="0" smtClean="0">
                <a:latin typeface="+mn-lt"/>
              </a:rPr>
              <a:t> van </a:t>
            </a:r>
            <a:r>
              <a:rPr lang="en-GB" b="0" dirty="0" err="1" smtClean="0">
                <a:latin typeface="+mn-lt"/>
              </a:rPr>
              <a:t>overdracht</a:t>
            </a:r>
            <a:r>
              <a:rPr lang="en-GB" b="0" dirty="0" smtClean="0">
                <a:latin typeface="+mn-lt"/>
              </a:rPr>
              <a:t>, </a:t>
            </a:r>
            <a:r>
              <a:rPr lang="en-GB" b="0" i="1" dirty="0" err="1" smtClean="0">
                <a:latin typeface="+mn-lt"/>
              </a:rPr>
              <a:t>ook</a:t>
            </a:r>
            <a:r>
              <a:rPr lang="en-GB" b="0" dirty="0" smtClean="0">
                <a:latin typeface="+mn-lt"/>
              </a:rPr>
              <a:t> van recent </a:t>
            </a:r>
            <a:r>
              <a:rPr lang="en-GB" b="0" dirty="0" err="1" smtClean="0">
                <a:latin typeface="+mn-lt"/>
              </a:rPr>
              <a:t>materiaal</a:t>
            </a:r>
            <a:endParaRPr lang="en-GB" b="0" dirty="0" smtClean="0">
              <a:latin typeface="+mn-lt"/>
            </a:endParaRPr>
          </a:p>
          <a:p>
            <a:pPr marL="361950" lvl="1" indent="-361950">
              <a:buFont typeface="Arial" panose="020B0604020202020204" pitchFamily="34" charset="0"/>
              <a:buChar char="•"/>
            </a:pPr>
            <a:r>
              <a:rPr lang="en-GB" sz="2400" dirty="0" err="1" smtClean="0"/>
              <a:t>Archiefvormer</a:t>
            </a:r>
            <a:r>
              <a:rPr lang="en-GB" sz="2400" dirty="0" smtClean="0"/>
              <a:t> </a:t>
            </a:r>
            <a:r>
              <a:rPr lang="en-GB" sz="2400" dirty="0" err="1"/>
              <a:t>bewust</a:t>
            </a:r>
            <a:r>
              <a:rPr lang="en-GB" sz="2400" dirty="0"/>
              <a:t> </a:t>
            </a:r>
            <a:r>
              <a:rPr lang="en-GB" sz="2400" dirty="0" err="1"/>
              <a:t>maken</a:t>
            </a:r>
            <a:r>
              <a:rPr lang="en-GB" sz="2400" dirty="0"/>
              <a:t> </a:t>
            </a:r>
            <a:r>
              <a:rPr lang="en-GB" sz="2400" dirty="0" err="1"/>
              <a:t>diepgaande</a:t>
            </a:r>
            <a:r>
              <a:rPr lang="en-GB" sz="2400" dirty="0"/>
              <a:t> </a:t>
            </a:r>
            <a:r>
              <a:rPr lang="en-GB" sz="2400" dirty="0" err="1"/>
              <a:t>nieuwe</a:t>
            </a:r>
            <a:r>
              <a:rPr lang="en-GB" sz="2400" dirty="0"/>
              <a:t> </a:t>
            </a:r>
            <a:r>
              <a:rPr lang="en-GB" sz="2400" dirty="0" err="1"/>
              <a:t>analysemogelijkheden</a:t>
            </a:r>
            <a:r>
              <a:rPr lang="en-GB" sz="2400" dirty="0"/>
              <a:t>, </a:t>
            </a:r>
            <a:r>
              <a:rPr lang="en-GB" sz="2400" dirty="0" err="1"/>
              <a:t>zonder</a:t>
            </a:r>
            <a:r>
              <a:rPr lang="en-GB" sz="2400" dirty="0"/>
              <a:t> </a:t>
            </a:r>
            <a:r>
              <a:rPr lang="en-GB" sz="2400" dirty="0" err="1"/>
              <a:t>af</a:t>
            </a:r>
            <a:r>
              <a:rPr lang="en-GB" sz="2400" dirty="0"/>
              <a:t> </a:t>
            </a:r>
            <a:r>
              <a:rPr lang="en-GB" sz="2400" dirty="0" err="1"/>
              <a:t>te</a:t>
            </a:r>
            <a:r>
              <a:rPr lang="en-GB" sz="2400" dirty="0"/>
              <a:t> </a:t>
            </a:r>
            <a:r>
              <a:rPr lang="en-GB" sz="2400" dirty="0" err="1" smtClean="0"/>
              <a:t>schrikken</a:t>
            </a:r>
            <a:endParaRPr lang="en-GB" sz="2400" dirty="0" smtClean="0"/>
          </a:p>
          <a:p>
            <a:pPr marL="361950" lvl="1" indent="-361950">
              <a:buFont typeface="Arial" panose="020B0604020202020204" pitchFamily="34" charset="0"/>
              <a:buChar char="•"/>
            </a:pPr>
            <a:r>
              <a:rPr lang="en-GB" sz="2400" dirty="0" err="1" smtClean="0"/>
              <a:t>En</a:t>
            </a:r>
            <a:r>
              <a:rPr lang="en-GB" sz="2400" dirty="0" smtClean="0"/>
              <a:t>: </a:t>
            </a:r>
            <a:r>
              <a:rPr lang="en-GB" sz="2400" dirty="0" err="1" smtClean="0"/>
              <a:t>minderheid</a:t>
            </a:r>
            <a:r>
              <a:rPr lang="en-GB" sz="2400" dirty="0" smtClean="0"/>
              <a:t> </a:t>
            </a:r>
            <a:r>
              <a:rPr lang="en-GB" sz="2400" dirty="0" err="1" smtClean="0"/>
              <a:t>archiefvormers</a:t>
            </a:r>
            <a:r>
              <a:rPr lang="en-GB" sz="2400" dirty="0" smtClean="0"/>
              <a:t> </a:t>
            </a:r>
            <a:r>
              <a:rPr lang="en-GB" sz="2400" i="1" dirty="0" err="1" smtClean="0"/>
              <a:t>wel</a:t>
            </a:r>
            <a:r>
              <a:rPr lang="en-GB" sz="2400" dirty="0" smtClean="0"/>
              <a:t> </a:t>
            </a:r>
            <a:r>
              <a:rPr lang="en-GB" sz="2400" dirty="0" err="1" smtClean="0"/>
              <a:t>genegen</a:t>
            </a:r>
            <a:r>
              <a:rPr lang="en-GB" sz="2400" dirty="0" smtClean="0"/>
              <a:t> (</a:t>
            </a:r>
            <a:r>
              <a:rPr lang="en-GB" sz="2400" dirty="0" err="1" smtClean="0"/>
              <a:t>enige</a:t>
            </a:r>
            <a:r>
              <a:rPr lang="en-GB" sz="2400" dirty="0" smtClean="0"/>
              <a:t>) </a:t>
            </a:r>
            <a:r>
              <a:rPr lang="en-GB" sz="2400" dirty="0" err="1" smtClean="0"/>
              <a:t>moeite</a:t>
            </a:r>
            <a:r>
              <a:rPr lang="en-GB" sz="2400" dirty="0" smtClean="0"/>
              <a:t> </a:t>
            </a:r>
            <a:r>
              <a:rPr lang="en-GB" sz="2400" dirty="0" err="1" smtClean="0"/>
              <a:t>te</a:t>
            </a:r>
            <a:r>
              <a:rPr lang="en-GB" sz="2400" dirty="0" smtClean="0"/>
              <a:t> </a:t>
            </a:r>
            <a:r>
              <a:rPr lang="en-GB" sz="2400" dirty="0" err="1" smtClean="0"/>
              <a:t>doen</a:t>
            </a:r>
            <a:r>
              <a:rPr lang="en-GB" sz="2400" dirty="0" smtClean="0"/>
              <a:t> </a:t>
            </a:r>
            <a:r>
              <a:rPr lang="en-GB" sz="2400" dirty="0" err="1" smtClean="0"/>
              <a:t>beter</a:t>
            </a:r>
            <a:r>
              <a:rPr lang="en-GB" sz="2400" dirty="0" smtClean="0"/>
              <a:t> </a:t>
            </a:r>
            <a:r>
              <a:rPr lang="en-GB" sz="2400" dirty="0" err="1" smtClean="0"/>
              <a:t>aan</a:t>
            </a:r>
            <a:r>
              <a:rPr lang="en-GB" sz="2400" dirty="0" smtClean="0"/>
              <a:t> </a:t>
            </a:r>
            <a:r>
              <a:rPr lang="en-GB" sz="2400" dirty="0" err="1" smtClean="0"/>
              <a:t>te</a:t>
            </a:r>
            <a:r>
              <a:rPr lang="en-GB" sz="2400" dirty="0" smtClean="0"/>
              <a:t> </a:t>
            </a:r>
            <a:r>
              <a:rPr lang="en-GB" sz="2400" dirty="0" err="1" smtClean="0"/>
              <a:t>leveren</a:t>
            </a:r>
            <a:endParaRPr lang="en-GB" sz="2400" dirty="0" smtClean="0"/>
          </a:p>
          <a:p>
            <a:pPr marL="361950" lvl="1" indent="-361950">
              <a:buFont typeface="Arial" panose="020B0604020202020204" pitchFamily="34" charset="0"/>
              <a:buChar char="•"/>
            </a:pPr>
            <a:r>
              <a:rPr lang="en-GB" sz="2400" dirty="0" err="1" smtClean="0"/>
              <a:t>Afspraken</a:t>
            </a:r>
            <a:r>
              <a:rPr lang="en-GB" sz="2400" dirty="0" smtClean="0"/>
              <a:t> </a:t>
            </a:r>
            <a:r>
              <a:rPr lang="en-GB" sz="2400" dirty="0" err="1" smtClean="0"/>
              <a:t>beter</a:t>
            </a:r>
            <a:r>
              <a:rPr lang="en-GB" sz="2400" dirty="0" smtClean="0"/>
              <a:t> </a:t>
            </a:r>
            <a:r>
              <a:rPr lang="en-GB" sz="2400" dirty="0" err="1" smtClean="0"/>
              <a:t>vastleggen</a:t>
            </a:r>
            <a:r>
              <a:rPr lang="en-GB" sz="2400" dirty="0" smtClean="0"/>
              <a:t> in contract </a:t>
            </a:r>
            <a:r>
              <a:rPr lang="en-GB" sz="2400" dirty="0" err="1" smtClean="0"/>
              <a:t>en</a:t>
            </a:r>
            <a:r>
              <a:rPr lang="en-GB" sz="2400" dirty="0" smtClean="0"/>
              <a:t> </a:t>
            </a:r>
            <a:r>
              <a:rPr lang="en-GB" sz="2400" dirty="0" err="1" smtClean="0"/>
              <a:t>wellicht</a:t>
            </a:r>
            <a:r>
              <a:rPr lang="en-GB" sz="2400" dirty="0" smtClean="0"/>
              <a:t> submission </a:t>
            </a:r>
            <a:r>
              <a:rPr lang="en-GB" sz="2400" dirty="0" err="1" smtClean="0"/>
              <a:t>ageement</a:t>
            </a:r>
            <a:endParaRPr lang="en-GB" sz="2400" dirty="0"/>
          </a:p>
        </p:txBody>
      </p:sp>
      <p:sp>
        <p:nvSpPr>
          <p:cNvPr id="11" name="Rectangle 10"/>
          <p:cNvSpPr/>
          <p:nvPr/>
        </p:nvSpPr>
        <p:spPr>
          <a:xfrm>
            <a:off x="253082" y="1178749"/>
            <a:ext cx="388439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err="1" smtClean="0"/>
              <a:t>Oplossingen</a:t>
            </a:r>
            <a:r>
              <a:rPr lang="en-US" sz="2800" dirty="0" smtClean="0"/>
              <a:t>: </a:t>
            </a:r>
            <a:r>
              <a:rPr lang="en-US" sz="2800" dirty="0" err="1" smtClean="0"/>
              <a:t>acquisitie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178909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6856" y="112474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nl-NL" dirty="0" smtClean="0"/>
              <a:t/>
            </a:r>
            <a:br>
              <a:rPr lang="nl-NL" dirty="0" smtClean="0"/>
            </a:br>
            <a:r>
              <a:rPr lang="nl-NL" dirty="0"/>
              <a:t/>
            </a:r>
            <a:br>
              <a:rPr lang="nl-NL" dirty="0"/>
            </a:br>
            <a:r>
              <a:rPr lang="nl-NL" dirty="0" smtClean="0"/>
              <a:t/>
            </a:r>
            <a:br>
              <a:rPr lang="nl-NL" dirty="0" smtClean="0"/>
            </a:br>
            <a:r>
              <a:rPr lang="nl-NL" dirty="0"/>
              <a:t/>
            </a:r>
            <a:br>
              <a:rPr lang="nl-NL" dirty="0"/>
            </a:br>
            <a:r>
              <a:rPr lang="nl-NL" dirty="0" smtClean="0"/>
              <a:t/>
            </a:r>
            <a:br>
              <a:rPr lang="nl-NL" dirty="0" smtClean="0"/>
            </a:br>
            <a:r>
              <a:rPr lang="nl-NL" dirty="0"/>
              <a:t/>
            </a:r>
            <a:br>
              <a:rPr lang="nl-NL" dirty="0"/>
            </a:br>
            <a:endParaRPr lang="nl-NL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>
          <a:xfrm>
            <a:off x="242764" y="1789138"/>
            <a:ext cx="8424936" cy="4641805"/>
          </a:xfrm>
        </p:spPr>
        <p:txBody>
          <a:bodyPr>
            <a:normAutofit lnSpcReduction="10000"/>
          </a:bodyPr>
          <a:lstStyle/>
          <a:p>
            <a:r>
              <a:rPr lang="en-GB" b="0" dirty="0" err="1" smtClean="0">
                <a:latin typeface="+mn-lt"/>
              </a:rPr>
              <a:t>Deel</a:t>
            </a:r>
            <a:r>
              <a:rPr lang="en-GB" b="0" dirty="0" smtClean="0">
                <a:latin typeface="+mn-lt"/>
              </a:rPr>
              <a:t> van de </a:t>
            </a:r>
            <a:r>
              <a:rPr lang="en-GB" b="0" dirty="0" err="1" smtClean="0">
                <a:latin typeface="+mn-lt"/>
              </a:rPr>
              <a:t>oplossing</a:t>
            </a:r>
            <a:r>
              <a:rPr lang="en-GB" b="0" dirty="0" smtClean="0">
                <a:latin typeface="+mn-lt"/>
              </a:rPr>
              <a:t>:</a:t>
            </a:r>
            <a:endParaRPr lang="en-GB" b="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b="0" dirty="0" smtClean="0">
              <a:latin typeface="+mn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b="0" dirty="0">
              <a:latin typeface="+mn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b="0" dirty="0" smtClean="0">
              <a:latin typeface="+mn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b="0" dirty="0">
              <a:latin typeface="+mn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b="0" dirty="0" smtClean="0">
              <a:latin typeface="+mn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b="0" dirty="0" smtClean="0">
                <a:latin typeface="+mn-lt"/>
              </a:rPr>
              <a:t>Open source digital preservation software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b="0" dirty="0" smtClean="0">
                <a:latin typeface="+mn-lt"/>
              </a:rPr>
              <a:t>Ingest </a:t>
            </a:r>
            <a:r>
              <a:rPr lang="en-GB" b="0" dirty="0" err="1" smtClean="0">
                <a:latin typeface="+mn-lt"/>
              </a:rPr>
              <a:t>collecties</a:t>
            </a:r>
            <a:r>
              <a:rPr lang="en-GB" b="0" dirty="0" smtClean="0">
                <a:latin typeface="+mn-lt"/>
              </a:rPr>
              <a:t> </a:t>
            </a:r>
            <a:r>
              <a:rPr lang="en-GB" b="0" dirty="0" err="1" smtClean="0">
                <a:latin typeface="+mn-lt"/>
              </a:rPr>
              <a:t>volgens</a:t>
            </a:r>
            <a:r>
              <a:rPr lang="en-GB" b="0" dirty="0" smtClean="0">
                <a:latin typeface="+mn-lt"/>
              </a:rPr>
              <a:t> OAIS </a:t>
            </a:r>
            <a:r>
              <a:rPr lang="en-GB" b="0" dirty="0" err="1" smtClean="0">
                <a:latin typeface="+mn-lt"/>
              </a:rPr>
              <a:t>principes</a:t>
            </a:r>
            <a:endParaRPr lang="en-GB" b="0" dirty="0" smtClean="0">
              <a:latin typeface="+mn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b="0" dirty="0" err="1" smtClean="0">
                <a:latin typeface="+mn-lt"/>
              </a:rPr>
              <a:t>Creatie</a:t>
            </a:r>
            <a:r>
              <a:rPr lang="en-GB" b="0" dirty="0" smtClean="0">
                <a:latin typeface="+mn-lt"/>
              </a:rPr>
              <a:t> AIP, DIPs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b="0" dirty="0" smtClean="0">
                <a:latin typeface="+mn-lt"/>
              </a:rPr>
              <a:t>Preservation planning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b="0" dirty="0" smtClean="0">
                <a:latin typeface="+mn-lt"/>
              </a:rPr>
              <a:t>Maar </a:t>
            </a:r>
            <a:r>
              <a:rPr lang="en-GB" b="0" i="1" dirty="0" err="1" smtClean="0">
                <a:latin typeface="+mn-lt"/>
              </a:rPr>
              <a:t>uiteindelijk</a:t>
            </a:r>
            <a:r>
              <a:rPr lang="en-GB" b="0" dirty="0" smtClean="0">
                <a:latin typeface="+mn-lt"/>
              </a:rPr>
              <a:t> </a:t>
            </a:r>
            <a:r>
              <a:rPr lang="en-GB" b="0" dirty="0" err="1" smtClean="0">
                <a:latin typeface="+mn-lt"/>
              </a:rPr>
              <a:t>gaat</a:t>
            </a:r>
            <a:r>
              <a:rPr lang="en-GB" b="0" dirty="0" smtClean="0">
                <a:latin typeface="+mn-lt"/>
              </a:rPr>
              <a:t> het om het (her)</a:t>
            </a:r>
            <a:r>
              <a:rPr lang="en-GB" b="0" dirty="0" err="1" smtClean="0">
                <a:latin typeface="+mn-lt"/>
              </a:rPr>
              <a:t>inrichten</a:t>
            </a:r>
            <a:r>
              <a:rPr lang="en-GB" b="0" dirty="0" smtClean="0">
                <a:latin typeface="+mn-lt"/>
              </a:rPr>
              <a:t> van </a:t>
            </a:r>
            <a:r>
              <a:rPr lang="en-GB" b="0" dirty="0" err="1" smtClean="0">
                <a:latin typeface="+mn-lt"/>
              </a:rPr>
              <a:t>archiveringsworkflows</a:t>
            </a:r>
            <a:r>
              <a:rPr lang="en-GB" b="0" dirty="0" smtClean="0">
                <a:latin typeface="+mn-lt"/>
              </a:rPr>
              <a:t> </a:t>
            </a:r>
            <a:r>
              <a:rPr lang="en-GB" b="0" dirty="0" err="1" smtClean="0">
                <a:latin typeface="+mn-lt"/>
              </a:rPr>
              <a:t>en</a:t>
            </a:r>
            <a:r>
              <a:rPr lang="en-GB" b="0" dirty="0" smtClean="0">
                <a:latin typeface="+mn-lt"/>
              </a:rPr>
              <a:t> procedures (</a:t>
            </a:r>
            <a:r>
              <a:rPr lang="en-GB" b="0" dirty="0" err="1" smtClean="0">
                <a:latin typeface="+mn-lt"/>
              </a:rPr>
              <a:t>wie</a:t>
            </a:r>
            <a:r>
              <a:rPr lang="en-GB" b="0" dirty="0" smtClean="0">
                <a:latin typeface="+mn-lt"/>
              </a:rPr>
              <a:t> </a:t>
            </a:r>
            <a:r>
              <a:rPr lang="en-GB" b="0" dirty="0" err="1" smtClean="0">
                <a:latin typeface="+mn-lt"/>
              </a:rPr>
              <a:t>doet</a:t>
            </a:r>
            <a:r>
              <a:rPr lang="en-GB" b="0" dirty="0" smtClean="0">
                <a:latin typeface="+mn-lt"/>
              </a:rPr>
              <a:t> wat?)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b="0" dirty="0" err="1" smtClean="0">
                <a:latin typeface="+mn-lt"/>
              </a:rPr>
              <a:t>Optimaliseren</a:t>
            </a:r>
            <a:r>
              <a:rPr lang="en-GB" b="0" dirty="0" smtClean="0">
                <a:latin typeface="+mn-lt"/>
              </a:rPr>
              <a:t>: </a:t>
            </a:r>
            <a:r>
              <a:rPr lang="en-GB" b="0" dirty="0" err="1" smtClean="0">
                <a:latin typeface="+mn-lt"/>
              </a:rPr>
              <a:t>heeft</a:t>
            </a:r>
            <a:r>
              <a:rPr lang="en-GB" b="0" dirty="0" smtClean="0">
                <a:latin typeface="+mn-lt"/>
              </a:rPr>
              <a:t> </a:t>
            </a:r>
            <a:r>
              <a:rPr lang="en-GB" b="0" dirty="0" err="1" smtClean="0">
                <a:latin typeface="+mn-lt"/>
              </a:rPr>
              <a:t>tijd</a:t>
            </a:r>
            <a:r>
              <a:rPr lang="en-GB" b="0" dirty="0" smtClean="0">
                <a:latin typeface="+mn-lt"/>
              </a:rPr>
              <a:t> </a:t>
            </a:r>
            <a:r>
              <a:rPr lang="en-GB" b="0" dirty="0" err="1" smtClean="0">
                <a:latin typeface="+mn-lt"/>
              </a:rPr>
              <a:t>nodig</a:t>
            </a:r>
            <a:r>
              <a:rPr lang="en-GB" b="0" dirty="0" smtClean="0">
                <a:latin typeface="+mn-lt"/>
              </a:rPr>
              <a:t>…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b="0" dirty="0" smtClean="0">
              <a:latin typeface="+mn-lt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53082" y="1178749"/>
            <a:ext cx="438613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err="1" smtClean="0"/>
              <a:t>Oplossingen</a:t>
            </a:r>
            <a:r>
              <a:rPr lang="en-US" sz="2800" dirty="0" smtClean="0"/>
              <a:t>: </a:t>
            </a:r>
            <a:r>
              <a:rPr lang="en-US" sz="2800" dirty="0" err="1" smtClean="0"/>
              <a:t>preservering</a:t>
            </a:r>
            <a:endParaRPr lang="en-US" sz="2800" dirty="0"/>
          </a:p>
        </p:txBody>
      </p:sp>
      <p:pic>
        <p:nvPicPr>
          <p:cNvPr id="5" name="Picture 8" descr="Archivematica-sticker-nov2012.png (481×196)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1675681"/>
            <a:ext cx="4581525" cy="18669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0083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6856" y="112474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nl-NL" dirty="0" smtClean="0"/>
              <a:t/>
            </a:r>
            <a:br>
              <a:rPr lang="nl-NL" dirty="0" smtClean="0"/>
            </a:br>
            <a:r>
              <a:rPr lang="nl-NL" dirty="0"/>
              <a:t/>
            </a:r>
            <a:br>
              <a:rPr lang="nl-NL" dirty="0"/>
            </a:br>
            <a:r>
              <a:rPr lang="nl-NL" dirty="0" smtClean="0"/>
              <a:t/>
            </a:r>
            <a:br>
              <a:rPr lang="nl-NL" dirty="0" smtClean="0"/>
            </a:br>
            <a:r>
              <a:rPr lang="nl-NL" dirty="0"/>
              <a:t/>
            </a:r>
            <a:br>
              <a:rPr lang="nl-NL" dirty="0"/>
            </a:br>
            <a:r>
              <a:rPr lang="nl-NL" dirty="0" smtClean="0"/>
              <a:t/>
            </a:r>
            <a:br>
              <a:rPr lang="nl-NL" dirty="0" smtClean="0"/>
            </a:br>
            <a:r>
              <a:rPr lang="nl-NL" dirty="0"/>
              <a:t/>
            </a:r>
            <a:br>
              <a:rPr lang="nl-NL" dirty="0"/>
            </a:br>
            <a:endParaRPr lang="nl-NL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>
          <a:xfrm>
            <a:off x="242764" y="1789138"/>
            <a:ext cx="8424936" cy="4641805"/>
          </a:xfrm>
        </p:spPr>
        <p:txBody>
          <a:bodyPr>
            <a:normAutofit lnSpcReduction="10000"/>
          </a:bodyPr>
          <a:lstStyle/>
          <a:p>
            <a:r>
              <a:rPr lang="en-GB" b="0" dirty="0" err="1" smtClean="0">
                <a:latin typeface="+mn-lt"/>
              </a:rPr>
              <a:t>Deel</a:t>
            </a:r>
            <a:r>
              <a:rPr lang="en-GB" b="0" dirty="0" smtClean="0">
                <a:latin typeface="+mn-lt"/>
              </a:rPr>
              <a:t> van de </a:t>
            </a:r>
            <a:r>
              <a:rPr lang="en-GB" b="0" dirty="0" err="1" smtClean="0">
                <a:latin typeface="+mn-lt"/>
              </a:rPr>
              <a:t>oplossing</a:t>
            </a:r>
            <a:r>
              <a:rPr lang="en-GB" b="0" dirty="0" smtClean="0">
                <a:latin typeface="+mn-lt"/>
              </a:rPr>
              <a:t>:</a:t>
            </a:r>
            <a:endParaRPr lang="en-GB" b="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b="0" dirty="0" smtClean="0">
              <a:latin typeface="+mn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b="0" dirty="0">
              <a:latin typeface="+mn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b="0" dirty="0" smtClean="0">
              <a:latin typeface="+mn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b="0" dirty="0">
              <a:latin typeface="+mn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b="0" dirty="0" smtClean="0">
              <a:latin typeface="+mn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b="0" dirty="0" smtClean="0">
                <a:latin typeface="+mn-lt"/>
              </a:rPr>
              <a:t>Open source digital preservation software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b="0" dirty="0" smtClean="0">
                <a:latin typeface="+mn-lt"/>
              </a:rPr>
              <a:t>Ingest </a:t>
            </a:r>
            <a:r>
              <a:rPr lang="en-GB" b="0" dirty="0" err="1" smtClean="0">
                <a:latin typeface="+mn-lt"/>
              </a:rPr>
              <a:t>collecties</a:t>
            </a:r>
            <a:r>
              <a:rPr lang="en-GB" b="0" dirty="0" smtClean="0">
                <a:latin typeface="+mn-lt"/>
              </a:rPr>
              <a:t> </a:t>
            </a:r>
            <a:r>
              <a:rPr lang="en-GB" b="0" dirty="0" err="1" smtClean="0">
                <a:latin typeface="+mn-lt"/>
              </a:rPr>
              <a:t>volgens</a:t>
            </a:r>
            <a:r>
              <a:rPr lang="en-GB" b="0" dirty="0" smtClean="0">
                <a:latin typeface="+mn-lt"/>
              </a:rPr>
              <a:t> OAIS </a:t>
            </a:r>
            <a:r>
              <a:rPr lang="en-GB" b="0" dirty="0" err="1" smtClean="0">
                <a:latin typeface="+mn-lt"/>
              </a:rPr>
              <a:t>principes</a:t>
            </a:r>
            <a:endParaRPr lang="en-GB" b="0" dirty="0" smtClean="0">
              <a:latin typeface="+mn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b="0" dirty="0" err="1" smtClean="0">
                <a:latin typeface="+mn-lt"/>
              </a:rPr>
              <a:t>Creatie</a:t>
            </a:r>
            <a:r>
              <a:rPr lang="en-GB" b="0" dirty="0" smtClean="0">
                <a:latin typeface="+mn-lt"/>
              </a:rPr>
              <a:t> AIP, DIPs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b="0" dirty="0" smtClean="0">
                <a:latin typeface="+mn-lt"/>
              </a:rPr>
              <a:t>Preservation planning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b="0" dirty="0" smtClean="0">
                <a:latin typeface="+mn-lt"/>
              </a:rPr>
              <a:t>Maar </a:t>
            </a:r>
            <a:r>
              <a:rPr lang="en-GB" b="0" i="1" dirty="0" err="1" smtClean="0">
                <a:latin typeface="+mn-lt"/>
              </a:rPr>
              <a:t>uiteindelijk</a:t>
            </a:r>
            <a:r>
              <a:rPr lang="en-GB" b="0" dirty="0" smtClean="0">
                <a:latin typeface="+mn-lt"/>
              </a:rPr>
              <a:t> </a:t>
            </a:r>
            <a:r>
              <a:rPr lang="en-GB" b="0" dirty="0" err="1" smtClean="0">
                <a:latin typeface="+mn-lt"/>
              </a:rPr>
              <a:t>gaat</a:t>
            </a:r>
            <a:r>
              <a:rPr lang="en-GB" b="0" dirty="0" smtClean="0">
                <a:latin typeface="+mn-lt"/>
              </a:rPr>
              <a:t> het om het (her)</a:t>
            </a:r>
            <a:r>
              <a:rPr lang="en-GB" b="0" dirty="0" err="1" smtClean="0">
                <a:latin typeface="+mn-lt"/>
              </a:rPr>
              <a:t>inrichten</a:t>
            </a:r>
            <a:r>
              <a:rPr lang="en-GB" b="0" dirty="0" smtClean="0">
                <a:latin typeface="+mn-lt"/>
              </a:rPr>
              <a:t> van </a:t>
            </a:r>
            <a:r>
              <a:rPr lang="en-GB" b="0" dirty="0" err="1" smtClean="0">
                <a:latin typeface="+mn-lt"/>
              </a:rPr>
              <a:t>archiveringsworkflows</a:t>
            </a:r>
            <a:r>
              <a:rPr lang="en-GB" b="0" dirty="0" smtClean="0">
                <a:latin typeface="+mn-lt"/>
              </a:rPr>
              <a:t> </a:t>
            </a:r>
            <a:r>
              <a:rPr lang="en-GB" b="0" dirty="0" err="1" smtClean="0">
                <a:latin typeface="+mn-lt"/>
              </a:rPr>
              <a:t>en</a:t>
            </a:r>
            <a:r>
              <a:rPr lang="en-GB" b="0" dirty="0" smtClean="0">
                <a:latin typeface="+mn-lt"/>
              </a:rPr>
              <a:t> procedures (</a:t>
            </a:r>
            <a:r>
              <a:rPr lang="en-GB" b="0" dirty="0" err="1" smtClean="0">
                <a:latin typeface="+mn-lt"/>
              </a:rPr>
              <a:t>wie</a:t>
            </a:r>
            <a:r>
              <a:rPr lang="en-GB" b="0" dirty="0" smtClean="0">
                <a:latin typeface="+mn-lt"/>
              </a:rPr>
              <a:t> </a:t>
            </a:r>
            <a:r>
              <a:rPr lang="en-GB" b="0" dirty="0" err="1" smtClean="0">
                <a:latin typeface="+mn-lt"/>
              </a:rPr>
              <a:t>doet</a:t>
            </a:r>
            <a:r>
              <a:rPr lang="en-GB" b="0" dirty="0" smtClean="0">
                <a:latin typeface="+mn-lt"/>
              </a:rPr>
              <a:t> wat?)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b="0" dirty="0" err="1" smtClean="0">
                <a:latin typeface="+mn-lt"/>
              </a:rPr>
              <a:t>Optimaliseren</a:t>
            </a:r>
            <a:r>
              <a:rPr lang="en-GB" b="0" dirty="0" smtClean="0">
                <a:latin typeface="+mn-lt"/>
              </a:rPr>
              <a:t>: </a:t>
            </a:r>
            <a:r>
              <a:rPr lang="en-GB" b="0" dirty="0" err="1" smtClean="0">
                <a:latin typeface="+mn-lt"/>
              </a:rPr>
              <a:t>heeft</a:t>
            </a:r>
            <a:r>
              <a:rPr lang="en-GB" b="0" dirty="0" smtClean="0">
                <a:latin typeface="+mn-lt"/>
              </a:rPr>
              <a:t> </a:t>
            </a:r>
            <a:r>
              <a:rPr lang="en-GB" b="0" dirty="0" err="1" smtClean="0">
                <a:latin typeface="+mn-lt"/>
              </a:rPr>
              <a:t>tijd</a:t>
            </a:r>
            <a:r>
              <a:rPr lang="en-GB" b="0" dirty="0" smtClean="0">
                <a:latin typeface="+mn-lt"/>
              </a:rPr>
              <a:t> </a:t>
            </a:r>
            <a:r>
              <a:rPr lang="en-GB" b="0" dirty="0" err="1" smtClean="0">
                <a:latin typeface="+mn-lt"/>
              </a:rPr>
              <a:t>nodig</a:t>
            </a:r>
            <a:r>
              <a:rPr lang="en-GB" b="0" dirty="0" smtClean="0">
                <a:latin typeface="+mn-lt"/>
              </a:rPr>
              <a:t>…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b="0" dirty="0" smtClean="0">
              <a:latin typeface="+mn-lt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53082" y="1178749"/>
            <a:ext cx="438613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err="1" smtClean="0"/>
              <a:t>Oplossingen</a:t>
            </a:r>
            <a:r>
              <a:rPr lang="en-US" sz="2800" dirty="0" smtClean="0"/>
              <a:t>: </a:t>
            </a:r>
            <a:r>
              <a:rPr lang="en-US" sz="2800" dirty="0" err="1" smtClean="0"/>
              <a:t>preservering</a:t>
            </a:r>
            <a:endParaRPr lang="en-US" sz="2800" dirty="0"/>
          </a:p>
        </p:txBody>
      </p:sp>
      <p:pic>
        <p:nvPicPr>
          <p:cNvPr id="5" name="Picture 8" descr="Archivematica-sticker-nov2012.png (481×196)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1675681"/>
            <a:ext cx="4581525" cy="18669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702" y="320950"/>
            <a:ext cx="9118298" cy="61099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8574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6856" y="112474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nl-NL" dirty="0" smtClean="0"/>
              <a:t/>
            </a:r>
            <a:br>
              <a:rPr lang="nl-NL" dirty="0" smtClean="0"/>
            </a:br>
            <a:r>
              <a:rPr lang="nl-NL" dirty="0"/>
              <a:t/>
            </a:r>
            <a:br>
              <a:rPr lang="nl-NL" dirty="0"/>
            </a:br>
            <a:r>
              <a:rPr lang="nl-NL" dirty="0" smtClean="0"/>
              <a:t/>
            </a:r>
            <a:br>
              <a:rPr lang="nl-NL" dirty="0" smtClean="0"/>
            </a:br>
            <a:r>
              <a:rPr lang="nl-NL" dirty="0"/>
              <a:t/>
            </a:r>
            <a:br>
              <a:rPr lang="nl-NL" dirty="0"/>
            </a:br>
            <a:r>
              <a:rPr lang="nl-NL" dirty="0" smtClean="0"/>
              <a:t/>
            </a:r>
            <a:br>
              <a:rPr lang="nl-NL" dirty="0" smtClean="0"/>
            </a:br>
            <a:r>
              <a:rPr lang="nl-NL" dirty="0"/>
              <a:t/>
            </a:r>
            <a:br>
              <a:rPr lang="nl-NL" dirty="0"/>
            </a:br>
            <a:endParaRPr lang="nl-NL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>
          <a:xfrm>
            <a:off x="221878" y="1988840"/>
            <a:ext cx="8424936" cy="4641805"/>
          </a:xfrm>
        </p:spPr>
        <p:txBody>
          <a:bodyPr>
            <a:normAutofit/>
          </a:bodyPr>
          <a:lstStyle/>
          <a:p>
            <a:pPr marL="457200" lvl="1" indent="-457200">
              <a:buFont typeface="Arial" panose="020B0604020202020204" pitchFamily="34" charset="0"/>
              <a:buChar char="•"/>
            </a:pPr>
            <a:r>
              <a:rPr lang="en-GB" sz="2400" dirty="0" err="1" smtClean="0"/>
              <a:t>Beginnen</a:t>
            </a:r>
            <a:r>
              <a:rPr lang="en-GB" sz="2400" dirty="0" smtClean="0"/>
              <a:t> met: IIIF viewer die map- </a:t>
            </a:r>
            <a:r>
              <a:rPr lang="en-GB" sz="2400" dirty="0" err="1"/>
              <a:t>en</a:t>
            </a:r>
            <a:r>
              <a:rPr lang="en-GB" sz="2400" dirty="0"/>
              <a:t> </a:t>
            </a:r>
            <a:r>
              <a:rPr lang="en-GB" sz="2400" dirty="0" err="1"/>
              <a:t>filestructuur</a:t>
            </a:r>
            <a:r>
              <a:rPr lang="en-GB" sz="2400" dirty="0"/>
              <a:t> </a:t>
            </a:r>
            <a:r>
              <a:rPr lang="en-GB" sz="2400" dirty="0" smtClean="0"/>
              <a:t>van </a:t>
            </a:r>
            <a:r>
              <a:rPr lang="en-GB" sz="2400" dirty="0" err="1" smtClean="0"/>
              <a:t>archief</a:t>
            </a:r>
            <a:r>
              <a:rPr lang="en-GB" sz="2400" dirty="0" smtClean="0"/>
              <a:t> </a:t>
            </a:r>
            <a:r>
              <a:rPr lang="en-GB" sz="2400" dirty="0" err="1" smtClean="0"/>
              <a:t>laat</a:t>
            </a:r>
            <a:r>
              <a:rPr lang="en-GB" sz="2400" dirty="0" smtClean="0"/>
              <a:t> </a:t>
            </a:r>
            <a:r>
              <a:rPr lang="en-GB" sz="2400" dirty="0" err="1" smtClean="0"/>
              <a:t>zien</a:t>
            </a:r>
            <a:r>
              <a:rPr lang="en-GB" sz="2400" dirty="0" smtClean="0"/>
              <a:t> </a:t>
            </a:r>
          </a:p>
          <a:p>
            <a:pPr marL="457200" lvl="1" indent="-457200">
              <a:buFont typeface="Arial" panose="020B0604020202020204" pitchFamily="34" charset="0"/>
              <a:buChar char="•"/>
            </a:pPr>
            <a:r>
              <a:rPr lang="en-GB" sz="2400" dirty="0" err="1" smtClean="0"/>
              <a:t>Alleen</a:t>
            </a:r>
            <a:r>
              <a:rPr lang="en-GB" sz="2400" dirty="0" smtClean="0"/>
              <a:t>: high level </a:t>
            </a:r>
            <a:r>
              <a:rPr lang="en-GB" sz="2400" dirty="0" err="1" smtClean="0"/>
              <a:t>archiefbeschrijving</a:t>
            </a:r>
            <a:r>
              <a:rPr lang="en-GB" sz="2400" dirty="0" smtClean="0"/>
              <a:t> </a:t>
            </a:r>
          </a:p>
          <a:p>
            <a:pPr marL="457200" lvl="1" indent="-457200">
              <a:buFont typeface="Arial" panose="020B0604020202020204" pitchFamily="34" charset="0"/>
              <a:buChar char="•"/>
            </a:pPr>
            <a:r>
              <a:rPr lang="en-GB" sz="2400" dirty="0" err="1" smtClean="0"/>
              <a:t>Zolang</a:t>
            </a:r>
            <a:r>
              <a:rPr lang="en-GB" sz="2400" dirty="0" smtClean="0"/>
              <a:t> </a:t>
            </a:r>
            <a:r>
              <a:rPr lang="en-GB" sz="2400" dirty="0" err="1" smtClean="0"/>
              <a:t>geen</a:t>
            </a:r>
            <a:r>
              <a:rPr lang="en-GB" sz="2400" dirty="0" smtClean="0"/>
              <a:t> </a:t>
            </a:r>
            <a:r>
              <a:rPr lang="en-GB" sz="2400" dirty="0" err="1" smtClean="0"/>
              <a:t>toegang</a:t>
            </a:r>
            <a:r>
              <a:rPr lang="en-GB" sz="2400" dirty="0" smtClean="0"/>
              <a:t> </a:t>
            </a:r>
            <a:r>
              <a:rPr lang="en-GB" sz="2400" dirty="0" err="1" smtClean="0"/>
              <a:t>beschikbaar</a:t>
            </a:r>
            <a:r>
              <a:rPr lang="en-GB" sz="2400" dirty="0" smtClean="0"/>
              <a:t>: </a:t>
            </a:r>
            <a:r>
              <a:rPr lang="en-GB" sz="2400" dirty="0" err="1" smtClean="0"/>
              <a:t>tijdelijk</a:t>
            </a:r>
            <a:r>
              <a:rPr lang="en-GB" sz="2400" dirty="0" smtClean="0"/>
              <a:t> </a:t>
            </a:r>
            <a:r>
              <a:rPr lang="en-GB" sz="2400" dirty="0" err="1" smtClean="0"/>
              <a:t>archieven</a:t>
            </a:r>
            <a:r>
              <a:rPr lang="en-GB" sz="2400" dirty="0" smtClean="0"/>
              <a:t> op HD </a:t>
            </a:r>
            <a:r>
              <a:rPr lang="en-GB" sz="2400" dirty="0" err="1" smtClean="0"/>
              <a:t>beschikbaar</a:t>
            </a:r>
            <a:r>
              <a:rPr lang="en-GB" sz="2400" dirty="0" smtClean="0"/>
              <a:t> </a:t>
            </a:r>
            <a:r>
              <a:rPr lang="en-GB" sz="2400" dirty="0" err="1" smtClean="0"/>
              <a:t>stellen</a:t>
            </a:r>
            <a:r>
              <a:rPr lang="en-GB" sz="2400" dirty="0" smtClean="0"/>
              <a:t> </a:t>
            </a:r>
            <a:r>
              <a:rPr lang="en-GB" sz="2400" dirty="0" err="1" smtClean="0"/>
              <a:t>onder</a:t>
            </a:r>
            <a:r>
              <a:rPr lang="en-GB" sz="2400" dirty="0" smtClean="0"/>
              <a:t> </a:t>
            </a:r>
            <a:r>
              <a:rPr lang="en-GB" sz="2400" dirty="0" err="1" smtClean="0"/>
              <a:t>strikte</a:t>
            </a:r>
            <a:r>
              <a:rPr lang="en-GB" sz="2400" dirty="0" smtClean="0"/>
              <a:t> </a:t>
            </a:r>
            <a:r>
              <a:rPr lang="en-GB" sz="2400" dirty="0" err="1" smtClean="0"/>
              <a:t>voorwaarden</a:t>
            </a:r>
            <a:r>
              <a:rPr lang="en-GB" sz="2400" dirty="0" smtClean="0"/>
              <a:t> </a:t>
            </a:r>
          </a:p>
          <a:p>
            <a:pPr marL="457200" lvl="1" indent="-457200">
              <a:buFont typeface="Arial" panose="020B0604020202020204" pitchFamily="34" charset="0"/>
              <a:buChar char="•"/>
            </a:pPr>
            <a:r>
              <a:rPr lang="en-GB" sz="2400" dirty="0" smtClean="0"/>
              <a:t>Planning: </a:t>
            </a:r>
            <a:r>
              <a:rPr lang="en-GB" sz="2400" dirty="0" err="1" smtClean="0"/>
              <a:t>komende</a:t>
            </a:r>
            <a:r>
              <a:rPr lang="en-GB" sz="2400" dirty="0" smtClean="0"/>
              <a:t> </a:t>
            </a:r>
            <a:r>
              <a:rPr lang="en-GB" sz="2400" dirty="0" err="1" smtClean="0"/>
              <a:t>jaar</a:t>
            </a:r>
            <a:r>
              <a:rPr lang="en-GB" sz="2400" dirty="0" smtClean="0"/>
              <a:t> met </a:t>
            </a:r>
            <a:r>
              <a:rPr lang="en-GB" sz="2400" dirty="0" err="1" smtClean="0"/>
              <a:t>nieuwe</a:t>
            </a:r>
            <a:r>
              <a:rPr lang="en-GB" sz="2400" dirty="0" smtClean="0"/>
              <a:t> </a:t>
            </a:r>
            <a:r>
              <a:rPr lang="en-GB" sz="2400" dirty="0" err="1" smtClean="0"/>
              <a:t>manieren</a:t>
            </a:r>
            <a:r>
              <a:rPr lang="en-GB" sz="2400" dirty="0" smtClean="0"/>
              <a:t> van </a:t>
            </a:r>
            <a:r>
              <a:rPr lang="en-GB" sz="2400" dirty="0" err="1" smtClean="0"/>
              <a:t>toegang</a:t>
            </a:r>
            <a:r>
              <a:rPr lang="en-GB" sz="2400" dirty="0" smtClean="0"/>
              <a:t> </a:t>
            </a:r>
            <a:r>
              <a:rPr lang="en-GB" sz="2400" dirty="0" err="1" smtClean="0"/>
              <a:t>en</a:t>
            </a:r>
            <a:r>
              <a:rPr lang="en-GB" sz="2400" dirty="0" smtClean="0"/>
              <a:t> linked dat</a:t>
            </a:r>
            <a:r>
              <a:rPr lang="en-GB" sz="2400" dirty="0"/>
              <a:t>a</a:t>
            </a:r>
            <a:endParaRPr lang="en-GB" sz="2400" dirty="0" smtClean="0"/>
          </a:p>
          <a:p>
            <a:pPr marL="457200" lvl="1" indent="-457200">
              <a:buFont typeface="Arial" panose="020B0604020202020204" pitchFamily="34" charset="0"/>
              <a:buChar char="•"/>
            </a:pPr>
            <a:r>
              <a:rPr lang="en-GB" sz="2400" dirty="0" smtClean="0"/>
              <a:t>Brede </a:t>
            </a:r>
            <a:r>
              <a:rPr lang="en-GB" sz="2400" dirty="0" err="1" smtClean="0"/>
              <a:t>discussie</a:t>
            </a:r>
            <a:r>
              <a:rPr lang="en-GB" sz="2400" dirty="0" smtClean="0"/>
              <a:t> </a:t>
            </a:r>
            <a:r>
              <a:rPr lang="en-GB" sz="2400" dirty="0" err="1" smtClean="0"/>
              <a:t>binnen</a:t>
            </a:r>
            <a:r>
              <a:rPr lang="en-GB" sz="2400" dirty="0" smtClean="0"/>
              <a:t> IISG over </a:t>
            </a:r>
            <a:r>
              <a:rPr lang="en-GB" sz="2400" dirty="0" err="1" smtClean="0"/>
              <a:t>beschikbaarstelling</a:t>
            </a:r>
            <a:endParaRPr lang="en-GB" sz="2400" dirty="0" smtClean="0"/>
          </a:p>
          <a:p>
            <a:pPr marL="457200" lvl="1" indent="-457200">
              <a:buFont typeface="Arial" panose="020B0604020202020204" pitchFamily="34" charset="0"/>
              <a:buChar char="•"/>
            </a:pPr>
            <a:endParaRPr lang="en-GB" sz="2400" dirty="0" smtClean="0"/>
          </a:p>
          <a:p>
            <a:pPr marL="457200" lvl="1" indent="-457200">
              <a:buFont typeface="Arial" panose="020B0604020202020204" pitchFamily="34" charset="0"/>
              <a:buChar char="•"/>
            </a:pPr>
            <a:endParaRPr lang="en-GB" sz="2400" dirty="0"/>
          </a:p>
        </p:txBody>
      </p:sp>
      <p:sp>
        <p:nvSpPr>
          <p:cNvPr id="11" name="Rectangle 10"/>
          <p:cNvSpPr/>
          <p:nvPr/>
        </p:nvSpPr>
        <p:spPr>
          <a:xfrm>
            <a:off x="253082" y="1178749"/>
            <a:ext cx="368562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err="1" smtClean="0"/>
              <a:t>Oplossingen</a:t>
            </a:r>
            <a:r>
              <a:rPr lang="en-US" sz="2800" dirty="0" smtClean="0"/>
              <a:t>: </a:t>
            </a:r>
            <a:r>
              <a:rPr lang="en-US" sz="2800" dirty="0" err="1" smtClean="0"/>
              <a:t>toegang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916107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6856" y="112474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nl-NL" dirty="0" smtClean="0"/>
              <a:t/>
            </a:r>
            <a:br>
              <a:rPr lang="nl-NL" dirty="0" smtClean="0"/>
            </a:br>
            <a:r>
              <a:rPr lang="nl-NL" dirty="0"/>
              <a:t/>
            </a:r>
            <a:br>
              <a:rPr lang="nl-NL" dirty="0"/>
            </a:br>
            <a:r>
              <a:rPr lang="nl-NL" dirty="0" smtClean="0"/>
              <a:t/>
            </a:r>
            <a:br>
              <a:rPr lang="nl-NL" dirty="0" smtClean="0"/>
            </a:br>
            <a:r>
              <a:rPr lang="nl-NL" dirty="0"/>
              <a:t/>
            </a:r>
            <a:br>
              <a:rPr lang="nl-NL" dirty="0"/>
            </a:br>
            <a:r>
              <a:rPr lang="nl-NL" dirty="0" smtClean="0"/>
              <a:t/>
            </a:r>
            <a:br>
              <a:rPr lang="nl-NL" dirty="0" smtClean="0"/>
            </a:br>
            <a:r>
              <a:rPr lang="nl-NL" dirty="0"/>
              <a:t/>
            </a:r>
            <a:br>
              <a:rPr lang="nl-NL" dirty="0"/>
            </a:br>
            <a:endParaRPr lang="nl-NL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>
          <a:xfrm>
            <a:off x="221878" y="1988840"/>
            <a:ext cx="8424936" cy="4641805"/>
          </a:xfrm>
        </p:spPr>
        <p:txBody>
          <a:bodyPr>
            <a:normAutofit/>
          </a:bodyPr>
          <a:lstStyle/>
          <a:p>
            <a:pPr marL="457200" lvl="1" indent="-457200">
              <a:buFont typeface="Arial" panose="020B0604020202020204" pitchFamily="34" charset="0"/>
              <a:buChar char="•"/>
            </a:pPr>
            <a:r>
              <a:rPr lang="en-GB" sz="2400" dirty="0" smtClean="0"/>
              <a:t>Born digital </a:t>
            </a:r>
            <a:r>
              <a:rPr lang="en-GB" sz="2400" dirty="0" err="1" smtClean="0"/>
              <a:t>archivering</a:t>
            </a:r>
            <a:r>
              <a:rPr lang="en-GB" sz="2400" dirty="0" smtClean="0"/>
              <a:t>: nog </a:t>
            </a:r>
            <a:r>
              <a:rPr lang="en-GB" sz="2400" dirty="0" err="1" smtClean="0"/>
              <a:t>meer</a:t>
            </a:r>
            <a:r>
              <a:rPr lang="en-GB" sz="2400" dirty="0" smtClean="0"/>
              <a:t> </a:t>
            </a:r>
            <a:r>
              <a:rPr lang="en-GB" sz="2400" dirty="0" err="1" smtClean="0"/>
              <a:t>een</a:t>
            </a:r>
            <a:r>
              <a:rPr lang="en-GB" sz="2400" dirty="0" smtClean="0"/>
              <a:t> </a:t>
            </a:r>
            <a:r>
              <a:rPr lang="en-GB" sz="2400" dirty="0" err="1" smtClean="0"/>
              <a:t>keten</a:t>
            </a:r>
            <a:r>
              <a:rPr lang="en-GB" sz="2400" dirty="0" smtClean="0"/>
              <a:t> </a:t>
            </a:r>
            <a:r>
              <a:rPr lang="en-GB" sz="2400" dirty="0" err="1" smtClean="0"/>
              <a:t>dan</a:t>
            </a:r>
            <a:r>
              <a:rPr lang="en-GB" sz="2400" dirty="0" smtClean="0"/>
              <a:t> </a:t>
            </a:r>
            <a:r>
              <a:rPr lang="en-GB" sz="2400" dirty="0" err="1" smtClean="0"/>
              <a:t>papieren</a:t>
            </a:r>
            <a:r>
              <a:rPr lang="en-GB" sz="2400" dirty="0" smtClean="0"/>
              <a:t> </a:t>
            </a:r>
            <a:r>
              <a:rPr lang="en-GB" sz="2400" dirty="0" err="1" smtClean="0"/>
              <a:t>archivering</a:t>
            </a:r>
            <a:r>
              <a:rPr lang="en-GB" sz="2400" dirty="0" smtClean="0"/>
              <a:t> is</a:t>
            </a:r>
          </a:p>
          <a:p>
            <a:pPr marL="457200" lvl="1" indent="-457200">
              <a:buFont typeface="Arial" panose="020B0604020202020204" pitchFamily="34" charset="0"/>
              <a:buChar char="•"/>
            </a:pPr>
            <a:r>
              <a:rPr lang="en-GB" sz="2400" dirty="0" err="1" smtClean="0"/>
              <a:t>Alle</a:t>
            </a:r>
            <a:r>
              <a:rPr lang="en-GB" sz="2400" dirty="0" smtClean="0"/>
              <a:t> </a:t>
            </a:r>
            <a:r>
              <a:rPr lang="en-GB" sz="2400" dirty="0" err="1" smtClean="0"/>
              <a:t>besluiten</a:t>
            </a:r>
            <a:r>
              <a:rPr lang="en-GB" sz="2400" dirty="0" smtClean="0"/>
              <a:t> </a:t>
            </a:r>
            <a:r>
              <a:rPr lang="en-GB" sz="2400" dirty="0" err="1" smtClean="0"/>
              <a:t>hebben</a:t>
            </a:r>
            <a:r>
              <a:rPr lang="en-GB" sz="2400" dirty="0" smtClean="0"/>
              <a:t> </a:t>
            </a:r>
            <a:r>
              <a:rPr lang="en-GB" sz="2400" dirty="0" err="1" smtClean="0"/>
              <a:t>verregaande</a:t>
            </a:r>
            <a:r>
              <a:rPr lang="en-GB" sz="2400" dirty="0" smtClean="0"/>
              <a:t> </a:t>
            </a:r>
            <a:r>
              <a:rPr lang="en-GB" sz="2400" dirty="0" err="1" smtClean="0"/>
              <a:t>invloed</a:t>
            </a:r>
            <a:r>
              <a:rPr lang="en-GB" sz="2400" dirty="0" smtClean="0"/>
              <a:t> op </a:t>
            </a:r>
            <a:r>
              <a:rPr lang="en-GB" sz="2400" dirty="0" err="1" smtClean="0"/>
              <a:t>elkaar</a:t>
            </a:r>
            <a:endParaRPr lang="en-GB" sz="2400" dirty="0" smtClean="0"/>
          </a:p>
          <a:p>
            <a:pPr marL="457200" lvl="1" indent="-457200">
              <a:buFont typeface="Arial" panose="020B0604020202020204" pitchFamily="34" charset="0"/>
              <a:buChar char="•"/>
            </a:pPr>
            <a:r>
              <a:rPr lang="en-GB" sz="2400" dirty="0" smtClean="0"/>
              <a:t>Brede </a:t>
            </a:r>
            <a:r>
              <a:rPr lang="en-GB" sz="2400" dirty="0" err="1" smtClean="0"/>
              <a:t>betrokkenheid</a:t>
            </a:r>
            <a:r>
              <a:rPr lang="en-GB" sz="2400" dirty="0" smtClean="0"/>
              <a:t> </a:t>
            </a:r>
            <a:r>
              <a:rPr lang="en-GB" sz="2400" dirty="0" err="1" smtClean="0"/>
              <a:t>en</a:t>
            </a:r>
            <a:r>
              <a:rPr lang="en-GB" sz="2400" dirty="0" smtClean="0"/>
              <a:t> </a:t>
            </a:r>
            <a:r>
              <a:rPr lang="en-GB" sz="2400" dirty="0" err="1" smtClean="0"/>
              <a:t>discussie</a:t>
            </a:r>
            <a:r>
              <a:rPr lang="en-GB" sz="2400" dirty="0" smtClean="0"/>
              <a:t> over </a:t>
            </a:r>
            <a:r>
              <a:rPr lang="en-GB" sz="2400" dirty="0" err="1" smtClean="0"/>
              <a:t>digitale</a:t>
            </a:r>
            <a:r>
              <a:rPr lang="en-GB" sz="2400" dirty="0" smtClean="0"/>
              <a:t> </a:t>
            </a:r>
            <a:r>
              <a:rPr lang="en-GB" sz="2400" dirty="0" err="1" smtClean="0"/>
              <a:t>archivering</a:t>
            </a:r>
            <a:r>
              <a:rPr lang="en-GB" sz="2400" dirty="0" smtClean="0"/>
              <a:t> </a:t>
            </a:r>
            <a:r>
              <a:rPr lang="en-GB" sz="2400" dirty="0" err="1" smtClean="0"/>
              <a:t>binnen</a:t>
            </a:r>
            <a:r>
              <a:rPr lang="en-GB" sz="2400" dirty="0" smtClean="0"/>
              <a:t> IISG </a:t>
            </a:r>
            <a:r>
              <a:rPr lang="en-GB" sz="2400" dirty="0" err="1" smtClean="0"/>
              <a:t>daarom</a:t>
            </a:r>
            <a:r>
              <a:rPr lang="en-GB" sz="2400" dirty="0" smtClean="0"/>
              <a:t> van </a:t>
            </a:r>
            <a:r>
              <a:rPr lang="en-GB" sz="2400" dirty="0" err="1" smtClean="0"/>
              <a:t>toenemend</a:t>
            </a:r>
            <a:r>
              <a:rPr lang="en-GB" sz="2400" dirty="0" smtClean="0"/>
              <a:t> </a:t>
            </a:r>
            <a:r>
              <a:rPr lang="en-GB" sz="2400" dirty="0" err="1" smtClean="0"/>
              <a:t>belang</a:t>
            </a:r>
            <a:endParaRPr lang="en-GB" sz="2400" dirty="0" smtClean="0"/>
          </a:p>
          <a:p>
            <a:pPr marL="457200" lvl="1" indent="-457200">
              <a:buFont typeface="Arial" panose="020B0604020202020204" pitchFamily="34" charset="0"/>
              <a:buChar char="•"/>
            </a:pPr>
            <a:endParaRPr lang="en-GB" sz="2400" dirty="0" smtClean="0"/>
          </a:p>
          <a:p>
            <a:pPr marL="457200" lvl="1" indent="-457200">
              <a:buFont typeface="Arial" panose="020B0604020202020204" pitchFamily="34" charset="0"/>
              <a:buChar char="•"/>
            </a:pPr>
            <a:endParaRPr lang="en-GB" sz="2400" dirty="0" smtClean="0"/>
          </a:p>
          <a:p>
            <a:pPr marL="457200" lvl="1" indent="-457200">
              <a:buFont typeface="Arial" panose="020B0604020202020204" pitchFamily="34" charset="0"/>
              <a:buChar char="•"/>
            </a:pPr>
            <a:endParaRPr lang="en-GB" sz="2400" dirty="0"/>
          </a:p>
        </p:txBody>
      </p:sp>
      <p:sp>
        <p:nvSpPr>
          <p:cNvPr id="11" name="Rectangle 10"/>
          <p:cNvSpPr/>
          <p:nvPr/>
        </p:nvSpPr>
        <p:spPr>
          <a:xfrm>
            <a:off x="253082" y="1178749"/>
            <a:ext cx="556594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err="1" smtClean="0"/>
              <a:t>Digitaal</a:t>
            </a:r>
            <a:r>
              <a:rPr lang="en-US" sz="2800" dirty="0" smtClean="0"/>
              <a:t> </a:t>
            </a:r>
            <a:r>
              <a:rPr lang="en-US" sz="2800" dirty="0" err="1" smtClean="0"/>
              <a:t>geboren</a:t>
            </a:r>
            <a:r>
              <a:rPr lang="en-US" sz="2800" dirty="0" smtClean="0"/>
              <a:t> </a:t>
            </a:r>
            <a:r>
              <a:rPr lang="en-US" sz="2800" dirty="0" err="1" smtClean="0"/>
              <a:t>archief</a:t>
            </a:r>
            <a:r>
              <a:rPr lang="en-US" sz="2800" dirty="0" smtClean="0"/>
              <a:t>: de </a:t>
            </a:r>
            <a:r>
              <a:rPr lang="en-US" sz="2800" dirty="0" err="1" smtClean="0"/>
              <a:t>keten</a:t>
            </a:r>
            <a:endParaRPr lang="en-US" sz="2800" dirty="0"/>
          </a:p>
        </p:txBody>
      </p:sp>
      <p:pic>
        <p:nvPicPr>
          <p:cNvPr id="1026" name="Picture 2" descr="https://search.socialhistory.org/Cover/Show?author=Doeve%2C+Eppo&amp;callnumber=BG+D79%2F318&amp;size=large&amp;title=Keten+der+Europese+samenwerking+versterkt.&amp;oclc=943878385&amp;pid=30051002322425&amp;publication=pictoright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2391" y="3862041"/>
            <a:ext cx="5997921" cy="28793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92358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sentatie UK IISG">
  <a:themeElements>
    <a:clrScheme name="Kleurenschema IISG">
      <a:dk1>
        <a:srgbClr val="71A1C8"/>
      </a:dk1>
      <a:lt1>
        <a:sysClr val="window" lastClr="FFFFFF"/>
      </a:lt1>
      <a:dk2>
        <a:srgbClr val="000000"/>
      </a:dk2>
      <a:lt2>
        <a:srgbClr val="FFFFFF"/>
      </a:lt2>
      <a:accent1>
        <a:srgbClr val="71A1C8"/>
      </a:accent1>
      <a:accent2>
        <a:srgbClr val="A9C6DE"/>
      </a:accent2>
      <a:accent3>
        <a:srgbClr val="C6D9E9"/>
      </a:accent3>
      <a:accent4>
        <a:srgbClr val="F2F2F2"/>
      </a:accent4>
      <a:accent5>
        <a:srgbClr val="417AA9"/>
      </a:accent5>
      <a:accent6>
        <a:srgbClr val="2B5170"/>
      </a:accent6>
      <a:hlink>
        <a:srgbClr val="3F3F3F"/>
      </a:hlink>
      <a:folHlink>
        <a:srgbClr val="7F7F7F"/>
      </a:folHlink>
    </a:clrScheme>
    <a:fontScheme name="Lettertype IISG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979AC081F1EA545875FD8DCD9B709FA" ma:contentTypeVersion="18" ma:contentTypeDescription="Create a new document." ma:contentTypeScope="" ma:versionID="13c0a23065d9a49ac9a814ac843676c1">
  <xsd:schema xmlns:xsd="http://www.w3.org/2001/XMLSchema" xmlns:xs="http://www.w3.org/2001/XMLSchema" xmlns:p="http://schemas.microsoft.com/office/2006/metadata/properties" xmlns:ns2="0941c815-8673-45d9-bee9-a1453d13a96d" xmlns:ns3="da01d95d-9a53-4690-91f2-3ea4d21374f2" targetNamespace="http://schemas.microsoft.com/office/2006/metadata/properties" ma:root="true" ma:fieldsID="ffed2328b44d3216ab2e4b28d8992e7a" ns2:_="" ns3:_="">
    <xsd:import namespace="0941c815-8673-45d9-bee9-a1453d13a96d"/>
    <xsd:import namespace="da01d95d-9a53-4690-91f2-3ea4d21374f2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LengthInSeconds" minOccurs="0"/>
                <xsd:element ref="ns3:MediaServiceLocation" minOccurs="0"/>
                <xsd:element ref="ns3:lcf76f155ced4ddcb4097134ff3c332f" minOccurs="0"/>
                <xsd:element ref="ns2:TaxCatchAll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941c815-8673-45d9-bee9-a1453d13a96d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702c36e3-81a3-4f8c-bfa2-ac1adf0ae0c5}" ma:internalName="TaxCatchAll" ma:showField="CatchAllData" ma:web="0941c815-8673-45d9-bee9-a1453d13a96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a01d95d-9a53-4690-91f2-3ea4d21374f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MediaServiceAutoTags" ma:internalName="MediaServiceAutoTags" ma:readOnly="true">
      <xsd:simpleType>
        <xsd:restriction base="dms:Text"/>
      </xsd:simpleType>
    </xsd:element>
    <xsd:element name="MediaServiceOCR" ma:index="13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6ceaa658-fae8-49cd-a23d-c95849ea146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1B3950C-CE3D-4018-97AD-BF5DE877A34D}"/>
</file>

<file path=customXml/itemProps2.xml><?xml version="1.0" encoding="utf-8"?>
<ds:datastoreItem xmlns:ds="http://schemas.openxmlformats.org/officeDocument/2006/customXml" ds:itemID="{5E7042BB-BDE5-4F62-9B1A-1C461D29EAE9}"/>
</file>

<file path=docProps/app.xml><?xml version="1.0" encoding="utf-8"?>
<Properties xmlns="http://schemas.openxmlformats.org/officeDocument/2006/extended-properties" xmlns:vt="http://schemas.openxmlformats.org/officeDocument/2006/docPropsVTypes">
  <Template>Presentatie UK IISG</Template>
  <TotalTime>0</TotalTime>
  <Words>1024</Words>
  <Application>Microsoft Office PowerPoint</Application>
  <PresentationFormat>On-screen Show (4:3)</PresentationFormat>
  <Paragraphs>103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Calibri</vt:lpstr>
      <vt:lpstr>Presentatie UK IISG</vt:lpstr>
      <vt:lpstr>Digitale particuliere archivering op het IISG: uitdagingen &amp; oplossingen  </vt:lpstr>
      <vt:lpstr>      </vt:lpstr>
      <vt:lpstr>      </vt:lpstr>
      <vt:lpstr>      </vt:lpstr>
      <vt:lpstr>      </vt:lpstr>
      <vt:lpstr>      </vt:lpstr>
      <vt:lpstr>      </vt:lpstr>
      <vt:lpstr>      </vt:lpstr>
      <vt:lpstr>      </vt:lpstr>
    </vt:vector>
  </TitlesOfParts>
  <Company>KNAW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Aukje Lettinga</dc:creator>
  <dc:description>template version 1.1 - 29 March 2012_x000d_
lay-out: Thonik_x000d_
templates: www.joulesunlimited.nl</dc:description>
  <cp:lastModifiedBy>Robert Gillesse</cp:lastModifiedBy>
  <cp:revision>376</cp:revision>
  <cp:lastPrinted>2016-08-31T10:26:05Z</cp:lastPrinted>
  <dcterms:created xsi:type="dcterms:W3CDTF">2012-03-29T15:10:12Z</dcterms:created>
  <dcterms:modified xsi:type="dcterms:W3CDTF">2018-11-12T07:35:26Z</dcterms:modified>
</cp:coreProperties>
</file>