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63" r:id="rId3"/>
    <p:sldId id="280" r:id="rId4"/>
    <p:sldId id="265" r:id="rId5"/>
    <p:sldId id="268" r:id="rId6"/>
    <p:sldId id="269" r:id="rId7"/>
    <p:sldId id="270" r:id="rId8"/>
    <p:sldId id="271" r:id="rId9"/>
    <p:sldId id="281" r:id="rId10"/>
    <p:sldId id="278" r:id="rId11"/>
    <p:sldId id="266" r:id="rId12"/>
    <p:sldId id="279" r:id="rId13"/>
    <p:sldId id="273" r:id="rId14"/>
    <p:sldId id="283" r:id="rId15"/>
    <p:sldId id="274" r:id="rId16"/>
    <p:sldId id="275" r:id="rId17"/>
    <p:sldId id="276" r:id="rId18"/>
    <p:sldId id="282" r:id="rId19"/>
    <p:sldId id="277" r:id="rId20"/>
    <p:sldId id="284" r:id="rId21"/>
    <p:sldId id="26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9" autoAdjust="0"/>
  </p:normalViewPr>
  <p:slideViewPr>
    <p:cSldViewPr>
      <p:cViewPr varScale="1">
        <p:scale>
          <a:sx n="95" d="100"/>
          <a:sy n="95" d="100"/>
        </p:scale>
        <p:origin x="-1464" y="-90"/>
      </p:cViewPr>
      <p:guideLst>
        <p:guide orient="horz" pos="664"/>
        <p:guide pos="664"/>
        <p:guide pos="5088"/>
        <p:guide pos="49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176213"/>
            <a:ext cx="5791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33400" y="0"/>
            <a:ext cx="579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469B23FE-0B98-4115-A381-8C853B8EA07C}" type="datetime1">
              <a:rPr lang="en-US"/>
              <a:pPr/>
              <a:t>10/31/2018</a:t>
            </a:fld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33400" y="8763000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US" sz="1000"/>
              <a:t>Gemeente Zwolle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867400" y="89154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fld id="{80C0643F-E609-439C-B876-745B61D3B6A7}" type="slidenum">
              <a:rPr lang="en-US" sz="1000"/>
              <a:pPr algn="r"/>
              <a:t>‹nr.›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4634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176213"/>
            <a:ext cx="5791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3400" y="0"/>
            <a:ext cx="579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1C153C7-437D-49D9-961B-0BBC8F454054}" type="datetime1">
              <a:rPr lang="en-US"/>
              <a:pPr/>
              <a:t>10/31/2018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9825" y="4433888"/>
            <a:ext cx="45751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3400" y="8763000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Gemeente Zwolle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7400" y="89154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7A09D6D-848C-42E8-95B8-36ABC500CE4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9355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indent="952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4762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666750" indent="952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952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Aanpak</a:t>
            </a:r>
          </a:p>
          <a:p>
            <a:r>
              <a:rPr lang="nl-NL" dirty="0" smtClean="0"/>
              <a:t>Criteria:</a:t>
            </a:r>
            <a:r>
              <a:rPr lang="nl-NL" baseline="0" dirty="0" smtClean="0"/>
              <a:t> de 4 criteria van het NA</a:t>
            </a:r>
          </a:p>
          <a:p>
            <a:r>
              <a:rPr lang="nl-NL" baseline="0" dirty="0" smtClean="0"/>
              <a:t>Afbakening: 5 jaar (vanwege 1</a:t>
            </a:r>
            <a:r>
              <a:rPr lang="nl-NL" baseline="30000" dirty="0" smtClean="0"/>
              <a:t>e</a:t>
            </a:r>
            <a:r>
              <a:rPr lang="nl-NL" baseline="0" dirty="0" smtClean="0"/>
              <a:t> keer), ook gekeken naar bijzondere personen en precedentwerking (nu we toch bezig zijn)</a:t>
            </a:r>
          </a:p>
          <a:p>
            <a:r>
              <a:rPr lang="nl-NL" baseline="0" dirty="0" smtClean="0"/>
              <a:t>Fasering: eenmalig (opzet maken) en periodiek (research, uitnodigen werkgroepleden, (voorbereiden) besluitvorming, publicatie, uitvoeren, planning volgende.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7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Bronnenonderzoek: jaarboeken/jaarlijstjes voor</a:t>
            </a:r>
            <a:r>
              <a:rPr lang="nl-NL" baseline="0" dirty="0" smtClean="0"/>
              <a:t> zover beschikbaar</a:t>
            </a:r>
            <a:endParaRPr lang="nl-NL" dirty="0" smtClean="0"/>
          </a:p>
          <a:p>
            <a:pPr marL="171450" indent="-171450">
              <a:buFontTx/>
              <a:buChar char="-"/>
            </a:pPr>
            <a:r>
              <a:rPr lang="nl-NL" dirty="0" smtClean="0"/>
              <a:t>9 Domeine</a:t>
            </a:r>
            <a:r>
              <a:rPr lang="nl-NL" baseline="0" dirty="0" smtClean="0"/>
              <a:t>n op basis van indeling archieven.nl </a:t>
            </a:r>
            <a:r>
              <a:rPr lang="nl-NL" baseline="0" dirty="0" err="1" smtClean="0"/>
              <a:t>e.a</a:t>
            </a:r>
            <a:r>
              <a:rPr lang="nl-NL" baseline="0" dirty="0" smtClean="0"/>
              <a:t> vaak gebruikte indelingen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Politiek/openbaar bestuur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Justitie en rechtspraak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Economie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Welzijn en sociale zorg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Veiligheid (fysiek en sociaal)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Verkeer, vervoer en waterstaat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Cultuur, leefstijl en mentaliteit, kunst en erfgoed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Openbare ruimte, </a:t>
            </a:r>
            <a:r>
              <a:rPr lang="nl-NL" baseline="0" dirty="0" err="1" smtClean="0"/>
              <a:t>stedebouw</a:t>
            </a:r>
            <a:r>
              <a:rPr lang="nl-NL" baseline="0" dirty="0" smtClean="0"/>
              <a:t> en wonen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Sport </a:t>
            </a:r>
          </a:p>
          <a:p>
            <a:pPr marL="361950" lvl="1" indent="-171450">
              <a:buFontTx/>
              <a:buChar char="-"/>
            </a:pPr>
            <a:endParaRPr lang="nl-NL" baseline="0" dirty="0" smtClean="0"/>
          </a:p>
          <a:p>
            <a:pPr marL="171450" lvl="0" indent="-171450">
              <a:buFontTx/>
              <a:buChar char="-"/>
            </a:pPr>
            <a:r>
              <a:rPr lang="nl-NL" baseline="0" dirty="0" err="1" smtClean="0"/>
              <a:t>Rijkwijdte</a:t>
            </a:r>
            <a:r>
              <a:rPr lang="nl-NL" baseline="0" dirty="0" smtClean="0"/>
              <a:t>: vooral voor de externe acquisitie, bepalen welke stukken je in ieder geval moet hebben.</a:t>
            </a:r>
          </a:p>
          <a:p>
            <a:pPr marL="171450" lvl="0" indent="-171450">
              <a:buFontTx/>
              <a:buChar char="-"/>
            </a:pPr>
            <a:endParaRPr lang="nl-NL" baseline="0" dirty="0" smtClean="0"/>
          </a:p>
          <a:p>
            <a:pPr marL="171450" lvl="0" indent="-171450">
              <a:buFontTx/>
              <a:buChar char="-"/>
            </a:pPr>
            <a:r>
              <a:rPr lang="nl-NL" baseline="0" dirty="0" smtClean="0"/>
              <a:t>Er is veel discussie geweest in de werkgroep over waarom iets wel of niet een </a:t>
            </a:r>
            <a:r>
              <a:rPr lang="nl-NL" baseline="0" dirty="0" err="1" smtClean="0"/>
              <a:t>hotspot</a:t>
            </a:r>
            <a:r>
              <a:rPr lang="nl-NL" baseline="0" dirty="0" smtClean="0"/>
              <a:t> zou zijn en hoe de weging zou moeten zijn. Dit kost tijd.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 hotspots: vallen onder meer </a:t>
            </a:r>
            <a:r>
              <a:rPr lang="nl-NL" dirty="0" smtClean="0"/>
              <a:t>dan 1 criterium,</a:t>
            </a:r>
            <a:r>
              <a:rPr lang="nl-NL" baseline="0" dirty="0" smtClean="0"/>
              <a:t> niet ouder dan 2 </a:t>
            </a:r>
            <a:r>
              <a:rPr lang="nl-NL" baseline="0" dirty="0" smtClean="0"/>
              <a:t>jaar</a:t>
            </a:r>
          </a:p>
          <a:p>
            <a:r>
              <a:rPr lang="nl-NL" baseline="0" dirty="0" smtClean="0"/>
              <a:t>Aanvullende lijst</a:t>
            </a:r>
            <a:endParaRPr lang="nl-NL" baseline="0" dirty="0" smtClean="0"/>
          </a:p>
          <a:p>
            <a:r>
              <a:rPr lang="nl-NL" baseline="0" dirty="0" smtClean="0"/>
              <a:t>Deel 1: </a:t>
            </a:r>
            <a:r>
              <a:rPr lang="nl-NL" baseline="0" dirty="0" smtClean="0"/>
              <a:t>meer dan 1 criterium: ouder dan 2 jaar</a:t>
            </a:r>
          </a:p>
          <a:p>
            <a:r>
              <a:rPr lang="nl-NL" baseline="0" dirty="0" smtClean="0"/>
              <a:t>Deel 2: </a:t>
            </a:r>
            <a:r>
              <a:rPr lang="nl-NL" baseline="0" dirty="0" smtClean="0"/>
              <a:t>1 criterium: niet ouder dan 2 jaar</a:t>
            </a:r>
          </a:p>
          <a:p>
            <a:r>
              <a:rPr lang="nl-NL" baseline="0" dirty="0" smtClean="0"/>
              <a:t>Deel 3: </a:t>
            </a:r>
            <a:r>
              <a:rPr lang="nl-NL" baseline="0" dirty="0" smtClean="0"/>
              <a:t>de rest</a:t>
            </a:r>
          </a:p>
          <a:p>
            <a:endParaRPr lang="nl-NL" baseline="0" dirty="0" smtClean="0"/>
          </a:p>
          <a:p>
            <a:r>
              <a:rPr lang="nl-NL" baseline="0" dirty="0" smtClean="0"/>
              <a:t>Oude zaken toch opgenomen, vooral om ook de acquisitie in het maatschappelijk veld in te bedden.</a:t>
            </a:r>
          </a:p>
          <a:p>
            <a:r>
              <a:rPr lang="nl-NL" baseline="0" dirty="0" smtClean="0"/>
              <a:t>En niet zelf al te schrappen op een vermeende onhaalbaarheid.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Nu nog publiceren</a:t>
            </a:r>
            <a:r>
              <a:rPr lang="nl-NL" baseline="0" dirty="0" smtClean="0"/>
              <a:t> en uitvoeren.</a:t>
            </a:r>
          </a:p>
          <a:p>
            <a:r>
              <a:rPr lang="nl-NL" baseline="0" dirty="0" smtClean="0"/>
              <a:t>Géén mogelijkheid bieden voor het publiek om nog hotspots aan te dragen.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2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Intern:</a:t>
            </a:r>
            <a:r>
              <a:rPr lang="nl-NL" baseline="0" dirty="0" smtClean="0"/>
              <a:t> 1</a:t>
            </a:r>
            <a:r>
              <a:rPr lang="nl-NL" baseline="30000" dirty="0" smtClean="0"/>
              <a:t>e</a:t>
            </a:r>
            <a:r>
              <a:rPr lang="nl-NL" baseline="0" dirty="0" smtClean="0"/>
              <a:t> drie bolletjes: binnen 1 jaar,  netjes archiveren </a:t>
            </a:r>
            <a:r>
              <a:rPr lang="nl-NL" baseline="0" dirty="0" smtClean="0"/>
              <a:t>kan eventueel </a:t>
            </a:r>
            <a:r>
              <a:rPr lang="nl-NL" baseline="0" dirty="0" smtClean="0"/>
              <a:t>later</a:t>
            </a:r>
          </a:p>
          <a:p>
            <a:r>
              <a:rPr lang="nl-NL" baseline="0" dirty="0" smtClean="0"/>
              <a:t>Digitaal of Fysiek, in het archief of nog niet?</a:t>
            </a:r>
          </a:p>
          <a:p>
            <a:endParaRPr lang="nl-NL" baseline="0" dirty="0" smtClean="0"/>
          </a:p>
          <a:p>
            <a:r>
              <a:rPr lang="nl-NL" baseline="0" dirty="0" smtClean="0"/>
              <a:t>Wat is compleet? Hoe beoordeel je dat en hoe compleet wil je zijn. Hoeveel effort ga je daar in steken.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1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Ca. 6x </a:t>
            </a:r>
            <a:r>
              <a:rPr lang="nl-NL" dirty="0" err="1" smtClean="0"/>
              <a:t>werkgroepvergadering</a:t>
            </a:r>
            <a:r>
              <a:rPr lang="nl-NL" dirty="0" smtClean="0"/>
              <a:t> van 1,5 uur</a:t>
            </a:r>
          </a:p>
          <a:p>
            <a:endParaRPr lang="nl-NL" dirty="0" smtClean="0"/>
          </a:p>
          <a:p>
            <a:r>
              <a:rPr lang="nl-NL" dirty="0" smtClean="0"/>
              <a:t>Haalbaarheid,</a:t>
            </a:r>
            <a:r>
              <a:rPr lang="nl-NL" baseline="0" dirty="0" smtClean="0"/>
              <a:t> t</a:t>
            </a:r>
            <a:r>
              <a:rPr lang="nl-NL" dirty="0" smtClean="0"/>
              <a:t>ijdsbeslag van verwerken door DIV en RHC, kosten:  als overweging meenemen: prioriteitstelling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ipv</a:t>
            </a:r>
            <a:r>
              <a:rPr lang="nl-NL" baseline="0" dirty="0" smtClean="0"/>
              <a:t> zelf schrappen.</a:t>
            </a:r>
          </a:p>
          <a:p>
            <a:endParaRPr lang="nl-NL" baseline="0" dirty="0" smtClean="0"/>
          </a:p>
          <a:p>
            <a:r>
              <a:rPr lang="nl-NL" baseline="0" dirty="0" smtClean="0"/>
              <a:t>Vraagpunt: wat als inzichten wijzigen vóór het overbrengen naar het RHC: </a:t>
            </a:r>
            <a:r>
              <a:rPr lang="nl-NL" baseline="0" dirty="0" err="1" smtClean="0"/>
              <a:t>hotspot</a:t>
            </a:r>
            <a:r>
              <a:rPr lang="nl-NL" baseline="0" dirty="0" smtClean="0"/>
              <a:t> in stand houden, verder opschonen, laten zoals het is of opnieuw inbrengen in een volgende werkgroep en weer laten vaststellen door het SIO?</a:t>
            </a:r>
          </a:p>
          <a:p>
            <a:endParaRPr lang="nl-NL" baseline="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0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4100" y="3262313"/>
            <a:ext cx="6884988" cy="110013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54100" y="4362450"/>
            <a:ext cx="6884988" cy="8382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en-US" noProof="0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060450" y="6553200"/>
            <a:ext cx="1905000" cy="30638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4250" y="6553200"/>
            <a:ext cx="363538" cy="306388"/>
          </a:xfrm>
        </p:spPr>
        <p:txBody>
          <a:bodyPr/>
          <a:lstStyle>
            <a:lvl1pPr>
              <a:defRPr/>
            </a:lvl1pPr>
          </a:lstStyle>
          <a:p>
            <a:fld id="{CB7C6F57-76B8-4A75-8915-BB9BB3FB42B5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1279" name="Picture 15" descr="U:\Anja Cronenberg\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63"/>
            <a:ext cx="60642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Rectangle 1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8081963" y="0"/>
            <a:ext cx="1062037" cy="1062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86" name="Picture 22" descr="U:\Anja Cronenberg\beeldmerk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1588"/>
            <a:ext cx="106680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6EA5C-D869-47E2-AECB-2583E9660A8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138378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07125" y="1270000"/>
            <a:ext cx="1717675" cy="5054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54100" y="1270000"/>
            <a:ext cx="5000625" cy="5054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BE8D9B-28A0-4CFB-95FA-1521A2A3F27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1319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A19E0-301B-46AF-AD14-6EB26308D7F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0474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EA01FF-8C38-4D54-947F-74F64BF19FD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411880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54100" y="2133600"/>
            <a:ext cx="33591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65650" y="2133600"/>
            <a:ext cx="33591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D2C285-F3C1-4990-A4F2-14CA1F7FBBC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06781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3B147-D6B5-48D1-BBE7-5F8830F9F15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60393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DC5BEB-5F13-48D9-9E91-21D273CE646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48714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F88BE7-A58B-4217-8740-6981FD9D1E9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243079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25EE22-46DA-4B4C-B38C-FBFE8052D4A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134937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C1C82D-C51F-4EB3-9A03-1B3F017E8288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603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270000"/>
            <a:ext cx="6870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0" y="2133600"/>
            <a:ext cx="68707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2038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5838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04497F30-DF6A-4A33-ACDF-4DBA459E5E1F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32" name="Picture 8" descr="U:\Anja Cronenberg\han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63"/>
            <a:ext cx="60642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" y="252413"/>
            <a:ext cx="687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800" b="1"/>
            </a:lvl1pPr>
          </a:lstStyle>
          <a:p>
            <a:r>
              <a:rPr lang="nl-NL"/>
              <a:t>kijk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081963" y="0"/>
            <a:ext cx="1062037" cy="1062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39" name="Picture 15" descr="U:\Anja Cronenberg\beeldmerk_transp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1588"/>
            <a:ext cx="106680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71500" indent="-63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952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1430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600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057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514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971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source=images&amp;cd=&amp;cad=rja&amp;uact=8&amp;ved=2ahUKEwjIobCTko3eAhVN26QKHfgZBNAQjRx6BAgBEAU&amp;url=http://martvandewiel.punt.nl/content/2005/08/handreiking&amp;psig=AOvVaw2C9E7sLVRLNOgIJkpz_aL2&amp;ust=153985421071506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source=images&amp;cd=&amp;cad=rja&amp;uact=8&amp;ved=2ahUKEwjIobCTko3eAhVN26QKHfgZBNAQjRx6BAgBEAU&amp;url=http://martvandewiel.punt.nl/content/2005/08/handreiking&amp;psig=AOvVaw2C9E7sLVRLNOgIJkpz_aL2&amp;ust=153985421071506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reventpartner.nl/nieuws/137-nieuws-pleidooi-voor-andere-aanpak-in-de-strijd-tegen-beroepsziekt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nl/url?sa=i&amp;rct=j&amp;q=&amp;esrc=s&amp;source=images&amp;cd=&amp;cad=rja&amp;uact=8&amp;ved=2ahUKEwiKo83FlY3eAhVEM-wKHdCIBkUQjRx6BAgBEAU&amp;url=https://ethansaustin.com/2012/03/10/find-friends-at-sxsw-with-shortlist/&amp;psig=AOvVaw15qZAOceBWZiqK13nhV5cI&amp;ust=153985512813656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8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9DF56-632F-4BC0-A033-D84BE294D63F}" type="slidenum">
              <a:rPr lang="nl-NL"/>
              <a:pPr/>
              <a:t>1</a:t>
            </a:fld>
            <a:endParaRPr lang="nl-NL"/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kijk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0"/>
            <a:ext cx="7315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4339" name="Picture 3" descr="U:\Anja Cronenberg\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75"/>
            <a:ext cx="129857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904038" y="0"/>
            <a:ext cx="22431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4342" name="Picture 6" descr="U:\Anja Cronenberg\beeldmerk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317750"/>
            <a:ext cx="2243137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295400" y="31877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wij presenteren u...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50" y="0"/>
            <a:ext cx="9459250" cy="6858000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3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andreik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4" y="0"/>
            <a:ext cx="9144000" cy="73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accent3"/>
                </a:solidFill>
              </a:rPr>
              <a:t>Voorbereiding</a:t>
            </a:r>
            <a:endParaRPr lang="nl-NL" sz="3600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 smtClean="0">
                <a:solidFill>
                  <a:schemeClr val="accent3"/>
                </a:solidFill>
              </a:rPr>
              <a:t>Handreiking hotspotmonitor AIDO</a:t>
            </a:r>
          </a:p>
          <a:p>
            <a:r>
              <a:rPr lang="nl-NL" sz="3200" dirty="0" smtClean="0">
                <a:solidFill>
                  <a:schemeClr val="accent3"/>
                </a:solidFill>
              </a:rPr>
              <a:t>Trends en hotspots 1976-2005 Nationaal Archief</a:t>
            </a:r>
          </a:p>
          <a:p>
            <a:endParaRPr lang="nl-NL" sz="3200" dirty="0">
              <a:solidFill>
                <a:schemeClr val="accent3"/>
              </a:solidFill>
            </a:endParaRPr>
          </a:p>
          <a:p>
            <a:endParaRPr lang="nl-NL" sz="3200" dirty="0" smtClean="0">
              <a:solidFill>
                <a:schemeClr val="accent3"/>
              </a:solidFill>
            </a:endParaRPr>
          </a:p>
          <a:p>
            <a:endParaRPr lang="nl-NL" sz="3200" dirty="0" smtClean="0">
              <a:solidFill>
                <a:schemeClr val="accent3"/>
              </a:solidFill>
            </a:endParaRPr>
          </a:p>
          <a:p>
            <a:r>
              <a:rPr lang="nl-NL" sz="3200" dirty="0" smtClean="0">
                <a:solidFill>
                  <a:schemeClr val="accent3"/>
                </a:solidFill>
              </a:rPr>
              <a:t>Trendanalyse Deventer 2015</a:t>
            </a:r>
            <a:endParaRPr lang="nl-NL" sz="3200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/>
                </a:solidFill>
              </a:rPr>
              <a:t>kijk</a:t>
            </a:r>
            <a:endParaRPr lang="nl-N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.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-13401"/>
            <a:ext cx="9174832" cy="685587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755576" y="1052736"/>
            <a:ext cx="7200800" cy="5424264"/>
          </a:xfrm>
          <a:prstGeom prst="rect">
            <a:avLst/>
          </a:prstGeom>
          <a:solidFill>
            <a:schemeClr val="accent3">
              <a:alpha val="83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920626" y="2060848"/>
            <a:ext cx="68707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71500" indent="-635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3pPr>
            <a:lvl4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1430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1600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057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514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2971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Waarom en doel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Betrokken rollen: intern en extern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Aanpak, criteria, afbakening, fasering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Uitvoering, taakverdeling</a:t>
            </a:r>
          </a:p>
          <a:p>
            <a:endParaRPr lang="nl-NL" kern="0" dirty="0" smtClean="0"/>
          </a:p>
          <a:p>
            <a:endParaRPr lang="nl-NL" kern="0" dirty="0" smtClean="0"/>
          </a:p>
          <a:p>
            <a:r>
              <a:rPr lang="nl-NL" kern="0" dirty="0" smtClean="0"/>
              <a:t>Deels over te nemen uit de Handreiking AIDO</a:t>
            </a:r>
            <a:endParaRPr lang="nl-NL" kern="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061607" y="1197248"/>
            <a:ext cx="6870700" cy="863600"/>
          </a:xfrm>
        </p:spPr>
        <p:txBody>
          <a:bodyPr/>
          <a:lstStyle/>
          <a:p>
            <a:r>
              <a:rPr lang="nl-NL" sz="3600" dirty="0" smtClean="0"/>
              <a:t>Plan van aanpak opstellen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918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2448"/>
            <a:ext cx="9252520" cy="925252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870700" cy="863600"/>
          </a:xfrm>
        </p:spPr>
        <p:txBody>
          <a:bodyPr/>
          <a:lstStyle/>
          <a:p>
            <a:r>
              <a:rPr lang="nl-NL" sz="3600" dirty="0" smtClean="0"/>
              <a:t>Werkgroep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29801"/>
              </p:ext>
            </p:extLst>
          </p:nvPr>
        </p:nvGraphicFramePr>
        <p:xfrm>
          <a:off x="1475656" y="1844824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/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Intern</a:t>
                      </a:r>
                      <a:endParaRPr lang="nl-N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Extern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Gemeentearchivaris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Raadslid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Communicatie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Historicus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Juridische Zaken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Lokale</a:t>
                      </a:r>
                      <a:r>
                        <a:rPr lang="nl-NL" baseline="0" dirty="0" smtClean="0"/>
                        <a:t> (foto) journalist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Sociaal domein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Archiefinspecteur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Fysiek domein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Hoofd</a:t>
                      </a:r>
                      <a:r>
                        <a:rPr lang="nl-NL" baseline="0" dirty="0" smtClean="0"/>
                        <a:t> DIV (voorzitter)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Recordmanager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1475656" y="5157192"/>
            <a:ext cx="6048672" cy="830997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Benaderen externen: Schakel anderen in als contactpersoon!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46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" y="0"/>
            <a:ext cx="9127570" cy="894129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899592" y="1124744"/>
            <a:ext cx="7200800" cy="54006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403648" y="1196752"/>
            <a:ext cx="6726684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3600" kern="0" dirty="0" smtClean="0"/>
              <a:t>Aanpak in nader detail</a:t>
            </a:r>
            <a:endParaRPr lang="nl-NL" sz="3600" kern="0" dirty="0"/>
          </a:p>
        </p:txBody>
      </p:sp>
      <p:sp>
        <p:nvSpPr>
          <p:cNvPr id="12" name="Tekstvak 11"/>
          <p:cNvSpPr txBox="1"/>
          <p:nvPr/>
        </p:nvSpPr>
        <p:spPr>
          <a:xfrm>
            <a:off x="1229692" y="2060352"/>
            <a:ext cx="6870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Géén uitgebreid bronnenonderzoek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Domeinen benoemd: voor toets op volledigheid/balans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Inbreng hotspotkandidaten door werkgroep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Genoemde hotspots in domeinen ondergebracht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Criteria NA op een rij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Werkgroepleden hebben hotspotkandidaten ‘gescoord’ op de criteria (longlist)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 ‘petit comité’ reikwijdte acquisitie vastgesteld (shortlist)</a:t>
            </a:r>
          </a:p>
        </p:txBody>
      </p:sp>
    </p:spTree>
    <p:extLst>
      <p:ext uri="{BB962C8B-B14F-4D97-AF65-F5344CB8AC3E}">
        <p14:creationId xmlns:p14="http://schemas.microsoft.com/office/powerpoint/2010/main" val="30405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sp>
        <p:nvSpPr>
          <p:cNvPr id="14" name="Rechthoek 13"/>
          <p:cNvSpPr/>
          <p:nvPr/>
        </p:nvSpPr>
        <p:spPr bwMode="auto">
          <a:xfrm>
            <a:off x="-20960" y="0"/>
            <a:ext cx="9144000" cy="7461448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971600" y="1077640"/>
            <a:ext cx="6870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3600" kern="0" dirty="0" smtClean="0"/>
              <a:t>Longlist hotspots</a:t>
            </a:r>
            <a:endParaRPr lang="nl-NL" sz="3600" kern="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12854" cy="527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0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 november 2018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346"/>
            <a:ext cx="10222653" cy="6868345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 bwMode="auto">
          <a:xfrm>
            <a:off x="1043608" y="1124744"/>
            <a:ext cx="7200800" cy="4536504"/>
          </a:xfrm>
          <a:prstGeom prst="rect">
            <a:avLst/>
          </a:prstGeom>
          <a:solidFill>
            <a:schemeClr val="accent3">
              <a:alpha val="87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1054100" y="2133600"/>
            <a:ext cx="6870700" cy="38156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5 hotspots: 2 criteria 2016-2017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Aanvullende lijst (niet te publiceren)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nog 25 bijzondere zaken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meenemen in gewone archivering</a:t>
            </a:r>
            <a:endParaRPr lang="nl-NL" sz="2800" dirty="0" smtClean="0"/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3 delen naar gelang prioriteit</a:t>
            </a:r>
            <a:endParaRPr lang="nl-NL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Nog </a:t>
            </a:r>
            <a:r>
              <a:rPr lang="nl-NL" sz="2800" dirty="0" smtClean="0"/>
              <a:t>onduidelijk hoeveel werk het is voor gemeente en HCO</a:t>
            </a:r>
            <a:endParaRPr lang="nl-NL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1065471" y="116579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Eindlijst hotspots, weging</a:t>
            </a:r>
          </a:p>
        </p:txBody>
      </p:sp>
    </p:spTree>
    <p:extLst>
      <p:ext uri="{BB962C8B-B14F-4D97-AF65-F5344CB8AC3E}">
        <p14:creationId xmlns:p14="http://schemas.microsoft.com/office/powerpoint/2010/main" val="2193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0"/>
            <a:ext cx="9144248" cy="685818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Vaststelling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kijk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067944" y="342900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Door het SIO op </a:t>
            </a:r>
            <a:r>
              <a:rPr lang="nl-NL" dirty="0" smtClean="0"/>
              <a:t>31-10-2018</a:t>
            </a:r>
            <a:r>
              <a:rPr lang="nl-NL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4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5951"/>
            <a:ext cx="11695812" cy="6852546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 bwMode="auto">
          <a:xfrm>
            <a:off x="899592" y="1124744"/>
            <a:ext cx="7200800" cy="4608512"/>
          </a:xfrm>
          <a:prstGeom prst="rect">
            <a:avLst/>
          </a:prstGeom>
          <a:solidFill>
            <a:schemeClr val="accent3">
              <a:alpha val="9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115616" y="123362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Uitvoering</a:t>
            </a:r>
            <a:endParaRPr lang="nl-NL" sz="36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1115616" y="1912748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Intern: stukken opzoeken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Al in archief aanwezig of niet?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Compleetheid beoordelen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Bewaartermijnen aanpassen nodig?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Archiveren volgens de regels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Wel opschonen!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>Maatschappelijk veld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Taak voor Historisch </a:t>
            </a:r>
            <a:r>
              <a:rPr lang="nl-NL" dirty="0"/>
              <a:t>C</a:t>
            </a:r>
            <a:r>
              <a:rPr lang="nl-NL" dirty="0" smtClean="0"/>
              <a:t>entrum Overijssel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Opnemen in acquisitieplanning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3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 bwMode="auto">
          <a:xfrm>
            <a:off x="899592" y="1124744"/>
            <a:ext cx="7200800" cy="4032448"/>
          </a:xfrm>
          <a:prstGeom prst="rect">
            <a:avLst/>
          </a:prstGeom>
          <a:solidFill>
            <a:schemeClr val="accent3">
              <a:alpha val="82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1220114" y="1157401"/>
            <a:ext cx="6870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3600" kern="0" dirty="0" smtClean="0"/>
              <a:t>Tips</a:t>
            </a:r>
            <a:endParaRPr lang="nl-NL" sz="3600" kern="0" dirty="0"/>
          </a:p>
        </p:txBody>
      </p:sp>
      <p:sp>
        <p:nvSpPr>
          <p:cNvPr id="16" name="Tekstvak 15"/>
          <p:cNvSpPr txBox="1"/>
          <p:nvPr/>
        </p:nvSpPr>
        <p:spPr>
          <a:xfrm>
            <a:off x="1187624" y="2021001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Onderschat het tijdsbeslag voor werkgroepleden niet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Burgerparticipatie na vaststelling?</a:t>
            </a:r>
          </a:p>
          <a:p>
            <a:pPr marL="800100" lvl="1" indent="-342900">
              <a:buFont typeface="Wingdings" pitchFamily="2" charset="2"/>
              <a:buChar char="à"/>
            </a:pPr>
            <a:r>
              <a:rPr lang="nl-NL" dirty="0" smtClean="0"/>
              <a:t>Liever in het </a:t>
            </a:r>
            <a:r>
              <a:rPr lang="nl-NL" dirty="0" err="1" smtClean="0"/>
              <a:t>werkgroeptraject</a:t>
            </a:r>
            <a:r>
              <a:rPr lang="nl-NL" dirty="0" smtClean="0"/>
              <a:t> meenemen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Vraag bij jaarlijkse vernietiging naar bijzondere zaken in het afgelopen jaar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Kijk nog eens terug </a:t>
            </a:r>
            <a:r>
              <a:rPr lang="nl-NL" dirty="0"/>
              <a:t>naar het plan van </a:t>
            </a:r>
            <a:r>
              <a:rPr lang="nl-NL" dirty="0" smtClean="0"/>
              <a:t>aanpak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Maak het leuk (het is leuk)!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41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7650926-BC59-45AC-8340-D37899EDA909}" type="slidenum">
              <a:rPr lang="nl-NL"/>
              <a:pPr/>
              <a:t>2</a:t>
            </a:fld>
            <a:endParaRPr lang="nl-NL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4100" y="1772817"/>
            <a:ext cx="6884988" cy="2589634"/>
          </a:xfrm>
        </p:spPr>
        <p:txBody>
          <a:bodyPr/>
          <a:lstStyle/>
          <a:p>
            <a:r>
              <a:rPr lang="nl-NL" sz="4400" dirty="0" smtClean="0"/>
              <a:t>Het bewaren waard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b="0" dirty="0"/>
              <a:t>V</a:t>
            </a:r>
            <a:r>
              <a:rPr lang="nl-NL" b="0" dirty="0" smtClean="0"/>
              <a:t>an redding van het zwembad tot sloop van de IJsselcentrale</a:t>
            </a:r>
            <a:endParaRPr lang="nl-NL" b="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800" dirty="0" smtClean="0"/>
              <a:t>Hotspotmonitor Gemeente Zwolle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4100" y="1270000"/>
            <a:ext cx="6870700" cy="358800"/>
          </a:xfrm>
        </p:spPr>
        <p:txBody>
          <a:bodyPr/>
          <a:lstStyle/>
          <a:p>
            <a:r>
              <a:rPr lang="nl-NL" sz="2800" dirty="0" smtClean="0"/>
              <a:t>Van redding openluchtbad </a:t>
            </a:r>
            <a:br>
              <a:rPr lang="nl-NL" sz="2800" dirty="0" smtClean="0"/>
            </a:br>
            <a:endParaRPr lang="nl-NL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3805675" cy="3132634"/>
          </a:xfrm>
          <a:prstGeom prst="rect">
            <a:avLst/>
          </a:prstGeom>
        </p:spPr>
      </p:pic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2060848"/>
            <a:ext cx="4115667" cy="2317224"/>
          </a:xfrm>
        </p:spPr>
      </p:pic>
      <p:sp>
        <p:nvSpPr>
          <p:cNvPr id="12" name="Tekstvak 11"/>
          <p:cNvSpPr txBox="1"/>
          <p:nvPr/>
        </p:nvSpPr>
        <p:spPr>
          <a:xfrm>
            <a:off x="5497355" y="220486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/>
              <a:t>tot sloop IJsselcentrale</a:t>
            </a:r>
          </a:p>
        </p:txBody>
      </p:sp>
    </p:spTree>
    <p:extLst>
      <p:ext uri="{BB962C8B-B14F-4D97-AF65-F5344CB8AC3E}">
        <p14:creationId xmlns:p14="http://schemas.microsoft.com/office/powerpoint/2010/main" val="33469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8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E5FF6-DF8E-4FC6-BFB8-CE908BF48277}" type="slidenum">
              <a:rPr lang="nl-NL"/>
              <a:pPr/>
              <a:t>21</a:t>
            </a:fld>
            <a:endParaRPr lang="nl-NL"/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kijk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175" y="0"/>
            <a:ext cx="7315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5363" name="Picture 3" descr="U:\Anja Cronenberg\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75"/>
            <a:ext cx="129857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904038" y="0"/>
            <a:ext cx="22431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5365" name="Picture 5" descr="U:\Anja Cronenberg\beeldmerk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317750"/>
            <a:ext cx="2243137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295400" y="31877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bedankt voor uw tijd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sp>
        <p:nvSpPr>
          <p:cNvPr id="7" name="Rechthoek 6"/>
          <p:cNvSpPr/>
          <p:nvPr/>
        </p:nvSpPr>
        <p:spPr bwMode="auto">
          <a:xfrm>
            <a:off x="-13072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547664" y="3573016"/>
            <a:ext cx="6192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600" b="1" dirty="0"/>
              <a:t>Plan van aanpak opstellen</a:t>
            </a:r>
          </a:p>
        </p:txBody>
      </p:sp>
    </p:spTree>
    <p:extLst>
      <p:ext uri="{BB962C8B-B14F-4D97-AF65-F5344CB8AC3E}">
        <p14:creationId xmlns:p14="http://schemas.microsoft.com/office/powerpoint/2010/main" val="37550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andreik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1916832"/>
            <a:ext cx="3528392" cy="863600"/>
          </a:xfrm>
        </p:spPr>
        <p:txBody>
          <a:bodyPr/>
          <a:lstStyle/>
          <a:p>
            <a:r>
              <a:rPr lang="nl-NL" sz="3600" dirty="0" smtClean="0">
                <a:solidFill>
                  <a:schemeClr val="accent3"/>
                </a:solidFill>
              </a:rPr>
              <a:t>Voorbereiding</a:t>
            </a:r>
            <a:endParaRPr lang="nl-NL" sz="3600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/>
                </a:solidFill>
              </a:rPr>
              <a:t>kijk</a:t>
            </a:r>
            <a:endParaRPr lang="nl-N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50"/>
            <a:ext cx="9252520" cy="925252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140968"/>
            <a:ext cx="4886052" cy="863600"/>
          </a:xfrm>
        </p:spPr>
        <p:txBody>
          <a:bodyPr/>
          <a:lstStyle/>
          <a:p>
            <a:pPr algn="ctr"/>
            <a:r>
              <a:rPr lang="nl-NL" sz="3600" dirty="0" smtClean="0"/>
              <a:t>Samenstelling werkgroep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4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aanp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80" y="-675456"/>
            <a:ext cx="9144000" cy="89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5589240"/>
            <a:ext cx="5184576" cy="863600"/>
          </a:xfrm>
        </p:spPr>
        <p:txBody>
          <a:bodyPr/>
          <a:lstStyle/>
          <a:p>
            <a:r>
              <a:rPr lang="nl-NL" sz="3600" dirty="0" smtClean="0"/>
              <a:t>Aanpak in nader detail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 november 2018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0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shortl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221088"/>
            <a:ext cx="5760640" cy="863600"/>
          </a:xfrm>
        </p:spPr>
        <p:txBody>
          <a:bodyPr anchor="ctr"/>
          <a:lstStyle/>
          <a:p>
            <a:r>
              <a:rPr lang="nl-NL" sz="3600" dirty="0" smtClean="0"/>
              <a:t>Eindlijst hotspots, weging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9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0"/>
            <a:ext cx="9144248" cy="685818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Vaststelling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kijk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6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20" y="0"/>
            <a:ext cx="9418720" cy="68580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491880" y="27089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Uitvoering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1302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antoorthema 1">
      <a:dk1>
        <a:srgbClr val="000000"/>
      </a:dk1>
      <a:lt1>
        <a:srgbClr val="D1D8F1"/>
      </a:lt1>
      <a:dk2>
        <a:srgbClr val="000000"/>
      </a:dk2>
      <a:lt2>
        <a:srgbClr val="7B5EA7"/>
      </a:lt2>
      <a:accent1>
        <a:srgbClr val="667DD1"/>
      </a:accent1>
      <a:accent2>
        <a:srgbClr val="F10273"/>
      </a:accent2>
      <a:accent3>
        <a:srgbClr val="E5E9F7"/>
      </a:accent3>
      <a:accent4>
        <a:srgbClr val="000000"/>
      </a:accent4>
      <a:accent5>
        <a:srgbClr val="B8BFE5"/>
      </a:accent5>
      <a:accent6>
        <a:srgbClr val="DA0268"/>
      </a:accent6>
      <a:hlink>
        <a:srgbClr val="A6A36F"/>
      </a:hlink>
      <a:folHlink>
        <a:srgbClr val="FFE600"/>
      </a:folHlink>
    </a:clrScheme>
    <a:fontScheme name="Kantoor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D1D8F1"/>
        </a:lt1>
        <a:dk2>
          <a:srgbClr val="000000"/>
        </a:dk2>
        <a:lt2>
          <a:srgbClr val="7B5EA7"/>
        </a:lt2>
        <a:accent1>
          <a:srgbClr val="667DD1"/>
        </a:accent1>
        <a:accent2>
          <a:srgbClr val="F10273"/>
        </a:accent2>
        <a:accent3>
          <a:srgbClr val="E5E9F7"/>
        </a:accent3>
        <a:accent4>
          <a:srgbClr val="000000"/>
        </a:accent4>
        <a:accent5>
          <a:srgbClr val="B8BFE5"/>
        </a:accent5>
        <a:accent6>
          <a:srgbClr val="DA0268"/>
        </a:accent6>
        <a:hlink>
          <a:srgbClr val="A6A36F"/>
        </a:hlink>
        <a:folHlink>
          <a:srgbClr val="FFE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DDDDDD"/>
        </a:lt1>
        <a:dk2>
          <a:srgbClr val="000000"/>
        </a:dk2>
        <a:lt2>
          <a:srgbClr val="292929"/>
        </a:lt2>
        <a:accent1>
          <a:srgbClr val="4D4D4D"/>
        </a:accent1>
        <a:accent2>
          <a:srgbClr val="C0C0C0"/>
        </a:accent2>
        <a:accent3>
          <a:srgbClr val="EBEBEB"/>
        </a:accent3>
        <a:accent4>
          <a:srgbClr val="000000"/>
        </a:accent4>
        <a:accent5>
          <a:srgbClr val="B2B2B2"/>
        </a:accent5>
        <a:accent6>
          <a:srgbClr val="AEAEAE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0D7CF6-0723-4EF5-AD74-E5EE68BF5B96}"/>
</file>

<file path=customXml/itemProps2.xml><?xml version="1.0" encoding="utf-8"?>
<ds:datastoreItem xmlns:ds="http://schemas.openxmlformats.org/officeDocument/2006/customXml" ds:itemID="{F94F9804-9970-4E86-B71B-F94DD6590C7B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639</TotalTime>
  <Words>801</Words>
  <Application>Microsoft Office PowerPoint</Application>
  <PresentationFormat>Diavoorstelling (4:3)</PresentationFormat>
  <Paragraphs>204</Paragraphs>
  <Slides>21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blank</vt:lpstr>
      <vt:lpstr>PowerPoint-presentatie</vt:lpstr>
      <vt:lpstr>Het bewaren waard  Van redding van het zwembad tot sloop van de IJsselcentrale</vt:lpstr>
      <vt:lpstr>PowerPoint-presentatie</vt:lpstr>
      <vt:lpstr>Voorbereiding</vt:lpstr>
      <vt:lpstr>Samenstelling werkgroep</vt:lpstr>
      <vt:lpstr>Aanpak in nader detail</vt:lpstr>
      <vt:lpstr>Eindlijst hotspots, weging</vt:lpstr>
      <vt:lpstr>Vaststelling</vt:lpstr>
      <vt:lpstr>PowerPoint-presentatie</vt:lpstr>
      <vt:lpstr>PowerPoint-presentatie</vt:lpstr>
      <vt:lpstr>Voorbereiding</vt:lpstr>
      <vt:lpstr>Plan van aanpak opstellen</vt:lpstr>
      <vt:lpstr>Werkgroep</vt:lpstr>
      <vt:lpstr>PowerPoint-presentatie</vt:lpstr>
      <vt:lpstr>PowerPoint-presentatie</vt:lpstr>
      <vt:lpstr>PowerPoint-presentatie</vt:lpstr>
      <vt:lpstr>Vaststelling</vt:lpstr>
      <vt:lpstr>PowerPoint-presentatie</vt:lpstr>
      <vt:lpstr>PowerPoint-presentatie</vt:lpstr>
      <vt:lpstr>Van redding openluchtbad  </vt:lpstr>
      <vt:lpstr>PowerPoint-presentatie</vt:lpstr>
    </vt:vector>
  </TitlesOfParts>
  <Company>Gemeente Zwolle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Willems, Maria</dc:creator>
  <cp:lastModifiedBy>Willems, Maria</cp:lastModifiedBy>
  <cp:revision>32</cp:revision>
  <cp:lastPrinted>2002-11-07T13:25:49Z</cp:lastPrinted>
  <dcterms:created xsi:type="dcterms:W3CDTF">2018-10-17T06:29:51Z</dcterms:created>
  <dcterms:modified xsi:type="dcterms:W3CDTF">2018-10-31T10:04:07Z</dcterms:modified>
</cp:coreProperties>
</file>