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1" r:id="rId4"/>
    <p:sldId id="258" r:id="rId5"/>
    <p:sldId id="259" r:id="rId6"/>
    <p:sldId id="260" r:id="rId7"/>
    <p:sldId id="263" r:id="rId8"/>
    <p:sldId id="264" r:id="rId9"/>
    <p:sldId id="266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54BFEC"/>
    <a:srgbClr val="007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74836" autoAdjust="0"/>
  </p:normalViewPr>
  <p:slideViewPr>
    <p:cSldViewPr snapToGrid="0" snapToObjects="1">
      <p:cViewPr>
        <p:scale>
          <a:sx n="50" d="100"/>
          <a:sy n="50" d="100"/>
        </p:scale>
        <p:origin x="-1296" y="-126"/>
      </p:cViewPr>
      <p:guideLst>
        <p:guide orient="horz" pos="3861"/>
        <p:guide orient="horz" pos="1480"/>
        <p:guide orient="horz" pos="550"/>
        <p:guide orient="horz" pos="399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5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37FEAA-D2B5-47DA-99EF-69DFE4F1D69E}" type="datetimeFigureOut">
              <a:rPr lang="en-GB"/>
              <a:pPr>
                <a:defRPr/>
              </a:pPr>
              <a:t>12/04/2019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  <a:endParaRPr lang="en-GB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E9B443-D7C5-4AF1-889A-434B87A5B4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95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DB17D9-E362-46A4-B2FC-5ED2725ED26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hthoek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9FE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7BC7"/>
                </a:solidFill>
              </a:endParaRPr>
            </a:p>
          </p:txBody>
        </p:sp>
        <p:pic>
          <p:nvPicPr>
            <p:cNvPr id="6" name="Afbeelding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568" y="1793700"/>
              <a:ext cx="5759116" cy="299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nd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00" y="6210000"/>
            <a:ext cx="5401056" cy="4145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7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1593-12D3-42DD-94E1-04092AF9D7BB}" type="datetimeFigureOut">
              <a:rPr lang="nl-NL"/>
              <a:pPr>
                <a:defRPr/>
              </a:pPr>
              <a:t>12-4-2019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3F84-51C0-47C2-AC52-E7B34F01C4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_Lichte b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2813050" y="3162300"/>
            <a:ext cx="496888" cy="0"/>
          </a:xfrm>
          <a:prstGeom prst="line">
            <a:avLst/>
          </a:prstGeom>
          <a:ln w="63500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>
            <a:spLocks noChangeArrowheads="1"/>
          </p:cNvSpPr>
          <p:nvPr userDrawn="1"/>
        </p:nvSpPr>
        <p:spPr bwMode="auto">
          <a:xfrm>
            <a:off x="2420938" y="473075"/>
            <a:ext cx="326072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nl-NL" sz="19900" b="1" smtClean="0">
                <a:solidFill>
                  <a:srgbClr val="009FE3"/>
                </a:solidFill>
                <a:ea typeface="Mark Pro"/>
                <a:cs typeface="Mark Pro"/>
              </a:rPr>
              <a:t>Nr</a:t>
            </a:r>
          </a:p>
        </p:txBody>
      </p:sp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000" y="3322800"/>
            <a:ext cx="3600000" cy="1325563"/>
          </a:xfrm>
        </p:spPr>
        <p:txBody>
          <a:bodyPr lIns="0" tIns="0" rIns="0" bIns="0" anchor="t">
            <a:normAutofit/>
          </a:bodyPr>
          <a:lstStyle>
            <a:lvl1pPr>
              <a:defRPr sz="24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508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Foto_Groo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97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-2" r="32001" b="26033"/>
          <a:stretch>
            <a:fillRect/>
          </a:stretch>
        </p:blipFill>
        <p:spPr bwMode="auto">
          <a:xfrm>
            <a:off x="9096375" y="2087563"/>
            <a:ext cx="3095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5263200" cy="1028604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1663430"/>
            <a:ext cx="5263200" cy="41061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7168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Subtitel_Foto_Groo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97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-2" r="32001" b="26033"/>
          <a:stretch>
            <a:fillRect/>
          </a:stretch>
        </p:blipFill>
        <p:spPr bwMode="auto">
          <a:xfrm>
            <a:off x="9096375" y="2087563"/>
            <a:ext cx="3095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5263200" cy="11055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2461098"/>
            <a:ext cx="5263200" cy="33084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00" y="1712068"/>
            <a:ext cx="5263200" cy="589647"/>
          </a:xfr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009FE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335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Subtitel_Foto_Klein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97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5263200" cy="11055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2461098"/>
            <a:ext cx="5263200" cy="33084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00" y="1712068"/>
            <a:ext cx="5263200" cy="589647"/>
          </a:xfr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009FE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388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Subtitel_Foto_Klein logo_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97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5263200" cy="11055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2461098"/>
            <a:ext cx="5263200" cy="33084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ijdelijke aanduiding voor tekst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200" y="1712068"/>
            <a:ext cx="5263200" cy="589647"/>
          </a:xfr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009FE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73916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pagina_Klein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52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pagina_Groo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t="-2" r="32001" b="26033"/>
          <a:stretch>
            <a:fillRect/>
          </a:stretch>
        </p:blipFill>
        <p:spPr bwMode="auto">
          <a:xfrm>
            <a:off x="9097963" y="2087563"/>
            <a:ext cx="3095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9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kst_Groot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4313" y="2087563"/>
            <a:ext cx="3095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9075600" cy="57600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199" y="1182529"/>
            <a:ext cx="7725217" cy="433305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6294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0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65125"/>
            <a:ext cx="9143797" cy="1325563"/>
          </a:xfrm>
        </p:spPr>
        <p:txBody>
          <a:bodyPr lIns="0" rIns="0" anchor="t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825625"/>
            <a:ext cx="10878600" cy="4351338"/>
          </a:xfrm>
        </p:spPr>
        <p:txBody>
          <a:bodyPr lIns="0" r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72D2-8BB4-4681-A16B-E78F01A37B66}" type="datetimeFigureOut">
              <a:rPr lang="nl-NL"/>
              <a:pPr>
                <a:defRPr/>
              </a:pPr>
              <a:t>12-4-2019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560D-41DF-47F8-AECA-C7098C1B5F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0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78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Donkere b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200" y="1807200"/>
            <a:ext cx="5868000" cy="2340000"/>
          </a:xfrm>
        </p:spPr>
        <p:txBody>
          <a:bodyPr lIns="0" tIns="0" rIns="0" bIns="0" anchor="t">
            <a:noAutofit/>
          </a:bodyPr>
          <a:lstStyle>
            <a:lvl1pPr>
              <a:defRPr sz="5000" b="0" i="0" baseline="0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Ond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00" y="6210000"/>
            <a:ext cx="5401056" cy="4145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0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Foto_Lichte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5580000"/>
            <a:ext cx="9212400" cy="709200"/>
          </a:xfrm>
        </p:spPr>
        <p:txBody>
          <a:bodyPr lIns="90000" tIns="0" rIns="0" bIns="0" anchor="t">
            <a:normAutofit/>
          </a:bodyPr>
          <a:lstStyle>
            <a:lvl1pPr>
              <a:defRPr sz="5000" b="1" i="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Ond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00" y="6210000"/>
            <a:ext cx="5401056" cy="4145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51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Foto_Donkere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5580000"/>
            <a:ext cx="9212400" cy="709200"/>
          </a:xfrm>
        </p:spPr>
        <p:txBody>
          <a:bodyPr lIns="90000" tIns="0" rIns="0" bIns="0" anchor="t">
            <a:normAutofit/>
          </a:bodyPr>
          <a:lstStyle>
            <a:lvl1pPr>
              <a:defRPr sz="5000" b="1" i="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Ond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00" y="6210000"/>
            <a:ext cx="5401056" cy="4145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40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Donkere b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1242000"/>
            <a:ext cx="7200000" cy="3045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7200000" cy="554400"/>
          </a:xfrm>
        </p:spPr>
        <p:txBody>
          <a:bodyPr lIns="0" tIns="0" rIns="0" bIns="0" anchor="t">
            <a:norm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083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_Lichte b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7200000" cy="554400"/>
          </a:xfrm>
        </p:spPr>
        <p:txBody>
          <a:bodyPr lIns="0" tIns="0" rIns="0" bIns="0" anchor="t">
            <a:norm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1242000"/>
            <a:ext cx="7200000" cy="3045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534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_Donkere boog_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7200000" cy="554400"/>
          </a:xfrm>
        </p:spPr>
        <p:txBody>
          <a:bodyPr lIns="0" tIns="0" rIns="0" bIns="0" anchor="t">
            <a:norm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1242000"/>
            <a:ext cx="2880000" cy="39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500" y="1242000"/>
            <a:ext cx="2880000" cy="39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971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Lichte boog_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150" y="311150"/>
            <a:ext cx="2073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200" y="1242000"/>
            <a:ext cx="2880000" cy="39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tekst 2">
            <a:extLst>
              <a:ext uri="{FF2B5EF4-FFF2-40B4-BE49-F238E27FC236}"/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200" y="1242000"/>
            <a:ext cx="2880000" cy="39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50000"/>
            <a:ext cx="7200000" cy="554400"/>
          </a:xfrm>
        </p:spPr>
        <p:txBody>
          <a:bodyPr lIns="0" tIns="0" rIns="0" bIns="0" anchor="t">
            <a:normAutofit/>
          </a:bodyPr>
          <a:lstStyle>
            <a:lvl1pPr>
              <a:defRPr sz="40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857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_Donkere b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2813050" y="3162300"/>
            <a:ext cx="496888" cy="0"/>
          </a:xfrm>
          <a:prstGeom prst="line">
            <a:avLst/>
          </a:prstGeom>
          <a:ln w="63500">
            <a:solidFill>
              <a:srgbClr val="D5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Afbeelding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5800" y="310795"/>
              <a:ext cx="2073600" cy="108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hthoek 6"/>
          <p:cNvSpPr>
            <a:spLocks noChangeArrowheads="1"/>
          </p:cNvSpPr>
          <p:nvPr userDrawn="1"/>
        </p:nvSpPr>
        <p:spPr bwMode="auto">
          <a:xfrm>
            <a:off x="2420938" y="473075"/>
            <a:ext cx="326072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nl-NL" sz="19900" b="1" smtClean="0">
                <a:solidFill>
                  <a:srgbClr val="009FE3"/>
                </a:solidFill>
                <a:ea typeface="Mark Pro"/>
                <a:cs typeface="Mark Pro"/>
              </a:rPr>
              <a:t>Nr</a:t>
            </a:r>
          </a:p>
        </p:txBody>
      </p:sp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000" y="3322800"/>
            <a:ext cx="3600000" cy="1325563"/>
          </a:xfrm>
        </p:spPr>
        <p:txBody>
          <a:bodyPr lIns="0" tIns="0" rIns="0" bIns="0" anchor="t">
            <a:normAutofit/>
          </a:bodyPr>
          <a:lstStyle>
            <a:lvl1pPr>
              <a:defRPr sz="2400" b="1" i="0" baseline="0">
                <a:solidFill>
                  <a:srgbClr val="009FE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72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Mark Pro Book" panose="020B0604020101010102" pitchFamily="34" charset="77"/>
                <a:cs typeface="+mn-cs"/>
              </a:defRPr>
            </a:lvl1pPr>
          </a:lstStyle>
          <a:p>
            <a:pPr>
              <a:defRPr/>
            </a:pPr>
            <a:fld id="{ABBDE9E8-6639-4296-8C4F-62B71DE0AA49}" type="datetimeFigureOut">
              <a:rPr lang="nl-NL"/>
              <a:pPr>
                <a:defRPr/>
              </a:pPr>
              <a:t>12-4-2019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Mark Pro Book" panose="020B0604020101010102" pitchFamily="34" charset="77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Mark Pro Book" panose="020B0604020101010102" pitchFamily="34" charset="77"/>
                <a:cs typeface="+mn-cs"/>
              </a:defRPr>
            </a:lvl1pPr>
          </a:lstStyle>
          <a:p>
            <a:pPr>
              <a:defRPr/>
            </a:pPr>
            <a:fld id="{7C0A9DF1-7AAB-4882-B08C-F76AA8CD2AF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nl/url?sa=i&amp;rct=j&amp;q=&amp;esrc=s&amp;source=images&amp;cd=&amp;cad=rja&amp;uact=8&amp;ved=2ahUKEwjC677qucrhAhWCYVAKHStMB1EQjRx6BAgBEAU&amp;url=https://ipres2019.org/&amp;psig=AOvVaw3fkXYtjCAtc29LiLDBCpO4&amp;ust=1555154958302082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iki.opf-labs.org/display/SP/Catalogue+of+Preservation+Policy+Elements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nl/url?sa=i&amp;rct=j&amp;q=&amp;esrc=s&amp;source=images&amp;cd=&amp;cad=rja&amp;uact=8&amp;ved=2ahUKEwj-2LDEtsrhAhWOUlAKHXaJBqQQjRx6BAgBEAU&amp;url=/url?sa%3Di%26rct%3Dj%26q%3D%26esrc%3Ds%26source%3Dimages%26cd%3D%26ved%3D%26url%3Dhttps%3A%2F%2Fec.europa.eu%2Fcefdigital%2Fwiki%2Fdisplay%2FCEFDIGITAL%2FCEF%2BDigital%2BHome.mobile.phone%26psig%3DAOvVaw2j5uun_o2t0MsFhXqYTvxe%26ust%3D1555154074264894&amp;psig=AOvVaw2j5uun_o2t0MsFhXqYTvxe&amp;ust=1555154074264894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hyperlink" Target="https://ec.europa.eu/cefdigital/wiki/display/CEFDIGITAL/eArchiving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1260475" y="5143500"/>
            <a:ext cx="7920847" cy="1714500"/>
          </a:xfrm>
        </p:spPr>
        <p:txBody>
          <a:bodyPr>
            <a:normAutofit lnSpcReduction="10000"/>
          </a:bodyPr>
          <a:lstStyle/>
          <a:p>
            <a:r>
              <a:rPr lang="nl-NL" altLang="nl-NL" dirty="0" smtClean="0"/>
              <a:t>Kennisbijeenkomst KIA-platforms e-depot en preservation</a:t>
            </a:r>
          </a:p>
          <a:p>
            <a:r>
              <a:rPr lang="nl-NL" dirty="0" smtClean="0"/>
              <a:t>Rijksdienst </a:t>
            </a:r>
            <a:r>
              <a:rPr lang="nl-NL" dirty="0"/>
              <a:t>voor het Cultureel Erfgoed</a:t>
            </a:r>
            <a:r>
              <a:rPr lang="nl-NL" altLang="nl-NL" dirty="0"/>
              <a:t>, Amersfoort</a:t>
            </a:r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Remco </a:t>
            </a:r>
            <a:r>
              <a:rPr lang="nl-NL" altLang="nl-NL" dirty="0"/>
              <a:t>van Veenendaal (Preservation </a:t>
            </a:r>
            <a:r>
              <a:rPr lang="nl-NL" altLang="nl-NL" dirty="0" err="1" smtClean="0"/>
              <a:t>Officer</a:t>
            </a:r>
            <a:r>
              <a:rPr lang="nl-NL" altLang="nl-NL" dirty="0" smtClean="0"/>
              <a:t> NA)</a:t>
            </a:r>
          </a:p>
          <a:p>
            <a:r>
              <a:rPr lang="nl-NL" altLang="nl-NL" dirty="0"/>
              <a:t>15 april </a:t>
            </a:r>
            <a:r>
              <a:rPr lang="nl-NL" altLang="nl-NL" dirty="0" smtClean="0"/>
              <a:t>2019</a:t>
            </a:r>
            <a:endParaRPr lang="nl-NL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… en een </a:t>
            </a:r>
            <a:r>
              <a:rPr lang="nl-NL" dirty="0" err="1" smtClean="0"/>
              <a:t>referentietoolset</a:t>
            </a:r>
            <a:r>
              <a:rPr lang="nl-NL" dirty="0" smtClean="0"/>
              <a:t> voor (pre-)ingest opstelde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114" y="1802694"/>
            <a:ext cx="8399586" cy="505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openpreservation.org/wp-content/uploads/2018/09/opfreferencetoolsetma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64"/>
            <a:ext cx="9772650" cy="684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... </a:t>
            </a:r>
            <a:r>
              <a:rPr lang="nl-NL" dirty="0"/>
              <a:t>t</a:t>
            </a:r>
            <a:r>
              <a:rPr lang="nl-NL" dirty="0" smtClean="0"/>
              <a:t>erwijl de wereld ook niet stilstaat.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Afbeeldingsresultaat voor ipres20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0388"/>
            <a:ext cx="838298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8371" y="4346574"/>
            <a:ext cx="3767138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306" y="1690687"/>
            <a:ext cx="35718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je wel.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1690688"/>
            <a:ext cx="4557515" cy="4874508"/>
          </a:xfrm>
        </p:spPr>
      </p:pic>
    </p:spTree>
    <p:extLst>
      <p:ext uri="{BB962C8B-B14F-4D97-AF65-F5344CB8AC3E}">
        <p14:creationId xmlns:p14="http://schemas.microsoft.com/office/powerpoint/2010/main" val="11344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Duurzaamheidsbeleid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Nederland</a:t>
            </a:r>
          </a:p>
          <a:p>
            <a:pPr marL="800100" lvl="1" indent="-342900"/>
            <a:r>
              <a:rPr lang="nl-NL" sz="2400" dirty="0" smtClean="0"/>
              <a:t>Wegwijzer Duurzaamheidsbeleid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Europa</a:t>
            </a:r>
          </a:p>
          <a:p>
            <a:pPr marL="800100" lvl="1" indent="-342900"/>
            <a:r>
              <a:rPr lang="nl-NL" sz="2400" dirty="0" smtClean="0"/>
              <a:t>Open Preservation Foundation</a:t>
            </a:r>
          </a:p>
          <a:p>
            <a:pPr marL="800100" lvl="1" indent="-342900"/>
            <a:r>
              <a:rPr lang="nl-NL" sz="2400" dirty="0" smtClean="0"/>
              <a:t>CEF </a:t>
            </a:r>
            <a:r>
              <a:rPr lang="nl-NL" sz="2400" dirty="0" err="1" smtClean="0"/>
              <a:t>eArchiving</a:t>
            </a:r>
            <a:r>
              <a:rPr lang="nl-NL" sz="2400" dirty="0" smtClean="0"/>
              <a:t> Building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Wereldwijd</a:t>
            </a:r>
          </a:p>
          <a:p>
            <a:pPr marL="800100" lvl="1" indent="-342900"/>
            <a:r>
              <a:rPr lang="nl-NL" sz="2400" dirty="0" smtClean="0"/>
              <a:t>iPRES2019</a:t>
            </a:r>
          </a:p>
          <a:p>
            <a:pPr marL="800100" lvl="1" indent="-342900"/>
            <a:r>
              <a:rPr lang="nl-NL" sz="2400" dirty="0" smtClean="0"/>
              <a:t>WDPD</a:t>
            </a:r>
            <a:endParaRPr lang="nl-NL" sz="2400" dirty="0"/>
          </a:p>
        </p:txBody>
      </p:sp>
      <p:pic>
        <p:nvPicPr>
          <p:cNvPr id="8194" name="Picture 2" descr="Afbeeldingsresultaat voor tom thumb boot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1356" y="1978090"/>
            <a:ext cx="5324681" cy="36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duurzaamheidsbeleid?*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In het duurzaamheidsbeleid </a:t>
            </a:r>
            <a:r>
              <a:rPr lang="nl-NL" sz="3200" b="1" dirty="0"/>
              <a:t>beschrijft </a:t>
            </a:r>
            <a:r>
              <a:rPr lang="nl-NL" sz="3200" dirty="0"/>
              <a:t>een </a:t>
            </a:r>
            <a:r>
              <a:rPr lang="nl-NL" sz="3200" b="1" dirty="0"/>
              <a:t>organisatie </a:t>
            </a:r>
            <a:r>
              <a:rPr lang="nl-NL" sz="3200" dirty="0"/>
              <a:t>haar </a:t>
            </a:r>
            <a:r>
              <a:rPr lang="nl-NL" sz="3200" b="1" dirty="0"/>
              <a:t>doelstellingen </a:t>
            </a:r>
            <a:r>
              <a:rPr lang="nl-NL" sz="3200" dirty="0"/>
              <a:t>met betrekking tot het </a:t>
            </a:r>
            <a:r>
              <a:rPr lang="nl-NL" sz="3200" b="1" dirty="0"/>
              <a:t>bewaren</a:t>
            </a:r>
            <a:r>
              <a:rPr lang="nl-NL" sz="3200" dirty="0"/>
              <a:t> </a:t>
            </a:r>
            <a:r>
              <a:rPr lang="nl-NL" sz="3200" dirty="0" smtClean="0"/>
              <a:t>en </a:t>
            </a:r>
            <a:r>
              <a:rPr lang="nl-NL" sz="3200" b="1" dirty="0" smtClean="0"/>
              <a:t>duurzaam toegankelijk </a:t>
            </a:r>
            <a:r>
              <a:rPr lang="nl-NL" sz="3200" dirty="0" smtClean="0"/>
              <a:t>maken van de </a:t>
            </a:r>
            <a:r>
              <a:rPr lang="nl-NL" sz="3200" dirty="0"/>
              <a:t>materialen die in haar </a:t>
            </a:r>
            <a:r>
              <a:rPr lang="nl-NL" sz="3200" b="1" dirty="0"/>
              <a:t>digitale archief</a:t>
            </a:r>
            <a:r>
              <a:rPr lang="nl-NL" sz="3200" dirty="0"/>
              <a:t> zijn opgeslagen. </a:t>
            </a:r>
            <a:endParaRPr lang="nl-NL" sz="3200" dirty="0" smtClean="0"/>
          </a:p>
          <a:p>
            <a:r>
              <a:rPr lang="nl-NL" sz="3200" dirty="0" smtClean="0"/>
              <a:t>Zonder </a:t>
            </a:r>
            <a:r>
              <a:rPr lang="nl-NL" sz="3200" dirty="0"/>
              <a:t>een dergelijk beleid is het digitale archief niet meer dan een </a:t>
            </a:r>
            <a:r>
              <a:rPr lang="nl-NL" sz="3200" b="1" dirty="0"/>
              <a:t>opslagplaats </a:t>
            </a:r>
            <a:r>
              <a:rPr lang="nl-NL" sz="3200" dirty="0"/>
              <a:t>voor digitaal materiaal</a:t>
            </a:r>
            <a:r>
              <a:rPr lang="nl-NL" sz="3200" dirty="0" smtClean="0"/>
              <a:t>.</a:t>
            </a:r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1600" dirty="0" smtClean="0"/>
              <a:t>* Met dank aan Barbara Sierman (KB)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9554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Duurzaamheidsbeleid maak je…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697" y="1523940"/>
            <a:ext cx="3608438" cy="51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tekst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5B1691F-9151-5142-A747-3B400167B975}"/>
              </a:ext>
            </a:extLst>
          </p:cNvPr>
          <p:cNvSpPr txBox="1">
            <a:spLocks/>
          </p:cNvSpPr>
          <p:nvPr/>
        </p:nvSpPr>
        <p:spPr>
          <a:xfrm>
            <a:off x="2947319" y="2285531"/>
            <a:ext cx="5555378" cy="3236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chemeClr val="tx1"/>
                </a:solidFill>
              </a:rPr>
              <a:t>Verzamel ‘broodkruimels’ </a:t>
            </a:r>
            <a:r>
              <a:rPr lang="nl-NL" sz="3200" dirty="0"/>
              <a:t>(ongeschreven, gefragmenteerd) </a:t>
            </a:r>
            <a:r>
              <a:rPr lang="nl-NL" sz="3200" dirty="0" smtClean="0">
                <a:solidFill>
                  <a:schemeClr val="tx1"/>
                </a:solidFill>
              </a:rPr>
              <a:t>beleid</a:t>
            </a:r>
            <a:endParaRPr lang="nl-NL" sz="3200" dirty="0"/>
          </a:p>
          <a:p>
            <a:endParaRPr lang="nl-NL" sz="3200" dirty="0" smtClean="0">
              <a:solidFill>
                <a:schemeClr val="tx1"/>
              </a:solidFill>
            </a:endParaRPr>
          </a:p>
          <a:p>
            <a:endParaRPr lang="nl-NL" sz="3200" dirty="0" smtClean="0">
              <a:solidFill>
                <a:schemeClr val="tx1"/>
              </a:solidFill>
            </a:endParaRPr>
          </a:p>
          <a:p>
            <a:endParaRPr lang="nl-NL" sz="3200" dirty="0">
              <a:solidFill>
                <a:schemeClr val="tx1"/>
              </a:solidFill>
            </a:endParaRPr>
          </a:p>
          <a:p>
            <a:r>
              <a:rPr lang="nl-NL" sz="3200" dirty="0" smtClean="0">
                <a:solidFill>
                  <a:schemeClr val="tx1"/>
                </a:solidFill>
              </a:rPr>
              <a:t>Maak </a:t>
            </a:r>
            <a:r>
              <a:rPr lang="nl-NL" sz="3200" dirty="0">
                <a:solidFill>
                  <a:schemeClr val="tx1"/>
                </a:solidFill>
              </a:rPr>
              <a:t>er ‘kiezelsteentjes’ </a:t>
            </a:r>
            <a:r>
              <a:rPr lang="nl-NL" sz="3200" dirty="0" smtClean="0">
                <a:solidFill>
                  <a:schemeClr val="tx1"/>
                </a:solidFill>
              </a:rPr>
              <a:t>van (verzamel, leg vast)</a:t>
            </a:r>
            <a:endParaRPr lang="nl-NL" sz="3200" dirty="0">
              <a:solidFill>
                <a:schemeClr val="tx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6A00BEA9-A6B4-A44D-A432-CFD18E393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27" y="1990237"/>
            <a:ext cx="1752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3E739B-0D09-E34D-8933-C1648CB8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0" y="4372426"/>
            <a:ext cx="2581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… staande op de schouders van reuzen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Beeld en Geluid</a:t>
            </a:r>
          </a:p>
          <a:p>
            <a:r>
              <a:rPr lang="nl-NL" sz="3200" dirty="0" smtClean="0"/>
              <a:t>DANS</a:t>
            </a:r>
          </a:p>
          <a:p>
            <a:r>
              <a:rPr lang="nl-NL" sz="3200" dirty="0" smtClean="0"/>
              <a:t>Nationaal Archief</a:t>
            </a:r>
          </a:p>
          <a:p>
            <a:r>
              <a:rPr lang="nl-NL" sz="3200" dirty="0" smtClean="0"/>
              <a:t>Het Nieuwe Instituut</a:t>
            </a:r>
          </a:p>
          <a:p>
            <a:r>
              <a:rPr lang="nl-NL" sz="3200" dirty="0" smtClean="0"/>
              <a:t>…?</a:t>
            </a:r>
          </a:p>
          <a:p>
            <a:pPr marL="0" indent="0">
              <a:buNone/>
            </a:pPr>
            <a:endParaRPr lang="nl-NL" sz="3200" dirty="0" smtClean="0"/>
          </a:p>
          <a:p>
            <a:endParaRPr lang="nl-NL" sz="2800" dirty="0"/>
          </a:p>
        </p:txBody>
      </p:sp>
      <p:pic>
        <p:nvPicPr>
          <p:cNvPr id="1026" name="Picture 2" descr="https://upload.wikimedia.org/wikipedia/commons/4/4a/Library_of_Congress%2C_Rosenwald_4%2C_Bl._5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131" y="1529363"/>
            <a:ext cx="4094579" cy="51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egwijzerduurzaamheidsbeleid.nl/wp-content/uploads/2019/02/scapewegwijzerduurzaamheidsbeleidwegwijzeruitwerkingen-1024x85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1258" y="1666799"/>
            <a:ext cx="4825851" cy="40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… en met de wegwijzer duurzaamheidsbeleid in de hand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43" y="1666799"/>
            <a:ext cx="7785666" cy="351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43" y="1666799"/>
            <a:ext cx="7785665" cy="43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0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… een vertaling van de </a:t>
            </a:r>
            <a:r>
              <a:rPr lang="nl-NL" dirty="0" err="1" smtClean="0"/>
              <a:t>Catalogue</a:t>
            </a:r>
            <a:r>
              <a:rPr lang="nl-NL" dirty="0" smtClean="0"/>
              <a:t> of Preservation Policy </a:t>
            </a:r>
            <a:r>
              <a:rPr lang="nl-NL" dirty="0" err="1" smtClean="0"/>
              <a:t>Elements</a:t>
            </a:r>
            <a:r>
              <a:rPr lang="nl-NL" dirty="0" smtClean="0"/>
              <a:t>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200" y="1825625"/>
            <a:ext cx="7649326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l-NL" sz="3200" dirty="0" smtClean="0"/>
              <a:t>EU </a:t>
            </a:r>
            <a:r>
              <a:rPr lang="nl-NL" sz="3200" dirty="0"/>
              <a:t>SCAPE Project (</a:t>
            </a:r>
            <a:r>
              <a:rPr lang="nl-NL" sz="3200" dirty="0" smtClean="0"/>
              <a:t>2010-2014)</a:t>
            </a:r>
          </a:p>
          <a:p>
            <a:pPr>
              <a:spcBef>
                <a:spcPct val="0"/>
              </a:spcBef>
            </a:pPr>
            <a:r>
              <a:rPr lang="nl-NL" altLang="nl-NL" sz="3200" dirty="0" smtClean="0"/>
              <a:t>SCAPE Policy Framework met</a:t>
            </a:r>
          </a:p>
          <a:p>
            <a:pPr lvl="1">
              <a:spcBef>
                <a:spcPct val="0"/>
              </a:spcBef>
            </a:pPr>
            <a:r>
              <a:rPr lang="nl-NL" altLang="nl-NL" sz="3000" dirty="0" err="1" smtClean="0"/>
              <a:t>Catalogue</a:t>
            </a:r>
            <a:r>
              <a:rPr lang="nl-NL" altLang="nl-NL" sz="3000" dirty="0" smtClean="0"/>
              <a:t> </a:t>
            </a:r>
            <a:r>
              <a:rPr lang="nl-NL" altLang="nl-NL" sz="3000" dirty="0"/>
              <a:t>of Preservation Policy </a:t>
            </a:r>
            <a:r>
              <a:rPr lang="nl-NL" altLang="nl-NL" sz="3000" dirty="0" err="1"/>
              <a:t>Elements</a:t>
            </a:r>
            <a:endParaRPr lang="nl-NL" altLang="nl-NL" sz="3000" dirty="0"/>
          </a:p>
          <a:p>
            <a:pPr lvl="1">
              <a:spcBef>
                <a:spcPct val="0"/>
              </a:spcBef>
            </a:pPr>
            <a:r>
              <a:rPr lang="nl-NL" altLang="nl-NL" sz="3200" dirty="0" err="1"/>
              <a:t>Published</a:t>
            </a:r>
            <a:r>
              <a:rPr lang="nl-NL" altLang="nl-NL" sz="3200" dirty="0"/>
              <a:t> Preservation </a:t>
            </a:r>
            <a:r>
              <a:rPr lang="nl-NL" altLang="nl-NL" sz="3200" dirty="0" err="1" smtClean="0"/>
              <a:t>Policies</a:t>
            </a:r>
            <a:endParaRPr lang="nl-NL" altLang="nl-NL" sz="3200" dirty="0" smtClean="0"/>
          </a:p>
          <a:p>
            <a:pPr lvl="1">
              <a:spcBef>
                <a:spcPct val="0"/>
              </a:spcBef>
            </a:pPr>
            <a:r>
              <a:rPr lang="nl-NL" altLang="nl-NL" sz="3200" dirty="0" smtClean="0"/>
              <a:t>Zie </a:t>
            </a:r>
            <a:r>
              <a:rPr lang="nl-NL" altLang="nl-NL" sz="3000" dirty="0" smtClean="0">
                <a:hlinkClick r:id="rId2"/>
              </a:rPr>
              <a:t>http</a:t>
            </a:r>
            <a:r>
              <a:rPr lang="nl-NL" altLang="nl-NL" sz="3000" dirty="0">
                <a:hlinkClick r:id="rId2"/>
              </a:rPr>
              <a:t>://</a:t>
            </a:r>
            <a:r>
              <a:rPr lang="nl-NL" altLang="nl-NL" sz="3000" dirty="0" smtClean="0">
                <a:hlinkClick r:id="rId2"/>
              </a:rPr>
              <a:t>wiki.opf-labs.org/display/SP/Catalogue+of+Preservation+Policy+Elements</a:t>
            </a:r>
            <a:r>
              <a:rPr lang="nl-NL" altLang="nl-NL" sz="3000" dirty="0" smtClean="0"/>
              <a:t> </a:t>
            </a:r>
            <a:endParaRPr lang="nl-NL" sz="3600" dirty="0"/>
          </a:p>
        </p:txBody>
      </p:sp>
      <p:pic>
        <p:nvPicPr>
          <p:cNvPr id="5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D3269D75-11A5-594E-AD27-8EB6D16C6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526" y="1498849"/>
            <a:ext cx="3945312" cy="51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215" y="1511558"/>
            <a:ext cx="6005452" cy="314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… gehost door Open Preservation Foundation …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Open </a:t>
            </a:r>
            <a:r>
              <a:rPr lang="nl-NL" b="1" dirty="0" err="1" smtClean="0"/>
              <a:t>sustainable</a:t>
            </a:r>
            <a:r>
              <a:rPr lang="nl-NL" b="1" dirty="0" smtClean="0"/>
              <a:t> digital preservation</a:t>
            </a:r>
            <a:endParaRPr lang="nl-NL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51" y="2761861"/>
            <a:ext cx="4900893" cy="36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811" y="4660521"/>
            <a:ext cx="5784850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8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… die meewerkt aan E-ARK4ALL …</a:t>
            </a:r>
            <a:endParaRPr lang="nl-NL" dirty="0"/>
          </a:p>
        </p:txBody>
      </p:sp>
      <p:sp>
        <p:nvSpPr>
          <p:cNvPr id="5" name="AutoShape 4" descr="Afbeeldingsresultaat voor CEFDigita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342900"/>
            <a:ext cx="33528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5542214"/>
            <a:ext cx="5879778" cy="126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716" y="5542214"/>
            <a:ext cx="2460426" cy="126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75200" y="1825624"/>
            <a:ext cx="10878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E-ARK4ALL </a:t>
            </a:r>
            <a:r>
              <a:rPr lang="en-US" sz="3200" dirty="0"/>
              <a:t>is a consortium of five partners working with the European Commission’s Connecting Europe Facility to develop the </a:t>
            </a:r>
            <a:r>
              <a:rPr lang="en-US" sz="3200" dirty="0" err="1">
                <a:hlinkClick r:id="rId5"/>
              </a:rPr>
              <a:t>eArchiving</a:t>
            </a:r>
            <a:r>
              <a:rPr lang="en-US" sz="3200" dirty="0">
                <a:hlinkClick r:id="rId5"/>
              </a:rPr>
              <a:t> Building </a:t>
            </a:r>
            <a:r>
              <a:rPr lang="en-US" sz="3200" dirty="0" smtClean="0">
                <a:hlinkClick r:id="rId5"/>
              </a:rPr>
              <a:t>Block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Building Block will provide the core </a:t>
            </a:r>
            <a:r>
              <a:rPr lang="en-US" sz="3200" b="1" dirty="0"/>
              <a:t>specifications</a:t>
            </a:r>
            <a:r>
              <a:rPr lang="en-US" sz="3200" dirty="0"/>
              <a:t>, </a:t>
            </a:r>
            <a:r>
              <a:rPr lang="en-US" sz="3200" b="1" dirty="0"/>
              <a:t>software</a:t>
            </a:r>
            <a:r>
              <a:rPr lang="en-US" sz="3200" dirty="0"/>
              <a:t>, </a:t>
            </a:r>
            <a:r>
              <a:rPr lang="en-US" sz="3200" b="1" dirty="0"/>
              <a:t>training</a:t>
            </a:r>
            <a:r>
              <a:rPr lang="en-US" sz="3200" dirty="0"/>
              <a:t> and </a:t>
            </a:r>
            <a:r>
              <a:rPr lang="en-US" sz="3200" b="1" dirty="0"/>
              <a:t>knowledge</a:t>
            </a:r>
            <a:r>
              <a:rPr lang="en-US" sz="3200" dirty="0"/>
              <a:t> to tackle the challenge of data management and reuse.</a:t>
            </a:r>
            <a:endParaRPr lang="nl-NL" sz="3200" dirty="0"/>
          </a:p>
          <a:p>
            <a:endParaRPr lang="nl-NL" sz="3200" dirty="0"/>
          </a:p>
        </p:txBody>
      </p:sp>
      <p:pic>
        <p:nvPicPr>
          <p:cNvPr id="12" name="Picture 6" descr="Afbeeldingsresultaat voor e-ark4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1360071"/>
            <a:ext cx="11218862" cy="54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 Algemeen Nationaal Archief - Nederlands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A70D61"/>
      </a:accent4>
      <a:accent5>
        <a:srgbClr val="C70E5D"/>
      </a:accent5>
      <a:accent6>
        <a:srgbClr val="EF95CC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_Presentatie_Publiek_V3.potx" id="{B9376726-9FFA-4BC6-A308-2F72614229A1}" vid="{BC85156F-0EFB-4FD0-A055-488CF705320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6A4A01-2DEC-4CCD-97B8-3BF6AFF4B17F}"/>
</file>

<file path=customXml/itemProps2.xml><?xml version="1.0" encoding="utf-8"?>
<ds:datastoreItem xmlns:ds="http://schemas.openxmlformats.org/officeDocument/2006/customXml" ds:itemID="{5F879BCB-A450-4E80-9C3F-64297E5EC640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Algemeen Nationaal Archief - Nederlands</Template>
  <TotalTime>458</TotalTime>
  <Words>239</Words>
  <Application>Microsoft Office PowerPoint</Application>
  <PresentationFormat>Aangepast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Presentatie Algemeen Nationaal Archief - Nederlands</vt:lpstr>
      <vt:lpstr>PowerPoint-presentatie</vt:lpstr>
      <vt:lpstr>Inhoud</vt:lpstr>
      <vt:lpstr>Wat is duurzaamheidsbeleid?*</vt:lpstr>
      <vt:lpstr>Duurzaamheidsbeleid maak je…</vt:lpstr>
      <vt:lpstr>… staande op de schouders van reuzen …</vt:lpstr>
      <vt:lpstr>… en met de wegwijzer duurzaamheidsbeleid in de hand …</vt:lpstr>
      <vt:lpstr>… een vertaling van de Catalogue of Preservation Policy Elements …</vt:lpstr>
      <vt:lpstr>… gehost door Open Preservation Foundation …</vt:lpstr>
      <vt:lpstr>… die meewerkt aan E-ARK4ALL …</vt:lpstr>
      <vt:lpstr>… en een referentietoolset voor (pre-)ingest opstelde …</vt:lpstr>
      <vt:lpstr>... terwijl de wereld ook niet stilstaat.</vt:lpstr>
      <vt:lpstr>Dank je wel.</vt:lpstr>
    </vt:vector>
  </TitlesOfParts>
  <Company>Ministerie van OCW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Remco van Veenendaal</dc:creator>
  <cp:lastModifiedBy>Remco van Veenendaal</cp:lastModifiedBy>
  <cp:revision>24</cp:revision>
  <dcterms:created xsi:type="dcterms:W3CDTF">2019-04-12T06:40:05Z</dcterms:created>
  <dcterms:modified xsi:type="dcterms:W3CDTF">2019-04-12T14:23:51Z</dcterms:modified>
</cp:coreProperties>
</file>