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2" r:id="rId3"/>
    <p:sldId id="261" r:id="rId4"/>
    <p:sldId id="258" r:id="rId5"/>
    <p:sldId id="259" r:id="rId6"/>
    <p:sldId id="260" r:id="rId7"/>
    <p:sldId id="263" r:id="rId8"/>
    <p:sldId id="264" r:id="rId9"/>
    <p:sldId id="266" r:id="rId10"/>
    <p:sldId id="265" r:id="rId11"/>
    <p:sldId id="268" r:id="rId12"/>
    <p:sldId id="269" r:id="rId13"/>
  </p:sldIdLst>
  <p:sldSz cx="12192000" cy="6858000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FE3"/>
    <a:srgbClr val="54BFEC"/>
    <a:srgbClr val="007B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0" autoAdjust="0"/>
    <p:restoredTop sz="74836" autoAdjust="0"/>
  </p:normalViewPr>
  <p:slideViewPr>
    <p:cSldViewPr snapToGrid="0" snapToObjects="1">
      <p:cViewPr>
        <p:scale>
          <a:sx n="50" d="100"/>
          <a:sy n="50" d="100"/>
        </p:scale>
        <p:origin x="-1296" y="-126"/>
      </p:cViewPr>
      <p:guideLst>
        <p:guide orient="horz" pos="3861"/>
        <p:guide orient="horz" pos="1480"/>
        <p:guide orient="horz" pos="550"/>
        <p:guide orient="horz" pos="399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2" d="100"/>
          <a:sy n="92" d="100"/>
        </p:scale>
        <p:origin x="-358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737FEAA-D2B5-47DA-99EF-69DFE4F1D69E}" type="datetimeFigureOut">
              <a:rPr lang="en-GB"/>
              <a:pPr>
                <a:defRPr/>
              </a:pPr>
              <a:t>12/04/2019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Tekststijl van het model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  <a:endParaRPr lang="en-GB" noProof="0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3E9B443-D7C5-4AF1-889A-434B87A5B4C3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2956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altLang="nl-NL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DB17D9-E362-46A4-B2FC-5ED2725ED264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titel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6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Rechthoek 4">
              <a:extLst>
                <a:ext uri="{FF2B5EF4-FFF2-40B4-BE49-F238E27FC236}"/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9FE3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solidFill>
                  <a:srgbClr val="007BC7"/>
                </a:solidFill>
              </a:endParaRPr>
            </a:p>
          </p:txBody>
        </p:sp>
        <p:pic>
          <p:nvPicPr>
            <p:cNvPr id="6" name="Afbeelding 8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2568" y="1793700"/>
              <a:ext cx="5759116" cy="2991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Ondertitel 2">
            <a:extLst>
              <a:ext uri="{FF2B5EF4-FFF2-40B4-BE49-F238E27FC236}"/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000" y="6210000"/>
            <a:ext cx="5401056" cy="4145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7" name="Tijdelijke aanduiding voor datum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C1593-12D3-42DD-94E1-04092AF9D7BB}" type="datetimeFigureOut">
              <a:rPr lang="nl-NL"/>
              <a:pPr>
                <a:defRPr/>
              </a:pPr>
              <a:t>12-4-2019</a:t>
            </a:fld>
            <a:endParaRPr lang="nl-NL"/>
          </a:p>
        </p:txBody>
      </p:sp>
      <p:sp>
        <p:nvSpPr>
          <p:cNvPr id="8" name="Tijdelijke aanduiding voor voettekst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53F84-51C0-47C2-AC52-E7B34F01C47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929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Hoofdstuk_Lichte bo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Rechte verbindingslijn 3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2813050" y="3162300"/>
            <a:ext cx="496888" cy="0"/>
          </a:xfrm>
          <a:prstGeom prst="line">
            <a:avLst/>
          </a:prstGeom>
          <a:ln w="63500">
            <a:solidFill>
              <a:srgbClr val="D52B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fbeelding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36150" y="311150"/>
            <a:ext cx="20732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>
            <a:spLocks noChangeArrowheads="1"/>
          </p:cNvSpPr>
          <p:nvPr userDrawn="1"/>
        </p:nvSpPr>
        <p:spPr bwMode="auto">
          <a:xfrm>
            <a:off x="2420938" y="473075"/>
            <a:ext cx="3260725" cy="315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en-GB" altLang="nl-NL" sz="19900" b="1" smtClean="0">
                <a:solidFill>
                  <a:srgbClr val="009FE3"/>
                </a:solidFill>
                <a:ea typeface="Mark Pro"/>
                <a:cs typeface="Mark Pro"/>
              </a:rPr>
              <a:t>Nr</a:t>
            </a:r>
          </a:p>
        </p:txBody>
      </p:sp>
      <p:sp>
        <p:nvSpPr>
          <p:cNvPr id="2" name="Titel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8000" y="3322800"/>
            <a:ext cx="3600000" cy="1325563"/>
          </a:xfrm>
        </p:spPr>
        <p:txBody>
          <a:bodyPr lIns="0" tIns="0" rIns="0" bIns="0" anchor="t">
            <a:normAutofit/>
          </a:bodyPr>
          <a:lstStyle>
            <a:lvl1pPr>
              <a:defRPr sz="2400" b="1" i="0" baseline="0">
                <a:solidFill>
                  <a:srgbClr val="009FE3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55089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_Foto_Groot log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60975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" t="-2" r="32001" b="26033"/>
          <a:stretch>
            <a:fillRect/>
          </a:stretch>
        </p:blipFill>
        <p:spPr bwMode="auto">
          <a:xfrm>
            <a:off x="9096375" y="2087563"/>
            <a:ext cx="3095625" cy="477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00" y="450000"/>
            <a:ext cx="5263200" cy="1028604"/>
          </a:xfrm>
        </p:spPr>
        <p:txBody>
          <a:bodyPr lIns="0" tIns="0" rIns="0" bIns="0" anchor="t">
            <a:noAutofit/>
          </a:bodyPr>
          <a:lstStyle>
            <a:lvl1pPr>
              <a:defRPr sz="4000" b="1" i="0" baseline="0">
                <a:solidFill>
                  <a:srgbClr val="009FE3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200" y="1663430"/>
            <a:ext cx="5263200" cy="4106156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2871683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_Subtitel_Foto_Groot log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60975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" t="-2" r="32001" b="26033"/>
          <a:stretch>
            <a:fillRect/>
          </a:stretch>
        </p:blipFill>
        <p:spPr bwMode="auto">
          <a:xfrm>
            <a:off x="9096375" y="2087563"/>
            <a:ext cx="3095625" cy="477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00" y="450000"/>
            <a:ext cx="5263200" cy="1105590"/>
          </a:xfrm>
        </p:spPr>
        <p:txBody>
          <a:bodyPr lIns="0" tIns="0" rIns="0" bIns="0" anchor="t">
            <a:noAutofit/>
          </a:bodyPr>
          <a:lstStyle>
            <a:lvl1pPr>
              <a:defRPr sz="4000" b="1" i="0" baseline="0">
                <a:solidFill>
                  <a:srgbClr val="009FE3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200" y="2461098"/>
            <a:ext cx="5263200" cy="330848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5" name="Tijdelijke aanduiding voor tekst 1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5200" y="1712068"/>
            <a:ext cx="5263200" cy="589647"/>
          </a:xfrm>
        </p:spPr>
        <p:txBody>
          <a:bodyPr lIns="0" tIns="0" rIns="0" bIns="0" anchor="b">
            <a:normAutofit/>
          </a:bodyPr>
          <a:lstStyle>
            <a:lvl1pPr marL="0" indent="0">
              <a:buFontTx/>
              <a:buNone/>
              <a:defRPr sz="2000" baseline="0">
                <a:solidFill>
                  <a:srgbClr val="009FE3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25733551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_Subtitel_Foto_Klein log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60975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36150" y="311150"/>
            <a:ext cx="20732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el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00" y="450000"/>
            <a:ext cx="5263200" cy="1105590"/>
          </a:xfrm>
        </p:spPr>
        <p:txBody>
          <a:bodyPr lIns="0" tIns="0" rIns="0" bIns="0" anchor="t">
            <a:noAutofit/>
          </a:bodyPr>
          <a:lstStyle>
            <a:lvl1pPr>
              <a:defRPr sz="4000" b="1" i="0" baseline="0">
                <a:solidFill>
                  <a:srgbClr val="009FE3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9" name="Tijdelijke aanduiding voor tekst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200" y="2461098"/>
            <a:ext cx="5263200" cy="330848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0" name="Tijdelijke aanduiding voor tekst 1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5200" y="1712068"/>
            <a:ext cx="5263200" cy="589647"/>
          </a:xfrm>
        </p:spPr>
        <p:txBody>
          <a:bodyPr lIns="0" tIns="0" rIns="0" bIns="0" anchor="b">
            <a:normAutofit/>
          </a:bodyPr>
          <a:lstStyle>
            <a:lvl1pPr marL="0" indent="0">
              <a:buFontTx/>
              <a:buNone/>
              <a:defRPr sz="2000" baseline="0">
                <a:solidFill>
                  <a:srgbClr val="009FE3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39938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_Subtitel_Foto_Klein logo_Boo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0"/>
            <a:ext cx="60975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36150" y="311150"/>
            <a:ext cx="20732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el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00" y="450000"/>
            <a:ext cx="5263200" cy="1105590"/>
          </a:xfrm>
        </p:spPr>
        <p:txBody>
          <a:bodyPr lIns="0" tIns="0" rIns="0" bIns="0" anchor="t">
            <a:noAutofit/>
          </a:bodyPr>
          <a:lstStyle>
            <a:lvl1pPr>
              <a:defRPr sz="4000" b="1" i="0" baseline="0">
                <a:solidFill>
                  <a:srgbClr val="009FE3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0" name="Tijdelijke aanduiding voor tekst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200" y="2461098"/>
            <a:ext cx="5263200" cy="330848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1" name="Tijdelijke aanduiding voor tekst 1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5200" y="1712068"/>
            <a:ext cx="5263200" cy="589647"/>
          </a:xfrm>
        </p:spPr>
        <p:txBody>
          <a:bodyPr lIns="0" tIns="0" rIns="0" bIns="0" anchor="b">
            <a:normAutofit/>
          </a:bodyPr>
          <a:lstStyle>
            <a:lvl1pPr marL="0" indent="0">
              <a:buFontTx/>
              <a:buNone/>
              <a:defRPr sz="2000" baseline="0">
                <a:solidFill>
                  <a:srgbClr val="009FE3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2273916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pagina_Klein log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36150" y="311150"/>
            <a:ext cx="20732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07520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pagina_Groot log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" t="-2" r="32001" b="26033"/>
          <a:stretch>
            <a:fillRect/>
          </a:stretch>
        </p:blipFill>
        <p:spPr bwMode="auto">
          <a:xfrm>
            <a:off x="9097963" y="2087563"/>
            <a:ext cx="3095625" cy="477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1492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Tekst_Groot logo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04313" y="2087563"/>
            <a:ext cx="3095625" cy="477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00" y="450000"/>
            <a:ext cx="9075600" cy="576000"/>
          </a:xfrm>
        </p:spPr>
        <p:txBody>
          <a:bodyPr lIns="0" tIns="0" rIns="0" bIns="0" anchor="t">
            <a:noAutofit/>
          </a:bodyPr>
          <a:lstStyle>
            <a:lvl1pPr>
              <a:defRPr sz="4000" b="1" i="0" baseline="0">
                <a:solidFill>
                  <a:srgbClr val="009FE3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199" y="1182529"/>
            <a:ext cx="7725217" cy="4333054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36462947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Univers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42500" y="311150"/>
            <a:ext cx="20732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00" y="365125"/>
            <a:ext cx="9143797" cy="1325563"/>
          </a:xfrm>
        </p:spPr>
        <p:txBody>
          <a:bodyPr lIns="0" rIns="0" anchor="t">
            <a:normAutofit/>
          </a:bodyPr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475200" y="1825625"/>
            <a:ext cx="10878600" cy="4351338"/>
          </a:xfrm>
        </p:spPr>
        <p:txBody>
          <a:bodyPr lIns="0" rIns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5" name="Tijdelijke aanduiding voor datum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E72D2-8BB4-4681-A16B-E78F01A37B66}" type="datetimeFigureOut">
              <a:rPr lang="nl-NL"/>
              <a:pPr>
                <a:defRPr/>
              </a:pPr>
              <a:t>12-4-2019</a:t>
            </a:fld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C560D-41DF-47F8-AECA-C7098C1B5FA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53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42500" y="311150"/>
            <a:ext cx="20732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5780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Donkere bo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36150" y="311150"/>
            <a:ext cx="20732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7200" y="1807200"/>
            <a:ext cx="5868000" cy="2340000"/>
          </a:xfrm>
        </p:spPr>
        <p:txBody>
          <a:bodyPr lIns="0" tIns="0" rIns="0" bIns="0" anchor="t">
            <a:noAutofit/>
          </a:bodyPr>
          <a:lstStyle>
            <a:lvl1pPr>
              <a:defRPr sz="5000" b="0" i="0" baseline="0">
                <a:solidFill>
                  <a:srgbClr val="009FE3"/>
                </a:solidFill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Ondertitel 2">
            <a:extLst>
              <a:ext uri="{FF2B5EF4-FFF2-40B4-BE49-F238E27FC236}"/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000" y="6210000"/>
            <a:ext cx="5401056" cy="4145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9708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Foto_Lichte boo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36150" y="311150"/>
            <a:ext cx="20732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0" y="5580000"/>
            <a:ext cx="9212400" cy="709200"/>
          </a:xfrm>
        </p:spPr>
        <p:txBody>
          <a:bodyPr lIns="90000" tIns="0" rIns="0" bIns="0" anchor="t">
            <a:normAutofit/>
          </a:bodyPr>
          <a:lstStyle>
            <a:lvl1pPr>
              <a:defRPr sz="5000" b="1" i="0" baseline="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7" name="Ondertitel 2">
            <a:extLst>
              <a:ext uri="{FF2B5EF4-FFF2-40B4-BE49-F238E27FC236}"/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000" y="6210000"/>
            <a:ext cx="5401056" cy="4145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251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Foto_Donkere boo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36150" y="311150"/>
            <a:ext cx="20732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0" y="5580000"/>
            <a:ext cx="9212400" cy="709200"/>
          </a:xfrm>
        </p:spPr>
        <p:txBody>
          <a:bodyPr lIns="90000" tIns="0" rIns="0" bIns="0" anchor="t">
            <a:normAutofit/>
          </a:bodyPr>
          <a:lstStyle>
            <a:lvl1pPr>
              <a:defRPr sz="5000" b="1" i="0" baseline="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7" name="Ondertitel 2">
            <a:extLst>
              <a:ext uri="{FF2B5EF4-FFF2-40B4-BE49-F238E27FC236}"/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000" y="6210000"/>
            <a:ext cx="5401056" cy="41452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72409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_Donkere bo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36150" y="311150"/>
            <a:ext cx="20732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jdelijke aanduiding voor tekst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200" y="1242000"/>
            <a:ext cx="7200000" cy="30456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tel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00" y="450000"/>
            <a:ext cx="7200000" cy="554400"/>
          </a:xfrm>
        </p:spPr>
        <p:txBody>
          <a:bodyPr lIns="0" tIns="0" rIns="0" bIns="0" anchor="t">
            <a:normAutofit/>
          </a:bodyPr>
          <a:lstStyle>
            <a:lvl1pPr>
              <a:defRPr sz="4000" b="1" i="0" baseline="0">
                <a:solidFill>
                  <a:srgbClr val="009FE3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80839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_Lichte bo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36150" y="311150"/>
            <a:ext cx="20732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00" y="450000"/>
            <a:ext cx="7200000" cy="554400"/>
          </a:xfrm>
        </p:spPr>
        <p:txBody>
          <a:bodyPr lIns="0" tIns="0" rIns="0" bIns="0" anchor="t">
            <a:normAutofit/>
          </a:bodyPr>
          <a:lstStyle>
            <a:lvl1pPr>
              <a:defRPr sz="4000" b="1" i="0" baseline="0">
                <a:solidFill>
                  <a:srgbClr val="009FE3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200" y="1242000"/>
            <a:ext cx="7200000" cy="30456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3325345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_Donkere boog_2 kolo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36150" y="311150"/>
            <a:ext cx="20732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00" y="450000"/>
            <a:ext cx="7200000" cy="554400"/>
          </a:xfrm>
        </p:spPr>
        <p:txBody>
          <a:bodyPr lIns="0" tIns="0" rIns="0" bIns="0" anchor="t">
            <a:normAutofit/>
          </a:bodyPr>
          <a:lstStyle>
            <a:lvl1pPr>
              <a:defRPr sz="4000" b="1" i="0" baseline="0">
                <a:solidFill>
                  <a:srgbClr val="009FE3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200" y="1242000"/>
            <a:ext cx="2880000" cy="39600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tekst 2">
            <a:extLst>
              <a:ext uri="{FF2B5EF4-FFF2-40B4-BE49-F238E27FC236}"/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3715500" y="1242000"/>
            <a:ext cx="2880000" cy="39600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2189711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_Lichte boog_2 kolo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36150" y="311150"/>
            <a:ext cx="20732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jdelijke aanduiding voor tekst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200" y="1242000"/>
            <a:ext cx="2880000" cy="39600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="0" i="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tekst 2">
            <a:extLst>
              <a:ext uri="{FF2B5EF4-FFF2-40B4-BE49-F238E27FC236}"/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3715200" y="1242000"/>
            <a:ext cx="2880000" cy="396000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8" name="Titel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00" y="450000"/>
            <a:ext cx="7200000" cy="554400"/>
          </a:xfrm>
        </p:spPr>
        <p:txBody>
          <a:bodyPr lIns="0" tIns="0" rIns="0" bIns="0" anchor="t">
            <a:normAutofit/>
          </a:bodyPr>
          <a:lstStyle>
            <a:lvl1pPr>
              <a:defRPr sz="4000" b="1" i="0" baseline="0">
                <a:solidFill>
                  <a:srgbClr val="009FE3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18573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Hoofdstuk_Donkere bo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Rechte verbindingslijn 2">
            <a:extLst>
              <a:ext uri="{FF2B5EF4-FFF2-40B4-BE49-F238E27FC236}"/>
            </a:extLst>
          </p:cNvPr>
          <p:cNvCxnSpPr/>
          <p:nvPr userDrawn="1"/>
        </p:nvCxnSpPr>
        <p:spPr>
          <a:xfrm>
            <a:off x="2813050" y="3162300"/>
            <a:ext cx="496888" cy="0"/>
          </a:xfrm>
          <a:prstGeom prst="line">
            <a:avLst/>
          </a:prstGeom>
          <a:ln w="63500">
            <a:solidFill>
              <a:srgbClr val="D52B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ep 7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5" name="Afbeelding 8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Afbeelding 9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35800" y="310795"/>
              <a:ext cx="2073600" cy="1080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hthoek 6"/>
          <p:cNvSpPr>
            <a:spLocks noChangeArrowheads="1"/>
          </p:cNvSpPr>
          <p:nvPr userDrawn="1"/>
        </p:nvSpPr>
        <p:spPr bwMode="auto">
          <a:xfrm>
            <a:off x="2420938" y="473075"/>
            <a:ext cx="3260725" cy="315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en-GB" altLang="nl-NL" sz="19900" b="1" smtClean="0">
                <a:solidFill>
                  <a:srgbClr val="009FE3"/>
                </a:solidFill>
                <a:ea typeface="Mark Pro"/>
                <a:cs typeface="Mark Pro"/>
              </a:rPr>
              <a:t>Nr</a:t>
            </a:r>
          </a:p>
        </p:txBody>
      </p:sp>
      <p:sp>
        <p:nvSpPr>
          <p:cNvPr id="2" name="Titel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8000" y="3322800"/>
            <a:ext cx="3600000" cy="1325563"/>
          </a:xfrm>
        </p:spPr>
        <p:txBody>
          <a:bodyPr lIns="0" tIns="0" rIns="0" bIns="0" anchor="t">
            <a:normAutofit/>
          </a:bodyPr>
          <a:lstStyle>
            <a:lvl1pPr>
              <a:defRPr sz="2400" b="1" i="0" baseline="0">
                <a:solidFill>
                  <a:srgbClr val="009FE3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0727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stijl te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Tekststijl van het model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 i="0">
                <a:solidFill>
                  <a:schemeClr val="tx1">
                    <a:tint val="75000"/>
                  </a:schemeClr>
                </a:solidFill>
                <a:latin typeface="Mark Pro Book" panose="020B0604020101010102" pitchFamily="34" charset="77"/>
                <a:cs typeface="+mn-cs"/>
              </a:defRPr>
            </a:lvl1pPr>
          </a:lstStyle>
          <a:p>
            <a:pPr>
              <a:defRPr/>
            </a:pPr>
            <a:fld id="{ABBDE9E8-6639-4296-8C4F-62B71DE0AA49}" type="datetimeFigureOut">
              <a:rPr lang="nl-NL"/>
              <a:pPr>
                <a:defRPr/>
              </a:pPr>
              <a:t>12-4-2019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 i="0">
                <a:solidFill>
                  <a:schemeClr val="tx1">
                    <a:tint val="75000"/>
                  </a:schemeClr>
                </a:solidFill>
                <a:latin typeface="Mark Pro Book" panose="020B0604020101010102" pitchFamily="34" charset="77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 i="0">
                <a:solidFill>
                  <a:schemeClr val="tx1">
                    <a:tint val="75000"/>
                  </a:schemeClr>
                </a:solidFill>
                <a:latin typeface="Mark Pro Book" panose="020B0604020101010102" pitchFamily="34" charset="77"/>
                <a:cs typeface="+mn-cs"/>
              </a:defRPr>
            </a:lvl1pPr>
          </a:lstStyle>
          <a:p>
            <a:pPr>
              <a:defRPr/>
            </a:pPr>
            <a:fld id="{7C0A9DF1-7AAB-4882-B08C-F76AA8CD2AFA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  <p:sldLayoutId id="2147483786" r:id="rId18"/>
    <p:sldLayoutId id="2147483787" r:id="rId19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Verdana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Verdana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Verdana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Verdana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Verdana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Verdana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Verdana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Verdana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s://www.google.nl/url?sa=i&amp;rct=j&amp;q=&amp;esrc=s&amp;source=images&amp;cd=&amp;cad=rja&amp;uact=8&amp;ved=2ahUKEwjC677qucrhAhWCYVAKHStMB1EQjRx6BAgBEAU&amp;url=https://ipres2019.org/&amp;psig=AOvVaw3fkXYtjCAtc29LiLDBCpO4&amp;ust=1555154958302082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0.png"/><Relationship Id="rId4" Type="http://schemas.openxmlformats.org/officeDocument/2006/relationships/image" Target="../media/image29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iki.opf-labs.org/display/SP/Catalogue+of+Preservation+Policy+Elements" TargetMode="Externa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://www.google.nl/url?sa=i&amp;rct=j&amp;q=&amp;esrc=s&amp;source=images&amp;cd=&amp;cad=rja&amp;uact=8&amp;ved=2ahUKEwj-2LDEtsrhAhWOUlAKHXaJBqQQjRx6BAgBEAU&amp;url=/url?sa%3Di%26rct%3Dj%26q%3D%26esrc%3Ds%26source%3Dimages%26cd%3D%26ved%3D%26url%3Dhttps%3A%2F%2Fec.europa.eu%2Fcefdigital%2Fwiki%2Fdisplay%2FCEFDIGITAL%2FCEF%2BDigital%2BHome.mobile.phone%26psig%3DAOvVaw2j5uun_o2t0MsFhXqYTvxe%26ust%3D1555154074264894&amp;psig=AOvVaw2j5uun_o2t0MsFhXqYTvxe&amp;ust=1555154074264894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.png"/><Relationship Id="rId5" Type="http://schemas.openxmlformats.org/officeDocument/2006/relationships/hyperlink" Target="https://ec.europa.eu/cefdigital/wiki/display/CEFDIGITAL/eArchiving" TargetMode="Externa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ndertitel 2"/>
          <p:cNvSpPr>
            <a:spLocks noGrp="1"/>
          </p:cNvSpPr>
          <p:nvPr>
            <p:ph type="subTitle" idx="1"/>
          </p:nvPr>
        </p:nvSpPr>
        <p:spPr>
          <a:xfrm>
            <a:off x="1260475" y="5143500"/>
            <a:ext cx="7920847" cy="1714500"/>
          </a:xfrm>
        </p:spPr>
        <p:txBody>
          <a:bodyPr>
            <a:normAutofit lnSpcReduction="10000"/>
          </a:bodyPr>
          <a:lstStyle/>
          <a:p>
            <a:r>
              <a:rPr lang="nl-NL" altLang="nl-NL" dirty="0" smtClean="0"/>
              <a:t>Kennisbijeenkomst KIA-platforms e-depot en preservation</a:t>
            </a:r>
          </a:p>
          <a:p>
            <a:r>
              <a:rPr lang="nl-NL" dirty="0" smtClean="0"/>
              <a:t>Rijksdienst </a:t>
            </a:r>
            <a:r>
              <a:rPr lang="nl-NL" dirty="0"/>
              <a:t>voor het Cultureel Erfgoed</a:t>
            </a:r>
            <a:r>
              <a:rPr lang="nl-NL" altLang="nl-NL" dirty="0"/>
              <a:t>, Amersfoort</a:t>
            </a:r>
          </a:p>
          <a:p>
            <a:pPr eaLnBrk="1" hangingPunct="1"/>
            <a:endParaRPr lang="nl-NL" altLang="nl-NL" dirty="0" smtClean="0"/>
          </a:p>
          <a:p>
            <a:pPr eaLnBrk="1" hangingPunct="1"/>
            <a:r>
              <a:rPr lang="nl-NL" altLang="nl-NL" dirty="0" smtClean="0"/>
              <a:t>Remco </a:t>
            </a:r>
            <a:r>
              <a:rPr lang="nl-NL" altLang="nl-NL" dirty="0"/>
              <a:t>van Veenendaal (Preservation </a:t>
            </a:r>
            <a:r>
              <a:rPr lang="nl-NL" altLang="nl-NL" dirty="0" err="1" smtClean="0"/>
              <a:t>Officer</a:t>
            </a:r>
            <a:r>
              <a:rPr lang="nl-NL" altLang="nl-NL" dirty="0" smtClean="0"/>
              <a:t> NA)</a:t>
            </a:r>
          </a:p>
          <a:p>
            <a:r>
              <a:rPr lang="nl-NL" altLang="nl-NL" dirty="0"/>
              <a:t>15 april </a:t>
            </a:r>
            <a:r>
              <a:rPr lang="nl-NL" altLang="nl-NL" dirty="0" smtClean="0"/>
              <a:t>2019</a:t>
            </a:r>
            <a:endParaRPr lang="nl-NL" alt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… en een </a:t>
            </a:r>
            <a:r>
              <a:rPr lang="nl-NL" dirty="0" err="1" smtClean="0"/>
              <a:t>referentietoolset</a:t>
            </a:r>
            <a:r>
              <a:rPr lang="nl-NL" dirty="0" smtClean="0"/>
              <a:t> voor (pre-)ingest opstelde 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2114" y="1802694"/>
            <a:ext cx="8399586" cy="505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https://openpreservation.org/wp-content/uploads/2018/09/opfreferencetoolsetmapp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364"/>
            <a:ext cx="9772650" cy="6847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53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... </a:t>
            </a:r>
            <a:r>
              <a:rPr lang="nl-NL" dirty="0"/>
              <a:t>t</a:t>
            </a:r>
            <a:r>
              <a:rPr lang="nl-NL" dirty="0" smtClean="0"/>
              <a:t>erwijl de wereld ook niet stilstaat.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9218" name="Picture 2" descr="Afbeeldingsresultaat voor ipres2019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30388"/>
            <a:ext cx="8382980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8371" y="4346574"/>
            <a:ext cx="3767138" cy="251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3306" y="1690687"/>
            <a:ext cx="3571875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85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Dank je wel.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1690688"/>
            <a:ext cx="4557515" cy="4874508"/>
          </a:xfrm>
        </p:spPr>
      </p:pic>
    </p:spTree>
    <p:extLst>
      <p:ext uri="{BB962C8B-B14F-4D97-AF65-F5344CB8AC3E}">
        <p14:creationId xmlns:p14="http://schemas.microsoft.com/office/powerpoint/2010/main" val="113446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Inhoud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 smtClean="0"/>
              <a:t>Duurzaamheidsbeleid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 smtClean="0"/>
              <a:t>Nederland</a:t>
            </a:r>
          </a:p>
          <a:p>
            <a:pPr marL="800100" lvl="1" indent="-342900"/>
            <a:r>
              <a:rPr lang="nl-NL" sz="2400" dirty="0" smtClean="0"/>
              <a:t>Wegwijzer Duurzaamheidsbeleid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 smtClean="0"/>
              <a:t>Europa</a:t>
            </a:r>
          </a:p>
          <a:p>
            <a:pPr marL="800100" lvl="1" indent="-342900"/>
            <a:r>
              <a:rPr lang="nl-NL" sz="2400" dirty="0" smtClean="0"/>
              <a:t>Open Preservation Foundation</a:t>
            </a:r>
          </a:p>
          <a:p>
            <a:pPr marL="800100" lvl="1" indent="-342900"/>
            <a:r>
              <a:rPr lang="nl-NL" sz="2400" dirty="0" smtClean="0"/>
              <a:t>CEF </a:t>
            </a:r>
            <a:r>
              <a:rPr lang="nl-NL" sz="2400" dirty="0" err="1" smtClean="0"/>
              <a:t>eArchiving</a:t>
            </a:r>
            <a:r>
              <a:rPr lang="nl-NL" sz="2400" dirty="0" smtClean="0"/>
              <a:t> Building Blocks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 smtClean="0"/>
              <a:t>Wereldwijd</a:t>
            </a:r>
          </a:p>
          <a:p>
            <a:pPr marL="800100" lvl="1" indent="-342900"/>
            <a:r>
              <a:rPr lang="nl-NL" sz="2400" dirty="0" smtClean="0"/>
              <a:t>iPRES2019</a:t>
            </a:r>
          </a:p>
          <a:p>
            <a:pPr marL="800100" lvl="1" indent="-342900"/>
            <a:r>
              <a:rPr lang="nl-NL" sz="2400" dirty="0" smtClean="0"/>
              <a:t>WDPD</a:t>
            </a:r>
            <a:endParaRPr lang="nl-NL" sz="2400" dirty="0"/>
          </a:p>
        </p:txBody>
      </p:sp>
      <p:pic>
        <p:nvPicPr>
          <p:cNvPr id="8194" name="Picture 2" descr="Afbeeldingsresultaat voor tom thumb boot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1356" y="1978090"/>
            <a:ext cx="5324681" cy="368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13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duurzaamheidsbeleid?*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l-NL" sz="3200" dirty="0"/>
              <a:t>In het duurzaamheidsbeleid </a:t>
            </a:r>
            <a:r>
              <a:rPr lang="nl-NL" sz="3200" b="1" dirty="0"/>
              <a:t>beschrijft </a:t>
            </a:r>
            <a:r>
              <a:rPr lang="nl-NL" sz="3200" dirty="0"/>
              <a:t>een </a:t>
            </a:r>
            <a:r>
              <a:rPr lang="nl-NL" sz="3200" b="1" dirty="0"/>
              <a:t>organisatie </a:t>
            </a:r>
            <a:r>
              <a:rPr lang="nl-NL" sz="3200" dirty="0"/>
              <a:t>haar </a:t>
            </a:r>
            <a:r>
              <a:rPr lang="nl-NL" sz="3200" b="1" dirty="0"/>
              <a:t>doelstellingen </a:t>
            </a:r>
            <a:r>
              <a:rPr lang="nl-NL" sz="3200" dirty="0"/>
              <a:t>met betrekking tot het </a:t>
            </a:r>
            <a:r>
              <a:rPr lang="nl-NL" sz="3200" b="1" dirty="0"/>
              <a:t>bewaren</a:t>
            </a:r>
            <a:r>
              <a:rPr lang="nl-NL" sz="3200" dirty="0"/>
              <a:t> </a:t>
            </a:r>
            <a:r>
              <a:rPr lang="nl-NL" sz="3200" dirty="0" smtClean="0"/>
              <a:t>en </a:t>
            </a:r>
            <a:r>
              <a:rPr lang="nl-NL" sz="3200" b="1" dirty="0" smtClean="0"/>
              <a:t>duurzaam toegankelijk </a:t>
            </a:r>
            <a:r>
              <a:rPr lang="nl-NL" sz="3200" dirty="0" smtClean="0"/>
              <a:t>maken van de </a:t>
            </a:r>
            <a:r>
              <a:rPr lang="nl-NL" sz="3200" dirty="0"/>
              <a:t>materialen die in haar </a:t>
            </a:r>
            <a:r>
              <a:rPr lang="nl-NL" sz="3200" b="1" dirty="0"/>
              <a:t>digitale archief</a:t>
            </a:r>
            <a:r>
              <a:rPr lang="nl-NL" sz="3200" dirty="0"/>
              <a:t> zijn opgeslagen. </a:t>
            </a:r>
            <a:endParaRPr lang="nl-NL" sz="3200" dirty="0" smtClean="0"/>
          </a:p>
          <a:p>
            <a:r>
              <a:rPr lang="nl-NL" sz="3200" dirty="0" smtClean="0"/>
              <a:t>Zonder </a:t>
            </a:r>
            <a:r>
              <a:rPr lang="nl-NL" sz="3200" dirty="0"/>
              <a:t>een dergelijk beleid is het digitale archief niet meer dan een </a:t>
            </a:r>
            <a:r>
              <a:rPr lang="nl-NL" sz="3200" b="1" dirty="0"/>
              <a:t>opslagplaats </a:t>
            </a:r>
            <a:r>
              <a:rPr lang="nl-NL" sz="3200" dirty="0"/>
              <a:t>voor digitaal materiaal</a:t>
            </a:r>
            <a:r>
              <a:rPr lang="nl-NL" sz="3200" dirty="0" smtClean="0"/>
              <a:t>.</a:t>
            </a:r>
          </a:p>
          <a:p>
            <a:pPr marL="0" indent="0">
              <a:buNone/>
            </a:pPr>
            <a:endParaRPr lang="nl-NL" sz="3200" dirty="0" smtClean="0"/>
          </a:p>
          <a:p>
            <a:pPr marL="0" indent="0">
              <a:buNone/>
            </a:pPr>
            <a:r>
              <a:rPr lang="nl-NL" sz="1600" dirty="0" smtClean="0"/>
              <a:t>* Met dank aan Barbara Sierman (KB)</a:t>
            </a: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195547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Duurzaamheidsbeleid maak je…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2697" y="1523940"/>
            <a:ext cx="3608438" cy="51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jdelijke aanduiding voor tekst 2">
            <a:extLst>
              <a:ext uri="{FF2B5EF4-FFF2-40B4-BE49-F238E27FC236}">
                <a16:creationId xmlns:lc="http://schemas.openxmlformats.org/drawingml/2006/lockedCanvas" xmlns:a16="http://schemas.microsoft.com/office/drawing/2014/main" xmlns="" id="{75B1691F-9151-5142-A747-3B400167B975}"/>
              </a:ext>
            </a:extLst>
          </p:cNvPr>
          <p:cNvSpPr txBox="1">
            <a:spLocks/>
          </p:cNvSpPr>
          <p:nvPr/>
        </p:nvSpPr>
        <p:spPr>
          <a:xfrm>
            <a:off x="2947319" y="2285531"/>
            <a:ext cx="5555378" cy="32363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>
                <a:solidFill>
                  <a:schemeClr val="tx1"/>
                </a:solidFill>
              </a:rPr>
              <a:t>Verzamel ‘broodkruimels’ </a:t>
            </a:r>
            <a:r>
              <a:rPr lang="nl-NL" sz="3200" dirty="0"/>
              <a:t>(ongeschreven, gefragmenteerd) </a:t>
            </a:r>
            <a:r>
              <a:rPr lang="nl-NL" sz="3200" dirty="0" smtClean="0">
                <a:solidFill>
                  <a:schemeClr val="tx1"/>
                </a:solidFill>
              </a:rPr>
              <a:t>beleid</a:t>
            </a:r>
            <a:endParaRPr lang="nl-NL" sz="3200" dirty="0"/>
          </a:p>
          <a:p>
            <a:endParaRPr lang="nl-NL" sz="3200" dirty="0" smtClean="0">
              <a:solidFill>
                <a:schemeClr val="tx1"/>
              </a:solidFill>
            </a:endParaRPr>
          </a:p>
          <a:p>
            <a:endParaRPr lang="nl-NL" sz="3200" dirty="0" smtClean="0">
              <a:solidFill>
                <a:schemeClr val="tx1"/>
              </a:solidFill>
            </a:endParaRPr>
          </a:p>
          <a:p>
            <a:endParaRPr lang="nl-NL" sz="3200" dirty="0">
              <a:solidFill>
                <a:schemeClr val="tx1"/>
              </a:solidFill>
            </a:endParaRPr>
          </a:p>
          <a:p>
            <a:r>
              <a:rPr lang="nl-NL" sz="3200" dirty="0" smtClean="0">
                <a:solidFill>
                  <a:schemeClr val="tx1"/>
                </a:solidFill>
              </a:rPr>
              <a:t>Maak </a:t>
            </a:r>
            <a:r>
              <a:rPr lang="nl-NL" sz="3200" dirty="0">
                <a:solidFill>
                  <a:schemeClr val="tx1"/>
                </a:solidFill>
              </a:rPr>
              <a:t>er ‘kiezelsteentjes’ </a:t>
            </a:r>
            <a:r>
              <a:rPr lang="nl-NL" sz="3200" dirty="0" smtClean="0">
                <a:solidFill>
                  <a:schemeClr val="tx1"/>
                </a:solidFill>
              </a:rPr>
              <a:t>van (verzamel, leg vast)</a:t>
            </a:r>
            <a:endParaRPr lang="nl-NL" sz="3200" dirty="0">
              <a:solidFill>
                <a:schemeClr val="tx1"/>
              </a:solidFill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lc="http://schemas.openxmlformats.org/drawingml/2006/lockedCanvas" xmlns:a16="http://schemas.microsoft.com/office/drawing/2014/main" xmlns="" id="{6A00BEA9-A6B4-A44D-A432-CFD18E393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427" y="1990237"/>
            <a:ext cx="175260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>
            <a:extLst>
              <a:ext uri="{FF2B5EF4-FFF2-40B4-BE49-F238E27FC236}">
                <a16:creationId xmlns:lc="http://schemas.openxmlformats.org/drawingml/2006/lockedCanvas" xmlns:a16="http://schemas.microsoft.com/office/drawing/2014/main" xmlns="" id="{B13E739B-0D09-E34D-8933-C1648CB8A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70" y="4372426"/>
            <a:ext cx="25812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330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… staande op de schouders van reuzen 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3200" dirty="0" smtClean="0"/>
              <a:t>Beeld en Geluid</a:t>
            </a:r>
          </a:p>
          <a:p>
            <a:r>
              <a:rPr lang="nl-NL" sz="3200" dirty="0" smtClean="0"/>
              <a:t>DANS</a:t>
            </a:r>
          </a:p>
          <a:p>
            <a:r>
              <a:rPr lang="nl-NL" sz="3200" dirty="0" smtClean="0"/>
              <a:t>Nationaal Archief</a:t>
            </a:r>
          </a:p>
          <a:p>
            <a:r>
              <a:rPr lang="nl-NL" sz="3200" dirty="0" smtClean="0"/>
              <a:t>Het Nieuwe Instituut</a:t>
            </a:r>
          </a:p>
          <a:p>
            <a:r>
              <a:rPr lang="nl-NL" sz="3200" dirty="0" smtClean="0"/>
              <a:t>…?</a:t>
            </a:r>
          </a:p>
          <a:p>
            <a:pPr marL="0" indent="0">
              <a:buNone/>
            </a:pPr>
            <a:endParaRPr lang="nl-NL" sz="3200" dirty="0" smtClean="0"/>
          </a:p>
          <a:p>
            <a:endParaRPr lang="nl-NL" sz="2800" dirty="0"/>
          </a:p>
        </p:txBody>
      </p:sp>
      <p:pic>
        <p:nvPicPr>
          <p:cNvPr id="1026" name="Picture 2" descr="https://upload.wikimedia.org/wikipedia/commons/4/4a/Library_of_Congress%2C_Rosenwald_4%2C_Bl._5r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48131" y="1529363"/>
            <a:ext cx="4094579" cy="51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57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wegwijzerduurzaamheidsbeleid.nl/wp-content/uploads/2019/02/scapewegwijzerduurzaamheidsbeleidwegwijzeruitwerkingen-1024x858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61258" y="1666799"/>
            <a:ext cx="4825851" cy="404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… en met de wegwijzer duurzaamheidsbeleid in de hand 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0743" y="1666799"/>
            <a:ext cx="7785666" cy="3515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0743" y="1666799"/>
            <a:ext cx="7785665" cy="43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308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… een vertaling van de </a:t>
            </a:r>
            <a:r>
              <a:rPr lang="nl-NL" dirty="0" err="1" smtClean="0"/>
              <a:t>Catalogue</a:t>
            </a:r>
            <a:r>
              <a:rPr lang="nl-NL" dirty="0" smtClean="0"/>
              <a:t> of Preservation Policy </a:t>
            </a:r>
            <a:r>
              <a:rPr lang="nl-NL" dirty="0" err="1" smtClean="0"/>
              <a:t>Elements</a:t>
            </a:r>
            <a:r>
              <a:rPr lang="nl-NL" dirty="0" smtClean="0"/>
              <a:t> 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5200" y="1825625"/>
            <a:ext cx="7649326" cy="4351338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nl-NL" sz="3200" dirty="0" smtClean="0"/>
              <a:t>EU </a:t>
            </a:r>
            <a:r>
              <a:rPr lang="nl-NL" sz="3200" dirty="0"/>
              <a:t>SCAPE Project (</a:t>
            </a:r>
            <a:r>
              <a:rPr lang="nl-NL" sz="3200" dirty="0" smtClean="0"/>
              <a:t>2010-2014)</a:t>
            </a:r>
          </a:p>
          <a:p>
            <a:pPr>
              <a:spcBef>
                <a:spcPct val="0"/>
              </a:spcBef>
            </a:pPr>
            <a:r>
              <a:rPr lang="nl-NL" altLang="nl-NL" sz="3200" dirty="0" smtClean="0"/>
              <a:t>SCAPE Policy Framework met</a:t>
            </a:r>
          </a:p>
          <a:p>
            <a:pPr lvl="1">
              <a:spcBef>
                <a:spcPct val="0"/>
              </a:spcBef>
            </a:pPr>
            <a:r>
              <a:rPr lang="nl-NL" altLang="nl-NL" sz="3000" dirty="0" err="1" smtClean="0"/>
              <a:t>Catalogue</a:t>
            </a:r>
            <a:r>
              <a:rPr lang="nl-NL" altLang="nl-NL" sz="3000" dirty="0" smtClean="0"/>
              <a:t> </a:t>
            </a:r>
            <a:r>
              <a:rPr lang="nl-NL" altLang="nl-NL" sz="3000" dirty="0"/>
              <a:t>of Preservation Policy </a:t>
            </a:r>
            <a:r>
              <a:rPr lang="nl-NL" altLang="nl-NL" sz="3000" dirty="0" err="1"/>
              <a:t>Elements</a:t>
            </a:r>
            <a:endParaRPr lang="nl-NL" altLang="nl-NL" sz="3000" dirty="0"/>
          </a:p>
          <a:p>
            <a:pPr lvl="1">
              <a:spcBef>
                <a:spcPct val="0"/>
              </a:spcBef>
            </a:pPr>
            <a:r>
              <a:rPr lang="nl-NL" altLang="nl-NL" sz="3200" dirty="0" err="1"/>
              <a:t>Published</a:t>
            </a:r>
            <a:r>
              <a:rPr lang="nl-NL" altLang="nl-NL" sz="3200" dirty="0"/>
              <a:t> Preservation </a:t>
            </a:r>
            <a:r>
              <a:rPr lang="nl-NL" altLang="nl-NL" sz="3200" dirty="0" err="1" smtClean="0"/>
              <a:t>Policies</a:t>
            </a:r>
            <a:endParaRPr lang="nl-NL" altLang="nl-NL" sz="3200" dirty="0" smtClean="0"/>
          </a:p>
          <a:p>
            <a:pPr lvl="1">
              <a:spcBef>
                <a:spcPct val="0"/>
              </a:spcBef>
            </a:pPr>
            <a:r>
              <a:rPr lang="nl-NL" altLang="nl-NL" sz="3200" dirty="0" smtClean="0"/>
              <a:t>Zie </a:t>
            </a:r>
            <a:r>
              <a:rPr lang="nl-NL" altLang="nl-NL" sz="3000" dirty="0" smtClean="0">
                <a:hlinkClick r:id="rId2"/>
              </a:rPr>
              <a:t>http</a:t>
            </a:r>
            <a:r>
              <a:rPr lang="nl-NL" altLang="nl-NL" sz="3000" dirty="0">
                <a:hlinkClick r:id="rId2"/>
              </a:rPr>
              <a:t>://</a:t>
            </a:r>
            <a:r>
              <a:rPr lang="nl-NL" altLang="nl-NL" sz="3000" dirty="0" smtClean="0">
                <a:hlinkClick r:id="rId2"/>
              </a:rPr>
              <a:t>wiki.opf-labs.org/display/SP/Catalogue+of+Preservation+Policy+Elements</a:t>
            </a:r>
            <a:r>
              <a:rPr lang="nl-NL" altLang="nl-NL" sz="3000" dirty="0" smtClean="0"/>
              <a:t> </a:t>
            </a:r>
            <a:endParaRPr lang="nl-NL" sz="3600" dirty="0"/>
          </a:p>
        </p:txBody>
      </p:sp>
      <p:pic>
        <p:nvPicPr>
          <p:cNvPr id="5" name="Picture 10">
            <a:extLst>
              <a:ext uri="{FF2B5EF4-FFF2-40B4-BE49-F238E27FC236}">
                <a16:creationId xmlns:lc="http://schemas.openxmlformats.org/drawingml/2006/lockedCanvas" xmlns:a16="http://schemas.microsoft.com/office/drawing/2014/main" xmlns="" id="{D3269D75-11A5-594E-AD27-8EB6D16C6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4526" y="1498849"/>
            <a:ext cx="3945312" cy="51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301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4215" y="1511558"/>
            <a:ext cx="6005452" cy="314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… gehost door Open Preservation Foundation …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b="1" dirty="0" smtClean="0"/>
              <a:t>Open </a:t>
            </a:r>
            <a:r>
              <a:rPr lang="nl-NL" b="1" dirty="0" err="1" smtClean="0"/>
              <a:t>sustainable</a:t>
            </a:r>
            <a:r>
              <a:rPr lang="nl-NL" b="1" dirty="0" smtClean="0"/>
              <a:t> digital preservation</a:t>
            </a:r>
            <a:endParaRPr lang="nl-NL" b="1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5151" y="2761861"/>
            <a:ext cx="4900893" cy="3648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5811" y="4660521"/>
            <a:ext cx="5784850" cy="222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688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… die meewerkt aan E-ARK4ALL …</a:t>
            </a:r>
            <a:endParaRPr lang="nl-NL" dirty="0"/>
          </a:p>
        </p:txBody>
      </p:sp>
      <p:sp>
        <p:nvSpPr>
          <p:cNvPr id="5" name="AutoShape 4" descr="Afbeeldingsresultaat voor CEFDigital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34938" y="-342900"/>
            <a:ext cx="33528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938" y="5542214"/>
            <a:ext cx="5879778" cy="1269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4716" y="5542214"/>
            <a:ext cx="2460426" cy="1269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inhoud 8"/>
          <p:cNvSpPr>
            <a:spLocks noGrp="1"/>
          </p:cNvSpPr>
          <p:nvPr>
            <p:ph idx="1"/>
          </p:nvPr>
        </p:nvSpPr>
        <p:spPr>
          <a:xfrm>
            <a:off x="475200" y="1825624"/>
            <a:ext cx="10878600" cy="435133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E-ARK4ALL </a:t>
            </a:r>
            <a:r>
              <a:rPr lang="en-US" sz="3200" dirty="0"/>
              <a:t>is a consortium of five partners working with the European Commission’s Connecting Europe Facility to develop the </a:t>
            </a:r>
            <a:r>
              <a:rPr lang="en-US" sz="3200" dirty="0" err="1">
                <a:hlinkClick r:id="rId5"/>
              </a:rPr>
              <a:t>eArchiving</a:t>
            </a:r>
            <a:r>
              <a:rPr lang="en-US" sz="3200" dirty="0">
                <a:hlinkClick r:id="rId5"/>
              </a:rPr>
              <a:t> Building </a:t>
            </a:r>
            <a:r>
              <a:rPr lang="en-US" sz="3200" dirty="0" smtClean="0">
                <a:hlinkClick r:id="rId5"/>
              </a:rPr>
              <a:t>Block</a:t>
            </a:r>
            <a:r>
              <a:rPr lang="en-US" sz="3200" dirty="0" smtClean="0"/>
              <a:t>. </a:t>
            </a:r>
          </a:p>
          <a:p>
            <a:r>
              <a:rPr lang="en-US" sz="3200" dirty="0" smtClean="0"/>
              <a:t>The </a:t>
            </a:r>
            <a:r>
              <a:rPr lang="en-US" sz="3200" dirty="0"/>
              <a:t>Building Block will provide the core </a:t>
            </a:r>
            <a:r>
              <a:rPr lang="en-US" sz="3200" b="1" dirty="0"/>
              <a:t>specifications</a:t>
            </a:r>
            <a:r>
              <a:rPr lang="en-US" sz="3200" dirty="0"/>
              <a:t>, </a:t>
            </a:r>
            <a:r>
              <a:rPr lang="en-US" sz="3200" b="1" dirty="0"/>
              <a:t>software</a:t>
            </a:r>
            <a:r>
              <a:rPr lang="en-US" sz="3200" dirty="0"/>
              <a:t>, </a:t>
            </a:r>
            <a:r>
              <a:rPr lang="en-US" sz="3200" b="1" dirty="0"/>
              <a:t>training</a:t>
            </a:r>
            <a:r>
              <a:rPr lang="en-US" sz="3200" dirty="0"/>
              <a:t> and </a:t>
            </a:r>
            <a:r>
              <a:rPr lang="en-US" sz="3200" b="1" dirty="0"/>
              <a:t>knowledge</a:t>
            </a:r>
            <a:r>
              <a:rPr lang="en-US" sz="3200" dirty="0"/>
              <a:t> to tackle the challenge of data management and reuse.</a:t>
            </a:r>
            <a:endParaRPr lang="nl-NL" sz="3200" dirty="0"/>
          </a:p>
          <a:p>
            <a:endParaRPr lang="nl-NL" sz="3200" dirty="0"/>
          </a:p>
        </p:txBody>
      </p:sp>
      <p:pic>
        <p:nvPicPr>
          <p:cNvPr id="12" name="Picture 6" descr="Afbeeldingsresultaat voor e-ark4al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938" y="1360071"/>
            <a:ext cx="11218862" cy="545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649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esentatie Algemeen Nationaal Archief - Nederlands">
  <a:themeElements>
    <a:clrScheme name="NA">
      <a:dk1>
        <a:srgbClr val="000000"/>
      </a:dk1>
      <a:lt1>
        <a:srgbClr val="FFFFFF"/>
      </a:lt1>
      <a:dk2>
        <a:srgbClr val="0E6A9C"/>
      </a:dk2>
      <a:lt2>
        <a:srgbClr val="E7E6E6"/>
      </a:lt2>
      <a:accent1>
        <a:srgbClr val="009DE3"/>
      </a:accent1>
      <a:accent2>
        <a:srgbClr val="0E6A9C"/>
      </a:accent2>
      <a:accent3>
        <a:srgbClr val="92CCE7"/>
      </a:accent3>
      <a:accent4>
        <a:srgbClr val="A70D61"/>
      </a:accent4>
      <a:accent5>
        <a:srgbClr val="C70E5D"/>
      </a:accent5>
      <a:accent6>
        <a:srgbClr val="EF95CC"/>
      </a:accent6>
      <a:hlink>
        <a:srgbClr val="0563C1"/>
      </a:hlink>
      <a:folHlink>
        <a:srgbClr val="954F7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NA_Presentatie_Publiek_V3.potx" id="{B9376726-9FFA-4BC6-A308-2F72614229A1}" vid="{BC85156F-0EFB-4FD0-A055-488CF7053203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6A4A01-2DEC-4CCD-97B8-3BF6AFF4B17F}"/>
</file>

<file path=customXml/itemProps2.xml><?xml version="1.0" encoding="utf-8"?>
<ds:datastoreItem xmlns:ds="http://schemas.openxmlformats.org/officeDocument/2006/customXml" ds:itemID="{5F879BCB-A450-4E80-9C3F-64297E5EC640}"/>
</file>

<file path=docProps/app.xml><?xml version="1.0" encoding="utf-8"?>
<Properties xmlns="http://schemas.openxmlformats.org/officeDocument/2006/extended-properties" xmlns:vt="http://schemas.openxmlformats.org/officeDocument/2006/docPropsVTypes">
  <Template>Presentatie Algemeen Nationaal Archief - Nederlands</Template>
  <TotalTime>458</TotalTime>
  <Words>239</Words>
  <Application>Microsoft Office PowerPoint</Application>
  <PresentationFormat>Aangepast</PresentationFormat>
  <Paragraphs>48</Paragraphs>
  <Slides>12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Presentatie Algemeen Nationaal Archief - Nederlands</vt:lpstr>
      <vt:lpstr>PowerPoint-presentatie</vt:lpstr>
      <vt:lpstr>Inhoud</vt:lpstr>
      <vt:lpstr>Wat is duurzaamheidsbeleid?*</vt:lpstr>
      <vt:lpstr>Duurzaamheidsbeleid maak je…</vt:lpstr>
      <vt:lpstr>… staande op de schouders van reuzen …</vt:lpstr>
      <vt:lpstr>… en met de wegwijzer duurzaamheidsbeleid in de hand …</vt:lpstr>
      <vt:lpstr>… een vertaling van de Catalogue of Preservation Policy Elements …</vt:lpstr>
      <vt:lpstr>… gehost door Open Preservation Foundation …</vt:lpstr>
      <vt:lpstr>… die meewerkt aan E-ARK4ALL …</vt:lpstr>
      <vt:lpstr>… en een referentietoolset voor (pre-)ingest opstelde …</vt:lpstr>
      <vt:lpstr>... terwijl de wereld ook niet stilstaat.</vt:lpstr>
      <vt:lpstr>Dank je wel.</vt:lpstr>
    </vt:vector>
  </TitlesOfParts>
  <Company>Ministerie van OCW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Remco van Veenendaal</dc:creator>
  <cp:lastModifiedBy>Remco van Veenendaal</cp:lastModifiedBy>
  <cp:revision>24</cp:revision>
  <dcterms:created xsi:type="dcterms:W3CDTF">2019-04-12T06:40:05Z</dcterms:created>
  <dcterms:modified xsi:type="dcterms:W3CDTF">2019-04-12T14:23:51Z</dcterms:modified>
</cp:coreProperties>
</file>