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7"/>
  </p:notesMasterIdLst>
  <p:sldIdLst>
    <p:sldId id="256" r:id="rId6"/>
    <p:sldId id="543" r:id="rId7"/>
    <p:sldId id="545" r:id="rId8"/>
    <p:sldId id="544" r:id="rId9"/>
    <p:sldId id="510" r:id="rId10"/>
    <p:sldId id="523" r:id="rId11"/>
    <p:sldId id="526" r:id="rId12"/>
    <p:sldId id="542" r:id="rId13"/>
    <p:sldId id="258" r:id="rId14"/>
    <p:sldId id="541" r:id="rId15"/>
    <p:sldId id="535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76E5D6-77A5-4022-BA6D-A52CE78AEB6E}" v="704" dt="2023-05-08T20:15:18.454"/>
    <p1510:client id="{FCB5C02B-B2B4-44EA-93C6-90AC4E14E2B2}" v="7" dt="2023-05-09T07:13:36.3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2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22" Type="http://schemas.microsoft.com/office/2016/11/relationships/changesInfo" Target="changesInfos/changesInfo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ost van Koutrik" userId="4d5b4bea-b40d-4dd8-9835-73f4dca1c2d1" providerId="ADAL" clId="{FCB5C02B-B2B4-44EA-93C6-90AC4E14E2B2}"/>
    <pc:docChg chg="modSld">
      <pc:chgData name="Joost van Koutrik" userId="4d5b4bea-b40d-4dd8-9835-73f4dca1c2d1" providerId="ADAL" clId="{FCB5C02B-B2B4-44EA-93C6-90AC4E14E2B2}" dt="2023-05-09T07:15:19.116" v="50" actId="20577"/>
      <pc:docMkLst>
        <pc:docMk/>
      </pc:docMkLst>
      <pc:sldChg chg="modSp mod">
        <pc:chgData name="Joost van Koutrik" userId="4d5b4bea-b40d-4dd8-9835-73f4dca1c2d1" providerId="ADAL" clId="{FCB5C02B-B2B4-44EA-93C6-90AC4E14E2B2}" dt="2023-05-09T07:15:19.116" v="50" actId="20577"/>
        <pc:sldMkLst>
          <pc:docMk/>
          <pc:sldMk cId="3351439039" sldId="256"/>
        </pc:sldMkLst>
        <pc:spChg chg="mod">
          <ac:chgData name="Joost van Koutrik" userId="4d5b4bea-b40d-4dd8-9835-73f4dca1c2d1" providerId="ADAL" clId="{FCB5C02B-B2B4-44EA-93C6-90AC4E14E2B2}" dt="2023-05-09T07:15:19.116" v="50" actId="20577"/>
          <ac:spMkLst>
            <pc:docMk/>
            <pc:sldMk cId="3351439039" sldId="256"/>
            <ac:spMk id="3" creationId="{00000000-0000-0000-0000-000000000000}"/>
          </ac:spMkLst>
        </pc:spChg>
      </pc:sldChg>
      <pc:sldChg chg="modSp mod">
        <pc:chgData name="Joost van Koutrik" userId="4d5b4bea-b40d-4dd8-9835-73f4dca1c2d1" providerId="ADAL" clId="{FCB5C02B-B2B4-44EA-93C6-90AC4E14E2B2}" dt="2023-05-09T07:14:47.055" v="48" actId="1036"/>
        <pc:sldMkLst>
          <pc:docMk/>
          <pc:sldMk cId="4249007487" sldId="535"/>
        </pc:sldMkLst>
        <pc:spChg chg="mod">
          <ac:chgData name="Joost van Koutrik" userId="4d5b4bea-b40d-4dd8-9835-73f4dca1c2d1" providerId="ADAL" clId="{FCB5C02B-B2B4-44EA-93C6-90AC4E14E2B2}" dt="2023-05-09T07:14:47.055" v="48" actId="1036"/>
          <ac:spMkLst>
            <pc:docMk/>
            <pc:sldMk cId="4249007487" sldId="535"/>
            <ac:spMk id="3" creationId="{00000000-0000-0000-0000-000000000000}"/>
          </ac:spMkLst>
        </pc:spChg>
      </pc:sldChg>
      <pc:sldChg chg="modSp mod modAnim">
        <pc:chgData name="Joost van Koutrik" userId="4d5b4bea-b40d-4dd8-9835-73f4dca1c2d1" providerId="ADAL" clId="{FCB5C02B-B2B4-44EA-93C6-90AC4E14E2B2}" dt="2023-05-09T07:13:36.330" v="16" actId="20577"/>
        <pc:sldMkLst>
          <pc:docMk/>
          <pc:sldMk cId="2720363838" sldId="541"/>
        </pc:sldMkLst>
        <pc:spChg chg="mod">
          <ac:chgData name="Joost van Koutrik" userId="4d5b4bea-b40d-4dd8-9835-73f4dca1c2d1" providerId="ADAL" clId="{FCB5C02B-B2B4-44EA-93C6-90AC4E14E2B2}" dt="2023-05-09T07:13:32.480" v="15" actId="20577"/>
          <ac:spMkLst>
            <pc:docMk/>
            <pc:sldMk cId="2720363838" sldId="541"/>
            <ac:spMk id="4" creationId="{4639CCB0-BD63-D22A-152F-2D6EB72D931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633C4-222E-45C6-B3DF-92A8A3BBFD30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2E357-D002-4EED-8A55-B5BBDE013A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6008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D619B-4937-4E31-9152-6E506AA0196E}" type="datetime1">
              <a:rPr lang="de-DE" smtClean="0"/>
              <a:t>09.05.2023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EDE0-2EBE-4B11-8441-34B8C638EC1E}" type="datetime1">
              <a:rPr lang="de-DE" smtClean="0"/>
              <a:t>09.05.2023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8EDD-C435-4E32-89E0-4B6E803DF53B}" type="datetime1">
              <a:rPr lang="de-DE" smtClean="0"/>
              <a:t>09.05.2023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D1D4-3A81-4186-8C4F-4077A5A6D2C0}" type="datetime1">
              <a:rPr lang="de-DE" smtClean="0"/>
              <a:t>09.05.2023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6BB0-17D5-49E2-8E11-AFC5ADB4CD90}" type="datetime1">
              <a:rPr lang="de-DE" smtClean="0"/>
              <a:t>09.05.2023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399A-98E2-480C-958D-6BCABD7D4DA6}" type="datetime1">
              <a:rPr lang="de-DE" smtClean="0"/>
              <a:t>09.05.2023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3032-1967-4BE0-A4A9-8F82BCA9EA36}" type="datetime1">
              <a:rPr lang="de-DE" smtClean="0"/>
              <a:t>09.05.2023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F09C-7A2B-4F2C-AFEA-76B869ADBF05}" type="datetime1">
              <a:rPr lang="de-DE" smtClean="0"/>
              <a:t>09.05.2023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0624-5F1F-44A8-9B84-A68B0B05F7FF}" type="datetime1">
              <a:rPr lang="de-DE" smtClean="0"/>
              <a:t>09.05.2023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87B4-2664-4930-9F55-C3DDC5F63114}" type="datetime1">
              <a:rPr lang="de-DE" smtClean="0"/>
              <a:t>09.05.2023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8CE0-A8AD-4D24-9684-2CCF31CCADCD}" type="datetime1">
              <a:rPr lang="de-DE" smtClean="0"/>
              <a:t>09.05.2023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BCC4A-3625-49D6-A495-D9E0DFEA1144}" type="datetime1">
              <a:rPr lang="de-DE" smtClean="0"/>
              <a:t>09.05.2023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Omgevingswet@provincie-utrecht.n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466" y="3781"/>
            <a:ext cx="11843208" cy="546181"/>
          </a:xfrm>
        </p:spPr>
        <p:txBody>
          <a:bodyPr>
            <a:normAutofit/>
          </a:bodyPr>
          <a:lstStyle/>
          <a:p>
            <a:pPr algn="l"/>
            <a:r>
              <a:rPr lang="de-DE" sz="2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ARCHIVERING EN INFORMATIEHUISHOUDING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45020" y="1828797"/>
            <a:ext cx="11207288" cy="4923667"/>
          </a:xfrm>
        </p:spPr>
        <p:txBody>
          <a:bodyPr>
            <a:normAutofit/>
          </a:bodyPr>
          <a:lstStyle/>
          <a:p>
            <a:pPr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mei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 algn="l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Regiosamenwerking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Omgevingswet Utrecht</a:t>
            </a:r>
          </a:p>
          <a:p>
            <a:pPr algn="l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Wat </a:t>
            </a:r>
            <a:r>
              <a:rPr lang="de-DE" b="1" i="1" dirty="0" err="1">
                <a:latin typeface="Arial" panose="020B0604020202020204" pitchFamily="34" charset="0"/>
                <a:cs typeface="Arial" panose="020B0604020202020204" pitchFamily="34" charset="0"/>
              </a:rPr>
              <a:t>hebben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i="1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de-DE" b="1" i="1" dirty="0" err="1">
                <a:latin typeface="Arial" panose="020B0604020202020204" pitchFamily="34" charset="0"/>
                <a:cs typeface="Arial" panose="020B0604020202020204" pitchFamily="34" charset="0"/>
              </a:rPr>
              <a:t>gedaan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 in de </a:t>
            </a:r>
            <a:r>
              <a:rPr lang="de-DE" b="1" i="1" dirty="0" err="1">
                <a:latin typeface="Arial" panose="020B0604020202020204" pitchFamily="34" charset="0"/>
                <a:cs typeface="Arial" panose="020B0604020202020204" pitchFamily="34" charset="0"/>
              </a:rPr>
              <a:t>afgelopen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de-DE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jaar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Joost van Koutrik, Het Utrechts Archief</a:t>
            </a:r>
          </a:p>
          <a:p>
            <a:pPr algn="l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Wat </a:t>
            </a:r>
            <a:r>
              <a:rPr lang="de-DE" b="1" i="1" dirty="0" err="1">
                <a:latin typeface="Arial" panose="020B0604020202020204" pitchFamily="34" charset="0"/>
                <a:cs typeface="Arial" panose="020B0604020202020204" pitchFamily="34" charset="0"/>
              </a:rPr>
              <a:t>moeten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i="1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i="1" dirty="0" err="1">
                <a:latin typeface="Arial" panose="020B0604020202020204" pitchFamily="34" charset="0"/>
                <a:cs typeface="Arial" panose="020B0604020202020204" pitchFamily="34" charset="0"/>
              </a:rPr>
              <a:t>afspreken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i="1" dirty="0" err="1">
                <a:latin typeface="Arial" panose="020B0604020202020204" pitchFamily="34" charset="0"/>
                <a:cs typeface="Arial" panose="020B0604020202020204" pitchFamily="34" charset="0"/>
              </a:rPr>
              <a:t>onze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 eigen </a:t>
            </a:r>
            <a:r>
              <a:rPr lang="de-DE" b="1" i="1" dirty="0" err="1">
                <a:latin typeface="Arial" panose="020B0604020202020204" pitchFamily="34" charset="0"/>
                <a:cs typeface="Arial" panose="020B0604020202020204" pitchFamily="34" charset="0"/>
              </a:rPr>
              <a:t>rol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de-DE" b="1" i="1" dirty="0" err="1">
                <a:latin typeface="Arial" panose="020B0604020202020204" pitchFamily="34" charset="0"/>
                <a:cs typeface="Arial" panose="020B0604020202020204" pitchFamily="34" charset="0"/>
              </a:rPr>
              <a:t>ketenpartners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Arnoud Glaudemans,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gemeente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Zeist</a:t>
            </a:r>
          </a:p>
          <a:p>
            <a:pPr algn="l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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onderdeel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opgenomen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later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terug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te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kunnen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kijken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37DFE3DD-9921-7460-B30C-A4112D180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69" y="516694"/>
            <a:ext cx="4177699" cy="363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8832" y="123122"/>
            <a:ext cx="11843208" cy="546181"/>
          </a:xfrm>
        </p:spPr>
        <p:txBody>
          <a:bodyPr>
            <a:normAutofit/>
          </a:bodyPr>
          <a:lstStyle/>
          <a:p>
            <a:pPr algn="l"/>
            <a:r>
              <a:rPr lang="de-DE" sz="2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INTENTIEOVEREENKOMST		WERKAFSPRAKEN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49167" y="1354318"/>
            <a:ext cx="5248294" cy="4363613"/>
          </a:xfrm>
        </p:spPr>
        <p:txBody>
          <a:bodyPr>
            <a:noAutofit/>
          </a:bodyPr>
          <a:lstStyle/>
          <a:p>
            <a:pPr algn="l">
              <a:spcBef>
                <a:spcPts val="2400"/>
              </a:spcBef>
            </a:pPr>
            <a:r>
              <a:rPr lang="nl-NL" sz="2200" b="1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 We maken onderling afspraken.</a:t>
            </a:r>
            <a:b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Op basis van dezelfde principes.</a:t>
            </a:r>
            <a:b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In een model ‘dossier afspraken </a:t>
            </a:r>
            <a:b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en procedures’ (DAP).</a:t>
            </a:r>
            <a:b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2400"/>
              </a:spcBef>
            </a:pPr>
            <a:r>
              <a:rPr lang="nl-NL" sz="22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DAP ingebed in de bredere </a:t>
            </a:r>
            <a:b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samenwerkingsafspraken. </a:t>
            </a:r>
            <a:b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DAP wordt regionaal actueel en </a:t>
            </a:r>
            <a:b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volledig gehouden.</a:t>
            </a:r>
            <a:b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2400"/>
              </a:spcBef>
            </a:pPr>
            <a:r>
              <a:rPr lang="nl-NL" sz="22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We toetsen periodiek (bv. elk jaar)</a:t>
            </a:r>
            <a:b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of alles nog klopt, aan de hand van</a:t>
            </a:r>
            <a:b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DUTO-TODO checklist.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4639CCB0-BD63-D22A-152F-2D6EB72D931E}"/>
              </a:ext>
            </a:extLst>
          </p:cNvPr>
          <p:cNvSpPr txBox="1">
            <a:spLocks/>
          </p:cNvSpPr>
          <p:nvPr/>
        </p:nvSpPr>
        <p:spPr>
          <a:xfrm>
            <a:off x="6564809" y="1355716"/>
            <a:ext cx="5498355" cy="4363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2400"/>
              </a:spcBef>
            </a:pPr>
            <a:r>
              <a:rPr lang="nl-NL" sz="2200" b="1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 Uitwisseling zo uniform mogelijk, met behoud organisatie-eigen inrichting.</a:t>
            </a:r>
            <a:b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Aanpassingen in model voeren we allemaal door.</a:t>
            </a:r>
            <a:b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2400"/>
              </a:spcBef>
            </a:pPr>
            <a:r>
              <a:rPr lang="nl-NL" sz="22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Regieorganisatie (RHBO) houdt model actueel en verzorgt kennisontwikkeling.</a:t>
            </a:r>
            <a:b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Terugkoppeling over model-DAP bij toetsing (checklist) is geborgd.</a:t>
            </a:r>
            <a:b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2400"/>
              </a:spcBef>
            </a:pPr>
            <a:r>
              <a:rPr lang="nl-NL" sz="22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endParaRPr 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14C53A4A-EEDF-75F6-DDB6-FCB6E82FCFD8}"/>
              </a:ext>
            </a:extLst>
          </p:cNvPr>
          <p:cNvCxnSpPr/>
          <p:nvPr/>
        </p:nvCxnSpPr>
        <p:spPr>
          <a:xfrm>
            <a:off x="6096000" y="-152400"/>
            <a:ext cx="0" cy="72485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710440C0-7CD5-9B64-4805-3CE4E4393AC7}"/>
              </a:ext>
            </a:extLst>
          </p:cNvPr>
          <p:cNvCxnSpPr>
            <a:cxnSpLocks/>
          </p:cNvCxnSpPr>
          <p:nvPr/>
        </p:nvCxnSpPr>
        <p:spPr>
          <a:xfrm>
            <a:off x="-152400" y="2914650"/>
            <a:ext cx="129825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97931D47-A486-EF5C-2D1F-F90A8200475F}"/>
              </a:ext>
            </a:extLst>
          </p:cNvPr>
          <p:cNvCxnSpPr>
            <a:cxnSpLocks/>
          </p:cNvCxnSpPr>
          <p:nvPr/>
        </p:nvCxnSpPr>
        <p:spPr>
          <a:xfrm>
            <a:off x="-357188" y="4762500"/>
            <a:ext cx="129825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FC659102-D93E-EEE1-4E30-A3200327D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432" y="4853714"/>
            <a:ext cx="3340337" cy="188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6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8832" y="123122"/>
            <a:ext cx="11843208" cy="546181"/>
          </a:xfrm>
        </p:spPr>
        <p:txBody>
          <a:bodyPr>
            <a:normAutofit/>
          </a:bodyPr>
          <a:lstStyle/>
          <a:p>
            <a:pPr algn="l"/>
            <a:r>
              <a:rPr lang="de-DE" sz="2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WAT GAAN WE NOG MEER DOEN?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53911" y="1445326"/>
            <a:ext cx="9835300" cy="4363613"/>
          </a:xfrm>
        </p:spPr>
        <p:txBody>
          <a:bodyPr>
            <a:noAutofit/>
          </a:bodyPr>
          <a:lstStyle/>
          <a:p>
            <a:pPr algn="l">
              <a:spcBef>
                <a:spcPts val="2400"/>
              </a:spcBef>
            </a:pPr>
            <a:r>
              <a:rPr lang="nl-NL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mei</a:t>
            </a:r>
            <a:r>
              <a:rPr lang="nl-NL" sz="2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Voorlichting aan programmamanagers: wat kan er fout gaan als je niet 	stuurt op afspraken? Processpecialisten VTH en Omgevingsplannen.</a:t>
            </a:r>
            <a:b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2400"/>
              </a:spcBef>
            </a:pPr>
            <a:r>
              <a:rPr lang="nl-NL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Zomer</a:t>
            </a:r>
            <a:r>
              <a:rPr lang="nl-NL" sz="2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Werken aan DAP en model. Inhoud: informatie- en processpecialisten.</a:t>
            </a:r>
            <a:b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	Proces: afspraken over maken (programmamanagers).</a:t>
            </a:r>
            <a:b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2400"/>
              </a:spcBef>
            </a:pPr>
            <a:r>
              <a:rPr lang="nl-NL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Najaar</a:t>
            </a:r>
            <a:r>
              <a:rPr lang="nl-NL" sz="2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Digitale bijeenkomst over voortgang en bijsturing.</a:t>
            </a:r>
            <a:endParaRPr lang="nl-N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2400"/>
              </a:spcBef>
            </a:pPr>
            <a:endParaRPr lang="nl-N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2400"/>
              </a:spcBef>
            </a:pPr>
            <a:r>
              <a:rPr lang="nl-NL" sz="2200" b="1" dirty="0">
                <a:latin typeface="Arial" panose="020B0604020202020204" pitchFamily="34" charset="0"/>
                <a:cs typeface="Arial" panose="020B0604020202020204" pitchFamily="34" charset="0"/>
              </a:rPr>
              <a:t>Vragen of suggesties? Welkom via </a:t>
            </a:r>
            <a:r>
              <a:rPr lang="nl-NL" sz="22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Omgevingswet@provincie-utrecht.nl</a:t>
            </a:r>
            <a:r>
              <a:rPr lang="nl-NL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00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466" y="3781"/>
            <a:ext cx="11843208" cy="546181"/>
          </a:xfrm>
        </p:spPr>
        <p:txBody>
          <a:bodyPr>
            <a:normAutofit/>
          </a:bodyPr>
          <a:lstStyle/>
          <a:p>
            <a:pPr algn="l"/>
            <a:r>
              <a:rPr lang="de-DE" sz="2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INFORMATIEHUISHOUDING: WAT MOETEN WE AFSPREKEN?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2356" y="854437"/>
            <a:ext cx="11207288" cy="546181"/>
          </a:xfrm>
        </p:spPr>
        <p:txBody>
          <a:bodyPr>
            <a:normAutofit/>
          </a:bodyPr>
          <a:lstStyle/>
          <a:p>
            <a:pPr algn="l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Waar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onze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belangrijkste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informatie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ons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zelf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onze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ketenpartners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B6D9167-5675-2C5B-D4D8-CBFAF5C8A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51" y="1400659"/>
            <a:ext cx="11002298" cy="545734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031E17B-9571-8A1A-D865-6B28EBE623F8}"/>
              </a:ext>
            </a:extLst>
          </p:cNvPr>
          <p:cNvSpPr txBox="1"/>
          <p:nvPr/>
        </p:nvSpPr>
        <p:spPr>
          <a:xfrm>
            <a:off x="-44390" y="6676008"/>
            <a:ext cx="1219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Bron: GEMMA Online Bedrijfsproces ‘Voorbereiden wijziging omgevingsplan’</a:t>
            </a:r>
          </a:p>
        </p:txBody>
      </p:sp>
    </p:spTree>
    <p:extLst>
      <p:ext uri="{BB962C8B-B14F-4D97-AF65-F5344CB8AC3E}">
        <p14:creationId xmlns:p14="http://schemas.microsoft.com/office/powerpoint/2010/main" val="241157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466" y="3781"/>
            <a:ext cx="11843208" cy="546181"/>
          </a:xfrm>
        </p:spPr>
        <p:txBody>
          <a:bodyPr>
            <a:normAutofit/>
          </a:bodyPr>
          <a:lstStyle/>
          <a:p>
            <a:pPr algn="l"/>
            <a:r>
              <a:rPr lang="de-DE" sz="2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INFORMATIEHUISHOUDING: WAT MOETEN WE AFSPREKEN?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2356" y="854437"/>
            <a:ext cx="11207288" cy="546181"/>
          </a:xfrm>
        </p:spPr>
        <p:txBody>
          <a:bodyPr>
            <a:normAutofit/>
          </a:bodyPr>
          <a:lstStyle/>
          <a:p>
            <a:pPr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Hoe lang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moeten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informatie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bewaren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Weten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dat?</a:t>
            </a:r>
          </a:p>
          <a:p>
            <a:pPr algn="l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7E60DBA-AB1C-73A3-0689-6DE5E6826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98" y="1400618"/>
            <a:ext cx="9332189" cy="531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03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466" y="3781"/>
            <a:ext cx="11843208" cy="546181"/>
          </a:xfrm>
        </p:spPr>
        <p:txBody>
          <a:bodyPr>
            <a:normAutofit/>
          </a:bodyPr>
          <a:lstStyle/>
          <a:p>
            <a:pPr algn="l"/>
            <a:r>
              <a:rPr lang="de-DE" sz="2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INFORMATIEHUISHOUDING: WAT MOETEN WE AFSPREKEN?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2356" y="854437"/>
            <a:ext cx="11207288" cy="546181"/>
          </a:xfrm>
        </p:spPr>
        <p:txBody>
          <a:bodyPr>
            <a:normAutofit/>
          </a:bodyPr>
          <a:lstStyle/>
          <a:p>
            <a:pPr algn="l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Weten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onze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informatie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lang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genoeg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bruikbaar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 Na 10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jaar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20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jaar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…?</a:t>
            </a:r>
          </a:p>
          <a:p>
            <a:pPr algn="l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103">
            <a:extLst>
              <a:ext uri="{FF2B5EF4-FFF2-40B4-BE49-F238E27FC236}">
                <a16:creationId xmlns:a16="http://schemas.microsoft.com/office/drawing/2014/main" id="{D8DEFEA6-61F0-87EB-5C0B-525C7BC71F7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6789" y="1445588"/>
            <a:ext cx="9138421" cy="509186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577A4A0-9037-4400-E883-9DDAD7E2077F}"/>
              </a:ext>
            </a:extLst>
          </p:cNvPr>
          <p:cNvSpPr txBox="1"/>
          <p:nvPr/>
        </p:nvSpPr>
        <p:spPr>
          <a:xfrm>
            <a:off x="-44390" y="6676008"/>
            <a:ext cx="1219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Bron: Globaal Content Raamwerk, vastgestelde versie 1.0</a:t>
            </a:r>
          </a:p>
        </p:txBody>
      </p:sp>
    </p:spTree>
    <p:extLst>
      <p:ext uri="{BB962C8B-B14F-4D97-AF65-F5344CB8AC3E}">
        <p14:creationId xmlns:p14="http://schemas.microsoft.com/office/powerpoint/2010/main" val="4163670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E78783CC-7CBF-4076-B263-DCA56CBFA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992" y="782457"/>
            <a:ext cx="9644016" cy="5506156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F2F2BF6A-5CF7-F6C7-5A65-7BA481D7949E}"/>
              </a:ext>
            </a:extLst>
          </p:cNvPr>
          <p:cNvSpPr/>
          <p:nvPr/>
        </p:nvSpPr>
        <p:spPr>
          <a:xfrm>
            <a:off x="3018012" y="2824314"/>
            <a:ext cx="7899996" cy="383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D8B2AAF-D480-15A5-848C-5E8CB90F048D}"/>
              </a:ext>
            </a:extLst>
          </p:cNvPr>
          <p:cNvSpPr txBox="1">
            <a:spLocks/>
          </p:cNvSpPr>
          <p:nvPr/>
        </p:nvSpPr>
        <p:spPr>
          <a:xfrm>
            <a:off x="62466" y="3781"/>
            <a:ext cx="11843208" cy="546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2021: HANDREIKING OP INFOPUNT LEEFOMGEVING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76EBB10-8626-0390-F447-8CB416E2B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012" y="2824316"/>
            <a:ext cx="2674883" cy="37763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84AF8EC-9CFE-DC78-8BBD-B18CC4D01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601" y="2824314"/>
            <a:ext cx="2670387" cy="37763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705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F5497EA-CC89-49D0-998D-A01E31CBA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004" y="659543"/>
            <a:ext cx="7645991" cy="56970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E35D95A-D942-A7B9-50F7-AC7244BE43EE}"/>
              </a:ext>
            </a:extLst>
          </p:cNvPr>
          <p:cNvSpPr txBox="1">
            <a:spLocks/>
          </p:cNvSpPr>
          <p:nvPr/>
        </p:nvSpPr>
        <p:spPr>
          <a:xfrm>
            <a:off x="62466" y="3781"/>
            <a:ext cx="11843208" cy="546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VANAF 2021: KENNISBRONNEN EN UITLEGSESSIES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D5B9709-DCD6-1A51-0D95-134949EA0C77}"/>
              </a:ext>
            </a:extLst>
          </p:cNvPr>
          <p:cNvSpPr txBox="1"/>
          <p:nvPr/>
        </p:nvSpPr>
        <p:spPr>
          <a:xfrm>
            <a:off x="1442802" y="6488668"/>
            <a:ext cx="9306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kia.pleio.nl </a:t>
            </a:r>
            <a:r>
              <a:rPr lang="nl-N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►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 Groepen  </a:t>
            </a:r>
            <a:r>
              <a:rPr lang="nl-N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 Kennisplatform Informatiehuishouding Overheden  </a:t>
            </a:r>
            <a:r>
              <a:rPr lang="nl-N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 Wiki’s </a:t>
            </a:r>
          </a:p>
        </p:txBody>
      </p:sp>
    </p:spTree>
    <p:extLst>
      <p:ext uri="{BB962C8B-B14F-4D97-AF65-F5344CB8AC3E}">
        <p14:creationId xmlns:p14="http://schemas.microsoft.com/office/powerpoint/2010/main" val="280749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muur, binnen, items&#10;&#10;Automatisch gegenereerde beschrijving">
            <a:extLst>
              <a:ext uri="{FF2B5EF4-FFF2-40B4-BE49-F238E27FC236}">
                <a16:creationId xmlns:a16="http://schemas.microsoft.com/office/drawing/2014/main" id="{083C70A6-C15D-4E9D-9291-A0FEE1CF00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110" y="1242315"/>
            <a:ext cx="4863256" cy="246121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1F259E1-BA9C-4F19-A302-5317C521E7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41" y="1242315"/>
            <a:ext cx="4656949" cy="2755021"/>
          </a:xfrm>
          <a:prstGeom prst="rect">
            <a:avLst/>
          </a:prstGeom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C74D0CDD-A548-49FA-93AA-BD2AFF3FD1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417" y="3820516"/>
            <a:ext cx="4656949" cy="2874020"/>
          </a:xfrm>
          <a:prstGeom prst="rect">
            <a:avLst/>
          </a:prstGeom>
        </p:spPr>
      </p:pic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8C809933-1D75-47CE-B15F-1BF0639E5D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41" y="4089352"/>
            <a:ext cx="4408348" cy="260518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48B6D19-2D38-7D76-E9EC-2A89E594166D}"/>
              </a:ext>
            </a:extLst>
          </p:cNvPr>
          <p:cNvSpPr txBox="1">
            <a:spLocks/>
          </p:cNvSpPr>
          <p:nvPr/>
        </p:nvSpPr>
        <p:spPr>
          <a:xfrm>
            <a:off x="62466" y="3781"/>
            <a:ext cx="11843208" cy="546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VANAF JUNI 2021: REGIOSAMENWERKING UTRECHT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8594FA8-7309-E37A-B94D-D31A9B1537CC}"/>
              </a:ext>
            </a:extLst>
          </p:cNvPr>
          <p:cNvSpPr txBox="1"/>
          <p:nvPr/>
        </p:nvSpPr>
        <p:spPr>
          <a:xfrm>
            <a:off x="1048369" y="696083"/>
            <a:ext cx="10407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22 januari 2022: “Waar krijg ik als provincie, gemeente, veiligheidsregio etc. buikpijn van?”</a:t>
            </a:r>
          </a:p>
        </p:txBody>
      </p:sp>
    </p:spTree>
    <p:extLst>
      <p:ext uri="{BB962C8B-B14F-4D97-AF65-F5344CB8AC3E}">
        <p14:creationId xmlns:p14="http://schemas.microsoft.com/office/powerpoint/2010/main" val="1000631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8B6D19-2D38-7D76-E9EC-2A89E594166D}"/>
              </a:ext>
            </a:extLst>
          </p:cNvPr>
          <p:cNvSpPr txBox="1">
            <a:spLocks/>
          </p:cNvSpPr>
          <p:nvPr/>
        </p:nvSpPr>
        <p:spPr>
          <a:xfrm>
            <a:off x="62466" y="3781"/>
            <a:ext cx="11843208" cy="546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VANAF JUNI 2021: REGIOSAMENWERKING UTRECHT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8594FA8-7309-E37A-B94D-D31A9B1537CC}"/>
              </a:ext>
            </a:extLst>
          </p:cNvPr>
          <p:cNvSpPr txBox="1"/>
          <p:nvPr/>
        </p:nvSpPr>
        <p:spPr>
          <a:xfrm>
            <a:off x="1265405" y="696083"/>
            <a:ext cx="9741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3 maart 2023: “Wat moeten we met elkaar afspreken, wat heb ik nodig in een DAP?”</a:t>
            </a:r>
          </a:p>
        </p:txBody>
      </p:sp>
      <p:pic>
        <p:nvPicPr>
          <p:cNvPr id="6" name="Afbeelding 5" descr="Afbeelding met Menselijk gezicht, persoon, kleding, glimlach&#10;&#10;Automatisch gegenereerde beschrijving">
            <a:extLst>
              <a:ext uri="{FF2B5EF4-FFF2-40B4-BE49-F238E27FC236}">
                <a16:creationId xmlns:a16="http://schemas.microsoft.com/office/drawing/2014/main" id="{DFB20385-E5D4-8A06-20C5-2FD4FD3D3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39" y="1242314"/>
            <a:ext cx="4720230" cy="2632531"/>
          </a:xfrm>
          <a:prstGeom prst="rect">
            <a:avLst/>
          </a:prstGeom>
        </p:spPr>
      </p:pic>
      <p:pic>
        <p:nvPicPr>
          <p:cNvPr id="10" name="Afbeelding 9" descr="Afbeelding met tekst, schermopname, Menselijk gezicht, persoon&#10;&#10;Automatisch gegenereerde beschrijving">
            <a:extLst>
              <a:ext uri="{FF2B5EF4-FFF2-40B4-BE49-F238E27FC236}">
                <a16:creationId xmlns:a16="http://schemas.microsoft.com/office/drawing/2014/main" id="{0DD7CAB5-96CB-3E65-2234-5E40D240BA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505" y="1242314"/>
            <a:ext cx="4942798" cy="3028072"/>
          </a:xfrm>
          <a:prstGeom prst="rect">
            <a:avLst/>
          </a:prstGeom>
        </p:spPr>
      </p:pic>
      <p:pic>
        <p:nvPicPr>
          <p:cNvPr id="13" name="Afbeelding 12" descr="Afbeelding met tekst, schermopname, Menselijk gezicht&#10;&#10;Automatisch gegenereerde beschrijving">
            <a:extLst>
              <a:ext uri="{FF2B5EF4-FFF2-40B4-BE49-F238E27FC236}">
                <a16:creationId xmlns:a16="http://schemas.microsoft.com/office/drawing/2014/main" id="{A87E9F0C-8BAD-521A-D3E3-8070524650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21" y="3968805"/>
            <a:ext cx="4558848" cy="2776103"/>
          </a:xfrm>
          <a:prstGeom prst="rect">
            <a:avLst/>
          </a:prstGeom>
        </p:spPr>
      </p:pic>
      <p:pic>
        <p:nvPicPr>
          <p:cNvPr id="15" name="Afbeelding 14" descr="Afbeelding met tekst, schermopname, Website, Onlineadvertenties&#10;&#10;Automatisch gegenereerde beschrijving">
            <a:extLst>
              <a:ext uri="{FF2B5EF4-FFF2-40B4-BE49-F238E27FC236}">
                <a16:creationId xmlns:a16="http://schemas.microsoft.com/office/drawing/2014/main" id="{1D6BFA81-9713-91AA-BE84-2A1209A7B0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505" y="4416507"/>
            <a:ext cx="4186688" cy="232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02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8832" y="123122"/>
            <a:ext cx="11843208" cy="546181"/>
          </a:xfrm>
        </p:spPr>
        <p:txBody>
          <a:bodyPr>
            <a:normAutofit/>
          </a:bodyPr>
          <a:lstStyle/>
          <a:p>
            <a:pPr algn="l"/>
            <a:r>
              <a:rPr lang="de-DE" sz="2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INTENTIEOVEREENKOMST EN WERKAFSPRAKEN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25336" y="1136204"/>
            <a:ext cx="9835300" cy="4363613"/>
          </a:xfrm>
        </p:spPr>
        <p:txBody>
          <a:bodyPr>
            <a:noAutofit/>
          </a:bodyPr>
          <a:lstStyle/>
          <a:p>
            <a:pPr algn="l">
              <a:lnSpc>
                <a:spcPct val="50000"/>
              </a:lnSpc>
              <a:spcBef>
                <a:spcPts val="2400"/>
              </a:spcBef>
            </a:pP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Afspraken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op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onderwerpen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Archief en informatiehuishouding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Bodem 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Financiële arrangementen 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ICT en informatievoorziening 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Leges 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Omgevingsoverleg 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Omgevingsvergunning 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Overdracht van de bevoegd </a:t>
            </a:r>
            <a:r>
              <a:rPr lang="nl-NL" sz="2200" dirty="0" err="1">
                <a:latin typeface="Arial" panose="020B0604020202020204" pitchFamily="34" charset="0"/>
                <a:cs typeface="Arial" panose="020B0604020202020204" pitchFamily="34" charset="0"/>
              </a:rPr>
              <a:t>gezagtaken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Rechtsbeschermingsprocedures, aansprakelijkheid, nadeelcompensatie 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Toezicht en handhaving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B7ACBCA-802C-1682-3089-15350643FD10}"/>
              </a:ext>
            </a:extLst>
          </p:cNvPr>
          <p:cNvSpPr/>
          <p:nvPr/>
        </p:nvSpPr>
        <p:spPr>
          <a:xfrm>
            <a:off x="771787" y="1417739"/>
            <a:ext cx="4890782" cy="5461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8D3A367F-38AF-D83A-D32D-734EB2FD4D9D}"/>
              </a:ext>
            </a:extLst>
          </p:cNvPr>
          <p:cNvSpPr txBox="1">
            <a:spLocks/>
          </p:cNvSpPr>
          <p:nvPr/>
        </p:nvSpPr>
        <p:spPr>
          <a:xfrm>
            <a:off x="7508147" y="1021836"/>
            <a:ext cx="4463893" cy="1456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2400"/>
              </a:spcBef>
            </a:pPr>
            <a:r>
              <a:rPr lang="nl-NL" sz="2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Uitgangspunt 3 in considerans Intentieovereenkomst:</a:t>
            </a:r>
            <a:br>
              <a:rPr lang="nl-NL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“Partijen […] onderkennen </a:t>
            </a:r>
            <a:br>
              <a:rPr lang="nl-NL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gezamenlijk belang van </a:t>
            </a:r>
            <a:br>
              <a:rPr lang="nl-NL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goed onderling afgestemde informatiehuishouding </a:t>
            </a:r>
            <a:br>
              <a:rPr lang="nl-NL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een goede samenwerking”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9B38D7A-0347-C38F-AEA2-52820342AFD8}"/>
              </a:ext>
            </a:extLst>
          </p:cNvPr>
          <p:cNvSpPr/>
          <p:nvPr/>
        </p:nvSpPr>
        <p:spPr>
          <a:xfrm>
            <a:off x="771787" y="2823447"/>
            <a:ext cx="4890782" cy="5461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Verbindingslijn: gekromd 8">
            <a:extLst>
              <a:ext uri="{FF2B5EF4-FFF2-40B4-BE49-F238E27FC236}">
                <a16:creationId xmlns:a16="http://schemas.microsoft.com/office/drawing/2014/main" id="{FB663657-B0D1-D77E-1F80-E41AC6F62A89}"/>
              </a:ext>
            </a:extLst>
          </p:cNvPr>
          <p:cNvCxnSpPr>
            <a:cxnSpLocks/>
            <a:stCxn id="4" idx="3"/>
            <a:endCxn id="6" idx="3"/>
          </p:cNvCxnSpPr>
          <p:nvPr/>
        </p:nvCxnSpPr>
        <p:spPr>
          <a:xfrm>
            <a:off x="5662569" y="1690830"/>
            <a:ext cx="12700" cy="1405708"/>
          </a:xfrm>
          <a:prstGeom prst="curvedConnector3">
            <a:avLst>
              <a:gd name="adj1" fmla="val 6270969"/>
            </a:avLst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Verbindingslijn: gekromd 22">
            <a:extLst>
              <a:ext uri="{FF2B5EF4-FFF2-40B4-BE49-F238E27FC236}">
                <a16:creationId xmlns:a16="http://schemas.microsoft.com/office/drawing/2014/main" id="{9CB02285-DC32-B6BE-A229-1F9624455FB0}"/>
              </a:ext>
            </a:extLst>
          </p:cNvPr>
          <p:cNvCxnSpPr>
            <a:cxnSpLocks/>
            <a:stCxn id="4" idx="1"/>
          </p:cNvCxnSpPr>
          <p:nvPr/>
        </p:nvCxnSpPr>
        <p:spPr>
          <a:xfrm rot="10800000" flipH="1" flipV="1">
            <a:off x="771787" y="1690829"/>
            <a:ext cx="117446" cy="425541"/>
          </a:xfrm>
          <a:prstGeom prst="curvedConnector4">
            <a:avLst>
              <a:gd name="adj1" fmla="val -194643"/>
              <a:gd name="adj2" fmla="val 101801"/>
            </a:avLst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Verbindingslijn: gekromd 35">
            <a:extLst>
              <a:ext uri="{FF2B5EF4-FFF2-40B4-BE49-F238E27FC236}">
                <a16:creationId xmlns:a16="http://schemas.microsoft.com/office/drawing/2014/main" id="{5EF16CF0-4014-59EF-8293-2DBC47F8F5F9}"/>
              </a:ext>
            </a:extLst>
          </p:cNvPr>
          <p:cNvCxnSpPr>
            <a:cxnSpLocks/>
            <a:stCxn id="4" idx="1"/>
          </p:cNvCxnSpPr>
          <p:nvPr/>
        </p:nvCxnSpPr>
        <p:spPr>
          <a:xfrm rot="10800000" flipH="1" flipV="1">
            <a:off x="771786" y="1690830"/>
            <a:ext cx="53545" cy="2344274"/>
          </a:xfrm>
          <a:prstGeom prst="curvedConnector4">
            <a:avLst>
              <a:gd name="adj1" fmla="val -959613"/>
              <a:gd name="adj2" fmla="val 100198"/>
            </a:avLst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Verbindingslijn: gekromd 43">
            <a:extLst>
              <a:ext uri="{FF2B5EF4-FFF2-40B4-BE49-F238E27FC236}">
                <a16:creationId xmlns:a16="http://schemas.microsoft.com/office/drawing/2014/main" id="{6A417969-D8BA-0D02-0DC4-B0459E7038BE}"/>
              </a:ext>
            </a:extLst>
          </p:cNvPr>
          <p:cNvCxnSpPr>
            <a:cxnSpLocks/>
            <a:stCxn id="4" idx="1"/>
          </p:cNvCxnSpPr>
          <p:nvPr/>
        </p:nvCxnSpPr>
        <p:spPr>
          <a:xfrm rot="10800000" flipH="1" flipV="1">
            <a:off x="771787" y="1690829"/>
            <a:ext cx="117446" cy="2839225"/>
          </a:xfrm>
          <a:prstGeom prst="curvedConnector4">
            <a:avLst>
              <a:gd name="adj1" fmla="val -423213"/>
              <a:gd name="adj2" fmla="val 99720"/>
            </a:avLst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Verbindingslijn: gekromd 50">
            <a:extLst>
              <a:ext uri="{FF2B5EF4-FFF2-40B4-BE49-F238E27FC236}">
                <a16:creationId xmlns:a16="http://schemas.microsoft.com/office/drawing/2014/main" id="{6BF75655-8781-FA80-8354-BE368A5B4702}"/>
              </a:ext>
            </a:extLst>
          </p:cNvPr>
          <p:cNvCxnSpPr>
            <a:cxnSpLocks/>
            <a:stCxn id="4" idx="1"/>
          </p:cNvCxnSpPr>
          <p:nvPr/>
        </p:nvCxnSpPr>
        <p:spPr>
          <a:xfrm rot="10800000" flipH="1" flipV="1">
            <a:off x="771786" y="1690830"/>
            <a:ext cx="104743" cy="3324104"/>
          </a:xfrm>
          <a:prstGeom prst="curvedConnector4">
            <a:avLst>
              <a:gd name="adj1" fmla="val -466530"/>
              <a:gd name="adj2" fmla="val 100039"/>
            </a:avLst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Verbindingslijn: gekromd 55">
            <a:extLst>
              <a:ext uri="{FF2B5EF4-FFF2-40B4-BE49-F238E27FC236}">
                <a16:creationId xmlns:a16="http://schemas.microsoft.com/office/drawing/2014/main" id="{7F1008DA-33F1-182C-BECD-5864708E6E19}"/>
              </a:ext>
            </a:extLst>
          </p:cNvPr>
          <p:cNvCxnSpPr>
            <a:cxnSpLocks/>
            <a:stCxn id="4" idx="1"/>
          </p:cNvCxnSpPr>
          <p:nvPr/>
        </p:nvCxnSpPr>
        <p:spPr>
          <a:xfrm rot="10800000" flipH="1" flipV="1">
            <a:off x="771787" y="1690830"/>
            <a:ext cx="117446" cy="4275888"/>
          </a:xfrm>
          <a:prstGeom prst="curvedConnector4">
            <a:avLst>
              <a:gd name="adj1" fmla="val -430356"/>
              <a:gd name="adj2" fmla="val 100083"/>
            </a:avLst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9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01d95d-9a53-4690-91f2-3ea4d21374f2">
      <Terms xmlns="http://schemas.microsoft.com/office/infopath/2007/PartnerControls"/>
    </lcf76f155ced4ddcb4097134ff3c332f>
    <TaxCatchAll xmlns="0941c815-8673-45d9-bee9-a1453d13a96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E8B87B35426842948BBE07B397EF0A" ma:contentTypeVersion="18" ma:contentTypeDescription="Een nieuw document maken." ma:contentTypeScope="" ma:versionID="1e6237ff13bc1f9c7e8bc16dfb0e19e9">
  <xsd:schema xmlns:xsd="http://www.w3.org/2001/XMLSchema" xmlns:xs="http://www.w3.org/2001/XMLSchema" xmlns:p="http://schemas.microsoft.com/office/2006/metadata/properties" xmlns:ns2="cc35083a-82c3-4d90-825c-129faed25957" xmlns:ns3="dd40056b-a536-4161-8a6c-0fad1d319e0f" xmlns:ns4="http://schemas.microsoft.com/sharepoint/v3/fields" targetNamespace="http://schemas.microsoft.com/office/2006/metadata/properties" ma:root="true" ma:fieldsID="21da000db9f9af0ac1a58ac187bf33c6" ns2:_="" ns3:_="" ns4:_="">
    <xsd:import namespace="cc35083a-82c3-4d90-825c-129faed25957"/>
    <xsd:import namespace="dd40056b-a536-4161-8a6c-0fad1d319e0f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i357e7dc51a341bdab587d5309a7b19c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EmDate" minOccurs="0"/>
                <xsd:element ref="ns4:EmFromName" minOccurs="0"/>
                <xsd:element ref="ns4:EmSubject" minOccurs="0"/>
                <xsd:element ref="ns4:EmTo" minOccurs="0"/>
                <xsd:element ref="ns3:lcf76f155ced4ddcb4097134ff3c332f" minOccurs="0"/>
                <xsd:element ref="ns3:MediaServiceSearchPropertie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5083a-82c3-4d90-825c-129faed2595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  <xsd:element name="TaxCatchAll" ma:index="13" nillable="true" ma:displayName="Taxonomy Catch All Column" ma:hidden="true" ma:list="{63a2c9d9-b28e-4a27-8549-508e16ce0232}" ma:internalName="TaxCatchAll" ma:showField="CatchAllData" ma:web="cc35083a-82c3-4d90-825c-129faed259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0056b-a536-4161-8a6c-0fad1d319e0f" elementFormDefault="qualified">
    <xsd:import namespace="http://schemas.microsoft.com/office/2006/documentManagement/types"/>
    <xsd:import namespace="http://schemas.microsoft.com/office/infopath/2007/PartnerControls"/>
    <xsd:element name="i357e7dc51a341bdab587d5309a7b19c" ma:index="12" nillable="true" ma:taxonomy="true" ma:internalName="i357e7dc51a341bdab587d5309a7b19c" ma:taxonomyFieldName="Documentsoort" ma:displayName="Documentsoort" ma:default="" ma:fieldId="{2357e7dc-51a3-41bd-ab58-7d5309a7b19c}" ma:sspId="33132fc9-410b-4d1c-82d8-e48694c2a002" ma:termSetId="d566b571-80bb-4390-a749-86d73c4bc4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Afbeeldingtags" ma:readOnly="false" ma:fieldId="{5cf76f15-5ced-4ddc-b409-7134ff3c332f}" ma:taxonomyMulti="true" ma:sspId="33132fc9-410b-4d1c-82d8-e48694c2a0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EmDate" ma:index="21" nillable="true" ma:displayName="Email datum" ma:format="DateTime" ma:internalName="EmDate" ma:readOnly="false">
      <xsd:simpleType>
        <xsd:restriction base="dms:DateTime"/>
      </xsd:simpleType>
    </xsd:element>
    <xsd:element name="EmFromName" ma:index="22" nillable="true" ma:displayName="Email van" ma:internalName="EmFromName" ma:readOnly="false">
      <xsd:simpleType>
        <xsd:restriction base="dms:Text"/>
      </xsd:simpleType>
    </xsd:element>
    <xsd:element name="EmSubject" ma:index="23" nillable="true" ma:displayName="Email onderwerp" ma:internalName="EmSubject" ma:readOnly="false">
      <xsd:simpleType>
        <xsd:restriction base="dms:Text"/>
      </xsd:simpleType>
    </xsd:element>
    <xsd:element name="EmTo" ma:index="24" nillable="true" ma:displayName="Email naar" ma:internalName="EmTo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B2B399-569F-4004-8752-36B237379812}">
  <ds:schemaRefs>
    <ds:schemaRef ds:uri="http://www.w3.org/XML/1998/namespace"/>
    <ds:schemaRef ds:uri="http://schemas.microsoft.com/office/2006/documentManagement/types"/>
    <ds:schemaRef ds:uri="dd40056b-a536-4161-8a6c-0fad1d319e0f"/>
    <ds:schemaRef ds:uri="http://purl.org/dc/terms/"/>
    <ds:schemaRef ds:uri="cc35083a-82c3-4d90-825c-129faed25957"/>
    <ds:schemaRef ds:uri="http://schemas.microsoft.com/office/2006/metadata/properties"/>
    <ds:schemaRef ds:uri="http://purl.org/dc/elements/1.1/"/>
    <ds:schemaRef ds:uri="http://schemas.microsoft.com/sharepoint/v3/field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83039F8-3CF8-4021-86E3-7F7F457F4C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9F6CE3-5F6A-46D9-A75D-5D1F68E0F5FA}"/>
</file>

<file path=customXml/itemProps4.xml><?xml version="1.0" encoding="utf-8"?>
<ds:datastoreItem xmlns:ds="http://schemas.openxmlformats.org/officeDocument/2006/customXml" ds:itemID="{D5822CA1-5DC6-403F-BC1F-95416D56DD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5083a-82c3-4d90-825c-129faed25957"/>
    <ds:schemaRef ds:uri="dd40056b-a536-4161-8a6c-0fad1d319e0f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481</Words>
  <Application>Microsoft Office PowerPoint</Application>
  <PresentationFormat>Breedbeeld</PresentationFormat>
  <Paragraphs>52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Kantoorthema</vt:lpstr>
      <vt:lpstr>ARCHIVERING EN INFORMATIEHUISHOUDING</vt:lpstr>
      <vt:lpstr>INFORMATIEHUISHOUDING: WAT MOETEN WE AFSPREKEN?</vt:lpstr>
      <vt:lpstr>INFORMATIEHUISHOUDING: WAT MOETEN WE AFSPREKEN?</vt:lpstr>
      <vt:lpstr>INFORMATIEHUISHOUDING: WAT MOETEN WE AFSPREKEN?</vt:lpstr>
      <vt:lpstr>PowerPoint-presentatie</vt:lpstr>
      <vt:lpstr>PowerPoint-presentatie</vt:lpstr>
      <vt:lpstr>PowerPoint-presentatie</vt:lpstr>
      <vt:lpstr>PowerPoint-presentatie</vt:lpstr>
      <vt:lpstr>INTENTIEOVEREENKOMST EN WERKAFSPRAKEN</vt:lpstr>
      <vt:lpstr>INTENTIEOVEREENKOMST  WERKAFSPRAKEN</vt:lpstr>
      <vt:lpstr>WAT GAAN WE NOG MEER DOEN?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Joost van Koutrik</dc:creator>
  <cp:lastModifiedBy>Joost van Koutrik</cp:lastModifiedBy>
  <cp:revision>4</cp:revision>
  <dcterms:created xsi:type="dcterms:W3CDTF">2022-04-06T09:31:06Z</dcterms:created>
  <dcterms:modified xsi:type="dcterms:W3CDTF">2023-05-09T07:15:22Z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0x010100A3E8B87B35426842948BBE07B397EF0A</vt:lpwstr>
  </property>
  <property fmtid="{D5CDD505-2E9C-101B-9397-08002B2CF9AE}" pid="3" name="_dlc_DocIdItemGuid">
    <vt:lpwstr>611b4e68-02e7-4b8e-8d5c-cb4c8ede13bb</vt:lpwstr>
  </property>
  <property fmtid="{D5CDD505-2E9C-101B-9397-08002B2CF9AE}" pid="4" name="MediaServiceImageTags">
    <vt:lpwstr/>
  </property>
  <property fmtid="{D5CDD505-2E9C-101B-9397-08002B2CF9AE}" pid="5" name="Documentsoort">
    <vt:lpwstr/>
  </property>
</Properties>
</file>