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2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8" r:id="rId2"/>
    <p:sldId id="296" r:id="rId3"/>
    <p:sldId id="257" r:id="rId4"/>
    <p:sldId id="259" r:id="rId5"/>
    <p:sldId id="260" r:id="rId6"/>
    <p:sldId id="261" r:id="rId7"/>
    <p:sldId id="262" r:id="rId8"/>
    <p:sldId id="264" r:id="rId9"/>
    <p:sldId id="263" r:id="rId10"/>
    <p:sldId id="265" r:id="rId11"/>
    <p:sldId id="266" r:id="rId12"/>
    <p:sldId id="268" r:id="rId13"/>
    <p:sldId id="269" r:id="rId14"/>
    <p:sldId id="274" r:id="rId15"/>
    <p:sldId id="275" r:id="rId16"/>
    <p:sldId id="273" r:id="rId17"/>
    <p:sldId id="276" r:id="rId18"/>
    <p:sldId id="282" r:id="rId19"/>
    <p:sldId id="283" r:id="rId20"/>
    <p:sldId id="300" r:id="rId21"/>
    <p:sldId id="277" r:id="rId22"/>
    <p:sldId id="278" r:id="rId23"/>
    <p:sldId id="279" r:id="rId24"/>
    <p:sldId id="280" r:id="rId25"/>
    <p:sldId id="281" r:id="rId26"/>
    <p:sldId id="284" r:id="rId27"/>
    <p:sldId id="285" r:id="rId28"/>
    <p:sldId id="286" r:id="rId29"/>
    <p:sldId id="287" r:id="rId30"/>
    <p:sldId id="290" r:id="rId31"/>
    <p:sldId id="289" r:id="rId32"/>
    <p:sldId id="288" r:id="rId33"/>
    <p:sldId id="291" r:id="rId34"/>
    <p:sldId id="292" r:id="rId35"/>
    <p:sldId id="293" r:id="rId36"/>
    <p:sldId id="294" r:id="rId37"/>
    <p:sldId id="295" r:id="rId38"/>
    <p:sldId id="297" r:id="rId39"/>
    <p:sldId id="298" r:id="rId40"/>
    <p:sldId id="299"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37" autoAdjust="0"/>
  </p:normalViewPr>
  <p:slideViewPr>
    <p:cSldViewPr snapToGrid="0">
      <p:cViewPr varScale="1">
        <p:scale>
          <a:sx n="66" d="100"/>
          <a:sy n="66" d="100"/>
        </p:scale>
        <p:origin x="-6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F423A-97B7-4871-9BB8-53CFDA937CD4}" type="datetimeFigureOut">
              <a:rPr lang="nl-NL" smtClean="0"/>
              <a:t>11-6-2018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AFA5A-D8A1-44FF-8A06-717A3A269AC4}" type="slidenum">
              <a:rPr lang="nl-NL" smtClean="0"/>
              <a:t>‹nr.›</a:t>
            </a:fld>
            <a:endParaRPr lang="nl-NL"/>
          </a:p>
        </p:txBody>
      </p:sp>
    </p:spTree>
    <p:extLst>
      <p:ext uri="{BB962C8B-B14F-4D97-AF65-F5344CB8AC3E}">
        <p14:creationId xmlns:p14="http://schemas.microsoft.com/office/powerpoint/2010/main" val="364382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7B2BE-B388-4BBE-A8E3-4A0C457D495B}"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47592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BF74C-D52F-48A5-96A0-423D8C321C3F}"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50421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4CE9E-0E11-4844-9930-BE508608640A}"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89177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4"/>
          <p:cNvSpPr/>
          <p:nvPr userDrawn="1"/>
        </p:nvSpPr>
        <p:spPr>
          <a:xfrm>
            <a:off x="0" y="6397064"/>
            <a:ext cx="12192000" cy="460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457199" y="1062317"/>
            <a:ext cx="11268635" cy="8704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84294"/>
            <a:ext cx="11282082" cy="4312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96691"/>
            <a:ext cx="2743200" cy="461308"/>
          </a:xfrm>
        </p:spPr>
        <p:txBody>
          <a:bodyPr/>
          <a:lstStyle/>
          <a:p>
            <a:fld id="{B7E1589E-4A58-4E81-8C7F-FE4643CD4F15}" type="datetime1">
              <a:rPr lang="nl-NL" smtClean="0"/>
              <a:t>11-6-2018</a:t>
            </a:fld>
            <a:endParaRPr lang="nl-NL"/>
          </a:p>
        </p:txBody>
      </p:sp>
      <p:sp>
        <p:nvSpPr>
          <p:cNvPr id="5" name="Footer Placeholder 4"/>
          <p:cNvSpPr>
            <a:spLocks noGrp="1"/>
          </p:cNvSpPr>
          <p:nvPr>
            <p:ph type="ftr" sz="quarter" idx="11"/>
          </p:nvPr>
        </p:nvSpPr>
        <p:spPr>
          <a:xfrm>
            <a:off x="4038600" y="6396691"/>
            <a:ext cx="4114800" cy="461309"/>
          </a:xfrm>
        </p:spPr>
        <p:txBody>
          <a:bodyPr/>
          <a:lstStyle/>
          <a:p>
            <a:endParaRPr lang="nl-NL" dirty="0"/>
          </a:p>
        </p:txBody>
      </p:sp>
      <p:sp>
        <p:nvSpPr>
          <p:cNvPr id="6" name="Slide Number Placeholder 5"/>
          <p:cNvSpPr>
            <a:spLocks noGrp="1"/>
          </p:cNvSpPr>
          <p:nvPr>
            <p:ph type="sldNum" sz="quarter" idx="12"/>
          </p:nvPr>
        </p:nvSpPr>
        <p:spPr>
          <a:xfrm>
            <a:off x="8610600" y="6410138"/>
            <a:ext cx="2743200" cy="447861"/>
          </a:xfrm>
        </p:spPr>
        <p:txBody>
          <a:bodyPr/>
          <a:lstStyle>
            <a:lvl1pPr>
              <a:defRPr b="1">
                <a:solidFill>
                  <a:schemeClr val="bg1"/>
                </a:solidFill>
              </a:defRPr>
            </a:lvl1pPr>
          </a:lstStyle>
          <a:p>
            <a:fld id="{F0318E57-D253-45C3-991C-17C5119982CF}" type="slidenum">
              <a:rPr lang="nl-NL" smtClean="0"/>
              <a:pPr/>
              <a:t>‹nr.›</a:t>
            </a:fld>
            <a:endParaRPr lang="nl-NL" dirty="0"/>
          </a:p>
        </p:txBody>
      </p:sp>
      <p:sp>
        <p:nvSpPr>
          <p:cNvPr id="7" name="Rectangle 3"/>
          <p:cNvSpPr/>
          <p:nvPr userDrawn="1"/>
        </p:nvSpPr>
        <p:spPr>
          <a:xfrm>
            <a:off x="0" y="0"/>
            <a:ext cx="12192000" cy="1005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1399" y="27873"/>
            <a:ext cx="7653130" cy="977900"/>
          </a:xfrm>
          <a:prstGeom prst="rect">
            <a:avLst/>
          </a:prstGeom>
        </p:spPr>
      </p:pic>
    </p:spTree>
    <p:extLst>
      <p:ext uri="{BB962C8B-B14F-4D97-AF65-F5344CB8AC3E}">
        <p14:creationId xmlns:p14="http://schemas.microsoft.com/office/powerpoint/2010/main" val="19218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4AAC8-3E5A-4938-A33D-8012E56765BD}"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40955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F90D95-A61E-4E1F-9176-C2115FAF7A71}"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28968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018E50-CE79-4B09-805A-25CC6D9D6E9A}" type="datetime1">
              <a:rPr lang="nl-NL" smtClean="0"/>
              <a:t>11-6-2018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41772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40CBD9-4CDC-4758-A460-60F588B27869}" type="datetime1">
              <a:rPr lang="nl-NL" smtClean="0"/>
              <a:t>11-6-2018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91156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14A2E-4FA8-472C-AC41-C774A53DED8A}" type="datetime1">
              <a:rPr lang="nl-NL" smtClean="0"/>
              <a:t>11-6-2018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84419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A7E79-65B0-4BE4-8962-577D585C69EE}"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65751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68B5F-B860-4D53-AF08-393CEBDA37A8}"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82155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32274-96B8-4A71-92E8-D0F352C64B2F}" type="datetime1">
              <a:rPr lang="nl-NL" smtClean="0"/>
              <a:t>11-6-2018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18E57-D253-45C3-991C-17C5119982CF}" type="slidenum">
              <a:rPr lang="nl-NL" smtClean="0"/>
              <a:t>‹nr.›</a:t>
            </a:fld>
            <a:endParaRPr lang="nl-NL"/>
          </a:p>
        </p:txBody>
      </p:sp>
    </p:spTree>
    <p:extLst>
      <p:ext uri="{BB962C8B-B14F-4D97-AF65-F5344CB8AC3E}">
        <p14:creationId xmlns:p14="http://schemas.microsoft.com/office/powerpoint/2010/main" val="337798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a:t>
            </a:fld>
            <a:endParaRPr lang="nl-NL" dirty="0"/>
          </a:p>
        </p:txBody>
      </p:sp>
      <p:sp>
        <p:nvSpPr>
          <p:cNvPr id="5" name="Rechthoek 4"/>
          <p:cNvSpPr/>
          <p:nvPr/>
        </p:nvSpPr>
        <p:spPr>
          <a:xfrm>
            <a:off x="5245328" y="2171503"/>
            <a:ext cx="6096000" cy="3170099"/>
          </a:xfrm>
          <a:prstGeom prst="rect">
            <a:avLst/>
          </a:prstGeom>
        </p:spPr>
        <p:txBody>
          <a:bodyPr>
            <a:spAutoFit/>
          </a:bodyPr>
          <a:lstStyle/>
          <a:p>
            <a:pPr>
              <a:defRPr/>
            </a:pPr>
            <a:r>
              <a:rPr lang="nl-NL" altLang="nl-NL" sz="4400" kern="0" dirty="0" smtClean="0"/>
              <a:t>E-depot</a:t>
            </a:r>
            <a:endParaRPr lang="nl-NL" altLang="nl-NL" sz="4400" kern="0" dirty="0"/>
          </a:p>
          <a:p>
            <a:pPr>
              <a:defRPr/>
            </a:pPr>
            <a:r>
              <a:rPr lang="nl-NL" altLang="nl-NL" sz="2800" kern="0" dirty="0"/>
              <a:t/>
            </a:r>
            <a:br>
              <a:rPr lang="nl-NL" altLang="nl-NL" sz="2800" kern="0" dirty="0"/>
            </a:br>
            <a:r>
              <a:rPr lang="nl-NL" altLang="nl-NL" sz="2800" kern="0" dirty="0"/>
              <a:t/>
            </a:r>
            <a:br>
              <a:rPr lang="nl-NL" altLang="nl-NL" sz="2800" kern="0" dirty="0"/>
            </a:br>
            <a:r>
              <a:rPr lang="nl-NL" altLang="nl-NL" sz="2800" kern="0" dirty="0"/>
              <a:t>Jeroen van Luin</a:t>
            </a:r>
            <a:r>
              <a:rPr lang="nl-NL" altLang="nl-NL" kern="0" dirty="0"/>
              <a:t/>
            </a:r>
            <a:br>
              <a:rPr lang="nl-NL" altLang="nl-NL" kern="0" dirty="0"/>
            </a:br>
            <a:r>
              <a:rPr lang="nl-NL" altLang="nl-NL" kern="0" dirty="0"/>
              <a:t/>
            </a:r>
            <a:br>
              <a:rPr lang="nl-NL" altLang="nl-NL" kern="0" dirty="0"/>
            </a:br>
            <a:r>
              <a:rPr lang="nl-NL" altLang="nl-NL" kern="0" dirty="0"/>
              <a:t/>
            </a:r>
            <a:br>
              <a:rPr lang="nl-NL" altLang="nl-NL" kern="0" dirty="0"/>
            </a:br>
            <a:r>
              <a:rPr lang="nl-NL" altLang="nl-NL" kern="0" dirty="0"/>
              <a:t/>
            </a:r>
            <a:br>
              <a:rPr lang="nl-NL" altLang="nl-NL" kern="0" dirty="0"/>
            </a:br>
            <a:r>
              <a:rPr lang="nl-NL" altLang="nl-NL" kern="0" dirty="0" err="1" smtClean="0"/>
              <a:t>jeroen.van.luin</a:t>
            </a:r>
            <a:r>
              <a:rPr lang="nl-NL" altLang="nl-NL" kern="0" dirty="0" smtClean="0"/>
              <a:t> @ nationaalarchief.nl</a:t>
            </a:r>
            <a:endParaRPr lang="nl-NL" altLang="nl-NL" kern="0" dirty="0"/>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2471"/>
            <a:ext cx="4831307" cy="538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5131549" y="6437952"/>
            <a:ext cx="6324031" cy="369332"/>
          </a:xfrm>
          <a:prstGeom prst="rect">
            <a:avLst/>
          </a:prstGeom>
          <a:noFill/>
        </p:spPr>
        <p:txBody>
          <a:bodyPr wrap="square" rtlCol="0">
            <a:spAutoFit/>
          </a:bodyPr>
          <a:lstStyle/>
          <a:p>
            <a:r>
              <a:rPr lang="en-US" dirty="0" smtClean="0">
                <a:solidFill>
                  <a:schemeClr val="bg1"/>
                </a:solidFill>
              </a:rPr>
              <a:t>Bachelor in Archiving, 2017-2018, module E-depot</a:t>
            </a:r>
            <a:endParaRPr lang="nl-NL" dirty="0">
              <a:solidFill>
                <a:schemeClr val="bg1"/>
              </a:solidFill>
            </a:endParaRPr>
          </a:p>
        </p:txBody>
      </p:sp>
    </p:spTree>
    <p:extLst>
      <p:ext uri="{BB962C8B-B14F-4D97-AF65-F5344CB8AC3E}">
        <p14:creationId xmlns:p14="http://schemas.microsoft.com/office/powerpoint/2010/main" val="427081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Kwaliteitskenmerken archief</a:t>
            </a:r>
            <a:endParaRPr lang="nl-NL"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NL" b="1" dirty="0" smtClean="0"/>
              <a:t>Authentiek</a:t>
            </a:r>
            <a:r>
              <a:rPr lang="nl-NL" dirty="0" smtClean="0"/>
              <a:t/>
            </a:r>
            <a:br>
              <a:rPr lang="nl-NL" dirty="0" smtClean="0"/>
            </a:br>
            <a:r>
              <a:rPr lang="nl-NL" dirty="0" smtClean="0"/>
              <a:t>Het is wat het zegt te zijn, door wie en wanneer het zegt te zijn gemaakt</a:t>
            </a:r>
          </a:p>
          <a:p>
            <a:pPr marL="514350" indent="-514350">
              <a:buFont typeface="+mj-lt"/>
              <a:buAutoNum type="arabicPeriod"/>
            </a:pPr>
            <a:r>
              <a:rPr lang="nl-NL" b="1" dirty="0" smtClean="0"/>
              <a:t>Betrouwbaar</a:t>
            </a:r>
            <a:r>
              <a:rPr lang="nl-NL" dirty="0" smtClean="0"/>
              <a:t/>
            </a:r>
            <a:br>
              <a:rPr lang="nl-NL" dirty="0" smtClean="0"/>
            </a:br>
            <a:r>
              <a:rPr lang="nl-NL" dirty="0" smtClean="0"/>
              <a:t>De inhoud is een volledige en nauwkeurige weergave van handelingen</a:t>
            </a:r>
          </a:p>
          <a:p>
            <a:pPr marL="514350" indent="-514350">
              <a:buFont typeface="+mj-lt"/>
              <a:buAutoNum type="arabicPeriod"/>
            </a:pPr>
            <a:r>
              <a:rPr lang="nl-NL" b="1" dirty="0" smtClean="0"/>
              <a:t>Integer</a:t>
            </a:r>
            <a:r>
              <a:rPr lang="nl-NL" dirty="0" smtClean="0"/>
              <a:t/>
            </a:r>
            <a:br>
              <a:rPr lang="nl-NL" dirty="0" smtClean="0"/>
            </a:br>
            <a:r>
              <a:rPr lang="nl-NL" dirty="0" smtClean="0"/>
              <a:t>Alle wijzigingen zijn geautoriseerd en gedocumenteerd uitgevoerd</a:t>
            </a:r>
          </a:p>
          <a:p>
            <a:pPr marL="514350" indent="-514350">
              <a:buFont typeface="+mj-lt"/>
              <a:buAutoNum type="arabicPeriod"/>
            </a:pPr>
            <a:r>
              <a:rPr lang="nl-NL" b="1" dirty="0" smtClean="0"/>
              <a:t>Bruikbaar</a:t>
            </a:r>
            <a:r>
              <a:rPr lang="nl-NL" dirty="0" smtClean="0"/>
              <a:t/>
            </a:r>
            <a:br>
              <a:rPr lang="nl-NL" dirty="0" smtClean="0"/>
            </a:br>
            <a:r>
              <a:rPr lang="nl-NL" dirty="0" smtClean="0"/>
              <a:t>De vindplaats is bekend en het kan binnen redelijke termijn en met redelijke inspanning worden gevonden, weergegeven en geïnterpreteerd</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10</a:t>
            </a:fld>
            <a:endParaRPr lang="nl-NL" dirty="0"/>
          </a:p>
        </p:txBody>
      </p:sp>
    </p:spTree>
    <p:extLst>
      <p:ext uri="{BB962C8B-B14F-4D97-AF65-F5344CB8AC3E}">
        <p14:creationId xmlns:p14="http://schemas.microsoft.com/office/powerpoint/2010/main" val="1504090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Overbrenging en uitplaatsing</a:t>
            </a:r>
            <a:endParaRPr lang="nl-NL" dirty="0"/>
          </a:p>
        </p:txBody>
      </p:sp>
      <p:sp>
        <p:nvSpPr>
          <p:cNvPr id="3" name="Tijdelijke aanduiding voor inhoud 2"/>
          <p:cNvSpPr>
            <a:spLocks noGrp="1"/>
          </p:cNvSpPr>
          <p:nvPr>
            <p:ph idx="1"/>
          </p:nvPr>
        </p:nvSpPr>
        <p:spPr/>
        <p:txBody>
          <a:bodyPr/>
          <a:lstStyle/>
          <a:p>
            <a:r>
              <a:rPr lang="nl-NL" b="1" dirty="0" smtClean="0"/>
              <a:t>Overbrenging</a:t>
            </a:r>
            <a:r>
              <a:rPr lang="nl-NL" dirty="0" smtClean="0"/>
              <a:t>: </a:t>
            </a:r>
          </a:p>
          <a:p>
            <a:pPr lvl="1"/>
            <a:r>
              <a:rPr lang="nl-NL" dirty="0" smtClean="0"/>
              <a:t>Wettelijke plicht</a:t>
            </a:r>
          </a:p>
          <a:p>
            <a:pPr lvl="1"/>
            <a:r>
              <a:rPr lang="nl-NL" dirty="0" smtClean="0"/>
              <a:t>Uiterlijk 20 jaar na afsluiting van een dossier, in overleg eerder (vervroegd)</a:t>
            </a:r>
          </a:p>
          <a:p>
            <a:pPr lvl="1"/>
            <a:r>
              <a:rPr lang="nl-NL" dirty="0" smtClean="0"/>
              <a:t>Alleen voor blijvend te bewaren informatie</a:t>
            </a:r>
          </a:p>
          <a:p>
            <a:pPr lvl="1"/>
            <a:r>
              <a:rPr lang="nl-NL" dirty="0" smtClean="0"/>
              <a:t>Zorgdragerschap gaat over naar minister die verantwoordelijk is voor archief</a:t>
            </a:r>
          </a:p>
          <a:p>
            <a:r>
              <a:rPr lang="nl-NL" b="1" dirty="0" smtClean="0"/>
              <a:t>Uitplaatsing:</a:t>
            </a:r>
          </a:p>
          <a:p>
            <a:pPr lvl="1"/>
            <a:r>
              <a:rPr lang="nl-NL" dirty="0" smtClean="0"/>
              <a:t>Extra (betaalde) dienst, geen wettelijke taak maar ook geen recht</a:t>
            </a:r>
          </a:p>
          <a:p>
            <a:pPr lvl="1"/>
            <a:r>
              <a:rPr lang="nl-NL" dirty="0" smtClean="0"/>
              <a:t>Voor te bewaren en te vernietigen archief</a:t>
            </a:r>
          </a:p>
          <a:p>
            <a:pPr lvl="1"/>
            <a:r>
              <a:rPr lang="nl-NL" dirty="0" smtClean="0"/>
              <a:t>Zorgdragerschap blijft bij degene die het gevormd heeft</a:t>
            </a:r>
          </a:p>
          <a:p>
            <a:pPr lvl="1"/>
            <a:r>
              <a:rPr lang="nl-NL" dirty="0" smtClean="0"/>
              <a:t>Snel verouderend digitaal archief blijft zo duurzaam toegankelijk </a:t>
            </a:r>
          </a:p>
          <a:p>
            <a:pPr lvl="1"/>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11</a:t>
            </a:fld>
            <a:endParaRPr lang="nl-NL" dirty="0"/>
          </a:p>
        </p:txBody>
      </p:sp>
    </p:spTree>
    <p:extLst>
      <p:ext uri="{BB962C8B-B14F-4D97-AF65-F5344CB8AC3E}">
        <p14:creationId xmlns:p14="http://schemas.microsoft.com/office/powerpoint/2010/main" val="64046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zijn metadata? </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Volgens de ISO 15489 norm:</a:t>
            </a:r>
          </a:p>
          <a:p>
            <a:pPr marL="0" indent="0" algn="ctr">
              <a:buNone/>
            </a:pPr>
            <a:r>
              <a:rPr lang="nl-NL" i="1" dirty="0" smtClean="0"/>
              <a:t>gegevens </a:t>
            </a:r>
            <a:r>
              <a:rPr lang="nl-NL" i="1" dirty="0"/>
              <a:t>die context, inhoud en structuur van archiefbescheiden en hun beheer door de tijd heen beschrijven</a:t>
            </a:r>
            <a:endParaRPr lang="nl-NL" dirty="0"/>
          </a:p>
          <a:p>
            <a:pPr marL="0" indent="0">
              <a:buNone/>
            </a:pPr>
            <a:endParaRPr lang="nl-NL" dirty="0" smtClean="0"/>
          </a:p>
          <a:p>
            <a:r>
              <a:rPr lang="nl-NL" dirty="0" smtClean="0"/>
              <a:t>Bij, op of aan het archiefstuk</a:t>
            </a:r>
          </a:p>
          <a:p>
            <a:pPr lvl="1"/>
            <a:r>
              <a:rPr lang="nl-NL" dirty="0" smtClean="0"/>
              <a:t>Paperclips, nietjes, post-</a:t>
            </a:r>
            <a:r>
              <a:rPr lang="nl-NL" dirty="0" err="1" smtClean="0"/>
              <a:t>it’s</a:t>
            </a:r>
            <a:r>
              <a:rPr lang="nl-NL" dirty="0" smtClean="0"/>
              <a:t>, etiketten of bijgeschreven aantekeningen</a:t>
            </a:r>
          </a:p>
          <a:p>
            <a:r>
              <a:rPr lang="nl-NL" dirty="0" smtClean="0"/>
              <a:t>Om het archiefstuk</a:t>
            </a:r>
          </a:p>
          <a:p>
            <a:pPr lvl="1"/>
            <a:r>
              <a:rPr lang="nl-NL" dirty="0" err="1" smtClean="0"/>
              <a:t>Orners</a:t>
            </a:r>
            <a:r>
              <a:rPr lang="nl-NL" dirty="0" smtClean="0"/>
              <a:t>, snelhechters, maar ook locatie archiefstukken ten opzichte van elkaar</a:t>
            </a:r>
            <a:endParaRPr lang="nl-NL" dirty="0"/>
          </a:p>
          <a:p>
            <a:r>
              <a:rPr lang="nl-NL" dirty="0" smtClean="0"/>
              <a:t>In een apart registratiesysteem,</a:t>
            </a:r>
          </a:p>
          <a:p>
            <a:pPr lvl="1"/>
            <a:r>
              <a:rPr lang="nl-NL" dirty="0" smtClean="0"/>
              <a:t>Postregistratie, documentregistratie, archiefinventarissen op papieren archief</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12</a:t>
            </a:fld>
            <a:endParaRPr lang="nl-NL" dirty="0"/>
          </a:p>
        </p:txBody>
      </p:sp>
    </p:spTree>
    <p:extLst>
      <p:ext uri="{BB962C8B-B14F-4D97-AF65-F5344CB8AC3E}">
        <p14:creationId xmlns:p14="http://schemas.microsoft.com/office/powerpoint/2010/main" val="70146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van metadata</a:t>
            </a:r>
            <a:endParaRPr lang="nl-NL" dirty="0"/>
          </a:p>
        </p:txBody>
      </p:sp>
      <p:sp>
        <p:nvSpPr>
          <p:cNvPr id="3" name="Tijdelijke aanduiding voor inhoud 2"/>
          <p:cNvSpPr>
            <a:spLocks noGrp="1"/>
          </p:cNvSpPr>
          <p:nvPr>
            <p:ph idx="1"/>
          </p:nvPr>
        </p:nvSpPr>
        <p:spPr/>
        <p:txBody>
          <a:bodyPr>
            <a:normAutofit lnSpcReduction="10000"/>
          </a:bodyPr>
          <a:lstStyle/>
          <a:p>
            <a:r>
              <a:rPr lang="nl-NL" b="1" dirty="0" smtClean="0"/>
              <a:t>Context</a:t>
            </a:r>
            <a:r>
              <a:rPr lang="nl-NL" dirty="0" smtClean="0"/>
              <a:t/>
            </a:r>
            <a:br>
              <a:rPr lang="nl-NL" dirty="0" smtClean="0"/>
            </a:br>
            <a:r>
              <a:rPr lang="nl-NL" dirty="0" smtClean="0"/>
              <a:t>Hoe zag de wereld om het archiefstuk heen er uit ten tijde van de aanmaak en gedurende diens </a:t>
            </a:r>
            <a:r>
              <a:rPr lang="nl-NL" i="1" dirty="0" smtClean="0"/>
              <a:t>life-cycle</a:t>
            </a:r>
            <a:r>
              <a:rPr lang="nl-NL" dirty="0" smtClean="0"/>
              <a:t>: wie, wat, waar, waarom, met welk mandaat, binnen welk werkproces, onder welke regelgeving</a:t>
            </a:r>
          </a:p>
          <a:p>
            <a:r>
              <a:rPr lang="nl-NL" b="1" dirty="0" smtClean="0"/>
              <a:t>Inhoud</a:t>
            </a:r>
            <a:br>
              <a:rPr lang="nl-NL" b="1" dirty="0" smtClean="0"/>
            </a:br>
            <a:r>
              <a:rPr lang="nl-NL" dirty="0" smtClean="0"/>
              <a:t>Waar gaat het archiefstuk over: omschrijving, datering, trefwoorden, vorm</a:t>
            </a:r>
            <a:endParaRPr lang="nl-NL" b="1" dirty="0" smtClean="0"/>
          </a:p>
          <a:p>
            <a:r>
              <a:rPr lang="nl-NL" b="1" dirty="0" smtClean="0"/>
              <a:t>Structuur</a:t>
            </a:r>
            <a:r>
              <a:rPr lang="nl-NL" dirty="0" smtClean="0"/>
              <a:t/>
            </a:r>
            <a:br>
              <a:rPr lang="nl-NL" dirty="0" smtClean="0"/>
            </a:br>
            <a:r>
              <a:rPr lang="nl-NL" dirty="0" smtClean="0"/>
              <a:t>Wat is structuur binnen het archiefstuk zelf (interne structuur), en wat is de relatie en samenhang met andere archiefstukken (externe structuur). Binnen de externe structuur onderscheiden we de </a:t>
            </a:r>
            <a:r>
              <a:rPr lang="nl-NL" i="1" dirty="0" smtClean="0"/>
              <a:t>logische</a:t>
            </a:r>
            <a:r>
              <a:rPr lang="nl-NL" dirty="0" smtClean="0"/>
              <a:t> structuur (in de inventaris) en de </a:t>
            </a:r>
            <a:r>
              <a:rPr lang="nl-NL" i="1" dirty="0" smtClean="0"/>
              <a:t>fysieke </a:t>
            </a:r>
            <a:r>
              <a:rPr lang="nl-NL" dirty="0" smtClean="0"/>
              <a:t>structuur (in de kast).</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13</a:t>
            </a:fld>
            <a:endParaRPr lang="nl-NL" dirty="0"/>
          </a:p>
        </p:txBody>
      </p:sp>
    </p:spTree>
    <p:extLst>
      <p:ext uri="{BB962C8B-B14F-4D97-AF65-F5344CB8AC3E}">
        <p14:creationId xmlns:p14="http://schemas.microsoft.com/office/powerpoint/2010/main" val="258392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14</a:t>
            </a:fld>
            <a:endParaRPr lang="nl-NL"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496" y="0"/>
            <a:ext cx="7667625" cy="690086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al 9"/>
          <p:cNvSpPr/>
          <p:nvPr/>
        </p:nvSpPr>
        <p:spPr>
          <a:xfrm>
            <a:off x="5945383" y="1412875"/>
            <a:ext cx="3240088" cy="1223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Ovaal 10"/>
          <p:cNvSpPr/>
          <p:nvPr/>
        </p:nvSpPr>
        <p:spPr>
          <a:xfrm>
            <a:off x="3281558" y="2578100"/>
            <a:ext cx="3240088"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Ovaal 11"/>
          <p:cNvSpPr/>
          <p:nvPr/>
        </p:nvSpPr>
        <p:spPr>
          <a:xfrm>
            <a:off x="5800921" y="0"/>
            <a:ext cx="3240087" cy="98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Ovaal 12"/>
          <p:cNvSpPr/>
          <p:nvPr/>
        </p:nvSpPr>
        <p:spPr>
          <a:xfrm>
            <a:off x="3306958" y="2895600"/>
            <a:ext cx="3240088"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Ovaal 13"/>
          <p:cNvSpPr/>
          <p:nvPr/>
        </p:nvSpPr>
        <p:spPr>
          <a:xfrm>
            <a:off x="3281558" y="3213100"/>
            <a:ext cx="3240088"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Ovaal 14"/>
          <p:cNvSpPr/>
          <p:nvPr/>
        </p:nvSpPr>
        <p:spPr>
          <a:xfrm>
            <a:off x="3713358" y="6092825"/>
            <a:ext cx="3240088" cy="792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 name="Vrije vorm 2"/>
          <p:cNvSpPr/>
          <p:nvPr/>
        </p:nvSpPr>
        <p:spPr>
          <a:xfrm>
            <a:off x="2293548" y="1553029"/>
            <a:ext cx="3396052" cy="2119085"/>
          </a:xfrm>
          <a:custGeom>
            <a:avLst/>
            <a:gdLst>
              <a:gd name="connsiteX0" fmla="*/ 159366 w 3396052"/>
              <a:gd name="connsiteY0" fmla="*/ 58057 h 2119085"/>
              <a:gd name="connsiteX1" fmla="*/ 188395 w 3396052"/>
              <a:gd name="connsiteY1" fmla="*/ 333828 h 2119085"/>
              <a:gd name="connsiteX2" fmla="*/ 202909 w 3396052"/>
              <a:gd name="connsiteY2" fmla="*/ 420914 h 2119085"/>
              <a:gd name="connsiteX3" fmla="*/ 319023 w 3396052"/>
              <a:gd name="connsiteY3" fmla="*/ 2104571 h 2119085"/>
              <a:gd name="connsiteX4" fmla="*/ 391595 w 3396052"/>
              <a:gd name="connsiteY4" fmla="*/ 2119085 h 2119085"/>
              <a:gd name="connsiteX5" fmla="*/ 812509 w 3396052"/>
              <a:gd name="connsiteY5" fmla="*/ 2104571 h 2119085"/>
              <a:gd name="connsiteX6" fmla="*/ 870566 w 3396052"/>
              <a:gd name="connsiteY6" fmla="*/ 2090057 h 2119085"/>
              <a:gd name="connsiteX7" fmla="*/ 943138 w 3396052"/>
              <a:gd name="connsiteY7" fmla="*/ 2075542 h 2119085"/>
              <a:gd name="connsiteX8" fmla="*/ 1030223 w 3396052"/>
              <a:gd name="connsiteY8" fmla="*/ 2046514 h 2119085"/>
              <a:gd name="connsiteX9" fmla="*/ 1073766 w 3396052"/>
              <a:gd name="connsiteY9" fmla="*/ 1915885 h 2119085"/>
              <a:gd name="connsiteX10" fmla="*/ 1088281 w 3396052"/>
              <a:gd name="connsiteY10" fmla="*/ 1872342 h 2119085"/>
              <a:gd name="connsiteX11" fmla="*/ 1102795 w 3396052"/>
              <a:gd name="connsiteY11" fmla="*/ 1828800 h 2119085"/>
              <a:gd name="connsiteX12" fmla="*/ 1088281 w 3396052"/>
              <a:gd name="connsiteY12" fmla="*/ 1567542 h 2119085"/>
              <a:gd name="connsiteX13" fmla="*/ 1073766 w 3396052"/>
              <a:gd name="connsiteY13" fmla="*/ 1480457 h 2119085"/>
              <a:gd name="connsiteX14" fmla="*/ 1059252 w 3396052"/>
              <a:gd name="connsiteY14" fmla="*/ 1378857 h 2119085"/>
              <a:gd name="connsiteX15" fmla="*/ 1044738 w 3396052"/>
              <a:gd name="connsiteY15" fmla="*/ 1248228 h 2119085"/>
              <a:gd name="connsiteX16" fmla="*/ 1015709 w 3396052"/>
              <a:gd name="connsiteY16" fmla="*/ 1161142 h 2119085"/>
              <a:gd name="connsiteX17" fmla="*/ 1131823 w 3396052"/>
              <a:gd name="connsiteY17" fmla="*/ 1059542 h 2119085"/>
              <a:gd name="connsiteX18" fmla="*/ 2205881 w 3396052"/>
              <a:gd name="connsiteY18" fmla="*/ 1074057 h 2119085"/>
              <a:gd name="connsiteX19" fmla="*/ 2597766 w 3396052"/>
              <a:gd name="connsiteY19" fmla="*/ 1059542 h 2119085"/>
              <a:gd name="connsiteX20" fmla="*/ 3192852 w 3396052"/>
              <a:gd name="connsiteY20" fmla="*/ 1045028 h 2119085"/>
              <a:gd name="connsiteX21" fmla="*/ 3250909 w 3396052"/>
              <a:gd name="connsiteY21" fmla="*/ 1030514 h 2119085"/>
              <a:gd name="connsiteX22" fmla="*/ 3337995 w 3396052"/>
              <a:gd name="connsiteY22" fmla="*/ 1001485 h 2119085"/>
              <a:gd name="connsiteX23" fmla="*/ 3367023 w 3396052"/>
              <a:gd name="connsiteY23" fmla="*/ 957942 h 2119085"/>
              <a:gd name="connsiteX24" fmla="*/ 3396052 w 3396052"/>
              <a:gd name="connsiteY24" fmla="*/ 841828 h 2119085"/>
              <a:gd name="connsiteX25" fmla="*/ 3352509 w 3396052"/>
              <a:gd name="connsiteY25" fmla="*/ 508000 h 2119085"/>
              <a:gd name="connsiteX26" fmla="*/ 3323481 w 3396052"/>
              <a:gd name="connsiteY26" fmla="*/ 464457 h 2119085"/>
              <a:gd name="connsiteX27" fmla="*/ 3308966 w 3396052"/>
              <a:gd name="connsiteY27" fmla="*/ 406400 h 2119085"/>
              <a:gd name="connsiteX28" fmla="*/ 3294452 w 3396052"/>
              <a:gd name="connsiteY28" fmla="*/ 362857 h 2119085"/>
              <a:gd name="connsiteX29" fmla="*/ 3279938 w 3396052"/>
              <a:gd name="connsiteY29" fmla="*/ 275771 h 2119085"/>
              <a:gd name="connsiteX30" fmla="*/ 3250909 w 3396052"/>
              <a:gd name="connsiteY30" fmla="*/ 159657 h 2119085"/>
              <a:gd name="connsiteX31" fmla="*/ 3236395 w 3396052"/>
              <a:gd name="connsiteY31" fmla="*/ 58057 h 2119085"/>
              <a:gd name="connsiteX32" fmla="*/ 2423595 w 3396052"/>
              <a:gd name="connsiteY32" fmla="*/ 43542 h 2119085"/>
              <a:gd name="connsiteX33" fmla="*/ 1596281 w 3396052"/>
              <a:gd name="connsiteY33" fmla="*/ 14514 h 2119085"/>
              <a:gd name="connsiteX34" fmla="*/ 1422109 w 3396052"/>
              <a:gd name="connsiteY34" fmla="*/ 0 h 2119085"/>
              <a:gd name="connsiteX35" fmla="*/ 246452 w 3396052"/>
              <a:gd name="connsiteY35" fmla="*/ 14514 h 2119085"/>
              <a:gd name="connsiteX36" fmla="*/ 173881 w 3396052"/>
              <a:gd name="connsiteY36" fmla="*/ 72571 h 2119085"/>
              <a:gd name="connsiteX37" fmla="*/ 159366 w 3396052"/>
              <a:gd name="connsiteY37" fmla="*/ 58057 h 21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96052" h="2119085">
                <a:moveTo>
                  <a:pt x="159366" y="58057"/>
                </a:moveTo>
                <a:cubicBezTo>
                  <a:pt x="161785" y="101600"/>
                  <a:pt x="145014" y="-56609"/>
                  <a:pt x="188395" y="333828"/>
                </a:cubicBezTo>
                <a:cubicBezTo>
                  <a:pt x="191645" y="363077"/>
                  <a:pt x="198071" y="391885"/>
                  <a:pt x="202909" y="420914"/>
                </a:cubicBezTo>
                <a:cubicBezTo>
                  <a:pt x="219920" y="2377261"/>
                  <a:pt x="-333522" y="1995816"/>
                  <a:pt x="319023" y="2104571"/>
                </a:cubicBezTo>
                <a:cubicBezTo>
                  <a:pt x="343357" y="2108627"/>
                  <a:pt x="367404" y="2114247"/>
                  <a:pt x="391595" y="2119085"/>
                </a:cubicBezTo>
                <a:cubicBezTo>
                  <a:pt x="531900" y="2114247"/>
                  <a:pt x="672378" y="2113064"/>
                  <a:pt x="812509" y="2104571"/>
                </a:cubicBezTo>
                <a:cubicBezTo>
                  <a:pt x="832420" y="2103364"/>
                  <a:pt x="851093" y="2094384"/>
                  <a:pt x="870566" y="2090057"/>
                </a:cubicBezTo>
                <a:cubicBezTo>
                  <a:pt x="894648" y="2084705"/>
                  <a:pt x="919337" y="2082033"/>
                  <a:pt x="943138" y="2075542"/>
                </a:cubicBezTo>
                <a:cubicBezTo>
                  <a:pt x="972658" y="2067491"/>
                  <a:pt x="1030223" y="2046514"/>
                  <a:pt x="1030223" y="2046514"/>
                </a:cubicBezTo>
                <a:lnTo>
                  <a:pt x="1073766" y="1915885"/>
                </a:lnTo>
                <a:lnTo>
                  <a:pt x="1088281" y="1872342"/>
                </a:lnTo>
                <a:lnTo>
                  <a:pt x="1102795" y="1828800"/>
                </a:lnTo>
                <a:cubicBezTo>
                  <a:pt x="1097957" y="1741714"/>
                  <a:pt x="1095524" y="1654461"/>
                  <a:pt x="1088281" y="1567542"/>
                </a:cubicBezTo>
                <a:cubicBezTo>
                  <a:pt x="1085837" y="1538215"/>
                  <a:pt x="1078241" y="1509544"/>
                  <a:pt x="1073766" y="1480457"/>
                </a:cubicBezTo>
                <a:cubicBezTo>
                  <a:pt x="1068564" y="1446644"/>
                  <a:pt x="1063495" y="1412803"/>
                  <a:pt x="1059252" y="1378857"/>
                </a:cubicBezTo>
                <a:cubicBezTo>
                  <a:pt x="1053818" y="1335384"/>
                  <a:pt x="1053330" y="1291188"/>
                  <a:pt x="1044738" y="1248228"/>
                </a:cubicBezTo>
                <a:cubicBezTo>
                  <a:pt x="1038737" y="1218223"/>
                  <a:pt x="1015709" y="1161142"/>
                  <a:pt x="1015709" y="1161142"/>
                </a:cubicBezTo>
                <a:cubicBezTo>
                  <a:pt x="1033169" y="1056378"/>
                  <a:pt x="1004203" y="1059542"/>
                  <a:pt x="1131823" y="1059542"/>
                </a:cubicBezTo>
                <a:cubicBezTo>
                  <a:pt x="1489875" y="1059542"/>
                  <a:pt x="1847862" y="1069219"/>
                  <a:pt x="2205881" y="1074057"/>
                </a:cubicBezTo>
                <a:lnTo>
                  <a:pt x="2597766" y="1059542"/>
                </a:lnTo>
                <a:cubicBezTo>
                  <a:pt x="2796101" y="1053709"/>
                  <a:pt x="2994627" y="1053838"/>
                  <a:pt x="3192852" y="1045028"/>
                </a:cubicBezTo>
                <a:cubicBezTo>
                  <a:pt x="3212780" y="1044142"/>
                  <a:pt x="3231802" y="1036246"/>
                  <a:pt x="3250909" y="1030514"/>
                </a:cubicBezTo>
                <a:cubicBezTo>
                  <a:pt x="3280217" y="1021721"/>
                  <a:pt x="3337995" y="1001485"/>
                  <a:pt x="3337995" y="1001485"/>
                </a:cubicBezTo>
                <a:cubicBezTo>
                  <a:pt x="3347671" y="986971"/>
                  <a:pt x="3359222" y="973544"/>
                  <a:pt x="3367023" y="957942"/>
                </a:cubicBezTo>
                <a:cubicBezTo>
                  <a:pt x="3381903" y="928183"/>
                  <a:pt x="3390530" y="869439"/>
                  <a:pt x="3396052" y="841828"/>
                </a:cubicBezTo>
                <a:cubicBezTo>
                  <a:pt x="3394093" y="808529"/>
                  <a:pt x="3402262" y="582632"/>
                  <a:pt x="3352509" y="508000"/>
                </a:cubicBezTo>
                <a:lnTo>
                  <a:pt x="3323481" y="464457"/>
                </a:lnTo>
                <a:cubicBezTo>
                  <a:pt x="3318643" y="445105"/>
                  <a:pt x="3314446" y="425580"/>
                  <a:pt x="3308966" y="406400"/>
                </a:cubicBezTo>
                <a:cubicBezTo>
                  <a:pt x="3304763" y="391689"/>
                  <a:pt x="3297771" y="377792"/>
                  <a:pt x="3294452" y="362857"/>
                </a:cubicBezTo>
                <a:cubicBezTo>
                  <a:pt x="3288068" y="334129"/>
                  <a:pt x="3286322" y="304499"/>
                  <a:pt x="3279938" y="275771"/>
                </a:cubicBezTo>
                <a:cubicBezTo>
                  <a:pt x="3242547" y="107514"/>
                  <a:pt x="3292730" y="410587"/>
                  <a:pt x="3250909" y="159657"/>
                </a:cubicBezTo>
                <a:cubicBezTo>
                  <a:pt x="3245285" y="125912"/>
                  <a:pt x="3270273" y="62812"/>
                  <a:pt x="3236395" y="58057"/>
                </a:cubicBezTo>
                <a:cubicBezTo>
                  <a:pt x="2968049" y="20394"/>
                  <a:pt x="2694528" y="48380"/>
                  <a:pt x="2423595" y="43542"/>
                </a:cubicBezTo>
                <a:cubicBezTo>
                  <a:pt x="2070565" y="-6890"/>
                  <a:pt x="2440423" y="41744"/>
                  <a:pt x="1596281" y="14514"/>
                </a:cubicBezTo>
                <a:cubicBezTo>
                  <a:pt x="1538053" y="12636"/>
                  <a:pt x="1480166" y="4838"/>
                  <a:pt x="1422109" y="0"/>
                </a:cubicBezTo>
                <a:lnTo>
                  <a:pt x="246452" y="14514"/>
                </a:lnTo>
                <a:cubicBezTo>
                  <a:pt x="204096" y="15522"/>
                  <a:pt x="191173" y="37986"/>
                  <a:pt x="173881" y="72571"/>
                </a:cubicBezTo>
                <a:cubicBezTo>
                  <a:pt x="171717" y="76898"/>
                  <a:pt x="156947" y="14514"/>
                  <a:pt x="159366" y="58057"/>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p:cNvGrpSpPr/>
          <p:nvPr/>
        </p:nvGrpSpPr>
        <p:grpSpPr>
          <a:xfrm>
            <a:off x="560438" y="1553029"/>
            <a:ext cx="1932039" cy="600236"/>
            <a:chOff x="560438" y="1553029"/>
            <a:chExt cx="1932039" cy="600236"/>
          </a:xfrm>
        </p:grpSpPr>
        <p:sp>
          <p:nvSpPr>
            <p:cNvPr id="6" name="Tekstvak 5"/>
            <p:cNvSpPr txBox="1"/>
            <p:nvPr/>
          </p:nvSpPr>
          <p:spPr>
            <a:xfrm>
              <a:off x="560438" y="1553029"/>
              <a:ext cx="1203215" cy="369332"/>
            </a:xfrm>
            <a:prstGeom prst="rect">
              <a:avLst/>
            </a:prstGeom>
            <a:noFill/>
          </p:spPr>
          <p:txBody>
            <a:bodyPr wrap="none" rtlCol="0">
              <a:spAutoFit/>
            </a:bodyPr>
            <a:lstStyle/>
            <a:p>
              <a:r>
                <a:rPr lang="nl-NL" dirty="0" smtClean="0"/>
                <a:t>Metadata?</a:t>
              </a:r>
              <a:endParaRPr lang="nl-NL" dirty="0"/>
            </a:p>
          </p:txBody>
        </p:sp>
        <p:cxnSp>
          <p:nvCxnSpPr>
            <p:cNvPr id="8" name="Rechte verbindingslijn met pijl 7"/>
            <p:cNvCxnSpPr/>
            <p:nvPr/>
          </p:nvCxnSpPr>
          <p:spPr>
            <a:xfrm>
              <a:off x="1519084" y="1922361"/>
              <a:ext cx="973393" cy="230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27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15</a:t>
            </a:fld>
            <a:endParaRPr lang="nl-NL" dirty="0"/>
          </a:p>
        </p:txBody>
      </p:sp>
      <p:grpSp>
        <p:nvGrpSpPr>
          <p:cNvPr id="11" name="Groep 10"/>
          <p:cNvGrpSpPr/>
          <p:nvPr/>
        </p:nvGrpSpPr>
        <p:grpSpPr>
          <a:xfrm>
            <a:off x="1903383" y="26988"/>
            <a:ext cx="8296275" cy="6880225"/>
            <a:chOff x="1903383" y="26988"/>
            <a:chExt cx="8296275" cy="688022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383" y="26988"/>
              <a:ext cx="82962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al 5"/>
            <p:cNvSpPr/>
            <p:nvPr/>
          </p:nvSpPr>
          <p:spPr>
            <a:xfrm>
              <a:off x="2782858" y="1728788"/>
              <a:ext cx="2376487" cy="1195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Ovaal 6"/>
            <p:cNvSpPr/>
            <p:nvPr/>
          </p:nvSpPr>
          <p:spPr>
            <a:xfrm>
              <a:off x="5481608" y="3924300"/>
              <a:ext cx="1512887"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Ovaal 7"/>
            <p:cNvSpPr/>
            <p:nvPr/>
          </p:nvSpPr>
          <p:spPr>
            <a:xfrm>
              <a:off x="3216245" y="5589588"/>
              <a:ext cx="1439863" cy="935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Ovaal 8"/>
            <p:cNvSpPr/>
            <p:nvPr/>
          </p:nvSpPr>
          <p:spPr>
            <a:xfrm>
              <a:off x="1919258" y="6453188"/>
              <a:ext cx="1944687" cy="454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Ovaal 9"/>
            <p:cNvSpPr/>
            <p:nvPr/>
          </p:nvSpPr>
          <p:spPr>
            <a:xfrm>
              <a:off x="7248495" y="1844675"/>
              <a:ext cx="1511300"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7463"/>
            <a:ext cx="8308975"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09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Technische metadata</a:t>
            </a:r>
            <a:endParaRPr lang="nl-NL" dirty="0"/>
          </a:p>
        </p:txBody>
      </p:sp>
      <p:sp>
        <p:nvSpPr>
          <p:cNvPr id="3" name="Tijdelijke aanduiding voor inhoud 2"/>
          <p:cNvSpPr>
            <a:spLocks noGrp="1"/>
          </p:cNvSpPr>
          <p:nvPr>
            <p:ph idx="1"/>
          </p:nvPr>
        </p:nvSpPr>
        <p:spPr/>
        <p:txBody>
          <a:bodyPr/>
          <a:lstStyle/>
          <a:p>
            <a:endParaRPr lang="nl-NL" dirty="0"/>
          </a:p>
          <a:p>
            <a:r>
              <a:rPr lang="nl-NL" dirty="0" smtClean="0"/>
              <a:t>Bij digitale bestanden zit ook technische metadata</a:t>
            </a:r>
          </a:p>
          <a:p>
            <a:endParaRPr lang="nl-NL" dirty="0"/>
          </a:p>
          <a:p>
            <a:r>
              <a:rPr lang="nl-NL" dirty="0" smtClean="0"/>
              <a:t>Deze wordt automatisch toegevoegd door het systeem</a:t>
            </a:r>
          </a:p>
          <a:p>
            <a:endParaRPr lang="nl-NL" dirty="0"/>
          </a:p>
          <a:p>
            <a:r>
              <a:rPr lang="nl-NL" dirty="0" smtClean="0"/>
              <a:t>Is dus ook afhankelijk van de instellingen van het systeem</a:t>
            </a:r>
          </a:p>
          <a:p>
            <a:pPr lvl="1"/>
            <a:r>
              <a:rPr lang="nl-NL" dirty="0" smtClean="0"/>
              <a:t>Bijv. Een foutief ingestelde datum op het systeem</a:t>
            </a:r>
          </a:p>
          <a:p>
            <a:pPr lvl="1"/>
            <a:r>
              <a:rPr lang="nl-NL" dirty="0" smtClean="0"/>
              <a:t>Bijv. De auteur van een sjabloon blijft geregistreerd als auteur van een document</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16</a:t>
            </a:fld>
            <a:endParaRPr lang="nl-NL" dirty="0"/>
          </a:p>
        </p:txBody>
      </p:sp>
    </p:spTree>
    <p:extLst>
      <p:ext uri="{BB962C8B-B14F-4D97-AF65-F5344CB8AC3E}">
        <p14:creationId xmlns:p14="http://schemas.microsoft.com/office/powerpoint/2010/main" val="361968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17</a:t>
            </a:fld>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95" y="0"/>
            <a:ext cx="5073084" cy="693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567" y="3175"/>
            <a:ext cx="5074809" cy="693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8665029" y="3251200"/>
            <a:ext cx="1465942" cy="31931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a:endCxn id="7" idx="1"/>
          </p:cNvCxnSpPr>
          <p:nvPr/>
        </p:nvCxnSpPr>
        <p:spPr>
          <a:xfrm>
            <a:off x="8509819" y="2610465"/>
            <a:ext cx="369892" cy="6874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3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Technische </a:t>
            </a:r>
            <a:r>
              <a:rPr lang="nl-NL" dirty="0"/>
              <a:t>metadata </a:t>
            </a:r>
            <a:r>
              <a:rPr lang="nl-NL" dirty="0" smtClean="0"/>
              <a:t>— Checksums</a:t>
            </a:r>
            <a:endParaRPr lang="nl-NL" dirty="0"/>
          </a:p>
        </p:txBody>
      </p:sp>
      <p:sp>
        <p:nvSpPr>
          <p:cNvPr id="4" name="Tijdelijke aanduiding voor inhoud 3"/>
          <p:cNvSpPr>
            <a:spLocks noGrp="1"/>
          </p:cNvSpPr>
          <p:nvPr>
            <p:ph idx="1"/>
          </p:nvPr>
        </p:nvSpPr>
        <p:spPr/>
        <p:txBody>
          <a:bodyPr/>
          <a:lstStyle/>
          <a:p>
            <a:r>
              <a:rPr lang="nl-NL" dirty="0" smtClean="0"/>
              <a:t>Wiskundige formules met twee belangrijke eigenschappen:</a:t>
            </a:r>
          </a:p>
          <a:p>
            <a:pPr marL="914400" lvl="1" indent="-457200">
              <a:buFont typeface="+mj-lt"/>
              <a:buAutoNum type="arabicPeriod"/>
            </a:pPr>
            <a:r>
              <a:rPr lang="nl-NL" dirty="0" smtClean="0"/>
              <a:t>Berekend op hetzelfde bronbestand krijg je altijd hetzelfde controlegetal</a:t>
            </a:r>
          </a:p>
          <a:p>
            <a:pPr marL="914400" lvl="1" indent="-457200">
              <a:buFont typeface="+mj-lt"/>
              <a:buAutoNum type="arabicPeriod"/>
            </a:pPr>
            <a:r>
              <a:rPr lang="nl-NL" dirty="0" smtClean="0"/>
              <a:t>Berekend op een ander bestand krijg je altijd een volledig ander controlegetal</a:t>
            </a:r>
          </a:p>
          <a:p>
            <a:pPr marL="457200" indent="-457200">
              <a:buFont typeface="+mj-lt"/>
              <a:buAutoNum type="arabicPeriod"/>
            </a:pPr>
            <a:endParaRPr lang="nl-NL" dirty="0"/>
          </a:p>
          <a:p>
            <a:r>
              <a:rPr lang="nl-NL" dirty="0" smtClean="0"/>
              <a:t>Bijvoorbeeld “Archief is procesgebonden informatie” in SHA-256:</a:t>
            </a:r>
          </a:p>
          <a:p>
            <a:pPr marL="0" indent="0">
              <a:buNone/>
            </a:pPr>
            <a:r>
              <a:rPr lang="nl-NL" sz="2000" dirty="0" smtClean="0">
                <a:latin typeface="Courier New" panose="02070309020205020404" pitchFamily="49" charset="0"/>
                <a:cs typeface="Courier New" panose="02070309020205020404" pitchFamily="49" charset="0"/>
              </a:rPr>
              <a:t>2168F5B970D889A9418FB7C242AB21EC81C1E04E2BA4DAD2C494C09F8C37521B</a:t>
            </a:r>
          </a:p>
          <a:p>
            <a:endParaRPr lang="nl-NL" dirty="0" smtClean="0">
              <a:solidFill>
                <a:prstClr val="black"/>
              </a:solidFill>
            </a:endParaRPr>
          </a:p>
          <a:p>
            <a:r>
              <a:rPr lang="nl-NL" dirty="0" smtClean="0">
                <a:solidFill>
                  <a:prstClr val="black"/>
                </a:solidFill>
              </a:rPr>
              <a:t>Maar “archief is procesgebonden informatie” (met kleine ‘a’):</a:t>
            </a:r>
          </a:p>
          <a:p>
            <a:pPr marL="0" indent="0">
              <a:buNone/>
            </a:pPr>
            <a:r>
              <a:rPr lang="nl-NL" sz="2000" dirty="0">
                <a:latin typeface="Courier New" panose="02070309020205020404" pitchFamily="49" charset="0"/>
                <a:cs typeface="Courier New" panose="02070309020205020404" pitchFamily="49" charset="0"/>
              </a:rPr>
              <a:t>7EDE0A40C8A715F2C106F1CED0C42416F26CE1221536688D22D124D12A120885</a:t>
            </a:r>
            <a:endParaRPr lang="nl-NL" sz="2000" dirty="0" smtClean="0">
              <a:latin typeface="Courier New" panose="02070309020205020404" pitchFamily="49" charset="0"/>
              <a:cs typeface="Courier New" panose="02070309020205020404" pitchFamily="49" charset="0"/>
            </a:endParaRPr>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18</a:t>
            </a:fld>
            <a:endParaRPr lang="nl-NL"/>
          </a:p>
        </p:txBody>
      </p:sp>
    </p:spTree>
    <p:extLst>
      <p:ext uri="{BB962C8B-B14F-4D97-AF65-F5344CB8AC3E}">
        <p14:creationId xmlns:p14="http://schemas.microsoft.com/office/powerpoint/2010/main" val="198323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nut van checksums</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Checksums kunnen worden gebruikt om veranderingen aan bestanden te constateren:  controle van de integriteit.</a:t>
            </a:r>
          </a:p>
          <a:p>
            <a:endParaRPr lang="nl-NL" dirty="0" smtClean="0"/>
          </a:p>
          <a:p>
            <a:r>
              <a:rPr lang="nl-NL" dirty="0" smtClean="0"/>
              <a:t>Bijvoorbeeld:</a:t>
            </a:r>
          </a:p>
          <a:p>
            <a:pPr lvl="1"/>
            <a:r>
              <a:rPr lang="nl-NL" dirty="0" smtClean="0"/>
              <a:t>Veranderingen die hebben plaatsgevonden bij kopiëren, of bij versturen over internet</a:t>
            </a:r>
          </a:p>
          <a:p>
            <a:pPr lvl="1"/>
            <a:r>
              <a:rPr lang="nl-NL" dirty="0" smtClean="0"/>
              <a:t>Veranderingen doordat de gegevensdrager een fout heeft opgelopen</a:t>
            </a:r>
          </a:p>
          <a:p>
            <a:pPr lvl="1"/>
            <a:r>
              <a:rPr lang="nl-NL" dirty="0" smtClean="0"/>
              <a:t>Veranderingen omdat iemand opzettelijk het bestand heeft gewijzigd</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19</a:t>
            </a:fld>
            <a:endParaRPr lang="nl-NL" dirty="0"/>
          </a:p>
        </p:txBody>
      </p:sp>
    </p:spTree>
    <p:extLst>
      <p:ext uri="{BB962C8B-B14F-4D97-AF65-F5344CB8AC3E}">
        <p14:creationId xmlns:p14="http://schemas.microsoft.com/office/powerpoint/2010/main" val="409198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module E-depot</a:t>
            </a:r>
            <a:endParaRPr lang="nl-NL" dirty="0"/>
          </a:p>
        </p:txBody>
      </p:sp>
      <p:sp>
        <p:nvSpPr>
          <p:cNvPr id="3" name="Tijdelijke aanduiding voor inhoud 2"/>
          <p:cNvSpPr>
            <a:spLocks noGrp="1"/>
          </p:cNvSpPr>
          <p:nvPr>
            <p:ph idx="1"/>
          </p:nvPr>
        </p:nvSpPr>
        <p:spPr>
          <a:xfrm>
            <a:off x="457200" y="2084294"/>
            <a:ext cx="11282082" cy="4505192"/>
          </a:xfrm>
        </p:spPr>
        <p:txBody>
          <a:bodyPr>
            <a:normAutofit fontScale="92500" lnSpcReduction="10000"/>
          </a:bodyPr>
          <a:lstStyle/>
          <a:p>
            <a:pPr marL="0" indent="0">
              <a:buNone/>
            </a:pPr>
            <a:r>
              <a:rPr lang="nl-NL" dirty="0" smtClean="0"/>
              <a:t>Eerste week (dinsdag 29 mei t/m vrijdag 1 juni):</a:t>
            </a:r>
          </a:p>
          <a:p>
            <a:pPr lvl="1"/>
            <a:r>
              <a:rPr lang="nl-NL" dirty="0" smtClean="0"/>
              <a:t>Wat is (digitaal) archief, metadata, XML; </a:t>
            </a:r>
          </a:p>
          <a:p>
            <a:pPr lvl="1"/>
            <a:r>
              <a:rPr lang="nl-NL" dirty="0" smtClean="0"/>
              <a:t>Wat is een e-depot, en wat is het OAIS-model;</a:t>
            </a:r>
          </a:p>
          <a:p>
            <a:pPr lvl="1"/>
            <a:r>
              <a:rPr lang="nl-NL" dirty="0" smtClean="0"/>
              <a:t>Demo e-depot.</a:t>
            </a:r>
            <a:br>
              <a:rPr lang="nl-NL" dirty="0" smtClean="0"/>
            </a:br>
            <a:endParaRPr lang="nl-NL" dirty="0" smtClean="0"/>
          </a:p>
          <a:p>
            <a:pPr marL="0" indent="0">
              <a:buNone/>
            </a:pPr>
            <a:r>
              <a:rPr lang="nl-NL" dirty="0" smtClean="0"/>
              <a:t>Tweede week (maandag 4 juni t/m donderdag 7 juni):</a:t>
            </a:r>
          </a:p>
          <a:p>
            <a:pPr lvl="1"/>
            <a:r>
              <a:rPr lang="nl-NL" dirty="0" smtClean="0"/>
              <a:t>Proces van overbrenging of uitplaatsing van digitaal archief;</a:t>
            </a:r>
          </a:p>
          <a:p>
            <a:pPr lvl="1"/>
            <a:r>
              <a:rPr lang="nl-NL" dirty="0" smtClean="0"/>
              <a:t>Beheren van digitaal archief;</a:t>
            </a:r>
          </a:p>
          <a:p>
            <a:pPr lvl="1"/>
            <a:r>
              <a:rPr lang="nl-NL" dirty="0" smtClean="0"/>
              <a:t>Beschikbaar stellen van digitaal archief.</a:t>
            </a:r>
          </a:p>
          <a:p>
            <a:endParaRPr lang="nl-NL" dirty="0" smtClean="0"/>
          </a:p>
          <a:p>
            <a:pPr marL="0" indent="0">
              <a:buNone/>
            </a:pPr>
            <a:r>
              <a:rPr lang="nl-NL" dirty="0" smtClean="0"/>
              <a:t>Elke laatste les van de week (vrijdag 1 juni en donderdag 7 juni) is er extra ruimte voor uitloop, herhaling, vragen en opgaven maken.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a:t>
            </a:fld>
            <a:endParaRPr lang="nl-NL" dirty="0"/>
          </a:p>
        </p:txBody>
      </p:sp>
    </p:spTree>
    <p:extLst>
      <p:ext uri="{BB962C8B-B14F-4D97-AF65-F5344CB8AC3E}">
        <p14:creationId xmlns:p14="http://schemas.microsoft.com/office/powerpoint/2010/main" val="1453762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a:t>
            </a:r>
            <a:endParaRPr lang="nl-NL" dirty="0"/>
          </a:p>
        </p:txBody>
      </p:sp>
      <p:sp>
        <p:nvSpPr>
          <p:cNvPr id="3" name="Tijdelijke aanduiding voor inhoud 2"/>
          <p:cNvSpPr>
            <a:spLocks noGrp="1"/>
          </p:cNvSpPr>
          <p:nvPr>
            <p:ph idx="1"/>
          </p:nvPr>
        </p:nvSpPr>
        <p:spPr/>
        <p:txBody>
          <a:bodyPr/>
          <a:lstStyle/>
          <a:p>
            <a:endParaRPr lang="nl-NL" dirty="0" smtClean="0"/>
          </a:p>
          <a:p>
            <a:pPr marL="0" indent="0">
              <a:buNone/>
            </a:pPr>
            <a:r>
              <a:rPr lang="nl-NL" dirty="0" smtClean="0"/>
              <a:t>Voorbeelden van context, structuur en inhoud uit verschillende bronsystemen</a:t>
            </a:r>
          </a:p>
          <a:p>
            <a:pPr marL="0" indent="0">
              <a:buNone/>
            </a:pPr>
            <a:endParaRPr lang="nl-NL" dirty="0"/>
          </a:p>
          <a:p>
            <a:r>
              <a:rPr lang="nl-NL" dirty="0" smtClean="0"/>
              <a:t>Bestandstructuur op harde schijf</a:t>
            </a:r>
          </a:p>
          <a:p>
            <a:r>
              <a:rPr lang="nl-NL" dirty="0" err="1" smtClean="0"/>
              <a:t>Edoc</a:t>
            </a:r>
            <a:endParaRPr lang="nl-NL" dirty="0" smtClean="0"/>
          </a:p>
          <a:p>
            <a:r>
              <a:rPr lang="nl-NL" dirty="0" smtClean="0"/>
              <a:t>JOIN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20</a:t>
            </a:fld>
            <a:endParaRPr lang="nl-NL" dirty="0"/>
          </a:p>
        </p:txBody>
      </p:sp>
    </p:spTree>
    <p:extLst>
      <p:ext uri="{BB962C8B-B14F-4D97-AF65-F5344CB8AC3E}">
        <p14:creationId xmlns:p14="http://schemas.microsoft.com/office/powerpoint/2010/main" val="100563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21</a:t>
            </a:fld>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15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22</a:t>
            </a:fld>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5" y="174170"/>
            <a:ext cx="12203275" cy="650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5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23</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0"/>
            <a:ext cx="1043940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288"/>
            <a:ext cx="10439400" cy="688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174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24</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0"/>
            <a:ext cx="1043940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155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25</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830"/>
            <a:ext cx="12192000" cy="603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764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XML</a:t>
            </a:r>
            <a:endParaRPr lang="nl-NL" dirty="0"/>
          </a:p>
        </p:txBody>
      </p:sp>
      <p:sp>
        <p:nvSpPr>
          <p:cNvPr id="4" name="Tijdelijke aanduiding voor inhoud 3"/>
          <p:cNvSpPr>
            <a:spLocks noGrp="1"/>
          </p:cNvSpPr>
          <p:nvPr>
            <p:ph idx="1"/>
          </p:nvPr>
        </p:nvSpPr>
        <p:spPr/>
        <p:txBody>
          <a:bodyPr/>
          <a:lstStyle/>
          <a:p>
            <a:r>
              <a:rPr lang="nl-NL" dirty="0" smtClean="0"/>
              <a:t>XML is een taal om inhoud, context en structuur bij elkaar op te schrijven</a:t>
            </a:r>
          </a:p>
          <a:p>
            <a:endParaRPr lang="nl-NL" dirty="0"/>
          </a:p>
          <a:p>
            <a:r>
              <a:rPr lang="nl-NL" dirty="0" smtClean="0"/>
              <a:t>Vooral bedoeld om machine-leesbare gegevens te maken</a:t>
            </a:r>
          </a:p>
          <a:p>
            <a:endParaRPr lang="nl-NL" dirty="0"/>
          </a:p>
          <a:p>
            <a:r>
              <a:rPr lang="nl-NL" dirty="0" smtClean="0"/>
              <a:t>In veel gevallen ook mogelijk om door mensen gelezen te worden</a:t>
            </a:r>
          </a:p>
          <a:p>
            <a:endParaRPr lang="nl-NL" dirty="0"/>
          </a:p>
          <a:p>
            <a:r>
              <a:rPr lang="nl-NL" dirty="0" smtClean="0"/>
              <a:t>In deze module </a:t>
            </a:r>
            <a:r>
              <a:rPr lang="nl-NL" dirty="0" err="1" smtClean="0"/>
              <a:t>zul</a:t>
            </a:r>
            <a:r>
              <a:rPr lang="nl-NL" dirty="0" smtClean="0"/>
              <a:t> je nooit XML hoeven te maken, maar als digitale informatiespecialist is het wel nodig het te kunnen lezen</a:t>
            </a:r>
          </a:p>
          <a:p>
            <a:endParaRPr lang="nl-NL" dirty="0"/>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26</a:t>
            </a:fld>
            <a:endParaRPr lang="nl-NL"/>
          </a:p>
        </p:txBody>
      </p:sp>
    </p:spTree>
    <p:extLst>
      <p:ext uri="{BB962C8B-B14F-4D97-AF65-F5344CB8AC3E}">
        <p14:creationId xmlns:p14="http://schemas.microsoft.com/office/powerpoint/2010/main" val="3106765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XML (1)</a:t>
            </a:r>
            <a:endParaRPr lang="nl-NL" dirty="0"/>
          </a:p>
        </p:txBody>
      </p:sp>
      <p:sp>
        <p:nvSpPr>
          <p:cNvPr id="3" name="Tijdelijke aanduiding voor inhoud 2"/>
          <p:cNvSpPr>
            <a:spLocks noGrp="1"/>
          </p:cNvSpPr>
          <p:nvPr>
            <p:ph idx="1"/>
          </p:nvPr>
        </p:nvSpPr>
        <p:spPr/>
        <p:txBody>
          <a:bodyPr/>
          <a:lstStyle/>
          <a:p>
            <a:r>
              <a:rPr lang="nl-NL" dirty="0" smtClean="0"/>
              <a:t>De gegevens (inhoud) in XML wordt omgeven door de veldnaam (context) tussen punthaken.</a:t>
            </a:r>
          </a:p>
          <a:p>
            <a:r>
              <a:rPr lang="nl-NL" dirty="0" smtClean="0"/>
              <a:t>De veldnaam heet een  </a:t>
            </a:r>
            <a:r>
              <a:rPr lang="nl-NL" i="1" dirty="0" smtClean="0"/>
              <a:t>tag</a:t>
            </a:r>
          </a:p>
          <a:p>
            <a:r>
              <a:rPr lang="nl-NL" dirty="0" smtClean="0"/>
              <a:t>De veldnaam vóór de inhoud heet </a:t>
            </a:r>
            <a:r>
              <a:rPr lang="nl-NL" i="1" dirty="0" smtClean="0"/>
              <a:t>open-tag</a:t>
            </a:r>
            <a:endParaRPr lang="nl-NL" dirty="0" smtClean="0"/>
          </a:p>
          <a:p>
            <a:r>
              <a:rPr lang="nl-NL" dirty="0" smtClean="0"/>
              <a:t>De veldnaam achter de inhoud (met extra / ) heet </a:t>
            </a:r>
            <a:r>
              <a:rPr lang="nl-NL" i="1" dirty="0" smtClean="0"/>
              <a:t>sluit-tag</a:t>
            </a:r>
            <a:endParaRPr lang="nl-NL" dirty="0" smtClean="0"/>
          </a:p>
          <a:p>
            <a:endParaRPr lang="nl-NL" dirty="0"/>
          </a:p>
          <a:p>
            <a:r>
              <a:rPr lang="nl-NL" dirty="0" smtClean="0"/>
              <a:t>Bijvoorbeeld:</a:t>
            </a:r>
          </a:p>
          <a:p>
            <a:pPr marL="914400" lvl="2"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voornaam</a:t>
            </a:r>
            <a:r>
              <a:rPr lang="nl-NL" sz="2800" dirty="0" smtClean="0">
                <a:latin typeface="Courier New" panose="02070309020205020404" pitchFamily="49" charset="0"/>
                <a:cs typeface="Courier New" panose="02070309020205020404" pitchFamily="49" charset="0"/>
              </a:rPr>
              <a:t>&gt; Jeroen &lt;/</a:t>
            </a:r>
            <a:r>
              <a:rPr lang="nl-NL" sz="2800" dirty="0" smtClean="0">
                <a:solidFill>
                  <a:srgbClr val="0070C0"/>
                </a:solidFill>
                <a:latin typeface="Courier New" panose="02070309020205020404" pitchFamily="49" charset="0"/>
                <a:cs typeface="Courier New" panose="02070309020205020404" pitchFamily="49" charset="0"/>
              </a:rPr>
              <a:t>voornaam</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27</a:t>
            </a:fld>
            <a:endParaRPr lang="nl-NL" dirty="0"/>
          </a:p>
        </p:txBody>
      </p:sp>
    </p:spTree>
    <p:extLst>
      <p:ext uri="{BB962C8B-B14F-4D97-AF65-F5344CB8AC3E}">
        <p14:creationId xmlns:p14="http://schemas.microsoft.com/office/powerpoint/2010/main" val="3538670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XML (2)</a:t>
            </a:r>
            <a:endParaRPr lang="nl-NL" dirty="0"/>
          </a:p>
        </p:txBody>
      </p:sp>
      <p:sp>
        <p:nvSpPr>
          <p:cNvPr id="3" name="Tijdelijke aanduiding voor inhoud 2"/>
          <p:cNvSpPr>
            <a:spLocks noGrp="1"/>
          </p:cNvSpPr>
          <p:nvPr>
            <p:ph idx="1"/>
          </p:nvPr>
        </p:nvSpPr>
        <p:spPr>
          <a:xfrm>
            <a:off x="457200" y="2084294"/>
            <a:ext cx="7482114" cy="4312769"/>
          </a:xfrm>
        </p:spPr>
        <p:txBody>
          <a:bodyPr/>
          <a:lstStyle/>
          <a:p>
            <a:r>
              <a:rPr lang="nl-NL" dirty="0" smtClean="0"/>
              <a:t>XML bevat structuur:</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geboorte</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a:latin typeface="Courier New" panose="02070309020205020404" pitchFamily="49" charset="0"/>
                <a:cs typeface="Courier New" panose="02070309020205020404" pitchFamily="49" charset="0"/>
              </a:rPr>
              <a:t>	</a:t>
            </a: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datum</a:t>
            </a:r>
            <a:r>
              <a:rPr lang="nl-NL" sz="2800" dirty="0" smtClean="0">
                <a:latin typeface="Courier New" panose="02070309020205020404" pitchFamily="49" charset="0"/>
                <a:cs typeface="Courier New" panose="02070309020205020404" pitchFamily="49" charset="0"/>
              </a:rPr>
              <a:t>&gt; 06-11-1833 &lt;/</a:t>
            </a:r>
            <a:r>
              <a:rPr lang="nl-NL" sz="2800" dirty="0" smtClean="0">
                <a:solidFill>
                  <a:srgbClr val="0070C0"/>
                </a:solidFill>
                <a:latin typeface="Courier New" panose="02070309020205020404" pitchFamily="49" charset="0"/>
                <a:cs typeface="Courier New" panose="02070309020205020404" pitchFamily="49" charset="0"/>
              </a:rPr>
              <a:t>datum</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	&lt;</a:t>
            </a:r>
            <a:r>
              <a:rPr lang="nl-NL" sz="2800" dirty="0" smtClean="0">
                <a:solidFill>
                  <a:srgbClr val="0070C0"/>
                </a:solidFill>
                <a:latin typeface="Courier New" panose="02070309020205020404" pitchFamily="49" charset="0"/>
                <a:cs typeface="Courier New" panose="02070309020205020404" pitchFamily="49" charset="0"/>
              </a:rPr>
              <a:t>plaats</a:t>
            </a:r>
            <a:r>
              <a:rPr lang="nl-NL" sz="2800" dirty="0" smtClean="0">
                <a:latin typeface="Courier New" panose="02070309020205020404" pitchFamily="49" charset="0"/>
                <a:cs typeface="Courier New" panose="02070309020205020404" pitchFamily="49" charset="0"/>
              </a:rPr>
              <a:t>&gt; Muntendam &lt;/</a:t>
            </a:r>
            <a:r>
              <a:rPr lang="nl-NL" sz="2800" dirty="0" smtClean="0">
                <a:solidFill>
                  <a:srgbClr val="0070C0"/>
                </a:solidFill>
                <a:latin typeface="Courier New" panose="02070309020205020404" pitchFamily="49" charset="0"/>
                <a:cs typeface="Courier New" panose="02070309020205020404" pitchFamily="49" charset="0"/>
              </a:rPr>
              <a:t>plaats</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geboorte</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overlijden</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a:p>
            <a:pPr marL="457200" lvl="1" indent="0">
              <a:buNone/>
            </a:pPr>
            <a:r>
              <a:rPr lang="nl-NL" sz="2800" dirty="0">
                <a:latin typeface="Courier New" panose="02070309020205020404" pitchFamily="49" charset="0"/>
                <a:cs typeface="Courier New" panose="02070309020205020404" pitchFamily="49" charset="0"/>
              </a:rPr>
              <a:t>	&lt;</a:t>
            </a:r>
            <a:r>
              <a:rPr lang="nl-NL" sz="2800" dirty="0">
                <a:solidFill>
                  <a:srgbClr val="0070C0"/>
                </a:solidFill>
                <a:latin typeface="Courier New" panose="02070309020205020404" pitchFamily="49" charset="0"/>
                <a:cs typeface="Courier New" panose="02070309020205020404" pitchFamily="49" charset="0"/>
              </a:rPr>
              <a:t>datum</a:t>
            </a:r>
            <a:r>
              <a:rPr lang="nl-NL" sz="2800" dirty="0">
                <a:latin typeface="Courier New" panose="02070309020205020404" pitchFamily="49" charset="0"/>
                <a:cs typeface="Courier New" panose="02070309020205020404" pitchFamily="49" charset="0"/>
              </a:rPr>
              <a:t>&gt; </a:t>
            </a:r>
            <a:r>
              <a:rPr lang="nl-NL" sz="2800" dirty="0" smtClean="0">
                <a:latin typeface="Courier New" panose="02070309020205020404" pitchFamily="49" charset="0"/>
                <a:cs typeface="Courier New" panose="02070309020205020404" pitchFamily="49" charset="0"/>
              </a:rPr>
              <a:t>24-08-1913 </a:t>
            </a:r>
            <a:r>
              <a:rPr lang="nl-NL" sz="2800" dirty="0">
                <a:latin typeface="Courier New" panose="02070309020205020404" pitchFamily="49" charset="0"/>
                <a:cs typeface="Courier New" panose="02070309020205020404" pitchFamily="49" charset="0"/>
              </a:rPr>
              <a:t>&lt;/</a:t>
            </a:r>
            <a:r>
              <a:rPr lang="nl-NL" sz="2800" dirty="0">
                <a:solidFill>
                  <a:srgbClr val="0070C0"/>
                </a:solidFill>
                <a:latin typeface="Courier New" panose="02070309020205020404" pitchFamily="49" charset="0"/>
                <a:cs typeface="Courier New" panose="02070309020205020404" pitchFamily="49" charset="0"/>
              </a:rPr>
              <a:t>datum</a:t>
            </a:r>
            <a:r>
              <a:rPr lang="nl-NL" sz="2800" dirty="0">
                <a:latin typeface="Courier New" panose="02070309020205020404" pitchFamily="49" charset="0"/>
                <a:cs typeface="Courier New" panose="02070309020205020404" pitchFamily="49" charset="0"/>
              </a:rPr>
              <a:t>&gt;</a:t>
            </a:r>
          </a:p>
          <a:p>
            <a:pPr marL="457200" lvl="1" indent="0">
              <a:buNone/>
            </a:pPr>
            <a:r>
              <a:rPr lang="nl-NL" sz="2800" dirty="0">
                <a:latin typeface="Courier New" panose="02070309020205020404" pitchFamily="49" charset="0"/>
                <a:cs typeface="Courier New" panose="02070309020205020404" pitchFamily="49" charset="0"/>
              </a:rPr>
              <a:t>	&lt;</a:t>
            </a:r>
            <a:r>
              <a:rPr lang="nl-NL" sz="2800" dirty="0">
                <a:solidFill>
                  <a:srgbClr val="0070C0"/>
                </a:solidFill>
                <a:latin typeface="Courier New" panose="02070309020205020404" pitchFamily="49" charset="0"/>
                <a:cs typeface="Courier New" panose="02070309020205020404" pitchFamily="49" charset="0"/>
              </a:rPr>
              <a:t>plaats</a:t>
            </a:r>
            <a:r>
              <a:rPr lang="nl-NL" sz="2800" dirty="0">
                <a:latin typeface="Courier New" panose="02070309020205020404" pitchFamily="49" charset="0"/>
                <a:cs typeface="Courier New" panose="02070309020205020404" pitchFamily="49" charset="0"/>
              </a:rPr>
              <a:t>&gt; </a:t>
            </a:r>
            <a:r>
              <a:rPr lang="nl-NL" sz="2800" dirty="0" smtClean="0">
                <a:latin typeface="Courier New" panose="02070309020205020404" pitchFamily="49" charset="0"/>
                <a:cs typeface="Courier New" panose="02070309020205020404" pitchFamily="49" charset="0"/>
              </a:rPr>
              <a:t>Veendam </a:t>
            </a:r>
            <a:r>
              <a:rPr lang="nl-NL" sz="2800" dirty="0">
                <a:latin typeface="Courier New" panose="02070309020205020404" pitchFamily="49" charset="0"/>
                <a:cs typeface="Courier New" panose="02070309020205020404" pitchFamily="49" charset="0"/>
              </a:rPr>
              <a:t>&lt;/</a:t>
            </a:r>
            <a:r>
              <a:rPr lang="nl-NL" sz="2800" dirty="0">
                <a:solidFill>
                  <a:srgbClr val="0070C0"/>
                </a:solidFill>
                <a:latin typeface="Courier New" panose="02070309020205020404" pitchFamily="49" charset="0"/>
                <a:cs typeface="Courier New" panose="02070309020205020404" pitchFamily="49" charset="0"/>
              </a:rPr>
              <a:t>plaats</a:t>
            </a:r>
            <a:r>
              <a:rPr lang="nl-NL" sz="2800" dirty="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overlijden</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a:p>
            <a:pPr marL="457200" lvl="1" indent="0">
              <a:buNone/>
            </a:pPr>
            <a:endParaRPr lang="nl-NL" sz="2800" dirty="0" smtClean="0">
              <a:latin typeface="Courier New" panose="02070309020205020404" pitchFamily="49" charset="0"/>
              <a:cs typeface="Courier New" panose="02070309020205020404" pitchFamily="49" charset="0"/>
            </a:endParaRP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28</a:t>
            </a:fld>
            <a:endParaRPr lang="nl-NL" dirty="0"/>
          </a:p>
        </p:txBody>
      </p:sp>
      <p:grpSp>
        <p:nvGrpSpPr>
          <p:cNvPr id="7" name="Groep 6"/>
          <p:cNvGrpSpPr/>
          <p:nvPr/>
        </p:nvGrpSpPr>
        <p:grpSpPr>
          <a:xfrm>
            <a:off x="7634514" y="2699656"/>
            <a:ext cx="3686628" cy="1323439"/>
            <a:chOff x="7634514" y="2699656"/>
            <a:chExt cx="3686628" cy="1323439"/>
          </a:xfrm>
        </p:grpSpPr>
        <p:sp>
          <p:nvSpPr>
            <p:cNvPr id="5" name="Tekstvak 4"/>
            <p:cNvSpPr txBox="1"/>
            <p:nvPr/>
          </p:nvSpPr>
          <p:spPr>
            <a:xfrm>
              <a:off x="7634514" y="2699656"/>
              <a:ext cx="506870" cy="1323439"/>
            </a:xfrm>
            <a:prstGeom prst="rect">
              <a:avLst/>
            </a:prstGeom>
            <a:noFill/>
          </p:spPr>
          <p:txBody>
            <a:bodyPr wrap="none" rtlCol="0">
              <a:spAutoFit/>
            </a:bodyPr>
            <a:lstStyle/>
            <a:p>
              <a:r>
                <a:rPr lang="nl-NL" sz="8000" dirty="0" smtClean="0"/>
                <a:t>}</a:t>
              </a:r>
              <a:endParaRPr lang="nl-NL" sz="8000" dirty="0"/>
            </a:p>
          </p:txBody>
        </p:sp>
        <p:sp>
          <p:nvSpPr>
            <p:cNvPr id="6" name="Tekstvak 5"/>
            <p:cNvSpPr txBox="1"/>
            <p:nvPr/>
          </p:nvSpPr>
          <p:spPr>
            <a:xfrm>
              <a:off x="8244115" y="3009181"/>
              <a:ext cx="3077027" cy="830997"/>
            </a:xfrm>
            <a:prstGeom prst="rect">
              <a:avLst/>
            </a:prstGeom>
            <a:noFill/>
          </p:spPr>
          <p:txBody>
            <a:bodyPr wrap="square" rtlCol="0">
              <a:spAutoFit/>
            </a:bodyPr>
            <a:lstStyle/>
            <a:p>
              <a:r>
                <a:rPr lang="nl-NL" sz="2400" dirty="0" smtClean="0"/>
                <a:t>Deze datum en plaats horen bij geboorte</a:t>
              </a:r>
              <a:endParaRPr lang="nl-NL" sz="2400" dirty="0"/>
            </a:p>
          </p:txBody>
        </p:sp>
      </p:grpSp>
      <p:grpSp>
        <p:nvGrpSpPr>
          <p:cNvPr id="8" name="Groep 7"/>
          <p:cNvGrpSpPr/>
          <p:nvPr/>
        </p:nvGrpSpPr>
        <p:grpSpPr>
          <a:xfrm>
            <a:off x="7634514" y="4492171"/>
            <a:ext cx="3686628" cy="1323439"/>
            <a:chOff x="7634514" y="2699656"/>
            <a:chExt cx="3686628" cy="1323439"/>
          </a:xfrm>
        </p:grpSpPr>
        <p:sp>
          <p:nvSpPr>
            <p:cNvPr id="9" name="Tekstvak 8"/>
            <p:cNvSpPr txBox="1"/>
            <p:nvPr/>
          </p:nvSpPr>
          <p:spPr>
            <a:xfrm>
              <a:off x="7634514" y="2699656"/>
              <a:ext cx="506870" cy="1323439"/>
            </a:xfrm>
            <a:prstGeom prst="rect">
              <a:avLst/>
            </a:prstGeom>
            <a:noFill/>
          </p:spPr>
          <p:txBody>
            <a:bodyPr wrap="none" rtlCol="0">
              <a:spAutoFit/>
            </a:bodyPr>
            <a:lstStyle/>
            <a:p>
              <a:r>
                <a:rPr lang="nl-NL" sz="8000" dirty="0" smtClean="0"/>
                <a:t>}</a:t>
              </a:r>
              <a:endParaRPr lang="nl-NL" sz="8000" dirty="0"/>
            </a:p>
          </p:txBody>
        </p:sp>
        <p:sp>
          <p:nvSpPr>
            <p:cNvPr id="10" name="Tekstvak 9"/>
            <p:cNvSpPr txBox="1"/>
            <p:nvPr/>
          </p:nvSpPr>
          <p:spPr>
            <a:xfrm>
              <a:off x="8244115" y="3009181"/>
              <a:ext cx="3077027" cy="830997"/>
            </a:xfrm>
            <a:prstGeom prst="rect">
              <a:avLst/>
            </a:prstGeom>
            <a:noFill/>
          </p:spPr>
          <p:txBody>
            <a:bodyPr wrap="square" rtlCol="0">
              <a:spAutoFit/>
            </a:bodyPr>
            <a:lstStyle/>
            <a:p>
              <a:r>
                <a:rPr lang="nl-NL" sz="2400" dirty="0" smtClean="0"/>
                <a:t>Deze datum en plaats horen bij overlijden</a:t>
              </a:r>
              <a:endParaRPr lang="nl-NL" sz="2400" dirty="0"/>
            </a:p>
          </p:txBody>
        </p:sp>
      </p:grpSp>
    </p:spTree>
    <p:extLst>
      <p:ext uri="{BB962C8B-B14F-4D97-AF65-F5344CB8AC3E}">
        <p14:creationId xmlns:p14="http://schemas.microsoft.com/office/powerpoint/2010/main" val="3459953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29</a:t>
            </a:fld>
            <a:endParaRPr lang="nl-NL" dirty="0"/>
          </a:p>
        </p:txBody>
      </p:sp>
      <p:sp>
        <p:nvSpPr>
          <p:cNvPr id="5" name="Tekstvak 4"/>
          <p:cNvSpPr txBox="1"/>
          <p:nvPr/>
        </p:nvSpPr>
        <p:spPr>
          <a:xfrm>
            <a:off x="203200" y="333829"/>
            <a:ext cx="11640457" cy="6124754"/>
          </a:xfrm>
          <a:prstGeom prst="rect">
            <a:avLst/>
          </a:prstGeom>
          <a:noFill/>
        </p:spPr>
        <p:txBody>
          <a:bodyPr wrap="square" rtlCol="0">
            <a:spAutoFit/>
          </a:bodyPr>
          <a:lstStyle/>
          <a:p>
            <a:r>
              <a:rPr lang="nl-NL" sz="2800" dirty="0" smtClean="0"/>
              <a:t>&lt;</a:t>
            </a:r>
            <a:r>
              <a:rPr lang="nl-NL" sz="2800" dirty="0" smtClean="0">
                <a:solidFill>
                  <a:srgbClr val="0070C0"/>
                </a:solidFill>
              </a:rPr>
              <a:t>document</a:t>
            </a:r>
            <a:r>
              <a:rPr lang="nl-NL" sz="2800" dirty="0" smtClean="0"/>
              <a:t>&gt;</a:t>
            </a:r>
          </a:p>
          <a:p>
            <a:r>
              <a:rPr lang="nl-NL" sz="2800" dirty="0"/>
              <a:t>	</a:t>
            </a:r>
            <a:r>
              <a:rPr lang="nl-NL" sz="2800" dirty="0" smtClean="0"/>
              <a:t>&lt;</a:t>
            </a:r>
            <a:r>
              <a:rPr lang="nl-NL" sz="2800" dirty="0" smtClean="0">
                <a:solidFill>
                  <a:srgbClr val="0070C0"/>
                </a:solidFill>
              </a:rPr>
              <a:t>titel</a:t>
            </a:r>
            <a:r>
              <a:rPr lang="nl-NL" sz="2800" dirty="0" smtClean="0"/>
              <a:t>&gt; Reader E-depot &lt;/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auteur</a:t>
            </a:r>
            <a:r>
              <a:rPr lang="nl-NL" sz="2800" dirty="0" smtClean="0"/>
              <a:t>&gt; Jeroen van Luin &lt;/</a:t>
            </a:r>
            <a:r>
              <a:rPr lang="nl-NL" sz="2800" dirty="0" smtClean="0">
                <a:solidFill>
                  <a:srgbClr val="0070C0"/>
                </a:solidFill>
              </a:rPr>
              <a:t>auteur</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nummer</a:t>
            </a:r>
            <a:r>
              <a:rPr lang="nl-NL" sz="2800" dirty="0" smtClean="0"/>
              <a:t>&gt; 1.0 &lt;/</a:t>
            </a:r>
            <a:r>
              <a:rPr lang="nl-NL" sz="2800" dirty="0" smtClean="0">
                <a:solidFill>
                  <a:srgbClr val="0070C0"/>
                </a:solidFill>
              </a:rPr>
              <a:t>nummer</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16-05-2018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nummer</a:t>
            </a:r>
            <a:r>
              <a:rPr lang="nl-NL" sz="2800" dirty="0" smtClean="0"/>
              <a:t>&gt; 1.1 &lt;/</a:t>
            </a:r>
            <a:r>
              <a:rPr lang="nl-NL" sz="2800" dirty="0" smtClean="0">
                <a:solidFill>
                  <a:srgbClr val="0070C0"/>
                </a:solidFill>
              </a:rPr>
              <a:t>nummer</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24-05-2018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smtClean="0"/>
              <a:t>&lt;/</a:t>
            </a:r>
            <a:r>
              <a:rPr lang="nl-NL" sz="2800" dirty="0" smtClean="0">
                <a:solidFill>
                  <a:srgbClr val="0070C0"/>
                </a:solidFill>
              </a:rPr>
              <a:t>document</a:t>
            </a:r>
            <a:r>
              <a:rPr lang="nl-NL" sz="2800" dirty="0" smtClean="0"/>
              <a:t>&gt;</a:t>
            </a:r>
          </a:p>
        </p:txBody>
      </p:sp>
    </p:spTree>
    <p:extLst>
      <p:ext uri="{BB962C8B-B14F-4D97-AF65-F5344CB8AC3E}">
        <p14:creationId xmlns:p14="http://schemas.microsoft.com/office/powerpoint/2010/main" val="55827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archief? (1)</a:t>
            </a:r>
            <a:endParaRPr lang="nl-NL" dirty="0"/>
          </a:p>
        </p:txBody>
      </p:sp>
      <p:sp>
        <p:nvSpPr>
          <p:cNvPr id="3" name="Tijdelijke aanduiding voor inhoud 2"/>
          <p:cNvSpPr>
            <a:spLocks noGrp="1"/>
          </p:cNvSpPr>
          <p:nvPr>
            <p:ph idx="1"/>
          </p:nvPr>
        </p:nvSpPr>
        <p:spPr/>
        <p:txBody>
          <a:bodyPr/>
          <a:lstStyle/>
          <a:p>
            <a:pPr marL="0" indent="0">
              <a:buNone/>
            </a:pPr>
            <a:r>
              <a:rPr lang="nl-NL" dirty="0"/>
              <a:t>Archief is </a:t>
            </a:r>
            <a:r>
              <a:rPr lang="nl-NL"/>
              <a:t>informatie </a:t>
            </a:r>
            <a:r>
              <a:rPr lang="nl-NL" smtClean="0"/>
              <a:t>die </a:t>
            </a:r>
            <a:r>
              <a:rPr lang="nl-NL" dirty="0" smtClean="0"/>
              <a:t>vastgelegd </a:t>
            </a:r>
            <a:r>
              <a:rPr lang="nl-NL" dirty="0"/>
              <a:t>is op een medium</a:t>
            </a:r>
          </a:p>
          <a:p>
            <a:endParaRPr lang="nl-NL" dirty="0" smtClean="0"/>
          </a:p>
          <a:p>
            <a:r>
              <a:rPr lang="nl-NL" dirty="0" smtClean="0"/>
              <a:t>Waarneming → kennis 			bij de waarnemer</a:t>
            </a:r>
          </a:p>
          <a:p>
            <a:r>
              <a:rPr lang="nl-NL" dirty="0" smtClean="0"/>
              <a:t>Kennis → informatie 			door het te delen, te communiceren</a:t>
            </a:r>
          </a:p>
          <a:p>
            <a:r>
              <a:rPr lang="nl-NL" dirty="0" smtClean="0"/>
              <a:t>Informatie → archiefstukken		door het vast te leggen</a:t>
            </a:r>
          </a:p>
          <a:p>
            <a:r>
              <a:rPr lang="nl-NL" dirty="0" smtClean="0"/>
              <a:t>Archiefstukken → archief		door het duurzaam te bewaren</a:t>
            </a:r>
          </a:p>
          <a:p>
            <a:endParaRPr lang="nl-NL" dirty="0"/>
          </a:p>
          <a:p>
            <a:pPr marL="0" indent="0">
              <a:buNone/>
            </a:pPr>
            <a:r>
              <a:rPr lang="nl-NL" dirty="0" smtClean="0"/>
              <a:t>Archief is procesgebonden informatie</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t>3</a:t>
            </a:fld>
            <a:endParaRPr lang="nl-NL"/>
          </a:p>
        </p:txBody>
      </p:sp>
    </p:spTree>
    <p:extLst>
      <p:ext uri="{BB962C8B-B14F-4D97-AF65-F5344CB8AC3E}">
        <p14:creationId xmlns:p14="http://schemas.microsoft.com/office/powerpoint/2010/main" val="3890858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30</a:t>
            </a:fld>
            <a:endParaRPr lang="nl-NL" dirty="0"/>
          </a:p>
        </p:txBody>
      </p:sp>
      <p:sp>
        <p:nvSpPr>
          <p:cNvPr id="5" name="Tekstvak 4"/>
          <p:cNvSpPr txBox="1"/>
          <p:nvPr/>
        </p:nvSpPr>
        <p:spPr>
          <a:xfrm>
            <a:off x="203200" y="1364323"/>
            <a:ext cx="11640457" cy="5262979"/>
          </a:xfrm>
          <a:prstGeom prst="rect">
            <a:avLst/>
          </a:prstGeom>
          <a:noFill/>
        </p:spPr>
        <p:txBody>
          <a:bodyPr wrap="square" rtlCol="0">
            <a:spAutoFit/>
          </a:bodyPr>
          <a:lstStyle/>
          <a:p>
            <a:r>
              <a:rPr lang="nl-NL" sz="2800" dirty="0" smtClean="0"/>
              <a:t>&lt;</a:t>
            </a:r>
            <a:r>
              <a:rPr lang="nl-NL" sz="2800" dirty="0" smtClean="0">
                <a:solidFill>
                  <a:srgbClr val="0070C0"/>
                </a:solidFill>
              </a:rPr>
              <a:t>document</a:t>
            </a:r>
            <a:r>
              <a:rPr lang="nl-NL" sz="2800" dirty="0" smtClean="0"/>
              <a:t>&gt;</a:t>
            </a:r>
          </a:p>
          <a:p>
            <a:r>
              <a:rPr lang="nl-NL" sz="2800" dirty="0"/>
              <a:t>	</a:t>
            </a:r>
            <a:r>
              <a:rPr lang="nl-NL" sz="2800" dirty="0" smtClean="0"/>
              <a:t>&lt;</a:t>
            </a:r>
            <a:r>
              <a:rPr lang="nl-NL" sz="2800" dirty="0" smtClean="0">
                <a:solidFill>
                  <a:srgbClr val="0070C0"/>
                </a:solidFill>
              </a:rPr>
              <a:t>titel</a:t>
            </a:r>
            <a:r>
              <a:rPr lang="nl-NL" sz="2800" dirty="0" smtClean="0"/>
              <a:t>&gt; Reader E-depot &lt;/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auteur</a:t>
            </a:r>
            <a:r>
              <a:rPr lang="nl-NL" sz="2800" dirty="0" smtClean="0"/>
              <a:t>&gt; Jeroen van Luin &lt;/</a:t>
            </a:r>
            <a:r>
              <a:rPr lang="nl-NL" sz="2800" dirty="0" smtClean="0">
                <a:solidFill>
                  <a:srgbClr val="0070C0"/>
                </a:solidFill>
              </a:rPr>
              <a:t>auteur</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a:t>	</a:t>
            </a:r>
            <a:r>
              <a:rPr lang="nl-NL" sz="2800" dirty="0" smtClean="0"/>
              <a:t>	&lt;</a:t>
            </a:r>
            <a:r>
              <a:rPr lang="nl-NL" sz="2800" dirty="0" smtClean="0">
                <a:solidFill>
                  <a:srgbClr val="0070C0"/>
                </a:solidFill>
              </a:rPr>
              <a:t>versie   nummer=“1.0” </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16-05-2018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versie   nummer=“1.1” </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24-05-2018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smtClean="0"/>
              <a:t>&lt;/</a:t>
            </a:r>
            <a:r>
              <a:rPr lang="nl-NL" sz="2800" dirty="0" smtClean="0">
                <a:solidFill>
                  <a:srgbClr val="0070C0"/>
                </a:solidFill>
              </a:rPr>
              <a:t>document</a:t>
            </a:r>
            <a:r>
              <a:rPr lang="nl-NL" sz="2800" dirty="0" smtClean="0"/>
              <a:t>&gt;</a:t>
            </a:r>
          </a:p>
        </p:txBody>
      </p:sp>
      <p:sp>
        <p:nvSpPr>
          <p:cNvPr id="6" name="Titel 1"/>
          <p:cNvSpPr txBox="1">
            <a:spLocks/>
          </p:cNvSpPr>
          <p:nvPr/>
        </p:nvSpPr>
        <p:spPr>
          <a:xfrm>
            <a:off x="239489" y="351131"/>
            <a:ext cx="11268635" cy="870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smtClean="0"/>
              <a:t>Attributen voor extra context</a:t>
            </a:r>
            <a:endParaRPr lang="nl-NL" dirty="0"/>
          </a:p>
        </p:txBody>
      </p:sp>
    </p:spTree>
    <p:extLst>
      <p:ext uri="{BB962C8B-B14F-4D97-AF65-F5344CB8AC3E}">
        <p14:creationId xmlns:p14="http://schemas.microsoft.com/office/powerpoint/2010/main" val="2405492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31</a:t>
            </a:fld>
            <a:endParaRPr lang="nl-NL" dirty="0"/>
          </a:p>
        </p:txBody>
      </p:sp>
      <p:sp>
        <p:nvSpPr>
          <p:cNvPr id="5" name="Tekstvak 4"/>
          <p:cNvSpPr txBox="1"/>
          <p:nvPr/>
        </p:nvSpPr>
        <p:spPr>
          <a:xfrm>
            <a:off x="203200" y="333829"/>
            <a:ext cx="11640457" cy="4832092"/>
          </a:xfrm>
          <a:prstGeom prst="rect">
            <a:avLst/>
          </a:prstGeom>
          <a:noFill/>
        </p:spPr>
        <p:txBody>
          <a:bodyPr wrap="square" rtlCol="0">
            <a:spAutoFit/>
          </a:bodyPr>
          <a:lstStyle/>
          <a:p>
            <a:endParaRPr lang="nl-NL" sz="2800" dirty="0" smtClean="0"/>
          </a:p>
          <a:p>
            <a:endParaRPr lang="nl-NL" sz="2800" dirty="0"/>
          </a:p>
          <a:p>
            <a:r>
              <a:rPr lang="nl-NL" sz="2800" dirty="0" smtClean="0"/>
              <a:t>&lt;</a:t>
            </a:r>
            <a:r>
              <a:rPr lang="nl-NL" sz="2800" dirty="0" smtClean="0">
                <a:solidFill>
                  <a:srgbClr val="0070C0"/>
                </a:solidFill>
              </a:rPr>
              <a:t>dossier</a:t>
            </a:r>
            <a:r>
              <a:rPr lang="nl-NL" sz="2800" dirty="0" smtClean="0"/>
              <a:t>&gt;</a:t>
            </a:r>
          </a:p>
          <a:p>
            <a:r>
              <a:rPr lang="nl-NL" sz="2800" dirty="0" smtClean="0"/>
              <a:t>	&lt;</a:t>
            </a:r>
            <a:r>
              <a:rPr lang="nl-NL" sz="2800" dirty="0" smtClean="0">
                <a:solidFill>
                  <a:srgbClr val="0070C0"/>
                </a:solidFill>
              </a:rPr>
              <a:t>dossiernummer</a:t>
            </a:r>
            <a:r>
              <a:rPr lang="nl-NL" sz="2800" dirty="0" smtClean="0"/>
              <a:t>&gt; 35 &lt;</a:t>
            </a:r>
            <a:r>
              <a:rPr lang="nl-NL" sz="2800" dirty="0"/>
              <a:t>/</a:t>
            </a:r>
            <a:r>
              <a:rPr lang="nl-NL" sz="2800" dirty="0" smtClean="0">
                <a:solidFill>
                  <a:srgbClr val="0070C0"/>
                </a:solidFill>
              </a:rPr>
              <a:t>dossiernummer</a:t>
            </a:r>
            <a:r>
              <a:rPr lang="nl-NL" sz="2800" dirty="0" smtClean="0"/>
              <a:t>&gt; </a:t>
            </a:r>
          </a:p>
          <a:p>
            <a:r>
              <a:rPr lang="nl-NL" sz="2800" dirty="0"/>
              <a:t>	</a:t>
            </a:r>
            <a:r>
              <a:rPr lang="nl-NL" sz="2800" dirty="0" smtClean="0"/>
              <a:t>&lt;</a:t>
            </a:r>
            <a:r>
              <a:rPr lang="nl-NL" sz="2800" dirty="0" smtClean="0">
                <a:solidFill>
                  <a:srgbClr val="0070C0"/>
                </a:solidFill>
              </a:rPr>
              <a:t>titel</a:t>
            </a:r>
            <a:r>
              <a:rPr lang="nl-NL" sz="2800" dirty="0" smtClean="0"/>
              <a:t>&gt; Blanco formulieren voor lidmaatschap, donateurschap,</a:t>
            </a:r>
            <a:br>
              <a:rPr lang="nl-NL" sz="2800" dirty="0" smtClean="0"/>
            </a:br>
            <a:r>
              <a:rPr lang="nl-NL" sz="2800" dirty="0" smtClean="0"/>
              <a:t> 		  deelname aan activiteiten en gespreksverslagen.&lt;/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datum zoekperiode=“1950-1999”</a:t>
            </a:r>
            <a:r>
              <a:rPr lang="nl-NL" sz="2800" dirty="0" smtClean="0"/>
              <a:t>&gt; ca. 1950  t/m 1999 &lt;/</a:t>
            </a:r>
            <a:r>
              <a:rPr lang="nl-NL" sz="2800" dirty="0" smtClean="0">
                <a:solidFill>
                  <a:srgbClr val="0070C0"/>
                </a:solidFill>
              </a:rPr>
              <a:t>datum</a:t>
            </a:r>
            <a:r>
              <a:rPr lang="nl-NL" sz="2800" dirty="0" smtClean="0"/>
              <a:t>&gt;</a:t>
            </a:r>
          </a:p>
          <a:p>
            <a:r>
              <a:rPr lang="nl-NL" sz="2800" dirty="0"/>
              <a:t>	</a:t>
            </a:r>
            <a:r>
              <a:rPr lang="nl-NL" sz="2800" dirty="0" smtClean="0"/>
              <a:t>&lt;</a:t>
            </a:r>
            <a:r>
              <a:rPr lang="nl-NL" sz="2800" dirty="0" smtClean="0">
                <a:solidFill>
                  <a:srgbClr val="0070C0"/>
                </a:solidFill>
              </a:rPr>
              <a:t>omvang</a:t>
            </a:r>
            <a:r>
              <a:rPr lang="nl-NL" sz="2800" dirty="0" smtClean="0"/>
              <a:t>&gt; 1 omslag &lt;/</a:t>
            </a:r>
            <a:r>
              <a:rPr lang="nl-NL" sz="2800" dirty="0" smtClean="0">
                <a:solidFill>
                  <a:srgbClr val="0070C0"/>
                </a:solidFill>
              </a:rPr>
              <a:t>omvang</a:t>
            </a:r>
            <a:r>
              <a:rPr lang="nl-NL" sz="2800" dirty="0" smtClean="0"/>
              <a:t>&gt;</a:t>
            </a:r>
          </a:p>
          <a:p>
            <a:r>
              <a:rPr lang="nl-NL" sz="2800" dirty="0"/>
              <a:t>	</a:t>
            </a:r>
            <a:r>
              <a:rPr lang="nl-NL" sz="2800" dirty="0" smtClean="0"/>
              <a:t>&lt;</a:t>
            </a:r>
            <a:r>
              <a:rPr lang="nl-NL" sz="2800" dirty="0" smtClean="0">
                <a:solidFill>
                  <a:srgbClr val="0070C0"/>
                </a:solidFill>
              </a:rPr>
              <a:t>notabene</a:t>
            </a:r>
            <a:r>
              <a:rPr lang="nl-NL" sz="2800" dirty="0" smtClean="0"/>
              <a:t>&gt; Van </a:t>
            </a:r>
            <a:r>
              <a:rPr lang="nl-NL" sz="2800" dirty="0"/>
              <a:t>de diverse blanco invulformulieren die de </a:t>
            </a:r>
            <a:r>
              <a:rPr lang="nl-NL" sz="2800" dirty="0" smtClean="0"/>
              <a:t>vereniging</a:t>
            </a:r>
            <a:br>
              <a:rPr lang="nl-NL" sz="2800" dirty="0" smtClean="0"/>
            </a:br>
            <a:r>
              <a:rPr lang="nl-NL" sz="2800" dirty="0" smtClean="0"/>
              <a:t>                        heeft </a:t>
            </a:r>
            <a:r>
              <a:rPr lang="nl-NL" sz="2800" dirty="0"/>
              <a:t>gebruikt is steeds één exemplaar opgenomen. </a:t>
            </a:r>
            <a:r>
              <a:rPr lang="nl-NL" sz="2800" dirty="0" smtClean="0"/>
              <a:t>&lt;/</a:t>
            </a:r>
            <a:r>
              <a:rPr lang="nl-NL" sz="2800" dirty="0" smtClean="0">
                <a:solidFill>
                  <a:srgbClr val="0070C0"/>
                </a:solidFill>
              </a:rPr>
              <a:t>notabene</a:t>
            </a:r>
            <a:r>
              <a:rPr lang="nl-NL" sz="2800" dirty="0" smtClean="0"/>
              <a:t>&gt;</a:t>
            </a:r>
          </a:p>
          <a:p>
            <a:r>
              <a:rPr lang="nl-NL" sz="2800" dirty="0" smtClean="0"/>
              <a:t>&lt;/</a:t>
            </a:r>
            <a:r>
              <a:rPr lang="nl-NL" sz="2800" dirty="0" smtClean="0">
                <a:solidFill>
                  <a:srgbClr val="0070C0"/>
                </a:solidFill>
              </a:rPr>
              <a:t>dossier</a:t>
            </a:r>
            <a:r>
              <a:rPr lang="nl-NL" sz="2800" dirty="0" smtClean="0"/>
              <a:t>&gt;</a:t>
            </a:r>
          </a:p>
        </p:txBody>
      </p:sp>
    </p:spTree>
    <p:extLst>
      <p:ext uri="{BB962C8B-B14F-4D97-AF65-F5344CB8AC3E}">
        <p14:creationId xmlns:p14="http://schemas.microsoft.com/office/powerpoint/2010/main" val="3555976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Opgave 1.1</a:t>
            </a:r>
            <a:endParaRPr lang="nl-NL" dirty="0"/>
          </a:p>
        </p:txBody>
      </p:sp>
      <p:sp>
        <p:nvSpPr>
          <p:cNvPr id="5" name="Tijdelijke aanduiding voor inhoud 4"/>
          <p:cNvSpPr>
            <a:spLocks noGrp="1"/>
          </p:cNvSpPr>
          <p:nvPr>
            <p:ph idx="1"/>
          </p:nvPr>
        </p:nvSpPr>
        <p:spPr/>
        <p:txBody>
          <a:bodyPr/>
          <a:lstStyle/>
          <a:p>
            <a:r>
              <a:rPr lang="nl-NL" dirty="0"/>
              <a:t>Bedenk  2 voorbeelden van documenten die je in jouw eigen werk ontvangt.</a:t>
            </a:r>
          </a:p>
          <a:p>
            <a:r>
              <a:rPr lang="nl-NL" dirty="0"/>
              <a:t>Komen deze documenten vooral op papier, digitaal of allebei binnen? </a:t>
            </a:r>
          </a:p>
          <a:p>
            <a:r>
              <a:rPr lang="nl-NL" dirty="0"/>
              <a:t>Zijn ze voor blijvende bewaring, of moeten ze na een bepaalde tijd vernietigd worden?</a:t>
            </a:r>
          </a:p>
          <a:p>
            <a:r>
              <a:rPr lang="nl-NL" dirty="0"/>
              <a:t>Worden binnengekomen papieren documenten gedigitaliseerd? Zo ja, wat gebeurt er met de papieren originelen? Zo nee, zou digitalisering van de documenten jouw werk makkelijker maken of niet?</a:t>
            </a:r>
          </a:p>
          <a:p>
            <a:r>
              <a:rPr lang="nl-NL" dirty="0"/>
              <a:t>Met welk doel worden deze documenten bewaard?</a:t>
            </a:r>
          </a:p>
          <a:p>
            <a:endParaRPr lang="nl-NL" dirty="0"/>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32</a:t>
            </a:fld>
            <a:endParaRPr lang="nl-NL"/>
          </a:p>
        </p:txBody>
      </p:sp>
    </p:spTree>
    <p:extLst>
      <p:ext uri="{BB962C8B-B14F-4D97-AF65-F5344CB8AC3E}">
        <p14:creationId xmlns:p14="http://schemas.microsoft.com/office/powerpoint/2010/main" val="385731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1.2</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Bedenk </a:t>
            </a:r>
            <a:r>
              <a:rPr lang="nl-NL" dirty="0"/>
              <a:t>2 voorbeelden van documenten die je in jouw eigen werk maakt met als doel deze aan iemand anders te sturen.</a:t>
            </a:r>
          </a:p>
          <a:p>
            <a:pPr lvl="0"/>
            <a:r>
              <a:rPr lang="nl-NL" dirty="0"/>
              <a:t>Bewaar je een kopie van het uitgezonden document, en zo ja, waar worden ze bewaard, en met welk doel worden ze bewaard?</a:t>
            </a:r>
          </a:p>
          <a:p>
            <a:pPr lvl="0"/>
            <a:r>
              <a:rPr lang="nl-NL" dirty="0"/>
              <a:t>Wordt het document digitaal verstuurd, of wordt het geprint en op papier verstuurd?</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33</a:t>
            </a:fld>
            <a:endParaRPr lang="nl-NL" dirty="0"/>
          </a:p>
        </p:txBody>
      </p:sp>
    </p:spTree>
    <p:extLst>
      <p:ext uri="{BB962C8B-B14F-4D97-AF65-F5344CB8AC3E}">
        <p14:creationId xmlns:p14="http://schemas.microsoft.com/office/powerpoint/2010/main" val="1238317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1.3</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Bedenk </a:t>
            </a:r>
            <a:r>
              <a:rPr lang="nl-NL" dirty="0"/>
              <a:t>2 voorbeelden van documenten die alleen intern in jouw eigen werkproces worden gebruikt.</a:t>
            </a:r>
          </a:p>
          <a:p>
            <a:pPr lvl="0"/>
            <a:r>
              <a:rPr lang="nl-NL" dirty="0"/>
              <a:t>Zijn dit ook archiefstukken? Zo ja, waarom, zo nee, waarom niet?</a:t>
            </a:r>
          </a:p>
          <a:p>
            <a:pPr lvl="0"/>
            <a:r>
              <a:rPr lang="nl-NL" dirty="0"/>
              <a:t>Waar zouden dergelijke documenten moeten worden bewaard?</a:t>
            </a:r>
          </a:p>
          <a:p>
            <a:pPr lvl="0"/>
            <a:r>
              <a:rPr lang="nl-NL" dirty="0"/>
              <a:t>Met welk doel zouden deze documenten moeten worden bewaard?</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34</a:t>
            </a:fld>
            <a:endParaRPr lang="nl-NL" dirty="0"/>
          </a:p>
        </p:txBody>
      </p:sp>
    </p:spTree>
    <p:extLst>
      <p:ext uri="{BB962C8B-B14F-4D97-AF65-F5344CB8AC3E}">
        <p14:creationId xmlns:p14="http://schemas.microsoft.com/office/powerpoint/2010/main" val="3622697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1.4</a:t>
            </a:r>
            <a:endParaRPr lang="nl-NL" dirty="0"/>
          </a:p>
        </p:txBody>
      </p:sp>
      <p:sp>
        <p:nvSpPr>
          <p:cNvPr id="3" name="Tijdelijke aanduiding voor inhoud 2"/>
          <p:cNvSpPr>
            <a:spLocks noGrp="1"/>
          </p:cNvSpPr>
          <p:nvPr>
            <p:ph idx="1"/>
          </p:nvPr>
        </p:nvSpPr>
        <p:spPr/>
        <p:txBody>
          <a:bodyPr/>
          <a:lstStyle/>
          <a:p>
            <a:endParaRPr lang="nl-NL" dirty="0" smtClean="0"/>
          </a:p>
          <a:p>
            <a:r>
              <a:rPr lang="nl-NL" dirty="0"/>
              <a:t>Bedenk zijn 2 voorbeelden van documenten die je tijdens jouw werk tegenkomt, maar die géén archiefstuk zijn. Geef daarbij aan waarom het volgens jou geen archiefstukken zijn.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35</a:t>
            </a:fld>
            <a:endParaRPr lang="nl-NL" dirty="0"/>
          </a:p>
        </p:txBody>
      </p:sp>
    </p:spTree>
    <p:extLst>
      <p:ext uri="{BB962C8B-B14F-4D97-AF65-F5344CB8AC3E}">
        <p14:creationId xmlns:p14="http://schemas.microsoft.com/office/powerpoint/2010/main" val="104886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1.5</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Archiefstukken kennen de kwaliteitskenmerken  authenticiteit, betrouwbaarheid, integriteit en bruikbaarheid.</a:t>
            </a:r>
          </a:p>
          <a:p>
            <a:pPr lvl="1"/>
            <a:r>
              <a:rPr lang="nl-NL" dirty="0"/>
              <a:t>Geef een voorbeeld van een document uit jouw eigen werkomgeving waarbij je kunt aantonen dat de authenticiteit, betrouwbaarheid, integriteit en bruikbaarheid kloppen.</a:t>
            </a:r>
          </a:p>
          <a:p>
            <a:pPr lvl="1"/>
            <a:r>
              <a:rPr lang="nl-NL" dirty="0"/>
              <a:t>Verzin een voorbeeld van een document dat wel authentiek, integer en bruikbaar is, maar toch niet betrouwbaar. </a:t>
            </a:r>
          </a:p>
          <a:p>
            <a:pPr lvl="1"/>
            <a:r>
              <a:rPr lang="nl-NL" dirty="0"/>
              <a:t>Verzin een voorbeeld van een document dat wel betrouwbaar, integer en bruikbaar is, maar niet authentiek</a:t>
            </a:r>
          </a:p>
          <a:p>
            <a:pPr lvl="1"/>
            <a:r>
              <a:rPr lang="nl-NL" dirty="0"/>
              <a:t>Horen documenten die niet authentiek of betrouwbaar zijn in een archief?</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36</a:t>
            </a:fld>
            <a:endParaRPr lang="nl-NL" dirty="0"/>
          </a:p>
        </p:txBody>
      </p:sp>
    </p:spTree>
    <p:extLst>
      <p:ext uri="{BB962C8B-B14F-4D97-AF65-F5344CB8AC3E}">
        <p14:creationId xmlns:p14="http://schemas.microsoft.com/office/powerpoint/2010/main" val="1969402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2.1</a:t>
            </a:r>
            <a:endParaRPr lang="nl-NL" dirty="0"/>
          </a:p>
        </p:txBody>
      </p:sp>
      <p:sp>
        <p:nvSpPr>
          <p:cNvPr id="3" name="Tijdelijke aanduiding voor inhoud 2"/>
          <p:cNvSpPr>
            <a:spLocks noGrp="1"/>
          </p:cNvSpPr>
          <p:nvPr>
            <p:ph idx="1"/>
          </p:nvPr>
        </p:nvSpPr>
        <p:spPr/>
        <p:txBody>
          <a:bodyPr/>
          <a:lstStyle/>
          <a:p>
            <a:pPr marL="0" indent="0">
              <a:buNone/>
            </a:pPr>
            <a:r>
              <a:rPr lang="nl-NL" dirty="0"/>
              <a:t>Universiteiten houden van elke student een dossier bij. Schrijf op:</a:t>
            </a:r>
          </a:p>
          <a:p>
            <a:pPr lvl="1"/>
            <a:r>
              <a:rPr lang="nl-NL" dirty="0"/>
              <a:t>welke documenten verwacht je in het dossier aan te treffen?</a:t>
            </a:r>
          </a:p>
          <a:p>
            <a:pPr lvl="1"/>
            <a:r>
              <a:rPr lang="nl-NL" dirty="0"/>
              <a:t>welke metadata verwacht je op het niveau van het hele dossier over een student?</a:t>
            </a:r>
          </a:p>
          <a:p>
            <a:pPr lvl="1"/>
            <a:r>
              <a:rPr lang="nl-NL" dirty="0"/>
              <a:t>welke metadata verwacht je voor elk document in een dossier?</a:t>
            </a:r>
          </a:p>
          <a:p>
            <a:pPr lvl="1"/>
            <a:r>
              <a:rPr lang="nl-NL" dirty="0"/>
              <a:t>hoe zou een papieren dossier bewaard worden, en waar wordt dan de metadata opgeslagen?</a:t>
            </a:r>
          </a:p>
          <a:p>
            <a:pPr lvl="1"/>
            <a:r>
              <a:rPr lang="nl-NL" dirty="0"/>
              <a:t>hoe zou een digitaal dossier bewaard worden, en waar wordt dan de metadata opgeslagen?</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37</a:t>
            </a:fld>
            <a:endParaRPr lang="nl-NL" dirty="0"/>
          </a:p>
        </p:txBody>
      </p:sp>
    </p:spTree>
    <p:extLst>
      <p:ext uri="{BB962C8B-B14F-4D97-AF65-F5344CB8AC3E}">
        <p14:creationId xmlns:p14="http://schemas.microsoft.com/office/powerpoint/2010/main" val="3705506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2.2</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Op </a:t>
            </a:r>
            <a:r>
              <a:rPr lang="nl-NL" dirty="0"/>
              <a:t>Moodle staan de presentaties die gebruikt zijn bij de lessen van deze opleiding. Download één van de presentaties en kijk welke metadata je over dit bestand kunt vinden. Beantwoord de vragen:</a:t>
            </a:r>
          </a:p>
          <a:p>
            <a:pPr lvl="1"/>
            <a:r>
              <a:rPr lang="nl-NL" dirty="0"/>
              <a:t>tref je context, inhoud, structuur en technische metadata aan?</a:t>
            </a:r>
          </a:p>
          <a:p>
            <a:pPr lvl="1"/>
            <a:r>
              <a:rPr lang="nl-NL" dirty="0"/>
              <a:t>welke metadata is automatisch ingevuld door de computer waarmee de presentatie is gemaakt?</a:t>
            </a:r>
          </a:p>
          <a:p>
            <a:pPr lvl="1"/>
            <a:r>
              <a:rPr lang="nl-NL" dirty="0"/>
              <a:t>welke metadata is handmatig ingevuld door de auteur? </a:t>
            </a:r>
          </a:p>
          <a:p>
            <a:pPr lvl="1"/>
            <a:r>
              <a:rPr lang="nl-NL" dirty="0"/>
              <a:t>kun je aan de metadata zien waarvandaan je de presentatie hebt gedownload?</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38</a:t>
            </a:fld>
            <a:endParaRPr lang="nl-NL" dirty="0"/>
          </a:p>
        </p:txBody>
      </p:sp>
    </p:spTree>
    <p:extLst>
      <p:ext uri="{BB962C8B-B14F-4D97-AF65-F5344CB8AC3E}">
        <p14:creationId xmlns:p14="http://schemas.microsoft.com/office/powerpoint/2010/main" val="1533530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2.3</a:t>
            </a:r>
            <a:endParaRPr lang="nl-NL" dirty="0"/>
          </a:p>
        </p:txBody>
      </p:sp>
      <p:sp>
        <p:nvSpPr>
          <p:cNvPr id="3" name="Tijdelijke aanduiding voor inhoud 2"/>
          <p:cNvSpPr>
            <a:spLocks noGrp="1"/>
          </p:cNvSpPr>
          <p:nvPr>
            <p:ph idx="1"/>
          </p:nvPr>
        </p:nvSpPr>
        <p:spPr/>
        <p:txBody>
          <a:bodyPr/>
          <a:lstStyle/>
          <a:p>
            <a:endParaRPr lang="nl-NL" dirty="0" smtClean="0"/>
          </a:p>
          <a:p>
            <a:pPr marL="0" indent="0">
              <a:buNone/>
            </a:pPr>
            <a:r>
              <a:rPr lang="nl-NL" dirty="0"/>
              <a:t>Checksums kunnen worden ingezet om de integriteit van een document te bewaken, doordat je kunt zien of een document al dan niet opzettelijk is gewijzigd. </a:t>
            </a:r>
            <a:endParaRPr lang="nl-NL" dirty="0" smtClean="0"/>
          </a:p>
          <a:p>
            <a:pPr marL="0" indent="0">
              <a:buNone/>
            </a:pPr>
            <a:endParaRPr lang="nl-NL" dirty="0"/>
          </a:p>
          <a:p>
            <a:pPr marL="0" indent="0">
              <a:buNone/>
            </a:pPr>
            <a:r>
              <a:rPr lang="nl-NL" dirty="0" smtClean="0"/>
              <a:t>Wat </a:t>
            </a:r>
            <a:r>
              <a:rPr lang="nl-NL" dirty="0"/>
              <a:t>zou je nog meer met een checksum kunnen doen?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39</a:t>
            </a:fld>
            <a:endParaRPr lang="nl-NL" dirty="0"/>
          </a:p>
        </p:txBody>
      </p:sp>
    </p:spTree>
    <p:extLst>
      <p:ext uri="{BB962C8B-B14F-4D97-AF65-F5344CB8AC3E}">
        <p14:creationId xmlns:p14="http://schemas.microsoft.com/office/powerpoint/2010/main" val="165096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t>
            </a:r>
            <a:r>
              <a:rPr lang="nl-NL" dirty="0" smtClean="0"/>
              <a:t>archief? </a:t>
            </a:r>
            <a:r>
              <a:rPr lang="nl-NL" dirty="0" smtClean="0"/>
              <a:t>(2)</a:t>
            </a:r>
            <a:endParaRPr lang="nl-NL" dirty="0"/>
          </a:p>
        </p:txBody>
      </p:sp>
      <p:sp>
        <p:nvSpPr>
          <p:cNvPr id="3" name="Tijdelijke aanduiding voor inhoud 2"/>
          <p:cNvSpPr>
            <a:spLocks noGrp="1"/>
          </p:cNvSpPr>
          <p:nvPr>
            <p:ph idx="1"/>
          </p:nvPr>
        </p:nvSpPr>
        <p:spPr/>
        <p:txBody>
          <a:bodyPr/>
          <a:lstStyle/>
          <a:p>
            <a:r>
              <a:rPr lang="nl-NL" dirty="0" smtClean="0"/>
              <a:t>Archief hoeft niet altijd blijvend bewaard te worden</a:t>
            </a:r>
          </a:p>
          <a:p>
            <a:pPr lvl="1"/>
            <a:r>
              <a:rPr lang="nl-NL" dirty="0" smtClean="0"/>
              <a:t>Seconden, uren, dagen, weken, jaren, of wel voor eeuwig</a:t>
            </a:r>
          </a:p>
          <a:p>
            <a:pPr lvl="1"/>
            <a:r>
              <a:rPr lang="nl-NL" dirty="0" smtClean="0"/>
              <a:t>Blijvend bewaren: gemiddeld 10%-20%</a:t>
            </a:r>
          </a:p>
          <a:p>
            <a:endParaRPr lang="nl-NL" dirty="0"/>
          </a:p>
          <a:p>
            <a:r>
              <a:rPr lang="nl-NL" dirty="0" smtClean="0"/>
              <a:t>Ook analoog  archief is niet altijd cijfers en letters op papier of perkament</a:t>
            </a:r>
          </a:p>
          <a:p>
            <a:pPr lvl="1"/>
            <a:r>
              <a:rPr lang="nl-NL" dirty="0" smtClean="0"/>
              <a:t>Foto’s, video’s, geluidsopnames, voorwerpen</a:t>
            </a:r>
          </a:p>
          <a:p>
            <a:pPr lvl="1"/>
            <a:endParaRPr lang="nl-NL" dirty="0"/>
          </a:p>
          <a:p>
            <a:r>
              <a:rPr lang="nl-NL" dirty="0" smtClean="0"/>
              <a:t>Voor de overheid: plicht om archief te vormen en in goede, geordende en toegankelijke staat te bewaren</a:t>
            </a:r>
            <a:endParaRPr lang="nl-NL" dirty="0"/>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4</a:t>
            </a:fld>
            <a:endParaRPr lang="nl-NL" dirty="0"/>
          </a:p>
        </p:txBody>
      </p:sp>
    </p:spTree>
    <p:extLst>
      <p:ext uri="{BB962C8B-B14F-4D97-AF65-F5344CB8AC3E}">
        <p14:creationId xmlns:p14="http://schemas.microsoft.com/office/powerpoint/2010/main" val="3212353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40</a:t>
            </a:fld>
            <a:endParaRPr lang="nl-NL" dirty="0"/>
          </a:p>
        </p:txBody>
      </p:sp>
      <p:sp>
        <p:nvSpPr>
          <p:cNvPr id="9" name="Rechthoek 8"/>
          <p:cNvSpPr/>
          <p:nvPr/>
        </p:nvSpPr>
        <p:spPr>
          <a:xfrm>
            <a:off x="3918780" y="87084"/>
            <a:ext cx="8040969" cy="7232749"/>
          </a:xfrm>
          <a:prstGeom prst="rect">
            <a:avLst/>
          </a:prstGeom>
        </p:spPr>
        <p:txBody>
          <a:bodyPr wrap="square">
            <a:spAutoFit/>
          </a:bodyPr>
          <a:lstStyle/>
          <a:p>
            <a:r>
              <a:rPr lang="nl-NL" sz="1600" dirty="0"/>
              <a:t>&lt;Huwelijksakte nummer="9.39v" &gt;</a:t>
            </a:r>
          </a:p>
          <a:p>
            <a:r>
              <a:rPr lang="nl-NL" sz="1600" dirty="0"/>
              <a:t>	&lt;Persoon  </a:t>
            </a:r>
            <a:r>
              <a:rPr lang="nl-NL" sz="1600" dirty="0" err="1"/>
              <a:t>id</a:t>
            </a:r>
            <a:r>
              <a:rPr lang="nl-NL" sz="1600" dirty="0"/>
              <a:t>="1" &gt;</a:t>
            </a:r>
          </a:p>
          <a:p>
            <a:r>
              <a:rPr lang="nl-NL" sz="1600" dirty="0"/>
              <a:t>		&lt;Voornamen&gt; Jacobus Franciscus &lt;/Voornamen&gt;</a:t>
            </a:r>
          </a:p>
          <a:p>
            <a:r>
              <a:rPr lang="nl-NL" sz="1600" dirty="0"/>
              <a:t>		&lt;Achternaam&gt; Vlietman &lt;/Achternaam&gt;</a:t>
            </a:r>
          </a:p>
          <a:p>
            <a:r>
              <a:rPr lang="nl-NL" sz="1600" dirty="0"/>
              <a:t>		&lt;Geboortedatum&gt;</a:t>
            </a:r>
          </a:p>
          <a:p>
            <a:r>
              <a:rPr lang="nl-NL" sz="1600" dirty="0"/>
              <a:t>			&lt;Dag&gt; 15 &lt;/Dag</a:t>
            </a:r>
            <a:r>
              <a:rPr lang="nl-NL" sz="1600" dirty="0" smtClean="0"/>
              <a:t>&gt;  &lt;</a:t>
            </a:r>
            <a:r>
              <a:rPr lang="nl-NL" sz="1600" dirty="0"/>
              <a:t>Maand&gt; 4 &lt;/Maand</a:t>
            </a:r>
            <a:r>
              <a:rPr lang="nl-NL" sz="1600" dirty="0" smtClean="0"/>
              <a:t>&gt; &lt;</a:t>
            </a:r>
            <a:r>
              <a:rPr lang="nl-NL" sz="1600" dirty="0"/>
              <a:t>Jaar&gt; 1833 &lt;/Jaar&gt;</a:t>
            </a:r>
          </a:p>
          <a:p>
            <a:r>
              <a:rPr lang="nl-NL" sz="1600" dirty="0"/>
              <a:t>		&lt;/Geboortedatum&gt;</a:t>
            </a:r>
          </a:p>
          <a:p>
            <a:r>
              <a:rPr lang="nl-NL" sz="1600" dirty="0"/>
              <a:t>		&lt;Geboorteplaats&gt; Amsterdam &lt;/Geboorteplaats&gt;</a:t>
            </a:r>
          </a:p>
          <a:p>
            <a:r>
              <a:rPr lang="nl-NL" sz="1600" dirty="0" smtClean="0"/>
              <a:t>		&lt;</a:t>
            </a:r>
            <a:r>
              <a:rPr lang="nl-NL" sz="1600" dirty="0"/>
              <a:t>Beroep&gt; Schoenmaker &lt;/Beroep&gt;</a:t>
            </a:r>
          </a:p>
          <a:p>
            <a:r>
              <a:rPr lang="nl-NL" sz="1600" dirty="0"/>
              <a:t>	&lt;/Persoon&gt;</a:t>
            </a:r>
          </a:p>
          <a:p>
            <a:r>
              <a:rPr lang="nl-NL" sz="1600" dirty="0"/>
              <a:t>	&lt;Persoon  </a:t>
            </a:r>
            <a:r>
              <a:rPr lang="nl-NL" sz="1600" dirty="0" err="1"/>
              <a:t>id</a:t>
            </a:r>
            <a:r>
              <a:rPr lang="nl-NL" sz="1600" dirty="0"/>
              <a:t>="2" &gt;</a:t>
            </a:r>
          </a:p>
          <a:p>
            <a:r>
              <a:rPr lang="nl-NL" sz="1600" dirty="0"/>
              <a:t>		&lt;Voornamen&gt; Johanna Maria Petronella &lt;/Voornamen&gt;</a:t>
            </a:r>
          </a:p>
          <a:p>
            <a:r>
              <a:rPr lang="nl-NL" sz="1600" dirty="0"/>
              <a:t>		&lt;Achternaam&gt; </a:t>
            </a:r>
            <a:r>
              <a:rPr lang="nl-NL" sz="1600" dirty="0" err="1"/>
              <a:t>Leurink</a:t>
            </a:r>
            <a:r>
              <a:rPr lang="nl-NL" sz="1600" dirty="0"/>
              <a:t> &lt;/Achternaam&gt;</a:t>
            </a:r>
          </a:p>
          <a:p>
            <a:r>
              <a:rPr lang="nl-NL" sz="1600" dirty="0"/>
              <a:t>		&lt;Geboortedatum&gt;</a:t>
            </a:r>
          </a:p>
          <a:p>
            <a:r>
              <a:rPr lang="nl-NL" sz="1600" dirty="0"/>
              <a:t>			&lt;Dag&gt; 28 &lt;/Dag</a:t>
            </a:r>
            <a:r>
              <a:rPr lang="nl-NL" sz="1600" dirty="0" smtClean="0"/>
              <a:t>&gt;  &lt;</a:t>
            </a:r>
            <a:r>
              <a:rPr lang="nl-NL" sz="1600" dirty="0"/>
              <a:t>Maand&gt; 5 &lt;/Maand</a:t>
            </a:r>
            <a:r>
              <a:rPr lang="nl-NL" sz="1600" dirty="0" smtClean="0"/>
              <a:t>&gt; &lt;</a:t>
            </a:r>
            <a:r>
              <a:rPr lang="nl-NL" sz="1600" dirty="0"/>
              <a:t>Jaar&gt; 1842 &lt;/Jaar&gt;</a:t>
            </a:r>
          </a:p>
          <a:p>
            <a:r>
              <a:rPr lang="nl-NL" sz="1600" dirty="0"/>
              <a:t>		&lt;/Geboortedatum&gt;</a:t>
            </a:r>
          </a:p>
          <a:p>
            <a:r>
              <a:rPr lang="nl-NL" sz="1600" dirty="0"/>
              <a:t>		&lt;Geboorteplaats&gt; Amsterdam &lt;/Geboorteplaats&gt;</a:t>
            </a:r>
          </a:p>
          <a:p>
            <a:r>
              <a:rPr lang="nl-NL" sz="1600" dirty="0" smtClean="0"/>
              <a:t>		&lt;</a:t>
            </a:r>
            <a:r>
              <a:rPr lang="nl-NL" sz="1600" dirty="0"/>
              <a:t>Beroep&gt; zonder &lt;/Beroep&gt;</a:t>
            </a:r>
          </a:p>
          <a:p>
            <a:r>
              <a:rPr lang="nl-NL" sz="1600" dirty="0"/>
              <a:t>	&lt;/Persoon</a:t>
            </a:r>
            <a:r>
              <a:rPr lang="nl-NL" sz="1600" dirty="0" smtClean="0"/>
              <a:t>&gt;</a:t>
            </a:r>
          </a:p>
          <a:p>
            <a:r>
              <a:rPr lang="nl-NL" sz="1600" dirty="0"/>
              <a:t>	&lt;Huwelijk&gt;</a:t>
            </a:r>
          </a:p>
          <a:p>
            <a:r>
              <a:rPr lang="nl-NL" sz="1600" dirty="0"/>
              <a:t>		&lt;Datum&gt;</a:t>
            </a:r>
            <a:br>
              <a:rPr lang="nl-NL" sz="1600" dirty="0"/>
            </a:br>
            <a:r>
              <a:rPr lang="nl-NL" sz="1600" dirty="0"/>
              <a:t>			&lt;Dag&gt; 1 &lt;/Dag</a:t>
            </a:r>
            <a:r>
              <a:rPr lang="nl-NL" sz="1600" dirty="0" smtClean="0"/>
              <a:t>&gt; &lt;</a:t>
            </a:r>
            <a:r>
              <a:rPr lang="nl-NL" sz="1600" dirty="0"/>
              <a:t>Maand&gt; 6 &lt;/Maand</a:t>
            </a:r>
            <a:r>
              <a:rPr lang="nl-NL" sz="1600" dirty="0" smtClean="0"/>
              <a:t>&gt; &lt;</a:t>
            </a:r>
            <a:r>
              <a:rPr lang="nl-NL" sz="1600" dirty="0"/>
              <a:t>Jaar&gt; 1864 &lt;/Jaar&gt;</a:t>
            </a:r>
          </a:p>
          <a:p>
            <a:r>
              <a:rPr lang="nl-NL" sz="1600" dirty="0" smtClean="0"/>
              <a:t>		&lt;/</a:t>
            </a:r>
            <a:r>
              <a:rPr lang="nl-NL" sz="1600" dirty="0"/>
              <a:t>Datum&gt;	</a:t>
            </a:r>
          </a:p>
          <a:p>
            <a:r>
              <a:rPr lang="nl-NL" sz="1600" dirty="0"/>
              <a:t>		&lt;Bruidegom&gt; 1 &lt;/Bruidegom&gt;	</a:t>
            </a:r>
          </a:p>
          <a:p>
            <a:r>
              <a:rPr lang="nl-NL" sz="1600" dirty="0"/>
              <a:t>		&lt;Bruid&gt; 2 &lt;/Bruid&gt;	</a:t>
            </a:r>
          </a:p>
          <a:p>
            <a:r>
              <a:rPr lang="nl-NL" sz="1600" dirty="0" smtClean="0"/>
              <a:t>	&lt;/</a:t>
            </a:r>
            <a:r>
              <a:rPr lang="nl-NL" sz="1600" dirty="0"/>
              <a:t>Huwelijk&gt;</a:t>
            </a:r>
          </a:p>
          <a:p>
            <a:r>
              <a:rPr lang="nl-NL" sz="1600" dirty="0" smtClean="0"/>
              <a:t>&lt;/</a:t>
            </a:r>
            <a:r>
              <a:rPr lang="nl-NL" sz="1600" dirty="0"/>
              <a:t>Huwelijksakte&gt;</a:t>
            </a:r>
          </a:p>
          <a:p>
            <a:endParaRPr lang="nl-NL" sz="1600" dirty="0"/>
          </a:p>
        </p:txBody>
      </p:sp>
      <p:sp>
        <p:nvSpPr>
          <p:cNvPr id="11" name="Tekstvak 10"/>
          <p:cNvSpPr txBox="1"/>
          <p:nvPr/>
        </p:nvSpPr>
        <p:spPr>
          <a:xfrm>
            <a:off x="377370" y="2830253"/>
            <a:ext cx="3584952" cy="954107"/>
          </a:xfrm>
          <a:prstGeom prst="rect">
            <a:avLst/>
          </a:prstGeom>
          <a:noFill/>
        </p:spPr>
        <p:txBody>
          <a:bodyPr wrap="square" rtlCol="0">
            <a:spAutoFit/>
          </a:bodyPr>
          <a:lstStyle/>
          <a:p>
            <a:r>
              <a:rPr lang="nl-NL" sz="2800" dirty="0" smtClean="0"/>
              <a:t>Wat zie je hiernaast in XML beschreven staan?</a:t>
            </a:r>
            <a:endParaRPr lang="nl-NL" sz="2800" dirty="0"/>
          </a:p>
        </p:txBody>
      </p:sp>
      <p:sp>
        <p:nvSpPr>
          <p:cNvPr id="13" name="Titel 1"/>
          <p:cNvSpPr txBox="1">
            <a:spLocks/>
          </p:cNvSpPr>
          <p:nvPr/>
        </p:nvSpPr>
        <p:spPr>
          <a:xfrm>
            <a:off x="457199" y="1062316"/>
            <a:ext cx="3897088" cy="870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smtClean="0"/>
              <a:t>Opgave 2.4</a:t>
            </a:r>
            <a:endParaRPr lang="nl-NL" dirty="0"/>
          </a:p>
        </p:txBody>
      </p:sp>
    </p:spTree>
    <p:extLst>
      <p:ext uri="{BB962C8B-B14F-4D97-AF65-F5344CB8AC3E}">
        <p14:creationId xmlns:p14="http://schemas.microsoft.com/office/powerpoint/2010/main" val="420692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t>
            </a:r>
            <a:r>
              <a:rPr lang="nl-NL" dirty="0" smtClean="0"/>
              <a:t>archief? </a:t>
            </a:r>
            <a:r>
              <a:rPr lang="nl-NL" dirty="0" smtClean="0"/>
              <a:t>(3)</a:t>
            </a:r>
            <a:endParaRPr lang="nl-NL" dirty="0"/>
          </a:p>
        </p:txBody>
      </p:sp>
      <p:sp>
        <p:nvSpPr>
          <p:cNvPr id="3" name="Tijdelijke aanduiding voor inhoud 2"/>
          <p:cNvSpPr>
            <a:spLocks noGrp="1"/>
          </p:cNvSpPr>
          <p:nvPr>
            <p:ph idx="1"/>
          </p:nvPr>
        </p:nvSpPr>
        <p:spPr/>
        <p:txBody>
          <a:bodyPr/>
          <a:lstStyle/>
          <a:p>
            <a:pPr marL="0" indent="0">
              <a:buNone/>
            </a:pPr>
            <a:r>
              <a:rPr lang="nl-NL" dirty="0" smtClean="0"/>
              <a:t>Doel van archief:</a:t>
            </a:r>
            <a:br>
              <a:rPr lang="nl-NL" dirty="0" smtClean="0"/>
            </a:br>
            <a:endParaRPr lang="nl-NL" dirty="0" smtClean="0"/>
          </a:p>
          <a:p>
            <a:pPr marL="914400" lvl="1" indent="-457200">
              <a:buFont typeface="+mj-lt"/>
              <a:buAutoNum type="arabicPeriod"/>
            </a:pPr>
            <a:r>
              <a:rPr lang="nl-NL" sz="2800" dirty="0"/>
              <a:t>Gebruik in de eigen dagelijkse bedrijfsvoering</a:t>
            </a:r>
            <a:r>
              <a:rPr lang="nl-NL" sz="2800" dirty="0" smtClean="0"/>
              <a:t>;</a:t>
            </a:r>
            <a:br>
              <a:rPr lang="nl-NL" sz="2800" dirty="0" smtClean="0"/>
            </a:br>
            <a:endParaRPr lang="nl-NL" sz="2800" dirty="0"/>
          </a:p>
          <a:p>
            <a:pPr marL="914400" lvl="1" indent="-457200">
              <a:buFont typeface="+mj-lt"/>
              <a:buAutoNum type="arabicPeriod"/>
            </a:pPr>
            <a:r>
              <a:rPr lang="nl-NL" sz="2800" dirty="0"/>
              <a:t>Aflegging van verantwoording</a:t>
            </a:r>
            <a:r>
              <a:rPr lang="nl-NL" sz="2800" dirty="0" smtClean="0"/>
              <a:t>;</a:t>
            </a:r>
            <a:br>
              <a:rPr lang="nl-NL" sz="2800" dirty="0" smtClean="0"/>
            </a:br>
            <a:endParaRPr lang="nl-NL" sz="2800" dirty="0"/>
          </a:p>
          <a:p>
            <a:pPr marL="914400" lvl="1" indent="-457200">
              <a:buFont typeface="+mj-lt"/>
              <a:buAutoNum type="arabicPeriod"/>
            </a:pPr>
            <a:r>
              <a:rPr lang="nl-NL" sz="2800" dirty="0" smtClean="0"/>
              <a:t>Recht- </a:t>
            </a:r>
            <a:r>
              <a:rPr lang="nl-NL" sz="2800" dirty="0"/>
              <a:t>en bewijsvinding</a:t>
            </a:r>
            <a:r>
              <a:rPr lang="nl-NL" sz="2800" dirty="0" smtClean="0"/>
              <a:t>;</a:t>
            </a:r>
            <a:br>
              <a:rPr lang="nl-NL" sz="2800" dirty="0" smtClean="0"/>
            </a:br>
            <a:endParaRPr lang="nl-NL" sz="2800" dirty="0"/>
          </a:p>
          <a:p>
            <a:pPr marL="914400" lvl="1" indent="-457200">
              <a:buFont typeface="+mj-lt"/>
              <a:buAutoNum type="arabicPeriod"/>
            </a:pPr>
            <a:r>
              <a:rPr lang="nl-NL" sz="2800" dirty="0" smtClean="0"/>
              <a:t>Cultuurhistorische </a:t>
            </a:r>
            <a:r>
              <a:rPr lang="nl-NL" sz="2800" dirty="0"/>
              <a:t>waarde, het persoonlijke en het gemeenschappelijke geheugen.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5</a:t>
            </a:fld>
            <a:endParaRPr lang="nl-NL" dirty="0"/>
          </a:p>
        </p:txBody>
      </p:sp>
    </p:spTree>
    <p:extLst>
      <p:ext uri="{BB962C8B-B14F-4D97-AF65-F5344CB8AC3E}">
        <p14:creationId xmlns:p14="http://schemas.microsoft.com/office/powerpoint/2010/main" val="3315407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digitaal archief? </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Digitaal archief is archief, maar dan digitaal.</a:t>
            </a:r>
          </a:p>
          <a:p>
            <a:endParaRPr lang="nl-NL" dirty="0"/>
          </a:p>
          <a:p>
            <a:r>
              <a:rPr lang="nl-NL" dirty="0" smtClean="0"/>
              <a:t>Digitaal archief is digitale procesgebonden informatie</a:t>
            </a:r>
          </a:p>
          <a:p>
            <a:endParaRPr lang="nl-NL" dirty="0"/>
          </a:p>
          <a:p>
            <a:pPr marL="0" indent="0" algn="ctr">
              <a:buNone/>
            </a:pPr>
            <a:r>
              <a:rPr lang="nl-NL" i="1" dirty="0"/>
              <a:t>bescheiden, </a:t>
            </a:r>
            <a:r>
              <a:rPr lang="nl-NL" b="1" i="1" dirty="0"/>
              <a:t>ongeacht hun vorm</a:t>
            </a:r>
            <a:r>
              <a:rPr lang="nl-NL" i="1" dirty="0"/>
              <a:t>, door een overheidsorgaan ontvangen of opgemaakt en naar hun aard bestemd daaronder te berusten</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6</a:t>
            </a:fld>
            <a:endParaRPr lang="nl-NL" dirty="0"/>
          </a:p>
        </p:txBody>
      </p:sp>
    </p:spTree>
    <p:extLst>
      <p:ext uri="{BB962C8B-B14F-4D97-AF65-F5344CB8AC3E}">
        <p14:creationId xmlns:p14="http://schemas.microsoft.com/office/powerpoint/2010/main" val="315509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analoog en digitaal archief</a:t>
            </a:r>
            <a:endParaRPr lang="nl-NL" dirty="0"/>
          </a:p>
        </p:txBody>
      </p:sp>
      <p:sp>
        <p:nvSpPr>
          <p:cNvPr id="3" name="Tijdelijke aanduiding voor inhoud 2"/>
          <p:cNvSpPr>
            <a:spLocks noGrp="1"/>
          </p:cNvSpPr>
          <p:nvPr>
            <p:ph idx="1"/>
          </p:nvPr>
        </p:nvSpPr>
        <p:spPr/>
        <p:txBody>
          <a:bodyPr/>
          <a:lstStyle/>
          <a:p>
            <a:pPr marL="0" indent="0">
              <a:buNone/>
            </a:pPr>
            <a:r>
              <a:rPr lang="nl-NL" dirty="0" smtClean="0"/>
              <a:t/>
            </a:r>
            <a:br>
              <a:rPr lang="nl-NL" dirty="0" smtClean="0"/>
            </a:br>
            <a:r>
              <a:rPr lang="nl-NL" dirty="0" smtClean="0"/>
              <a:t>Er zijn ook verschillen tussen analoog archief en digitaal archief:</a:t>
            </a:r>
          </a:p>
          <a:p>
            <a:pPr marL="0" indent="0">
              <a:buNone/>
            </a:pPr>
            <a:endParaRPr lang="nl-NL" dirty="0"/>
          </a:p>
          <a:p>
            <a:r>
              <a:rPr lang="nl-NL" dirty="0" smtClean="0"/>
              <a:t>Inkt zit vast op papier:  de informatie en de drager zijn één geheel; digitale informatie zit los van de drager</a:t>
            </a:r>
          </a:p>
          <a:p>
            <a:endParaRPr lang="nl-NL" dirty="0"/>
          </a:p>
          <a:p>
            <a:r>
              <a:rPr lang="nl-NL" dirty="0" smtClean="0"/>
              <a:t>Inkt op papier kan direct gelezen worden; voor digitaal archief is altijd hardware en software nodig om de data weer te geven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7</a:t>
            </a:fld>
            <a:endParaRPr lang="nl-NL" dirty="0"/>
          </a:p>
        </p:txBody>
      </p:sp>
    </p:spTree>
    <p:extLst>
      <p:ext uri="{BB962C8B-B14F-4D97-AF65-F5344CB8AC3E}">
        <p14:creationId xmlns:p14="http://schemas.microsoft.com/office/powerpoint/2010/main" val="326842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en nadelen digitaal archief</a:t>
            </a:r>
            <a:endParaRPr lang="nl-NL" dirty="0"/>
          </a:p>
        </p:txBody>
      </p:sp>
      <p:sp>
        <p:nvSpPr>
          <p:cNvPr id="3" name="Tijdelijke aanduiding voor inhoud 2"/>
          <p:cNvSpPr>
            <a:spLocks noGrp="1"/>
          </p:cNvSpPr>
          <p:nvPr>
            <p:ph idx="1"/>
          </p:nvPr>
        </p:nvSpPr>
        <p:spPr/>
        <p:txBody>
          <a:bodyPr/>
          <a:lstStyle/>
          <a:p>
            <a:pPr marL="0" indent="0">
              <a:buNone/>
            </a:pPr>
            <a:r>
              <a:rPr lang="nl-NL" dirty="0" smtClean="0"/>
              <a:t>Vergeleken met analoog archief heeft digitaal archief voor- en nadelen:</a:t>
            </a:r>
            <a:br>
              <a:rPr lang="nl-NL" dirty="0" smtClean="0"/>
            </a:br>
            <a:endParaRPr lang="nl-NL" dirty="0" smtClean="0"/>
          </a:p>
          <a:p>
            <a:pPr>
              <a:buFont typeface="Calibri" panose="020F0502020204030204" pitchFamily="34" charset="0"/>
              <a:buChar char="+"/>
            </a:pPr>
            <a:r>
              <a:rPr lang="nl-NL" dirty="0" smtClean="0"/>
              <a:t>Digitaal archief neemt minder ruimte in, en de hoeveelheid benodigde ruimte neemt elk jaar af</a:t>
            </a:r>
          </a:p>
          <a:p>
            <a:pPr>
              <a:buFont typeface="Calibri" panose="020F0502020204030204" pitchFamily="34" charset="0"/>
              <a:buChar char="+"/>
            </a:pPr>
            <a:r>
              <a:rPr lang="nl-NL" dirty="0" smtClean="0"/>
              <a:t>Digitaal archief kan </a:t>
            </a:r>
            <a:r>
              <a:rPr lang="nl-NL" i="1" dirty="0" smtClean="0"/>
              <a:t>full-text </a:t>
            </a:r>
            <a:r>
              <a:rPr lang="nl-NL" dirty="0" smtClean="0"/>
              <a:t>doorzoekbaar zijn of worden gemaakt</a:t>
            </a:r>
          </a:p>
          <a:p>
            <a:pPr>
              <a:buFont typeface="Calibri" panose="020F0502020204030204" pitchFamily="34" charset="0"/>
              <a:buChar char="+"/>
            </a:pPr>
            <a:r>
              <a:rPr lang="nl-NL" dirty="0" smtClean="0"/>
              <a:t>Digitaal archief is heel gemakkelijk te kopiëren en te transporteren</a:t>
            </a:r>
          </a:p>
          <a:p>
            <a:pPr>
              <a:buFont typeface="Calibri" panose="020F0502020204030204" pitchFamily="34" charset="0"/>
              <a:buChar char="+"/>
            </a:pPr>
            <a:r>
              <a:rPr lang="nl-NL" dirty="0" smtClean="0"/>
              <a:t>De conditie van digitaal archief is automatisch te controleren</a:t>
            </a:r>
          </a:p>
          <a:p>
            <a:pPr>
              <a:buFont typeface="Calibri" panose="020F0502020204030204" pitchFamily="34" charset="0"/>
              <a:buChar char="-"/>
            </a:pPr>
            <a:r>
              <a:rPr lang="nl-NL" dirty="0" smtClean="0"/>
              <a:t>Digitaal archief vereist altijd hardware en software om het te raadplegen</a:t>
            </a:r>
          </a:p>
          <a:p>
            <a:pPr>
              <a:buFont typeface="Calibri" panose="020F0502020204030204" pitchFamily="34" charset="0"/>
              <a:buChar char="-"/>
            </a:pPr>
            <a:r>
              <a:rPr lang="nl-NL" dirty="0" smtClean="0"/>
              <a:t>Digitale hardware en software zijn snel aan veroudering onderhevig</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8</a:t>
            </a:fld>
            <a:endParaRPr lang="nl-NL" dirty="0"/>
          </a:p>
        </p:txBody>
      </p:sp>
    </p:spTree>
    <p:extLst>
      <p:ext uri="{BB962C8B-B14F-4D97-AF65-F5344CB8AC3E}">
        <p14:creationId xmlns:p14="http://schemas.microsoft.com/office/powerpoint/2010/main" val="269751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digitaal archief</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We kennen 2 soorten digitaal archief:</a:t>
            </a:r>
            <a:endParaRPr lang="nl-NL" dirty="0"/>
          </a:p>
          <a:p>
            <a:pPr marL="0" indent="0">
              <a:buNone/>
            </a:pPr>
            <a:endParaRPr lang="nl-NL" dirty="0" smtClean="0"/>
          </a:p>
          <a:p>
            <a:pPr marL="514350" indent="-514350">
              <a:buAutoNum type="arabicPeriod"/>
            </a:pPr>
            <a:r>
              <a:rPr lang="nl-NL" b="1" dirty="0" smtClean="0"/>
              <a:t>Gedigitaliseerd archief</a:t>
            </a:r>
            <a:br>
              <a:rPr lang="nl-NL" b="1" dirty="0" smtClean="0"/>
            </a:br>
            <a:r>
              <a:rPr lang="nl-NL" dirty="0" smtClean="0"/>
              <a:t>Van een analoge gegevensdrager is een digitale reproductie gemaakt. </a:t>
            </a:r>
            <a:br>
              <a:rPr lang="nl-NL" dirty="0" smtClean="0"/>
            </a:br>
            <a:r>
              <a:rPr lang="nl-NL" dirty="0" smtClean="0"/>
              <a:t>Is de analoge drager daarna vernietigd, dan spreken we van ‘vervanging’ of ‘substitutie’.</a:t>
            </a:r>
          </a:p>
          <a:p>
            <a:pPr marL="514350" indent="-514350">
              <a:buAutoNum type="arabicPeriod"/>
            </a:pPr>
            <a:endParaRPr lang="nl-NL" dirty="0"/>
          </a:p>
          <a:p>
            <a:pPr marL="514350" indent="-514350">
              <a:buAutoNum type="arabicPeriod"/>
            </a:pPr>
            <a:r>
              <a:rPr lang="nl-NL" b="1" dirty="0" smtClean="0"/>
              <a:t>Born-digital archief</a:t>
            </a:r>
            <a:br>
              <a:rPr lang="nl-NL" b="1" dirty="0" smtClean="0"/>
            </a:br>
            <a:r>
              <a:rPr lang="nl-NL" dirty="0" smtClean="0"/>
              <a:t>Het archiefstuk is digitaal gevormd en opgeslagen op een digitale gegevensdrager. Deze kan soms geprint worden.</a:t>
            </a:r>
          </a:p>
          <a:p>
            <a:pPr marL="514350" indent="-514350">
              <a:buAutoNum type="arabicPeriod"/>
            </a:pPr>
            <a:endParaRPr lang="nl-NL" b="1" dirty="0"/>
          </a:p>
          <a:p>
            <a:pPr marL="0" indent="0">
              <a:buNone/>
            </a:pPr>
            <a:r>
              <a:rPr lang="nl-NL" dirty="0" smtClean="0"/>
              <a:t>Bij omzetting </a:t>
            </a:r>
            <a:r>
              <a:rPr lang="nl-NL" dirty="0"/>
              <a:t>(digitaliseren, printen) </a:t>
            </a:r>
            <a:r>
              <a:rPr lang="nl-NL" dirty="0" smtClean="0"/>
              <a:t>kan informatieverlies optreden!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9</a:t>
            </a:fld>
            <a:endParaRPr lang="nl-NL" dirty="0"/>
          </a:p>
        </p:txBody>
      </p:sp>
    </p:spTree>
    <p:extLst>
      <p:ext uri="{BB962C8B-B14F-4D97-AF65-F5344CB8AC3E}">
        <p14:creationId xmlns:p14="http://schemas.microsoft.com/office/powerpoint/2010/main" val="239759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E0B9F-1139-43B4-8A37-E15276EE121D}"/>
</file>

<file path=customXml/itemProps2.xml><?xml version="1.0" encoding="utf-8"?>
<ds:datastoreItem xmlns:ds="http://schemas.openxmlformats.org/officeDocument/2006/customXml" ds:itemID="{8BC468AF-EE55-4874-9606-AFBF1AC750C6}"/>
</file>

<file path=docProps/app.xml><?xml version="1.0" encoding="utf-8"?>
<Properties xmlns="http://schemas.openxmlformats.org/officeDocument/2006/extended-properties" xmlns:vt="http://schemas.openxmlformats.org/officeDocument/2006/docPropsVTypes">
  <Template>Office Theme</Template>
  <TotalTime>1078</TotalTime>
  <Words>1299</Words>
  <Application>Microsoft Office PowerPoint</Application>
  <PresentationFormat>Aangepast</PresentationFormat>
  <Paragraphs>310</Paragraphs>
  <Slides>40</Slides>
  <Notes>0</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Office Theme</vt:lpstr>
      <vt:lpstr>PowerPoint-presentatie</vt:lpstr>
      <vt:lpstr>Inhoud van de module E-depot</vt:lpstr>
      <vt:lpstr>Wat is archief? (1)</vt:lpstr>
      <vt:lpstr>Wat is archief? (2)</vt:lpstr>
      <vt:lpstr>Wat is archief? (3)</vt:lpstr>
      <vt:lpstr>Wat is digitaal archief? </vt:lpstr>
      <vt:lpstr>Verschil analoog en digitaal archief</vt:lpstr>
      <vt:lpstr>Voordelen en nadelen digitaal archief</vt:lpstr>
      <vt:lpstr>Soorten digitaal archief</vt:lpstr>
      <vt:lpstr>Kwaliteitskenmerken archief</vt:lpstr>
      <vt:lpstr>Overbrenging en uitplaatsing</vt:lpstr>
      <vt:lpstr>Wat zijn metadata? </vt:lpstr>
      <vt:lpstr>Doelen van metadata</vt:lpstr>
      <vt:lpstr>PowerPoint-presentatie</vt:lpstr>
      <vt:lpstr>PowerPoint-presentatie</vt:lpstr>
      <vt:lpstr>Technische metadata</vt:lpstr>
      <vt:lpstr>PowerPoint-presentatie</vt:lpstr>
      <vt:lpstr>Technische metadata — Checksums</vt:lpstr>
      <vt:lpstr>Het nut van checksums</vt:lpstr>
      <vt:lpstr>Voorbeelden</vt:lpstr>
      <vt:lpstr>PowerPoint-presentatie</vt:lpstr>
      <vt:lpstr>PowerPoint-presentatie</vt:lpstr>
      <vt:lpstr>PowerPoint-presentatie</vt:lpstr>
      <vt:lpstr>PowerPoint-presentatie</vt:lpstr>
      <vt:lpstr>PowerPoint-presentatie</vt:lpstr>
      <vt:lpstr>XML</vt:lpstr>
      <vt:lpstr>Opbouw XML (1)</vt:lpstr>
      <vt:lpstr>Opbouw XML (2)</vt:lpstr>
      <vt:lpstr>PowerPoint-presentatie</vt:lpstr>
      <vt:lpstr>PowerPoint-presentatie</vt:lpstr>
      <vt:lpstr>PowerPoint-presentatie</vt:lpstr>
      <vt:lpstr>Opgave 1.1</vt:lpstr>
      <vt:lpstr>Opgave 1.2</vt:lpstr>
      <vt:lpstr>Opgave 1.3</vt:lpstr>
      <vt:lpstr>Opgave 1.4</vt:lpstr>
      <vt:lpstr>Opgave 1.5</vt:lpstr>
      <vt:lpstr>Opgave 2.1</vt:lpstr>
      <vt:lpstr>Opgave 2.2</vt:lpstr>
      <vt:lpstr>Opgave 2.3</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Jeroen van Luin</dc:creator>
  <cp:lastModifiedBy>Jeroen van Luin</cp:lastModifiedBy>
  <cp:revision>57</cp:revision>
  <dcterms:created xsi:type="dcterms:W3CDTF">2017-04-06T13:47:56Z</dcterms:created>
  <dcterms:modified xsi:type="dcterms:W3CDTF">2018-06-11T22:48:48Z</dcterms:modified>
</cp:coreProperties>
</file>