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2"/>
  </p:notesMasterIdLst>
  <p:handoutMasterIdLst>
    <p:handoutMasterId r:id="rId13"/>
  </p:handoutMasterIdLst>
  <p:sldIdLst>
    <p:sldId id="288" r:id="rId2"/>
    <p:sldId id="294" r:id="rId3"/>
    <p:sldId id="290" r:id="rId4"/>
    <p:sldId id="289" r:id="rId5"/>
    <p:sldId id="267" r:id="rId6"/>
    <p:sldId id="304" r:id="rId7"/>
    <p:sldId id="305" r:id="rId8"/>
    <p:sldId id="306" r:id="rId9"/>
    <p:sldId id="311" r:id="rId10"/>
    <p:sldId id="282" r:id="rId11"/>
  </p:sldIdLst>
  <p:sldSz cx="9144000" cy="6858000" type="screen4x3"/>
  <p:notesSz cx="6797675" cy="9926638"/>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0714"/>
    <a:srgbClr val="CD23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79302" autoAdjust="0"/>
  </p:normalViewPr>
  <p:slideViewPr>
    <p:cSldViewPr snapToGrid="0">
      <p:cViewPr varScale="1">
        <p:scale>
          <a:sx n="59" d="100"/>
          <a:sy n="59" d="100"/>
        </p:scale>
        <p:origin x="169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E52C2B4-AC16-5445-B1D2-ADBBBF4F010E}" type="datetimeFigureOut">
              <a:rPr lang="nl-NL"/>
              <a:pPr/>
              <a:t>11-3-2018</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78BA16A-04F0-8841-B2D1-90F353F48CE8}" type="slidenum">
              <a:rPr/>
              <a:pPr/>
              <a:t>‹nr.›</a:t>
            </a:fld>
            <a:endParaRPr lang="nl-NL"/>
          </a:p>
        </p:txBody>
      </p:sp>
    </p:spTree>
    <p:extLst>
      <p:ext uri="{BB962C8B-B14F-4D97-AF65-F5344CB8AC3E}">
        <p14:creationId xmlns:p14="http://schemas.microsoft.com/office/powerpoint/2010/main" val="23558491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7158A15-4237-A44C-9188-5F8EDDC408D8}" type="datetimeFigureOut">
              <a:rPr lang="nl-NL"/>
              <a:pPr/>
              <a:t>11-3-2018</a:t>
            </a:fld>
            <a:endParaRPr lang="nl-NL"/>
          </a:p>
        </p:txBody>
      </p:sp>
      <p:sp>
        <p:nvSpPr>
          <p:cNvPr id="4" name="Tijdelijke aanduiding voor dia-afbeelding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92FB253-C65E-614D-987F-F9467A00A59B}" type="slidenum">
              <a:rPr/>
              <a:pPr/>
              <a:t>‹nr.›</a:t>
            </a:fld>
            <a:endParaRPr lang="nl-NL"/>
          </a:p>
        </p:txBody>
      </p:sp>
    </p:spTree>
    <p:extLst>
      <p:ext uri="{BB962C8B-B14F-4D97-AF65-F5344CB8AC3E}">
        <p14:creationId xmlns:p14="http://schemas.microsoft.com/office/powerpoint/2010/main" val="34550432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E92FB253-C65E-614D-987F-F9467A00A59B}" type="slidenum">
              <a:rPr lang="nl-NL" smtClean="0"/>
              <a:pPr/>
              <a:t>2</a:t>
            </a:fld>
            <a:endParaRPr lang="nl-NL"/>
          </a:p>
        </p:txBody>
      </p:sp>
    </p:spTree>
    <p:extLst>
      <p:ext uri="{BB962C8B-B14F-4D97-AF65-F5344CB8AC3E}">
        <p14:creationId xmlns:p14="http://schemas.microsoft.com/office/powerpoint/2010/main" val="3224988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smtClean="0"/>
              <a:t>NHA is straks beheerder van de overgebrachte archieven.</a:t>
            </a:r>
            <a:r>
              <a:rPr lang="nl-NL" baseline="0" dirty="0" smtClean="0"/>
              <a:t> Indien er onjuiste hotspots zijn toegewezen, wordt er of aan het NHA archief overgedragen dat niet bewaard of te worden of is er juist archief vernietigd dat wel bewaard had moeten worden. Nu kan het NHA al in een vroeger stadium input leveren of er iets wel of niet te bewaren is op basis van de geldende selectielijst. Anders bestaat de kans dat er archief verloren gaat of dat er achteraf bij de bewerking van een archiefblok pas deze input wordt geleverd en het meer tijd en werk kost.</a:t>
            </a:r>
          </a:p>
          <a:p>
            <a:pPr marL="228600" indent="-228600">
              <a:buAutoNum type="arabicPeriod"/>
            </a:pPr>
            <a:r>
              <a:rPr lang="nl-NL" sz="1200" kern="1200" dirty="0" smtClean="0">
                <a:solidFill>
                  <a:schemeClr val="tx1"/>
                </a:solidFill>
                <a:effectLst/>
                <a:latin typeface="+mn-lt"/>
                <a:ea typeface="+mn-ea"/>
                <a:cs typeface="+mn-cs"/>
              </a:rPr>
              <a:t>Veel zorgdragers staan nauw in contact met elkaar, met het NHA in de regie kan er makkelijk samen worden gewerkt en gebruik worden gemaakt van meerdere experts.</a:t>
            </a:r>
          </a:p>
          <a:p>
            <a:pPr marL="228600" indent="-228600">
              <a:buAutoNum type="arabicPeriod"/>
            </a:pPr>
            <a:r>
              <a:rPr lang="nl-NL" sz="1200" kern="1200" dirty="0" smtClean="0">
                <a:solidFill>
                  <a:schemeClr val="tx1"/>
                </a:solidFill>
                <a:effectLst/>
                <a:latin typeface="+mn-lt"/>
                <a:ea typeface="+mn-ea"/>
                <a:cs typeface="+mn-cs"/>
              </a:rPr>
              <a:t>Door middel van uniform</a:t>
            </a:r>
            <a:r>
              <a:rPr lang="nl-NL" sz="1200" kern="1200" baseline="0" dirty="0" smtClean="0">
                <a:solidFill>
                  <a:schemeClr val="tx1"/>
                </a:solidFill>
                <a:effectLst/>
                <a:latin typeface="+mn-lt"/>
                <a:ea typeface="+mn-ea"/>
                <a:cs typeface="+mn-cs"/>
              </a:rPr>
              <a:t> beleid kan er onderling beter worden afgestemd voor wie een </a:t>
            </a:r>
            <a:r>
              <a:rPr lang="nl-NL" sz="1200" kern="1200" baseline="0" dirty="0" err="1" smtClean="0">
                <a:solidFill>
                  <a:schemeClr val="tx1"/>
                </a:solidFill>
                <a:effectLst/>
                <a:latin typeface="+mn-lt"/>
                <a:ea typeface="+mn-ea"/>
                <a:cs typeface="+mn-cs"/>
              </a:rPr>
              <a:t>hotspot</a:t>
            </a:r>
            <a:r>
              <a:rPr lang="nl-NL" sz="1200" kern="1200" baseline="0" dirty="0" smtClean="0">
                <a:solidFill>
                  <a:schemeClr val="tx1"/>
                </a:solidFill>
                <a:effectLst/>
                <a:latin typeface="+mn-lt"/>
                <a:ea typeface="+mn-ea"/>
                <a:cs typeface="+mn-cs"/>
              </a:rPr>
              <a:t> geldt of dat het een regionale of provinciale </a:t>
            </a:r>
            <a:r>
              <a:rPr lang="nl-NL" sz="1200" kern="1200" baseline="0" dirty="0" err="1" smtClean="0">
                <a:solidFill>
                  <a:schemeClr val="tx1"/>
                </a:solidFill>
                <a:effectLst/>
                <a:latin typeface="+mn-lt"/>
                <a:ea typeface="+mn-ea"/>
                <a:cs typeface="+mn-cs"/>
              </a:rPr>
              <a:t>hotspot</a:t>
            </a:r>
            <a:r>
              <a:rPr lang="nl-NL" sz="1200" kern="1200" baseline="0" dirty="0" smtClean="0">
                <a:solidFill>
                  <a:schemeClr val="tx1"/>
                </a:solidFill>
                <a:effectLst/>
                <a:latin typeface="+mn-lt"/>
                <a:ea typeface="+mn-ea"/>
                <a:cs typeface="+mn-cs"/>
              </a:rPr>
              <a:t> betreft.</a:t>
            </a:r>
          </a:p>
          <a:p>
            <a:pPr marL="228600" indent="-228600">
              <a:buAutoNum type="arabicPeriod"/>
            </a:pPr>
            <a:r>
              <a:rPr lang="nl-NL" sz="1200" kern="1200" baseline="0" dirty="0" smtClean="0">
                <a:solidFill>
                  <a:schemeClr val="tx1"/>
                </a:solidFill>
                <a:effectLst/>
                <a:latin typeface="+mn-lt"/>
                <a:ea typeface="+mn-ea"/>
                <a:cs typeface="+mn-cs"/>
              </a:rPr>
              <a:t>Voor iedere aangesloten zorgdrager een apart traject doorlopen is te arbeidsintensief.</a:t>
            </a:r>
            <a:endParaRPr lang="nl-NL" dirty="0"/>
          </a:p>
        </p:txBody>
      </p:sp>
      <p:sp>
        <p:nvSpPr>
          <p:cNvPr id="4" name="Tijdelijke aanduiding voor dianummer 3"/>
          <p:cNvSpPr>
            <a:spLocks noGrp="1"/>
          </p:cNvSpPr>
          <p:nvPr>
            <p:ph type="sldNum" sz="quarter" idx="10"/>
          </p:nvPr>
        </p:nvSpPr>
        <p:spPr/>
        <p:txBody>
          <a:bodyPr/>
          <a:lstStyle/>
          <a:p>
            <a:fld id="{E92FB253-C65E-614D-987F-F9467A00A59B}" type="slidenum">
              <a:rPr lang="nl-NL" smtClean="0"/>
              <a:pPr/>
              <a:t>3</a:t>
            </a:fld>
            <a:endParaRPr lang="nl-NL"/>
          </a:p>
        </p:txBody>
      </p:sp>
    </p:spTree>
    <p:extLst>
      <p:ext uri="{BB962C8B-B14F-4D97-AF65-F5344CB8AC3E}">
        <p14:creationId xmlns:p14="http://schemas.microsoft.com/office/powerpoint/2010/main" val="1642430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E92FB253-C65E-614D-987F-F9467A00A59B}" type="slidenum">
              <a:rPr lang="nl-NL" smtClean="0"/>
              <a:pPr/>
              <a:t>4</a:t>
            </a:fld>
            <a:endParaRPr lang="nl-NL"/>
          </a:p>
        </p:txBody>
      </p:sp>
    </p:spTree>
    <p:extLst>
      <p:ext uri="{BB962C8B-B14F-4D97-AF65-F5344CB8AC3E}">
        <p14:creationId xmlns:p14="http://schemas.microsoft.com/office/powerpoint/2010/main" val="2099518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Akkoordverklaringen kunnen via de mail worden aangeleverd.</a:t>
            </a:r>
          </a:p>
          <a:p>
            <a:r>
              <a:rPr lang="nl-NL" dirty="0" smtClean="0"/>
              <a:t>In</a:t>
            </a:r>
            <a:r>
              <a:rPr lang="nl-NL" baseline="0" dirty="0" smtClean="0"/>
              <a:t> procesvoorstel ook update voor vervolgmonitors uitwerken en mogelijkheid tot een derde expertmeeting indien nodig.</a:t>
            </a:r>
          </a:p>
          <a:p>
            <a:r>
              <a:rPr lang="nl-NL" baseline="0" dirty="0" smtClean="0"/>
              <a:t>Profiel interne experts: mensen die gedurende de periode van de </a:t>
            </a:r>
            <a:r>
              <a:rPr lang="nl-NL" baseline="0" dirty="0" err="1" smtClean="0"/>
              <a:t>hotspot</a:t>
            </a:r>
            <a:r>
              <a:rPr lang="nl-NL" baseline="0" dirty="0" smtClean="0"/>
              <a:t>-monitor die kennis heeft van gebeurtenissen van de samenleving van het werking gebeid van de zorgdrager als geheeld van die periode en daar een bredere blik op heeft.</a:t>
            </a:r>
            <a:endParaRPr lang="nl-NL" dirty="0" smtClean="0"/>
          </a:p>
          <a:p>
            <a:r>
              <a:rPr lang="nl-NL" dirty="0" smtClean="0"/>
              <a:t>Vastleggen van de monitor door </a:t>
            </a:r>
            <a:r>
              <a:rPr lang="nl-NL" baseline="0" dirty="0" smtClean="0"/>
              <a:t>het SIO (Strategisch Informatieoverleg) of het bestuur van de zorgdrager.</a:t>
            </a:r>
          </a:p>
        </p:txBody>
      </p:sp>
      <p:sp>
        <p:nvSpPr>
          <p:cNvPr id="4" name="Tijdelijke aanduiding voor dianummer 3"/>
          <p:cNvSpPr>
            <a:spLocks noGrp="1"/>
          </p:cNvSpPr>
          <p:nvPr>
            <p:ph type="sldNum" sz="quarter" idx="10"/>
          </p:nvPr>
        </p:nvSpPr>
        <p:spPr/>
        <p:txBody>
          <a:bodyPr/>
          <a:lstStyle/>
          <a:p>
            <a:fld id="{E92FB253-C65E-614D-987F-F9467A00A59B}" type="slidenum">
              <a:rPr lang="nl-NL" smtClean="0"/>
              <a:pPr/>
              <a:t>5</a:t>
            </a:fld>
            <a:endParaRPr lang="nl-NL"/>
          </a:p>
        </p:txBody>
      </p:sp>
    </p:spTree>
    <p:extLst>
      <p:ext uri="{BB962C8B-B14F-4D97-AF65-F5344CB8AC3E}">
        <p14:creationId xmlns:p14="http://schemas.microsoft.com/office/powerpoint/2010/main" val="1768894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E92FB253-C65E-614D-987F-F9467A00A59B}" type="slidenum">
              <a:rPr lang="nl-NL" smtClean="0"/>
              <a:pPr/>
              <a:t>6</a:t>
            </a:fld>
            <a:endParaRPr lang="nl-NL"/>
          </a:p>
        </p:txBody>
      </p:sp>
    </p:spTree>
    <p:extLst>
      <p:ext uri="{BB962C8B-B14F-4D97-AF65-F5344CB8AC3E}">
        <p14:creationId xmlns:p14="http://schemas.microsoft.com/office/powerpoint/2010/main" val="604524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r>
              <a:rPr lang="nl-NL" dirty="0" smtClean="0"/>
              <a:t>In het acquisitiebeleidsplan staat :</a:t>
            </a:r>
          </a:p>
          <a:p>
            <a:r>
              <a:rPr lang="nl-NL" dirty="0"/>
              <a:t> </a:t>
            </a:r>
            <a:r>
              <a:rPr lang="nl-NL" dirty="0" smtClean="0"/>
              <a:t>- NHA wil fungeren als het geheugen van de provincie Noord-Holland en de aangesloten gemeenten in Zuid-Kennemerland en Amstel- en </a:t>
            </a:r>
            <a:r>
              <a:rPr lang="nl-NL" dirty="0" err="1" smtClean="0"/>
              <a:t>Meerlanden</a:t>
            </a:r>
            <a:r>
              <a:rPr lang="nl-NL" dirty="0" smtClean="0"/>
              <a:t>. Om  dit te bereiken wordt naast overheidsarchieven ook archieven van particuliere archiefvormers binnen gehaald. </a:t>
            </a:r>
          </a:p>
          <a:p>
            <a:r>
              <a:rPr lang="nl-NL" dirty="0" smtClean="0"/>
              <a:t>- </a:t>
            </a:r>
          </a:p>
          <a:p>
            <a:r>
              <a:rPr lang="nl-NL" dirty="0" smtClean="0"/>
              <a:t>Leemtelijst:</a:t>
            </a:r>
          </a:p>
          <a:p>
            <a:pPr marL="171450" indent="-171450">
              <a:buFontTx/>
              <a:buChar char="-"/>
            </a:pPr>
            <a:r>
              <a:rPr lang="nl-NL" dirty="0" smtClean="0"/>
              <a:t>Welke landelijke trends zien we op lokaal niveau in het werkingsgebied van NHA</a:t>
            </a:r>
          </a:p>
          <a:p>
            <a:pPr marL="171450" indent="-171450">
              <a:buFontTx/>
              <a:buChar char="-"/>
            </a:pPr>
            <a:r>
              <a:rPr lang="nl-NL" dirty="0" smtClean="0"/>
              <a:t>Hoe verhouden de aanwezige archieven en collecties zich tot deze geschiedenis</a:t>
            </a:r>
          </a:p>
          <a:p>
            <a:pPr marL="171450" indent="-171450">
              <a:buFontTx/>
              <a:buChar char="-"/>
            </a:pPr>
            <a:r>
              <a:rPr lang="nl-NL" dirty="0" smtClean="0"/>
              <a:t>Welke onderdelen van de maatschappij zijn niet of nauwelijks vertegenwoordigt in de archieven</a:t>
            </a:r>
          </a:p>
          <a:p>
            <a:pPr marL="628650" lvl="1" indent="-171450">
              <a:buFontTx/>
              <a:buChar char="-"/>
            </a:pPr>
            <a:r>
              <a:rPr lang="nl-NL" dirty="0" smtClean="0"/>
              <a:t>Veel materiaal van organisaties, bedrijven en personen die deel uitmaken van de gevestigde orde. Weinig tot geen materiaal  van groepen, mensen  of bewegingen die hierbuiten vielen of er tegen streden ( digitale cultuur, jeugdcultuur etnische minderheden en migranten, belangengroepen, emancipatiebewegingen, protest- en actiegroepen) </a:t>
            </a:r>
          </a:p>
          <a:p>
            <a:pPr marL="628650" lvl="1" indent="-171450">
              <a:buFontTx/>
              <a:buChar char="-"/>
            </a:pPr>
            <a:endParaRPr lang="nl-NL" dirty="0"/>
          </a:p>
          <a:p>
            <a:pPr marL="628650" lvl="1" indent="-171450">
              <a:buFontTx/>
              <a:buChar char="-"/>
            </a:pPr>
            <a:r>
              <a:rPr lang="nl-NL" dirty="0" smtClean="0"/>
              <a:t>Conclusie: actief die archiefvormers benaderen die niet automatisch de weg naar het NHA weten te vinden. Opgenomen in MJB: actief relatiebeheer.</a:t>
            </a:r>
          </a:p>
          <a:p>
            <a:pPr marL="628650" lvl="1" indent="-171450">
              <a:buFontTx/>
              <a:buChar char="-"/>
            </a:pPr>
            <a:endParaRPr lang="nl-NL" dirty="0"/>
          </a:p>
          <a:p>
            <a:pPr marL="628650" lvl="1" indent="-171450">
              <a:buFontTx/>
              <a:buChar char="-"/>
            </a:pPr>
            <a:r>
              <a:rPr lang="nl-NL" dirty="0" smtClean="0"/>
              <a:t>Maar hoe pak je dat aan??</a:t>
            </a:r>
          </a:p>
          <a:p>
            <a:pPr marL="628650" lvl="1" indent="-171450">
              <a:buFontTx/>
              <a:buChar char="-"/>
            </a:pPr>
            <a:endParaRPr lang="nl-NL" dirty="0"/>
          </a:p>
          <a:p>
            <a:pPr lvl="1"/>
            <a:r>
              <a:rPr lang="nl-NL" dirty="0" smtClean="0"/>
              <a:t> </a:t>
            </a:r>
          </a:p>
          <a:p>
            <a:pPr marL="171450" indent="-171450">
              <a:buFontTx/>
              <a:buChar char="-"/>
            </a:pPr>
            <a:endParaRPr lang="nl-NL" dirty="0"/>
          </a:p>
          <a:p>
            <a:pPr marL="628650" lvl="1" indent="-171450">
              <a:buFontTx/>
              <a:buChar char="-"/>
            </a:pPr>
            <a:endParaRPr lang="nl-NL" dirty="0"/>
          </a:p>
        </p:txBody>
      </p:sp>
      <p:sp>
        <p:nvSpPr>
          <p:cNvPr id="4" name="Tijdelijke aanduiding voor dianummer 3"/>
          <p:cNvSpPr>
            <a:spLocks noGrp="1"/>
          </p:cNvSpPr>
          <p:nvPr>
            <p:ph type="sldNum" sz="quarter" idx="10"/>
          </p:nvPr>
        </p:nvSpPr>
        <p:spPr/>
        <p:txBody>
          <a:bodyPr/>
          <a:lstStyle/>
          <a:p>
            <a:fld id="{E92FB253-C65E-614D-987F-F9467A00A59B}" type="slidenum">
              <a:rPr lang="nl-NL" smtClean="0"/>
              <a:pPr/>
              <a:t>7</a:t>
            </a:fld>
            <a:endParaRPr lang="nl-NL"/>
          </a:p>
        </p:txBody>
      </p:sp>
    </p:spTree>
    <p:extLst>
      <p:ext uri="{BB962C8B-B14F-4D97-AF65-F5344CB8AC3E}">
        <p14:creationId xmlns:p14="http://schemas.microsoft.com/office/powerpoint/2010/main" val="1384420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Uitgaande van het</a:t>
            </a:r>
            <a:r>
              <a:rPr lang="nl-NL" baseline="0" dirty="0" smtClean="0"/>
              <a:t> landelijke onderzoek naar trends en hotspots zijn we ons gaan bezinnen op welke trends en hotspots van belang zijn voor het werkgebied van het NHA die zich in het recente verleden hebben afgespeeld. </a:t>
            </a:r>
          </a:p>
          <a:p>
            <a:endParaRPr lang="nl-NL" baseline="0" dirty="0" smtClean="0"/>
          </a:p>
          <a:p>
            <a:r>
              <a:rPr lang="nl-NL" baseline="0" dirty="0" smtClean="0"/>
              <a:t>Waar leg je de accenten? Welke hotspots zijn daarbij het belangrijkste en hoe bepaal je dat?</a:t>
            </a:r>
          </a:p>
          <a:p>
            <a:r>
              <a:rPr lang="nl-NL" baseline="0" dirty="0" smtClean="0"/>
              <a:t>Wie of wat zijn de belangrijke particuliere archiefvormers? Hoe vind je deze archiefvormers die een rol hebben gespeeld bij/in de </a:t>
            </a:r>
            <a:r>
              <a:rPr lang="nl-NL" baseline="0" dirty="0" err="1" smtClean="0"/>
              <a:t>hotspot</a:t>
            </a:r>
            <a:r>
              <a:rPr lang="nl-NL" baseline="0" dirty="0" smtClean="0"/>
              <a:t>? En hoe benader je ze?</a:t>
            </a:r>
          </a:p>
        </p:txBody>
      </p:sp>
      <p:sp>
        <p:nvSpPr>
          <p:cNvPr id="4" name="Tijdelijke aanduiding voor dianummer 3"/>
          <p:cNvSpPr>
            <a:spLocks noGrp="1"/>
          </p:cNvSpPr>
          <p:nvPr>
            <p:ph type="sldNum" sz="quarter" idx="10"/>
          </p:nvPr>
        </p:nvSpPr>
        <p:spPr/>
        <p:txBody>
          <a:bodyPr/>
          <a:lstStyle/>
          <a:p>
            <a:fld id="{E92FB253-C65E-614D-987F-F9467A00A59B}" type="slidenum">
              <a:rPr lang="nl-NL" smtClean="0"/>
              <a:pPr/>
              <a:t>8</a:t>
            </a:fld>
            <a:endParaRPr lang="nl-NL"/>
          </a:p>
        </p:txBody>
      </p:sp>
    </p:spTree>
    <p:extLst>
      <p:ext uri="{BB962C8B-B14F-4D97-AF65-F5344CB8AC3E}">
        <p14:creationId xmlns:p14="http://schemas.microsoft.com/office/powerpoint/2010/main" val="477488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NHA richt zich</a:t>
            </a:r>
            <a:r>
              <a:rPr lang="nl-NL" baseline="0" dirty="0" smtClean="0"/>
              <a:t> met de hotspotmonitor op de periode 2010-2107. </a:t>
            </a:r>
          </a:p>
          <a:p>
            <a:r>
              <a:rPr lang="nl-NL" baseline="0" dirty="0" smtClean="0"/>
              <a:t>Historische hotspots: </a:t>
            </a:r>
          </a:p>
          <a:p>
            <a:r>
              <a:rPr lang="nl-NL" baseline="0" dirty="0" smtClean="0"/>
              <a:t>	Per zorgdrager en voor de regio als geheel met terugwerkende kracht kijken naar trends en hotspots in de periode voor 2010.</a:t>
            </a:r>
          </a:p>
          <a:p>
            <a:r>
              <a:rPr lang="nl-NL" baseline="0" dirty="0" smtClean="0"/>
              <a:t>	Zijn daarbij de particuliere archiefvormers nog te traceren en zijn ze nog in het bezit van het archief?</a:t>
            </a:r>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2FB253-C65E-614D-987F-F9467A00A59B}"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1283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52CBFEFD-A71B-4445-BAC2-C82090DEB847}" type="datetime1">
              <a:rPr lang="nl-NL"/>
              <a:pPr/>
              <a:t>11-3-2018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2AE3C3D-9070-4847-AC5A-648270C0D047}"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56C8D7B-5C58-504B-8003-F7C75AD5F982}" type="datetime1">
              <a:rPr lang="nl-NL"/>
              <a:pPr/>
              <a:t>11-3-2018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2AE3C3D-9070-4847-AC5A-648270C0D047}"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D7FF597-F2FA-F34F-A1BB-3DD41E00F750}" type="datetime1">
              <a:rPr lang="nl-NL"/>
              <a:pPr/>
              <a:t>11-3-2018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2AE3C3D-9070-4847-AC5A-648270C0D047}"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3599FC2-FF5B-F941-B1C9-87E4EE1E67F3}" type="datetime1">
              <a:rPr lang="nl-NL"/>
              <a:pPr/>
              <a:t>11-3-2018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2AE3C3D-9070-4847-AC5A-648270C0D047}"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444A4C69-D72B-7E43-A8ED-E37BAC21D0B5}" type="datetime1">
              <a:rPr lang="nl-NL"/>
              <a:pPr/>
              <a:t>11-3-2018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2AE3C3D-9070-4847-AC5A-648270C0D047}"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1B1E07A3-B776-BE48-8538-B020656E4031}" type="datetime1">
              <a:rPr lang="nl-NL"/>
              <a:pPr/>
              <a:t>11-3-2018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2AE3C3D-9070-4847-AC5A-648270C0D047}"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B7270DC1-B204-534F-B8CA-F8E8CC972FD5}" type="datetime1">
              <a:rPr lang="nl-NL"/>
              <a:pPr/>
              <a:t>11-3-2018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2AE3C3D-9070-4847-AC5A-648270C0D047}"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E5407AF-4187-EB4F-A317-666562AE6175}" type="datetime1">
              <a:rPr lang="nl-NL"/>
              <a:pPr/>
              <a:t>11-3-2018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2AE3C3D-9070-4847-AC5A-648270C0D047}"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731FF81-6B6D-BF4D-A707-BD92FB6C581C}" type="datetime1">
              <a:rPr lang="nl-NL"/>
              <a:pPr/>
              <a:t>11-3-2018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2AE3C3D-9070-4847-AC5A-648270C0D047}"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FEAFA8B-B25E-DA45-814C-24921F92F3C5}" type="datetime1">
              <a:rPr lang="nl-NL"/>
              <a:pPr/>
              <a:t>11-3-2018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2AE3C3D-9070-4847-AC5A-648270C0D047}"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16E7650-40F5-C44E-99A2-DAF50ACEADBD}" type="datetime1">
              <a:rPr lang="nl-NL"/>
              <a:pPr/>
              <a:t>11-3-2018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2AE3C3D-9070-4847-AC5A-648270C0D047}"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E2B26-34CD-3A44-AB78-40236FCE0588}" type="datetime1">
              <a:rPr lang="nl-NL"/>
              <a:pPr/>
              <a:t>11-3-2018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AE3C3D-9070-4847-AC5A-648270C0D047}"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jdelijke aanduiding voor dianummer 17"/>
          <p:cNvSpPr>
            <a:spLocks noGrp="1"/>
          </p:cNvSpPr>
          <p:nvPr>
            <p:ph type="sldNum" sz="quarter" idx="12"/>
          </p:nvPr>
        </p:nvSpPr>
        <p:spPr/>
        <p:txBody>
          <a:bodyPr/>
          <a:lstStyle/>
          <a:p>
            <a:fld id="{72AE3C3D-9070-4847-AC5A-648270C0D047}" type="slidenum">
              <a:rPr lang="nl-NL" smtClean="0"/>
              <a:pPr/>
              <a:t>1</a:t>
            </a:fld>
            <a:endParaRPr lang="nl-NL"/>
          </a:p>
        </p:txBody>
      </p:sp>
      <p:pic>
        <p:nvPicPr>
          <p:cNvPr id="12" name="Afbeelding 11" descr="001.jpg"/>
          <p:cNvPicPr>
            <a:picLocks noChangeAspect="1"/>
          </p:cNvPicPr>
          <p:nvPr/>
        </p:nvPicPr>
        <p:blipFill>
          <a:blip r:embed="rId2"/>
          <a:stretch>
            <a:fillRect/>
          </a:stretch>
        </p:blipFill>
        <p:spPr>
          <a:xfrm>
            <a:off x="0" y="0"/>
            <a:ext cx="9144000" cy="6858000"/>
          </a:xfrm>
          <a:prstGeom prst="rect">
            <a:avLst/>
          </a:prstGeom>
        </p:spPr>
      </p:pic>
      <p:sp>
        <p:nvSpPr>
          <p:cNvPr id="16" name="Subtitel 2"/>
          <p:cNvSpPr txBox="1">
            <a:spLocks/>
          </p:cNvSpPr>
          <p:nvPr/>
        </p:nvSpPr>
        <p:spPr>
          <a:xfrm>
            <a:off x="708647" y="3889800"/>
            <a:ext cx="6819849" cy="1752600"/>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nl-NL" sz="4400" b="0" i="0" u="none" strike="noStrike" kern="1200" cap="none" spc="0" normalizeH="0" baseline="0" noProof="0" dirty="0" err="1" smtClean="0">
                <a:ln>
                  <a:noFill/>
                </a:ln>
                <a:solidFill>
                  <a:schemeClr val="bg1"/>
                </a:solidFill>
                <a:effectLst/>
                <a:uLnTx/>
                <a:uFillTx/>
                <a:latin typeface="Netto Offc"/>
                <a:ea typeface="+mn-ea"/>
                <a:cs typeface="+mn-cs"/>
              </a:rPr>
              <a:t>Hotspot</a:t>
            </a:r>
            <a:r>
              <a:rPr lang="nl-NL" sz="4400" dirty="0">
                <a:solidFill>
                  <a:schemeClr val="bg1"/>
                </a:solidFill>
                <a:latin typeface="Netto Offc"/>
              </a:rPr>
              <a:t>-</a:t>
            </a:r>
            <a:r>
              <a:rPr kumimoji="0" lang="nl-NL" sz="4400" b="0" i="0" u="none" strike="noStrike" kern="1200" cap="none" spc="0" normalizeH="0" baseline="0" noProof="0" dirty="0" smtClean="0">
                <a:ln>
                  <a:noFill/>
                </a:ln>
                <a:solidFill>
                  <a:schemeClr val="bg1"/>
                </a:solidFill>
                <a:effectLst/>
                <a:uLnTx/>
                <a:uFillTx/>
                <a:latin typeface="Netto Offc"/>
                <a:ea typeface="+mn-ea"/>
                <a:cs typeface="+mn-cs"/>
              </a:rPr>
              <a:t>monitor NHA</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nl-NL" sz="3200" b="0" i="0" u="none" strike="noStrike" kern="1200" cap="none" spc="0" normalizeH="0" baseline="0" noProof="0" dirty="0">
              <a:ln>
                <a:noFill/>
              </a:ln>
              <a:solidFill>
                <a:schemeClr val="bg1"/>
              </a:solidFill>
              <a:effectLst/>
              <a:uLnTx/>
              <a:uFillTx/>
              <a:latin typeface="Netto Offc"/>
            </a:endParaRPr>
          </a:p>
        </p:txBody>
      </p:sp>
      <p:sp>
        <p:nvSpPr>
          <p:cNvPr id="19" name="Tekstvak 18"/>
          <p:cNvSpPr txBox="1"/>
          <p:nvPr/>
        </p:nvSpPr>
        <p:spPr>
          <a:xfrm>
            <a:off x="708647" y="2137200"/>
            <a:ext cx="7063753" cy="830997"/>
          </a:xfrm>
          <a:prstGeom prst="rect">
            <a:avLst/>
          </a:prstGeom>
          <a:noFill/>
        </p:spPr>
        <p:txBody>
          <a:bodyPr wrap="square" rtlCol="0">
            <a:spAutoFit/>
          </a:bodyPr>
          <a:lstStyle/>
          <a:p>
            <a:r>
              <a:rPr lang="nl-NL" sz="4800" b="1" dirty="0" smtClean="0">
                <a:latin typeface="Netto Offc"/>
              </a:rPr>
              <a:t>Noord-Hollands Archief</a:t>
            </a:r>
            <a:endParaRPr lang="nl-NL" sz="4800" b="1" dirty="0">
              <a:latin typeface="Netto Offc"/>
            </a:endParaRPr>
          </a:p>
        </p:txBody>
      </p:sp>
      <p:sp>
        <p:nvSpPr>
          <p:cNvPr id="20" name="Tekstvak 19"/>
          <p:cNvSpPr txBox="1"/>
          <p:nvPr/>
        </p:nvSpPr>
        <p:spPr>
          <a:xfrm>
            <a:off x="708647" y="6506001"/>
            <a:ext cx="6572777" cy="276999"/>
          </a:xfrm>
          <a:prstGeom prst="rect">
            <a:avLst/>
          </a:prstGeom>
          <a:noFill/>
        </p:spPr>
        <p:txBody>
          <a:bodyPr wrap="square" rtlCol="0">
            <a:spAutoFit/>
          </a:bodyPr>
          <a:lstStyle/>
          <a:p>
            <a:r>
              <a:rPr lang="nl-NL" sz="1200" dirty="0" err="1" smtClean="0">
                <a:solidFill>
                  <a:schemeClr val="bg1"/>
                </a:solidFill>
                <a:latin typeface="Netto Offc"/>
                <a:cs typeface="Netto Offc"/>
              </a:rPr>
              <a:t>Archieflab</a:t>
            </a:r>
            <a:r>
              <a:rPr lang="nl-NL" sz="1200" dirty="0" smtClean="0">
                <a:solidFill>
                  <a:schemeClr val="bg1"/>
                </a:solidFill>
                <a:latin typeface="Netto Offc"/>
                <a:cs typeface="Netto Offc"/>
              </a:rPr>
              <a:t> hotspots, 12 maart 2018, Utrecht</a:t>
            </a:r>
            <a:endParaRPr lang="nl-NL" sz="1200" dirty="0">
              <a:solidFill>
                <a:schemeClr val="bg1"/>
              </a:solidFill>
              <a:latin typeface="Netto Offc"/>
              <a:cs typeface="Netto Offc"/>
            </a:endParaRPr>
          </a:p>
        </p:txBody>
      </p:sp>
    </p:spTree>
    <p:extLst>
      <p:ext uri="{BB962C8B-B14F-4D97-AF65-F5344CB8AC3E}">
        <p14:creationId xmlns:p14="http://schemas.microsoft.com/office/powerpoint/2010/main" val="1127644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00119.jpg"/>
          <p:cNvPicPr>
            <a:picLocks noChangeAspect="1"/>
          </p:cNvPicPr>
          <p:nvPr/>
        </p:nvPicPr>
        <p:blipFill>
          <a:blip r:embed="rId2"/>
          <a:stretch>
            <a:fillRect/>
          </a:stretch>
        </p:blipFill>
        <p:spPr>
          <a:xfrm>
            <a:off x="0" y="0"/>
            <a:ext cx="9144000" cy="6858000"/>
          </a:xfrm>
          <a:prstGeom prst="rect">
            <a:avLst/>
          </a:prstGeom>
        </p:spPr>
      </p:pic>
      <p:sp>
        <p:nvSpPr>
          <p:cNvPr id="3" name="Tekstvak 2"/>
          <p:cNvSpPr txBox="1"/>
          <p:nvPr/>
        </p:nvSpPr>
        <p:spPr>
          <a:xfrm>
            <a:off x="431801" y="1821531"/>
            <a:ext cx="8712200" cy="769441"/>
          </a:xfrm>
          <a:prstGeom prst="rect">
            <a:avLst/>
          </a:prstGeom>
          <a:noFill/>
        </p:spPr>
        <p:txBody>
          <a:bodyPr wrap="square" rtlCol="0">
            <a:spAutoFit/>
          </a:bodyPr>
          <a:lstStyle/>
          <a:p>
            <a:r>
              <a:rPr lang="nl-NL" sz="4400" b="1" dirty="0" smtClean="0">
                <a:latin typeface="Netto Offc"/>
                <a:cs typeface="Netto Offc"/>
              </a:rPr>
              <a:t>BEDANKT!</a:t>
            </a:r>
            <a:endParaRPr lang="nl-NL" sz="4400" b="1" dirty="0">
              <a:latin typeface="Netto Offc"/>
              <a:cs typeface="Netto Offc"/>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0012.jpg"/>
          <p:cNvPicPr>
            <a:picLocks noChangeAspect="1"/>
          </p:cNvPicPr>
          <p:nvPr/>
        </p:nvPicPr>
        <p:blipFill>
          <a:blip r:embed="rId3"/>
          <a:stretch>
            <a:fillRect/>
          </a:stretch>
        </p:blipFill>
        <p:spPr>
          <a:xfrm>
            <a:off x="0" y="0"/>
            <a:ext cx="9144000" cy="6858000"/>
          </a:xfrm>
          <a:prstGeom prst="rect">
            <a:avLst/>
          </a:prstGeom>
        </p:spPr>
      </p:pic>
      <p:sp>
        <p:nvSpPr>
          <p:cNvPr id="11" name="Tekstvak 10"/>
          <p:cNvSpPr txBox="1"/>
          <p:nvPr/>
        </p:nvSpPr>
        <p:spPr>
          <a:xfrm>
            <a:off x="457201" y="2362200"/>
            <a:ext cx="7086600" cy="769441"/>
          </a:xfrm>
          <a:prstGeom prst="rect">
            <a:avLst/>
          </a:prstGeom>
          <a:noFill/>
        </p:spPr>
        <p:txBody>
          <a:bodyPr wrap="square" rtlCol="0">
            <a:spAutoFit/>
          </a:bodyPr>
          <a:lstStyle/>
          <a:p>
            <a:r>
              <a:rPr lang="nl-NL" sz="4400" b="1" dirty="0" err="1" smtClean="0">
                <a:latin typeface="Netto Offc"/>
                <a:cs typeface="Netto Offc"/>
              </a:rPr>
              <a:t>Hotspot</a:t>
            </a:r>
            <a:r>
              <a:rPr lang="nl-NL" sz="4400" b="1" dirty="0" smtClean="0">
                <a:latin typeface="Netto Offc"/>
                <a:cs typeface="Netto Offc"/>
              </a:rPr>
              <a:t>-monitor NHA</a:t>
            </a:r>
            <a:endParaRPr lang="nl-NL" sz="4400" b="1" dirty="0">
              <a:latin typeface="Netto Offc"/>
              <a:cs typeface="Netto Offc"/>
            </a:endParaRPr>
          </a:p>
        </p:txBody>
      </p:sp>
      <p:sp>
        <p:nvSpPr>
          <p:cNvPr id="13" name="Tekstvak 12"/>
          <p:cNvSpPr txBox="1"/>
          <p:nvPr/>
        </p:nvSpPr>
        <p:spPr>
          <a:xfrm>
            <a:off x="457201" y="3429000"/>
            <a:ext cx="7086600" cy="656590"/>
          </a:xfrm>
          <a:prstGeom prst="rect">
            <a:avLst/>
          </a:prstGeom>
          <a:noFill/>
        </p:spPr>
        <p:txBody>
          <a:bodyPr wrap="square" rtlCol="0">
            <a:spAutoFit/>
          </a:bodyPr>
          <a:lstStyle/>
          <a:p>
            <a:pPr>
              <a:lnSpc>
                <a:spcPts val="2200"/>
              </a:lnSpc>
            </a:pPr>
            <a:r>
              <a:rPr lang="nl-NL" sz="2400" baseline="30000" dirty="0" smtClean="0">
                <a:solidFill>
                  <a:schemeClr val="bg1">
                    <a:lumMod val="50000"/>
                  </a:schemeClr>
                </a:solidFill>
                <a:latin typeface="Netto Offc"/>
              </a:rPr>
              <a:t>Een toelichting op de rol van het NHA bij het opstellen van een </a:t>
            </a:r>
            <a:r>
              <a:rPr lang="nl-NL" sz="2400" baseline="30000" dirty="0" err="1" smtClean="0">
                <a:solidFill>
                  <a:schemeClr val="bg1">
                    <a:lumMod val="50000"/>
                  </a:schemeClr>
                </a:solidFill>
                <a:latin typeface="Netto Offc"/>
              </a:rPr>
              <a:t>hotspot</a:t>
            </a:r>
            <a:r>
              <a:rPr lang="nl-NL" sz="2400" baseline="30000" dirty="0" smtClean="0">
                <a:solidFill>
                  <a:schemeClr val="bg1">
                    <a:lumMod val="50000"/>
                  </a:schemeClr>
                </a:solidFill>
                <a:latin typeface="Netto Offc"/>
              </a:rPr>
              <a:t>-monitor voor de zorgdragers die zijn aangesloten bij het NHA. </a:t>
            </a:r>
          </a:p>
        </p:txBody>
      </p:sp>
    </p:spTree>
    <p:extLst>
      <p:ext uri="{BB962C8B-B14F-4D97-AF65-F5344CB8AC3E}">
        <p14:creationId xmlns:p14="http://schemas.microsoft.com/office/powerpoint/2010/main" val="1946396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0013.jpg"/>
          <p:cNvPicPr>
            <a:picLocks noChangeAspect="1"/>
          </p:cNvPicPr>
          <p:nvPr/>
        </p:nvPicPr>
        <p:blipFill>
          <a:blip r:embed="rId3"/>
          <a:stretch>
            <a:fillRect/>
          </a:stretch>
        </p:blipFill>
        <p:spPr>
          <a:xfrm>
            <a:off x="17584" y="0"/>
            <a:ext cx="9144000" cy="6858000"/>
          </a:xfrm>
          <a:prstGeom prst="rect">
            <a:avLst/>
          </a:prstGeom>
        </p:spPr>
      </p:pic>
      <p:pic>
        <p:nvPicPr>
          <p:cNvPr id="7" name="Afbeelding 6" descr="0013.jpg"/>
          <p:cNvPicPr>
            <a:picLocks noChangeAspect="1"/>
          </p:cNvPicPr>
          <p:nvPr/>
        </p:nvPicPr>
        <p:blipFill>
          <a:blip r:embed="rId3"/>
          <a:stretch>
            <a:fillRect/>
          </a:stretch>
        </p:blipFill>
        <p:spPr>
          <a:xfrm>
            <a:off x="0" y="0"/>
            <a:ext cx="9144000" cy="6858000"/>
          </a:xfrm>
          <a:prstGeom prst="rect">
            <a:avLst/>
          </a:prstGeom>
        </p:spPr>
      </p:pic>
      <p:sp>
        <p:nvSpPr>
          <p:cNvPr id="12" name="Tekstvak 11"/>
          <p:cNvSpPr txBox="1"/>
          <p:nvPr/>
        </p:nvSpPr>
        <p:spPr>
          <a:xfrm>
            <a:off x="523977" y="138395"/>
            <a:ext cx="6979958" cy="369332"/>
          </a:xfrm>
          <a:prstGeom prst="rect">
            <a:avLst/>
          </a:prstGeom>
          <a:noFill/>
        </p:spPr>
        <p:txBody>
          <a:bodyPr wrap="square" rtlCol="0">
            <a:spAutoFit/>
          </a:bodyPr>
          <a:lstStyle/>
          <a:p>
            <a:r>
              <a:rPr lang="nl-NL" dirty="0" err="1" smtClean="0">
                <a:solidFill>
                  <a:schemeClr val="bg1"/>
                </a:solidFill>
                <a:latin typeface="Netto Offc Light"/>
                <a:cs typeface="Netto Offc Light"/>
              </a:rPr>
              <a:t>Hotspot</a:t>
            </a:r>
            <a:r>
              <a:rPr lang="nl-NL" dirty="0" smtClean="0">
                <a:solidFill>
                  <a:schemeClr val="bg1"/>
                </a:solidFill>
                <a:latin typeface="Netto Offc Light"/>
                <a:cs typeface="Netto Offc Light"/>
              </a:rPr>
              <a:t>-monitor NHA</a:t>
            </a:r>
            <a:endParaRPr lang="nl-NL" dirty="0">
              <a:solidFill>
                <a:schemeClr val="bg1"/>
              </a:solidFill>
              <a:latin typeface="Netto Offc Light"/>
              <a:cs typeface="Netto Offc Light"/>
            </a:endParaRPr>
          </a:p>
        </p:txBody>
      </p:sp>
      <p:sp>
        <p:nvSpPr>
          <p:cNvPr id="11" name="Tekstvak 10"/>
          <p:cNvSpPr txBox="1"/>
          <p:nvPr/>
        </p:nvSpPr>
        <p:spPr>
          <a:xfrm>
            <a:off x="523976" y="1135243"/>
            <a:ext cx="7086601" cy="646331"/>
          </a:xfrm>
          <a:prstGeom prst="rect">
            <a:avLst/>
          </a:prstGeom>
          <a:noFill/>
        </p:spPr>
        <p:txBody>
          <a:bodyPr wrap="square" rtlCol="0">
            <a:spAutoFit/>
          </a:bodyPr>
          <a:lstStyle/>
          <a:p>
            <a:r>
              <a:rPr lang="nl-NL" sz="3600" b="1" dirty="0" smtClean="0">
                <a:latin typeface="Netto Offc"/>
                <a:cs typeface="Netto Offc"/>
              </a:rPr>
              <a:t>Waarom NHA in de regie?</a:t>
            </a:r>
            <a:endParaRPr lang="nl-NL" sz="3600" b="1" dirty="0">
              <a:latin typeface="Netto Offc"/>
              <a:cs typeface="Netto Offc"/>
            </a:endParaRPr>
          </a:p>
        </p:txBody>
      </p:sp>
      <p:sp>
        <p:nvSpPr>
          <p:cNvPr id="14" name="Tekstvak 13"/>
          <p:cNvSpPr txBox="1"/>
          <p:nvPr/>
        </p:nvSpPr>
        <p:spPr>
          <a:xfrm>
            <a:off x="523976" y="2602638"/>
            <a:ext cx="7819923" cy="2349361"/>
          </a:xfrm>
          <a:prstGeom prst="rect">
            <a:avLst/>
          </a:prstGeom>
          <a:noFill/>
        </p:spPr>
        <p:txBody>
          <a:bodyPr wrap="square" rtlCol="0">
            <a:spAutoFit/>
          </a:bodyPr>
          <a:lstStyle/>
          <a:p>
            <a:pPr marL="457200" indent="-457200">
              <a:lnSpc>
                <a:spcPts val="2200"/>
              </a:lnSpc>
              <a:buSzPct val="180000"/>
              <a:buFont typeface="Wingdings" charset="2"/>
              <a:buChar char="§"/>
            </a:pPr>
            <a:r>
              <a:rPr lang="nl-NL" sz="1600" b="1" dirty="0" smtClean="0">
                <a:latin typeface="Netto Offc"/>
              </a:rPr>
              <a:t>NHA en zorgdrager beiden belang bij vooraf goed onderbouwde hotspots</a:t>
            </a:r>
          </a:p>
          <a:p>
            <a:pPr marL="457200" indent="-457200">
              <a:lnSpc>
                <a:spcPts val="2200"/>
              </a:lnSpc>
            </a:pPr>
            <a:r>
              <a:rPr lang="nl-NL" sz="1600" dirty="0" smtClean="0">
                <a:latin typeface="Netto Offc"/>
              </a:rPr>
              <a:t>      	</a:t>
            </a:r>
          </a:p>
          <a:p>
            <a:pPr marL="457200" indent="-457200">
              <a:lnSpc>
                <a:spcPts val="2200"/>
              </a:lnSpc>
              <a:buSzPct val="180000"/>
              <a:buFont typeface="Wingdings" charset="2"/>
              <a:buChar char="§"/>
            </a:pPr>
            <a:r>
              <a:rPr lang="nl-NL" sz="1600" b="1" dirty="0" smtClean="0">
                <a:latin typeface="Netto Offc"/>
              </a:rPr>
              <a:t>Helicopterview</a:t>
            </a:r>
          </a:p>
          <a:p>
            <a:pPr marL="457200" indent="-457200">
              <a:lnSpc>
                <a:spcPts val="2200"/>
              </a:lnSpc>
            </a:pPr>
            <a:r>
              <a:rPr lang="nl-NL" sz="1600" dirty="0" smtClean="0">
                <a:latin typeface="Netto Offc"/>
              </a:rPr>
              <a:t>      	</a:t>
            </a:r>
          </a:p>
          <a:p>
            <a:pPr marL="457200" indent="-457200">
              <a:lnSpc>
                <a:spcPts val="2200"/>
              </a:lnSpc>
              <a:buSzPct val="180000"/>
              <a:buFont typeface="Wingdings" charset="2"/>
              <a:buChar char="§"/>
            </a:pPr>
            <a:r>
              <a:rPr lang="nl-NL" sz="1600" b="1" dirty="0" smtClean="0">
                <a:latin typeface="Netto Offc"/>
              </a:rPr>
              <a:t>Betere afstemming</a:t>
            </a:r>
          </a:p>
          <a:p>
            <a:pPr marL="457200" indent="-457200">
              <a:lnSpc>
                <a:spcPts val="2200"/>
              </a:lnSpc>
              <a:buSzPct val="180000"/>
              <a:buFont typeface="Wingdings" charset="2"/>
              <a:buChar char="§"/>
            </a:pPr>
            <a:endParaRPr lang="nl-NL" sz="1600" b="1" dirty="0">
              <a:latin typeface="Netto Offc"/>
            </a:endParaRPr>
          </a:p>
          <a:p>
            <a:pPr marL="457200" indent="-457200">
              <a:lnSpc>
                <a:spcPts val="2200"/>
              </a:lnSpc>
              <a:buSzPct val="180000"/>
              <a:buFont typeface="Wingdings" charset="2"/>
              <a:buChar char="§"/>
            </a:pPr>
            <a:r>
              <a:rPr lang="nl-NL" sz="1600" b="1" dirty="0" smtClean="0">
                <a:latin typeface="Netto Offc"/>
              </a:rPr>
              <a:t>Efficiëntie</a:t>
            </a:r>
          </a:p>
          <a:p>
            <a:pPr marL="457200" indent="-457200">
              <a:lnSpc>
                <a:spcPts val="2200"/>
              </a:lnSpc>
            </a:pPr>
            <a:r>
              <a:rPr lang="nl-NL" sz="1600" dirty="0" smtClean="0">
                <a:solidFill>
                  <a:schemeClr val="bg1">
                    <a:lumMod val="50000"/>
                  </a:schemeClr>
                </a:solidFill>
                <a:latin typeface="Netto Offc"/>
              </a:rPr>
              <a:t>      	</a:t>
            </a:r>
            <a:endParaRPr lang="nl-NL" sz="1600" dirty="0">
              <a:solidFill>
                <a:schemeClr val="bg1">
                  <a:lumMod val="50000"/>
                </a:schemeClr>
              </a:solidFill>
              <a:latin typeface="Netto Offc"/>
            </a:endParaRPr>
          </a:p>
        </p:txBody>
      </p:sp>
    </p:spTree>
    <p:extLst>
      <p:ext uri="{BB962C8B-B14F-4D97-AF65-F5344CB8AC3E}">
        <p14:creationId xmlns:p14="http://schemas.microsoft.com/office/powerpoint/2010/main" val="2996451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0013.jpg"/>
          <p:cNvPicPr>
            <a:picLocks noChangeAspect="1"/>
          </p:cNvPicPr>
          <p:nvPr/>
        </p:nvPicPr>
        <p:blipFill>
          <a:blip r:embed="rId3"/>
          <a:stretch>
            <a:fillRect/>
          </a:stretch>
        </p:blipFill>
        <p:spPr>
          <a:xfrm>
            <a:off x="17584" y="0"/>
            <a:ext cx="9144000" cy="6858000"/>
          </a:xfrm>
          <a:prstGeom prst="rect">
            <a:avLst/>
          </a:prstGeom>
        </p:spPr>
      </p:pic>
      <p:pic>
        <p:nvPicPr>
          <p:cNvPr id="7" name="Afbeelding 6" descr="0013.jpg"/>
          <p:cNvPicPr>
            <a:picLocks noChangeAspect="1"/>
          </p:cNvPicPr>
          <p:nvPr/>
        </p:nvPicPr>
        <p:blipFill>
          <a:blip r:embed="rId3"/>
          <a:stretch>
            <a:fillRect/>
          </a:stretch>
        </p:blipFill>
        <p:spPr>
          <a:xfrm>
            <a:off x="0" y="0"/>
            <a:ext cx="9144000" cy="6858000"/>
          </a:xfrm>
          <a:prstGeom prst="rect">
            <a:avLst/>
          </a:prstGeom>
        </p:spPr>
      </p:pic>
      <p:sp>
        <p:nvSpPr>
          <p:cNvPr id="12" name="Tekstvak 11"/>
          <p:cNvSpPr txBox="1"/>
          <p:nvPr/>
        </p:nvSpPr>
        <p:spPr>
          <a:xfrm>
            <a:off x="523977" y="138395"/>
            <a:ext cx="6979958" cy="369332"/>
          </a:xfrm>
          <a:prstGeom prst="rect">
            <a:avLst/>
          </a:prstGeom>
          <a:noFill/>
        </p:spPr>
        <p:txBody>
          <a:bodyPr wrap="square" rtlCol="0">
            <a:spAutoFit/>
          </a:bodyPr>
          <a:lstStyle/>
          <a:p>
            <a:r>
              <a:rPr lang="nl-NL" dirty="0" err="1" smtClean="0">
                <a:solidFill>
                  <a:schemeClr val="bg1"/>
                </a:solidFill>
                <a:latin typeface="Netto Offc Light"/>
                <a:cs typeface="Netto Offc Light"/>
              </a:rPr>
              <a:t>Hotspot</a:t>
            </a:r>
            <a:r>
              <a:rPr lang="nl-NL" dirty="0" smtClean="0">
                <a:solidFill>
                  <a:schemeClr val="bg1"/>
                </a:solidFill>
                <a:latin typeface="Netto Offc Light"/>
                <a:cs typeface="Netto Offc Light"/>
              </a:rPr>
              <a:t>-monitor NHA</a:t>
            </a:r>
            <a:endParaRPr lang="nl-NL" dirty="0">
              <a:solidFill>
                <a:schemeClr val="bg1"/>
              </a:solidFill>
              <a:latin typeface="Netto Offc Light"/>
              <a:cs typeface="Netto Offc Light"/>
            </a:endParaRPr>
          </a:p>
        </p:txBody>
      </p:sp>
      <p:sp>
        <p:nvSpPr>
          <p:cNvPr id="11" name="Tekstvak 10"/>
          <p:cNvSpPr txBox="1"/>
          <p:nvPr/>
        </p:nvSpPr>
        <p:spPr>
          <a:xfrm>
            <a:off x="523976" y="918683"/>
            <a:ext cx="7086601" cy="646331"/>
          </a:xfrm>
          <a:prstGeom prst="rect">
            <a:avLst/>
          </a:prstGeom>
          <a:noFill/>
        </p:spPr>
        <p:txBody>
          <a:bodyPr wrap="square" rtlCol="0">
            <a:spAutoFit/>
          </a:bodyPr>
          <a:lstStyle/>
          <a:p>
            <a:r>
              <a:rPr lang="nl-NL" sz="3600" b="1" dirty="0" smtClean="0">
                <a:latin typeface="Netto Offc"/>
                <a:cs typeface="Netto Offc"/>
              </a:rPr>
              <a:t>Uitgangspunten</a:t>
            </a:r>
            <a:endParaRPr lang="nl-NL" sz="3600" b="1" dirty="0">
              <a:latin typeface="Netto Offc"/>
              <a:cs typeface="Netto Offc"/>
            </a:endParaRPr>
          </a:p>
        </p:txBody>
      </p:sp>
      <p:sp>
        <p:nvSpPr>
          <p:cNvPr id="14" name="Tekstvak 13"/>
          <p:cNvSpPr txBox="1"/>
          <p:nvPr/>
        </p:nvSpPr>
        <p:spPr>
          <a:xfrm>
            <a:off x="546790" y="1828798"/>
            <a:ext cx="7819923" cy="4324261"/>
          </a:xfrm>
          <a:prstGeom prst="rect">
            <a:avLst/>
          </a:prstGeom>
          <a:noFill/>
        </p:spPr>
        <p:txBody>
          <a:bodyPr wrap="square" rtlCol="0">
            <a:spAutoFit/>
          </a:bodyPr>
          <a:lstStyle/>
          <a:p>
            <a:pPr marL="457200" indent="-457200">
              <a:lnSpc>
                <a:spcPts val="2200"/>
              </a:lnSpc>
              <a:buSzPct val="180000"/>
              <a:buFont typeface="Wingdings" charset="2"/>
              <a:buChar char="§"/>
            </a:pPr>
            <a:r>
              <a:rPr lang="nl-NL" sz="1600" b="1" dirty="0" smtClean="0">
                <a:latin typeface="Netto Offc"/>
              </a:rPr>
              <a:t>NHA neemt de regie</a:t>
            </a:r>
          </a:p>
          <a:p>
            <a:pPr marL="457200" indent="-457200">
              <a:lnSpc>
                <a:spcPts val="2200"/>
              </a:lnSpc>
            </a:pPr>
            <a:r>
              <a:rPr lang="nl-NL" sz="1600" dirty="0" smtClean="0">
                <a:solidFill>
                  <a:schemeClr val="bg1">
                    <a:lumMod val="50000"/>
                  </a:schemeClr>
                </a:solidFill>
                <a:latin typeface="Netto Offc"/>
              </a:rPr>
              <a:t>      	bij het opstellen van de </a:t>
            </a:r>
            <a:r>
              <a:rPr lang="nl-NL" sz="1600" dirty="0" err="1" smtClean="0">
                <a:solidFill>
                  <a:schemeClr val="bg1">
                    <a:lumMod val="50000"/>
                  </a:schemeClr>
                </a:solidFill>
                <a:latin typeface="Netto Offc"/>
              </a:rPr>
              <a:t>hotspot</a:t>
            </a:r>
            <a:r>
              <a:rPr lang="nl-NL" sz="1600" dirty="0" smtClean="0">
                <a:solidFill>
                  <a:schemeClr val="bg1">
                    <a:lumMod val="50000"/>
                  </a:schemeClr>
                </a:solidFill>
                <a:latin typeface="Netto Offc"/>
              </a:rPr>
              <a:t>-monitors voor de verschillende zorgdragers</a:t>
            </a:r>
          </a:p>
          <a:p>
            <a:pPr marL="457200" indent="-457200">
              <a:lnSpc>
                <a:spcPts val="2200"/>
              </a:lnSpc>
            </a:pPr>
            <a:r>
              <a:rPr lang="nl-NL" sz="1600" dirty="0" smtClean="0">
                <a:solidFill>
                  <a:schemeClr val="bg1">
                    <a:lumMod val="50000"/>
                  </a:schemeClr>
                </a:solidFill>
                <a:latin typeface="Netto Offc"/>
              </a:rPr>
              <a:t> </a:t>
            </a:r>
          </a:p>
          <a:p>
            <a:pPr marL="457200" indent="-457200">
              <a:lnSpc>
                <a:spcPts val="2200"/>
              </a:lnSpc>
              <a:buSzPct val="180000"/>
              <a:buFont typeface="Wingdings" charset="2"/>
              <a:buChar char="§"/>
            </a:pPr>
            <a:r>
              <a:rPr lang="nl-NL" sz="1600" b="1" dirty="0">
                <a:latin typeface="Netto Offc"/>
              </a:rPr>
              <a:t>Periode 2010-2017</a:t>
            </a:r>
          </a:p>
          <a:p>
            <a:pPr marL="457200" indent="-457200">
              <a:lnSpc>
                <a:spcPts val="2200"/>
              </a:lnSpc>
            </a:pPr>
            <a:r>
              <a:rPr lang="nl-NL" sz="1600" dirty="0" smtClean="0">
                <a:solidFill>
                  <a:schemeClr val="bg1">
                    <a:lumMod val="50000"/>
                  </a:schemeClr>
                </a:solidFill>
                <a:latin typeface="Netto Offc"/>
              </a:rPr>
              <a:t>      	voor de eerste </a:t>
            </a:r>
            <a:r>
              <a:rPr lang="nl-NL" sz="1600" dirty="0" err="1" smtClean="0">
                <a:solidFill>
                  <a:schemeClr val="bg1">
                    <a:lumMod val="50000"/>
                  </a:schemeClr>
                </a:solidFill>
                <a:latin typeface="Netto Offc"/>
              </a:rPr>
              <a:t>hotspot</a:t>
            </a:r>
            <a:r>
              <a:rPr lang="nl-NL" sz="1600" dirty="0" smtClean="0">
                <a:solidFill>
                  <a:schemeClr val="bg1">
                    <a:lumMod val="50000"/>
                  </a:schemeClr>
                </a:solidFill>
                <a:latin typeface="Netto Offc"/>
              </a:rPr>
              <a:t>-monitor</a:t>
            </a:r>
          </a:p>
          <a:p>
            <a:pPr marL="457200" indent="-457200">
              <a:lnSpc>
                <a:spcPts val="2200"/>
              </a:lnSpc>
            </a:pPr>
            <a:endParaRPr lang="nl-NL" sz="1600" dirty="0" smtClean="0">
              <a:solidFill>
                <a:schemeClr val="bg1">
                  <a:lumMod val="50000"/>
                </a:schemeClr>
              </a:solidFill>
              <a:latin typeface="Netto Offc"/>
            </a:endParaRPr>
          </a:p>
          <a:p>
            <a:pPr marL="457200" indent="-457200">
              <a:lnSpc>
                <a:spcPts val="2200"/>
              </a:lnSpc>
              <a:buSzPct val="180000"/>
              <a:buFont typeface="Wingdings" charset="2"/>
              <a:buChar char="§"/>
            </a:pPr>
            <a:r>
              <a:rPr lang="nl-NL" sz="1600" b="1" dirty="0">
                <a:latin typeface="Netto Offc"/>
              </a:rPr>
              <a:t>Jaarlijkse updates</a:t>
            </a:r>
          </a:p>
          <a:p>
            <a:pPr marL="457200" indent="-457200">
              <a:lnSpc>
                <a:spcPts val="2200"/>
              </a:lnSpc>
            </a:pPr>
            <a:r>
              <a:rPr lang="nl-NL" sz="1600" dirty="0" smtClean="0">
                <a:solidFill>
                  <a:schemeClr val="bg1">
                    <a:lumMod val="50000"/>
                  </a:schemeClr>
                </a:solidFill>
                <a:latin typeface="Netto Offc"/>
              </a:rPr>
              <a:t>      	Na het vaststellen van de eerste </a:t>
            </a:r>
            <a:r>
              <a:rPr lang="nl-NL" sz="1600" dirty="0" err="1" smtClean="0">
                <a:solidFill>
                  <a:schemeClr val="bg1">
                    <a:lumMod val="50000"/>
                  </a:schemeClr>
                </a:solidFill>
                <a:latin typeface="Netto Offc"/>
              </a:rPr>
              <a:t>hotspot</a:t>
            </a:r>
            <a:r>
              <a:rPr lang="nl-NL" sz="1600" dirty="0" smtClean="0">
                <a:solidFill>
                  <a:schemeClr val="bg1">
                    <a:lumMod val="50000"/>
                  </a:schemeClr>
                </a:solidFill>
                <a:latin typeface="Netto Offc"/>
              </a:rPr>
              <a:t>-monitor</a:t>
            </a:r>
          </a:p>
          <a:p>
            <a:pPr marL="457200" indent="-457200">
              <a:lnSpc>
                <a:spcPts val="2200"/>
              </a:lnSpc>
            </a:pPr>
            <a:endParaRPr lang="nl-NL" sz="1600" dirty="0">
              <a:solidFill>
                <a:schemeClr val="bg1">
                  <a:lumMod val="50000"/>
                </a:schemeClr>
              </a:solidFill>
              <a:latin typeface="Netto Offc"/>
            </a:endParaRPr>
          </a:p>
          <a:p>
            <a:pPr marL="457200" indent="-457200">
              <a:lnSpc>
                <a:spcPts val="2200"/>
              </a:lnSpc>
              <a:buSzPct val="180000"/>
              <a:buFont typeface="Wingdings" charset="2"/>
              <a:buChar char="§"/>
            </a:pPr>
            <a:r>
              <a:rPr lang="nl-NL" sz="1600" b="1" dirty="0">
                <a:latin typeface="Netto Offc"/>
              </a:rPr>
              <a:t>Mogelijke concentraties voor hotspots:</a:t>
            </a:r>
          </a:p>
          <a:p>
            <a:pPr marL="457200" indent="-457200">
              <a:lnSpc>
                <a:spcPts val="2200"/>
              </a:lnSpc>
            </a:pPr>
            <a:r>
              <a:rPr lang="nl-NL" sz="1600" dirty="0">
                <a:solidFill>
                  <a:schemeClr val="bg1">
                    <a:lumMod val="50000"/>
                  </a:schemeClr>
                </a:solidFill>
                <a:latin typeface="Netto Offc"/>
              </a:rPr>
              <a:t>      	</a:t>
            </a:r>
            <a:r>
              <a:rPr lang="nl-NL" sz="1600" dirty="0" smtClean="0">
                <a:solidFill>
                  <a:schemeClr val="bg1">
                    <a:lumMod val="50000"/>
                  </a:schemeClr>
                </a:solidFill>
                <a:latin typeface="Netto Offc"/>
              </a:rPr>
              <a:t>- provinciale hotspots</a:t>
            </a:r>
          </a:p>
          <a:p>
            <a:pPr marL="457200" indent="-457200">
              <a:lnSpc>
                <a:spcPts val="2200"/>
              </a:lnSpc>
            </a:pPr>
            <a:r>
              <a:rPr lang="nl-NL" sz="1600" dirty="0">
                <a:solidFill>
                  <a:schemeClr val="bg1">
                    <a:lumMod val="50000"/>
                  </a:schemeClr>
                </a:solidFill>
                <a:latin typeface="Netto Offc"/>
              </a:rPr>
              <a:t>	</a:t>
            </a:r>
            <a:r>
              <a:rPr lang="nl-NL" sz="1600" dirty="0" smtClean="0">
                <a:solidFill>
                  <a:schemeClr val="bg1">
                    <a:lumMod val="50000"/>
                  </a:schemeClr>
                </a:solidFill>
                <a:latin typeface="Netto Offc"/>
              </a:rPr>
              <a:t>- regionale hotspots</a:t>
            </a:r>
          </a:p>
          <a:p>
            <a:pPr marL="457200" indent="-457200">
              <a:lnSpc>
                <a:spcPts val="2200"/>
              </a:lnSpc>
            </a:pPr>
            <a:r>
              <a:rPr lang="nl-NL" sz="1600" dirty="0">
                <a:solidFill>
                  <a:schemeClr val="bg1">
                    <a:lumMod val="50000"/>
                  </a:schemeClr>
                </a:solidFill>
                <a:latin typeface="Netto Offc"/>
              </a:rPr>
              <a:t>	</a:t>
            </a:r>
            <a:r>
              <a:rPr lang="nl-NL" sz="1600" dirty="0" smtClean="0">
                <a:solidFill>
                  <a:schemeClr val="bg1">
                    <a:lumMod val="50000"/>
                  </a:schemeClr>
                </a:solidFill>
                <a:latin typeface="Netto Offc"/>
              </a:rPr>
              <a:t>- hotspots van meerdere gemeenten</a:t>
            </a:r>
          </a:p>
          <a:p>
            <a:pPr marL="457200" indent="-457200">
              <a:lnSpc>
                <a:spcPts val="2200"/>
              </a:lnSpc>
            </a:pPr>
            <a:r>
              <a:rPr lang="nl-NL" sz="1600" dirty="0" smtClean="0">
                <a:solidFill>
                  <a:schemeClr val="bg1">
                    <a:lumMod val="50000"/>
                  </a:schemeClr>
                </a:solidFill>
                <a:latin typeface="Netto Offc"/>
              </a:rPr>
              <a:t>	- gemeentelijke hotspots</a:t>
            </a:r>
          </a:p>
          <a:p>
            <a:pPr marL="457200" indent="-457200">
              <a:lnSpc>
                <a:spcPts val="2200"/>
              </a:lnSpc>
            </a:pPr>
            <a:r>
              <a:rPr lang="nl-NL" sz="1600" dirty="0">
                <a:solidFill>
                  <a:schemeClr val="bg1">
                    <a:lumMod val="50000"/>
                  </a:schemeClr>
                </a:solidFill>
                <a:latin typeface="Netto Offc"/>
              </a:rPr>
              <a:t>	</a:t>
            </a:r>
            <a:r>
              <a:rPr lang="nl-NL" sz="1600" dirty="0" smtClean="0">
                <a:solidFill>
                  <a:schemeClr val="bg1">
                    <a:lumMod val="50000"/>
                  </a:schemeClr>
                </a:solidFill>
                <a:latin typeface="Netto Offc"/>
              </a:rPr>
              <a:t>- hotspots van gemeenschappelijke regelingen</a:t>
            </a:r>
          </a:p>
        </p:txBody>
      </p:sp>
    </p:spTree>
    <p:extLst>
      <p:ext uri="{BB962C8B-B14F-4D97-AF65-F5344CB8AC3E}">
        <p14:creationId xmlns:p14="http://schemas.microsoft.com/office/powerpoint/2010/main" val="3748993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0013.jpg"/>
          <p:cNvPicPr>
            <a:picLocks noChangeAspect="1"/>
          </p:cNvPicPr>
          <p:nvPr/>
        </p:nvPicPr>
        <p:blipFill>
          <a:blip r:embed="rId3"/>
          <a:stretch>
            <a:fillRect/>
          </a:stretch>
        </p:blipFill>
        <p:spPr>
          <a:xfrm>
            <a:off x="17584" y="0"/>
            <a:ext cx="9144000" cy="6858000"/>
          </a:xfrm>
          <a:prstGeom prst="rect">
            <a:avLst/>
          </a:prstGeom>
        </p:spPr>
      </p:pic>
      <p:pic>
        <p:nvPicPr>
          <p:cNvPr id="7" name="Afbeelding 6" descr="0013.jpg"/>
          <p:cNvPicPr>
            <a:picLocks noChangeAspect="1"/>
          </p:cNvPicPr>
          <p:nvPr/>
        </p:nvPicPr>
        <p:blipFill>
          <a:blip r:embed="rId3"/>
          <a:stretch>
            <a:fillRect/>
          </a:stretch>
        </p:blipFill>
        <p:spPr>
          <a:xfrm>
            <a:off x="0" y="0"/>
            <a:ext cx="9144000" cy="6858000"/>
          </a:xfrm>
          <a:prstGeom prst="rect">
            <a:avLst/>
          </a:prstGeom>
        </p:spPr>
      </p:pic>
      <p:sp>
        <p:nvSpPr>
          <p:cNvPr id="12" name="Tekstvak 11"/>
          <p:cNvSpPr txBox="1"/>
          <p:nvPr/>
        </p:nvSpPr>
        <p:spPr>
          <a:xfrm>
            <a:off x="523977" y="138395"/>
            <a:ext cx="6979958" cy="369332"/>
          </a:xfrm>
          <a:prstGeom prst="rect">
            <a:avLst/>
          </a:prstGeom>
          <a:noFill/>
        </p:spPr>
        <p:txBody>
          <a:bodyPr wrap="square" rtlCol="0">
            <a:spAutoFit/>
          </a:bodyPr>
          <a:lstStyle/>
          <a:p>
            <a:r>
              <a:rPr lang="nl-NL" dirty="0" err="1" smtClean="0">
                <a:solidFill>
                  <a:schemeClr val="bg1"/>
                </a:solidFill>
                <a:latin typeface="Netto Offc Light"/>
                <a:cs typeface="Netto Offc Light"/>
              </a:rPr>
              <a:t>Hotspot</a:t>
            </a:r>
            <a:r>
              <a:rPr lang="nl-NL" dirty="0" smtClean="0">
                <a:solidFill>
                  <a:schemeClr val="bg1"/>
                </a:solidFill>
                <a:latin typeface="Netto Offc Light"/>
                <a:cs typeface="Netto Offc Light"/>
              </a:rPr>
              <a:t>-monitor NHA</a:t>
            </a:r>
            <a:endParaRPr lang="nl-NL" dirty="0">
              <a:solidFill>
                <a:schemeClr val="bg1"/>
              </a:solidFill>
              <a:latin typeface="Netto Offc Light"/>
              <a:cs typeface="Netto Offc Light"/>
            </a:endParaRPr>
          </a:p>
        </p:txBody>
      </p:sp>
      <p:sp>
        <p:nvSpPr>
          <p:cNvPr id="11" name="Tekstvak 10"/>
          <p:cNvSpPr txBox="1"/>
          <p:nvPr/>
        </p:nvSpPr>
        <p:spPr>
          <a:xfrm>
            <a:off x="417334" y="646122"/>
            <a:ext cx="7086601" cy="523220"/>
          </a:xfrm>
          <a:prstGeom prst="rect">
            <a:avLst/>
          </a:prstGeom>
          <a:noFill/>
        </p:spPr>
        <p:txBody>
          <a:bodyPr wrap="square" rtlCol="0">
            <a:spAutoFit/>
          </a:bodyPr>
          <a:lstStyle/>
          <a:p>
            <a:r>
              <a:rPr lang="nl-NL" sz="2800" b="1" dirty="0" smtClean="0">
                <a:latin typeface="Netto Offc"/>
                <a:cs typeface="Netto Offc"/>
              </a:rPr>
              <a:t>Aanpak</a:t>
            </a:r>
            <a:endParaRPr lang="nl-NL" sz="2800" b="1" dirty="0">
              <a:latin typeface="Netto Offc"/>
              <a:cs typeface="Netto Offc"/>
            </a:endParaRPr>
          </a:p>
        </p:txBody>
      </p:sp>
      <p:sp>
        <p:nvSpPr>
          <p:cNvPr id="14" name="Tekstvak 13"/>
          <p:cNvSpPr txBox="1"/>
          <p:nvPr/>
        </p:nvSpPr>
        <p:spPr>
          <a:xfrm>
            <a:off x="531682" y="1176040"/>
            <a:ext cx="3276600" cy="5452775"/>
          </a:xfrm>
          <a:prstGeom prst="rect">
            <a:avLst/>
          </a:prstGeom>
          <a:noFill/>
        </p:spPr>
        <p:txBody>
          <a:bodyPr wrap="square" rtlCol="0">
            <a:spAutoFit/>
          </a:bodyPr>
          <a:lstStyle/>
          <a:p>
            <a:pPr marL="457200" indent="-457200">
              <a:lnSpc>
                <a:spcPts val="2200"/>
              </a:lnSpc>
              <a:buSzPct val="180000"/>
              <a:buFont typeface="Wingdings" charset="2"/>
              <a:buChar char="§"/>
            </a:pPr>
            <a:r>
              <a:rPr lang="nl-NL" sz="1600" b="1" dirty="0" smtClean="0">
                <a:solidFill>
                  <a:srgbClr val="DC0714"/>
                </a:solidFill>
                <a:latin typeface="Netto Offc"/>
              </a:rPr>
              <a:t>Themabijeenkomst</a:t>
            </a:r>
          </a:p>
          <a:p>
            <a:pPr marL="457200" indent="-457200">
              <a:lnSpc>
                <a:spcPts val="2200"/>
              </a:lnSpc>
            </a:pPr>
            <a:r>
              <a:rPr lang="nl-NL" sz="1600" dirty="0" smtClean="0">
                <a:solidFill>
                  <a:schemeClr val="bg1">
                    <a:lumMod val="50000"/>
                  </a:schemeClr>
                </a:solidFill>
                <a:latin typeface="Netto Offc"/>
              </a:rPr>
              <a:t>      	Toelichting </a:t>
            </a:r>
            <a:r>
              <a:rPr lang="nl-NL" sz="1600" dirty="0" err="1" smtClean="0">
                <a:solidFill>
                  <a:schemeClr val="bg1">
                    <a:lumMod val="50000"/>
                  </a:schemeClr>
                </a:solidFill>
                <a:latin typeface="Netto Offc"/>
              </a:rPr>
              <a:t>hotspot</a:t>
            </a:r>
            <a:r>
              <a:rPr lang="nl-NL" sz="1600" dirty="0" smtClean="0">
                <a:solidFill>
                  <a:schemeClr val="bg1">
                    <a:lumMod val="50000"/>
                  </a:schemeClr>
                </a:solidFill>
                <a:latin typeface="Netto Offc"/>
              </a:rPr>
              <a:t>-monitor voor alle zorgdragers + inventariseren interesse + benoemen projectleider bij het NHA</a:t>
            </a:r>
            <a:endParaRPr lang="nl-NL" sz="1600" dirty="0">
              <a:solidFill>
                <a:schemeClr val="bg1">
                  <a:lumMod val="50000"/>
                </a:schemeClr>
              </a:solidFill>
              <a:latin typeface="Netto Offc"/>
            </a:endParaRPr>
          </a:p>
          <a:p>
            <a:pPr marL="457200" indent="-457200">
              <a:lnSpc>
                <a:spcPts val="2200"/>
              </a:lnSpc>
            </a:pPr>
            <a:endParaRPr lang="nl-NL" sz="1600" dirty="0">
              <a:solidFill>
                <a:schemeClr val="bg1">
                  <a:lumMod val="50000"/>
                </a:schemeClr>
              </a:solidFill>
              <a:latin typeface="Netto Offc"/>
            </a:endParaRPr>
          </a:p>
          <a:p>
            <a:pPr marL="457200" indent="-457200">
              <a:lnSpc>
                <a:spcPts val="2200"/>
              </a:lnSpc>
              <a:buSzPct val="180000"/>
              <a:buFont typeface="Wingdings" charset="2"/>
              <a:buChar char="§"/>
            </a:pPr>
            <a:r>
              <a:rPr lang="nl-NL" sz="1600" b="1" dirty="0" smtClean="0">
                <a:solidFill>
                  <a:srgbClr val="DC0714"/>
                </a:solidFill>
                <a:latin typeface="Netto Offc"/>
              </a:rPr>
              <a:t>Opleveren procesvoorstel</a:t>
            </a:r>
            <a:endParaRPr lang="nl-NL" sz="1600" b="1" dirty="0">
              <a:solidFill>
                <a:srgbClr val="DC0714"/>
              </a:solidFill>
              <a:latin typeface="Netto Offc"/>
            </a:endParaRPr>
          </a:p>
          <a:p>
            <a:pPr marL="457200" indent="-457200">
              <a:lnSpc>
                <a:spcPts val="2200"/>
              </a:lnSpc>
            </a:pPr>
            <a:r>
              <a:rPr lang="nl-NL" sz="1600" dirty="0">
                <a:solidFill>
                  <a:schemeClr val="bg1">
                    <a:lumMod val="50000"/>
                  </a:schemeClr>
                </a:solidFill>
                <a:latin typeface="Netto Offc"/>
              </a:rPr>
              <a:t>      	</a:t>
            </a:r>
            <a:r>
              <a:rPr lang="nl-NL" sz="1600" dirty="0" smtClean="0">
                <a:solidFill>
                  <a:schemeClr val="bg1">
                    <a:lumMod val="50000"/>
                  </a:schemeClr>
                </a:solidFill>
                <a:latin typeface="Netto Offc"/>
              </a:rPr>
              <a:t>door het NHA aan alle zorgdragers</a:t>
            </a:r>
          </a:p>
          <a:p>
            <a:pPr marL="457200" indent="-457200">
              <a:lnSpc>
                <a:spcPts val="2200"/>
              </a:lnSpc>
            </a:pPr>
            <a:r>
              <a:rPr lang="nl-NL" sz="1600" dirty="0" smtClean="0">
                <a:solidFill>
                  <a:schemeClr val="bg1">
                    <a:lumMod val="50000"/>
                  </a:schemeClr>
                </a:solidFill>
                <a:latin typeface="Netto Offc"/>
              </a:rPr>
              <a:t> </a:t>
            </a:r>
          </a:p>
          <a:p>
            <a:pPr marL="457200" indent="-457200">
              <a:lnSpc>
                <a:spcPts val="2200"/>
              </a:lnSpc>
              <a:buSzPct val="180000"/>
              <a:buFont typeface="Wingdings" charset="2"/>
              <a:buChar char="§"/>
            </a:pPr>
            <a:r>
              <a:rPr lang="nl-NL" sz="1600" b="1" dirty="0" smtClean="0">
                <a:solidFill>
                  <a:srgbClr val="DC0714"/>
                </a:solidFill>
                <a:latin typeface="Netto Offc"/>
              </a:rPr>
              <a:t>Akkoordverklaringen zorgdragers</a:t>
            </a:r>
          </a:p>
          <a:p>
            <a:pPr marL="457200" indent="-457200">
              <a:lnSpc>
                <a:spcPts val="2200"/>
              </a:lnSpc>
            </a:pPr>
            <a:r>
              <a:rPr lang="nl-NL" sz="1600" dirty="0" smtClean="0">
                <a:solidFill>
                  <a:schemeClr val="bg1">
                    <a:lumMod val="50000"/>
                  </a:schemeClr>
                </a:solidFill>
                <a:latin typeface="Netto Offc"/>
              </a:rPr>
              <a:t>      	met NHA in de regie </a:t>
            </a:r>
          </a:p>
          <a:p>
            <a:pPr marL="457200" indent="-457200">
              <a:lnSpc>
                <a:spcPts val="2200"/>
              </a:lnSpc>
            </a:pPr>
            <a:endParaRPr lang="nl-NL" sz="1600" dirty="0">
              <a:solidFill>
                <a:schemeClr val="bg1">
                  <a:lumMod val="50000"/>
                </a:schemeClr>
              </a:solidFill>
              <a:latin typeface="Netto Offc"/>
            </a:endParaRPr>
          </a:p>
          <a:p>
            <a:pPr marL="457200" indent="-457200">
              <a:lnSpc>
                <a:spcPts val="2200"/>
              </a:lnSpc>
              <a:buSzPct val="180000"/>
              <a:buFont typeface="Wingdings" charset="2"/>
              <a:buChar char="§"/>
            </a:pPr>
            <a:r>
              <a:rPr lang="nl-NL" sz="1600" b="1" dirty="0" smtClean="0">
                <a:solidFill>
                  <a:srgbClr val="DC0714"/>
                </a:solidFill>
                <a:latin typeface="Netto Offc"/>
              </a:rPr>
              <a:t>Uitwerken proces</a:t>
            </a:r>
          </a:p>
          <a:p>
            <a:pPr>
              <a:lnSpc>
                <a:spcPts val="2200"/>
              </a:lnSpc>
              <a:buSzPct val="180000"/>
            </a:pPr>
            <a:r>
              <a:rPr lang="nl-NL" sz="1600" dirty="0" smtClean="0">
                <a:solidFill>
                  <a:schemeClr val="bg1">
                    <a:lumMod val="50000"/>
                  </a:schemeClr>
                </a:solidFill>
                <a:latin typeface="Netto Offc"/>
              </a:rPr>
              <a:t>      </a:t>
            </a:r>
            <a:r>
              <a:rPr lang="nl-NL" sz="1600" dirty="0">
                <a:solidFill>
                  <a:schemeClr val="bg1">
                    <a:lumMod val="50000"/>
                  </a:schemeClr>
                </a:solidFill>
                <a:latin typeface="Netto Offc"/>
              </a:rPr>
              <a:t>	</a:t>
            </a:r>
            <a:r>
              <a:rPr lang="nl-NL" sz="1600" dirty="0" smtClean="0">
                <a:solidFill>
                  <a:schemeClr val="bg1">
                    <a:lumMod val="50000"/>
                  </a:schemeClr>
                </a:solidFill>
                <a:latin typeface="Netto Offc"/>
              </a:rPr>
              <a:t>o.a. door de projectleider</a:t>
            </a:r>
            <a:endParaRPr lang="nl-NL" sz="1600" dirty="0">
              <a:solidFill>
                <a:schemeClr val="bg1">
                  <a:lumMod val="50000"/>
                </a:schemeClr>
              </a:solidFill>
              <a:latin typeface="Netto Offc"/>
            </a:endParaRPr>
          </a:p>
          <a:p>
            <a:pPr marL="457200" indent="-457200">
              <a:lnSpc>
                <a:spcPts val="2200"/>
              </a:lnSpc>
            </a:pPr>
            <a:r>
              <a:rPr lang="nl-NL" sz="1600" dirty="0" smtClean="0">
                <a:solidFill>
                  <a:schemeClr val="bg1">
                    <a:lumMod val="50000"/>
                  </a:schemeClr>
                </a:solidFill>
                <a:latin typeface="Netto Offc"/>
              </a:rPr>
              <a:t>  </a:t>
            </a:r>
            <a:endParaRPr lang="nl-NL" sz="1600" dirty="0">
              <a:solidFill>
                <a:srgbClr val="DC0714"/>
              </a:solidFill>
              <a:latin typeface="Netto Offc"/>
            </a:endParaRPr>
          </a:p>
          <a:p>
            <a:pPr marL="457200" indent="-457200">
              <a:lnSpc>
                <a:spcPts val="2200"/>
              </a:lnSpc>
            </a:pPr>
            <a:endParaRPr lang="nl-NL" sz="1600" dirty="0" smtClean="0">
              <a:solidFill>
                <a:schemeClr val="bg1">
                  <a:lumMod val="50000"/>
                </a:schemeClr>
              </a:solidFill>
              <a:latin typeface="Netto Offc"/>
            </a:endParaRPr>
          </a:p>
        </p:txBody>
      </p:sp>
      <p:sp>
        <p:nvSpPr>
          <p:cNvPr id="15" name="Tekstvak 14"/>
          <p:cNvSpPr txBox="1"/>
          <p:nvPr/>
        </p:nvSpPr>
        <p:spPr>
          <a:xfrm>
            <a:off x="4306970" y="848704"/>
            <a:ext cx="3429000" cy="6299160"/>
          </a:xfrm>
          <a:prstGeom prst="rect">
            <a:avLst/>
          </a:prstGeom>
          <a:noFill/>
        </p:spPr>
        <p:txBody>
          <a:bodyPr wrap="square" rtlCol="0">
            <a:spAutoFit/>
          </a:bodyPr>
          <a:lstStyle/>
          <a:p>
            <a:pPr marL="457200" indent="-457200">
              <a:lnSpc>
                <a:spcPts val="2200"/>
              </a:lnSpc>
            </a:pPr>
            <a:endParaRPr lang="nl-NL" sz="1600" dirty="0">
              <a:solidFill>
                <a:schemeClr val="bg1">
                  <a:lumMod val="50000"/>
                </a:schemeClr>
              </a:solidFill>
              <a:latin typeface="Netto Offc"/>
            </a:endParaRPr>
          </a:p>
          <a:p>
            <a:pPr marL="457200" indent="-457200">
              <a:lnSpc>
                <a:spcPts val="2200"/>
              </a:lnSpc>
              <a:buSzPct val="180000"/>
              <a:buFont typeface="Wingdings" charset="2"/>
              <a:buChar char="§"/>
            </a:pPr>
            <a:r>
              <a:rPr lang="nl-NL" sz="1600" b="1" dirty="0">
                <a:solidFill>
                  <a:srgbClr val="DC0714"/>
                </a:solidFill>
                <a:latin typeface="Netto Offc"/>
              </a:rPr>
              <a:t>Eerste expertbijeenkomst</a:t>
            </a:r>
          </a:p>
          <a:p>
            <a:pPr marL="457200" indent="-457200">
              <a:lnSpc>
                <a:spcPts val="2200"/>
              </a:lnSpc>
            </a:pPr>
            <a:r>
              <a:rPr lang="nl-NL" sz="1600" dirty="0">
                <a:solidFill>
                  <a:schemeClr val="bg1">
                    <a:lumMod val="50000"/>
                  </a:schemeClr>
                </a:solidFill>
                <a:latin typeface="Netto Offc"/>
              </a:rPr>
              <a:t>      	Interne experts werkzaam bij de </a:t>
            </a:r>
            <a:r>
              <a:rPr lang="nl-NL" sz="1600" dirty="0" smtClean="0">
                <a:solidFill>
                  <a:schemeClr val="bg1">
                    <a:lumMod val="50000"/>
                  </a:schemeClr>
                </a:solidFill>
                <a:latin typeface="Netto Offc"/>
              </a:rPr>
              <a:t>zorgdragers</a:t>
            </a:r>
          </a:p>
          <a:p>
            <a:pPr marL="457200" indent="-457200">
              <a:lnSpc>
                <a:spcPts val="2200"/>
              </a:lnSpc>
            </a:pPr>
            <a:endParaRPr lang="nl-NL" sz="1600" dirty="0">
              <a:solidFill>
                <a:schemeClr val="bg1">
                  <a:lumMod val="50000"/>
                </a:schemeClr>
              </a:solidFill>
              <a:latin typeface="Netto Offc"/>
            </a:endParaRPr>
          </a:p>
          <a:p>
            <a:pPr marL="457200" indent="-457200">
              <a:lnSpc>
                <a:spcPts val="2200"/>
              </a:lnSpc>
              <a:buSzPct val="180000"/>
              <a:buFont typeface="Wingdings" charset="2"/>
              <a:buChar char="§"/>
            </a:pPr>
            <a:r>
              <a:rPr lang="nl-NL" sz="1600" b="1" dirty="0" smtClean="0">
                <a:solidFill>
                  <a:srgbClr val="DC0714"/>
                </a:solidFill>
                <a:latin typeface="Netto Offc"/>
              </a:rPr>
              <a:t>Tweede expertbijeenkomst</a:t>
            </a:r>
          </a:p>
          <a:p>
            <a:pPr marL="457200" indent="-457200">
              <a:lnSpc>
                <a:spcPts val="2200"/>
              </a:lnSpc>
            </a:pPr>
            <a:r>
              <a:rPr lang="nl-NL" sz="1600" dirty="0" smtClean="0">
                <a:solidFill>
                  <a:schemeClr val="bg1">
                    <a:lumMod val="50000"/>
                  </a:schemeClr>
                </a:solidFill>
                <a:latin typeface="Netto Offc"/>
              </a:rPr>
              <a:t>      	Externe experts van de zorgdragers (historicus, fotograaf, journalist)</a:t>
            </a:r>
            <a:endParaRPr lang="nl-NL" sz="1600" dirty="0" smtClean="0">
              <a:solidFill>
                <a:srgbClr val="DC0714"/>
              </a:solidFill>
              <a:latin typeface="Netto Offc"/>
            </a:endParaRPr>
          </a:p>
          <a:p>
            <a:pPr marL="457200" indent="-457200">
              <a:lnSpc>
                <a:spcPts val="2200"/>
              </a:lnSpc>
            </a:pPr>
            <a:endParaRPr lang="nl-NL" sz="1600" dirty="0" smtClean="0">
              <a:solidFill>
                <a:srgbClr val="DC0714"/>
              </a:solidFill>
              <a:latin typeface="Netto Offc"/>
            </a:endParaRPr>
          </a:p>
          <a:p>
            <a:pPr marL="457200" indent="-457200">
              <a:lnSpc>
                <a:spcPts val="2200"/>
              </a:lnSpc>
              <a:buSzPct val="180000"/>
              <a:buFont typeface="Wingdings" charset="2"/>
              <a:buChar char="§"/>
            </a:pPr>
            <a:r>
              <a:rPr lang="nl-NL" sz="1600" b="1" dirty="0" smtClean="0">
                <a:solidFill>
                  <a:srgbClr val="DC0714"/>
                </a:solidFill>
                <a:latin typeface="Netto Offc"/>
              </a:rPr>
              <a:t>Concept </a:t>
            </a:r>
            <a:r>
              <a:rPr lang="nl-NL" sz="1600" b="1" dirty="0" err="1" smtClean="0">
                <a:solidFill>
                  <a:srgbClr val="DC0714"/>
                </a:solidFill>
                <a:latin typeface="Netto Offc"/>
              </a:rPr>
              <a:t>hotspot</a:t>
            </a:r>
            <a:r>
              <a:rPr lang="nl-NL" sz="1600" b="1" dirty="0" smtClean="0">
                <a:solidFill>
                  <a:srgbClr val="DC0714"/>
                </a:solidFill>
                <a:latin typeface="Netto Offc"/>
              </a:rPr>
              <a:t>-lijst vaststellen</a:t>
            </a:r>
          </a:p>
          <a:p>
            <a:pPr marL="457200" indent="-457200">
              <a:lnSpc>
                <a:spcPts val="2200"/>
              </a:lnSpc>
            </a:pPr>
            <a:r>
              <a:rPr lang="nl-NL" sz="1600" dirty="0" smtClean="0">
                <a:solidFill>
                  <a:schemeClr val="bg1">
                    <a:lumMod val="50000"/>
                  </a:schemeClr>
                </a:solidFill>
                <a:latin typeface="Netto Offc"/>
              </a:rPr>
              <a:t>      	Door de projectleider per zorgdrager opgesteld, voorgelegd aan zorgdragers en laten vaststellen</a:t>
            </a:r>
          </a:p>
          <a:p>
            <a:pPr marL="457200" indent="-457200">
              <a:lnSpc>
                <a:spcPts val="2200"/>
              </a:lnSpc>
            </a:pPr>
            <a:endParaRPr lang="nl-NL" sz="1600" dirty="0">
              <a:solidFill>
                <a:schemeClr val="bg1">
                  <a:lumMod val="50000"/>
                </a:schemeClr>
              </a:solidFill>
              <a:latin typeface="Netto Offc"/>
            </a:endParaRPr>
          </a:p>
          <a:p>
            <a:pPr marL="457200" indent="-457200">
              <a:lnSpc>
                <a:spcPts val="2200"/>
              </a:lnSpc>
              <a:buSzPct val="180000"/>
              <a:buFont typeface="Wingdings" charset="2"/>
              <a:buChar char="§"/>
            </a:pPr>
            <a:r>
              <a:rPr lang="nl-NL" sz="1600" b="1" dirty="0" smtClean="0">
                <a:solidFill>
                  <a:srgbClr val="DC0714"/>
                </a:solidFill>
                <a:latin typeface="Netto Offc"/>
              </a:rPr>
              <a:t>Publicatie </a:t>
            </a:r>
            <a:r>
              <a:rPr lang="nl-NL" sz="1600" b="1" dirty="0" err="1" smtClean="0">
                <a:solidFill>
                  <a:srgbClr val="DC0714"/>
                </a:solidFill>
                <a:latin typeface="Netto Offc"/>
              </a:rPr>
              <a:t>hotspot</a:t>
            </a:r>
            <a:endParaRPr lang="nl-NL" sz="1600" b="1" dirty="0">
              <a:solidFill>
                <a:srgbClr val="DC0714"/>
              </a:solidFill>
              <a:latin typeface="Netto Offc"/>
            </a:endParaRPr>
          </a:p>
          <a:p>
            <a:pPr marL="457200" indent="-457200">
              <a:lnSpc>
                <a:spcPts val="2200"/>
              </a:lnSpc>
            </a:pPr>
            <a:r>
              <a:rPr lang="nl-NL" sz="1600" dirty="0">
                <a:solidFill>
                  <a:schemeClr val="bg1">
                    <a:lumMod val="50000"/>
                  </a:schemeClr>
                </a:solidFill>
                <a:latin typeface="Netto Offc"/>
              </a:rPr>
              <a:t>      	</a:t>
            </a:r>
            <a:r>
              <a:rPr lang="nl-NL" sz="1600" dirty="0" smtClean="0">
                <a:solidFill>
                  <a:schemeClr val="bg1">
                    <a:lumMod val="50000"/>
                  </a:schemeClr>
                </a:solidFill>
                <a:latin typeface="Netto Offc"/>
              </a:rPr>
              <a:t>Online bij de zorgdrager en bij het NHA</a:t>
            </a:r>
            <a:endParaRPr lang="nl-NL" sz="1600" dirty="0">
              <a:solidFill>
                <a:schemeClr val="bg1">
                  <a:lumMod val="50000"/>
                </a:schemeClr>
              </a:solidFill>
              <a:latin typeface="Netto Offc"/>
            </a:endParaRPr>
          </a:p>
          <a:p>
            <a:pPr marL="457200" indent="-457200">
              <a:lnSpc>
                <a:spcPts val="2200"/>
              </a:lnSpc>
            </a:pPr>
            <a:endParaRPr lang="nl-NL" sz="1600" dirty="0" smtClean="0">
              <a:solidFill>
                <a:schemeClr val="bg1">
                  <a:lumMod val="50000"/>
                </a:schemeClr>
              </a:solidFill>
              <a:latin typeface="Netto Offc"/>
            </a:endParaRPr>
          </a:p>
          <a:p>
            <a:pPr marL="457200" indent="-457200">
              <a:lnSpc>
                <a:spcPts val="2200"/>
              </a:lnSpc>
            </a:pPr>
            <a:endParaRPr lang="nl-NL" sz="1600" dirty="0" smtClean="0">
              <a:solidFill>
                <a:schemeClr val="bg1">
                  <a:lumMod val="50000"/>
                </a:schemeClr>
              </a:solidFill>
              <a:latin typeface="Netto Offc"/>
            </a:endParaRPr>
          </a:p>
        </p:txBody>
      </p:sp>
      <p:cxnSp>
        <p:nvCxnSpPr>
          <p:cNvPr id="3" name="Rechte verbindingslijn 2"/>
          <p:cNvCxnSpPr/>
          <p:nvPr/>
        </p:nvCxnSpPr>
        <p:spPr>
          <a:xfrm>
            <a:off x="4114800" y="1415562"/>
            <a:ext cx="39306" cy="4958854"/>
          </a:xfrm>
          <a:prstGeom prst="line">
            <a:avLst/>
          </a:prstGeom>
          <a:ln w="12700"/>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jdelijke aanduiding voor dianummer 17"/>
          <p:cNvSpPr>
            <a:spLocks noGrp="1"/>
          </p:cNvSpPr>
          <p:nvPr>
            <p:ph type="sldNum" sz="quarter" idx="12"/>
          </p:nvPr>
        </p:nvSpPr>
        <p:spPr/>
        <p:txBody>
          <a:bodyPr/>
          <a:lstStyle/>
          <a:p>
            <a:fld id="{72AE3C3D-9070-4847-AC5A-648270C0D047}" type="slidenum">
              <a:rPr lang="nl-NL" smtClean="0"/>
              <a:pPr/>
              <a:t>6</a:t>
            </a:fld>
            <a:endParaRPr lang="nl-NL"/>
          </a:p>
        </p:txBody>
      </p:sp>
      <p:pic>
        <p:nvPicPr>
          <p:cNvPr id="12" name="Afbeelding 11" descr="001.jpg"/>
          <p:cNvPicPr>
            <a:picLocks noChangeAspect="1"/>
          </p:cNvPicPr>
          <p:nvPr/>
        </p:nvPicPr>
        <p:blipFill>
          <a:blip r:embed="rId3"/>
          <a:stretch>
            <a:fillRect/>
          </a:stretch>
        </p:blipFill>
        <p:spPr>
          <a:xfrm>
            <a:off x="0" y="0"/>
            <a:ext cx="9144000" cy="6858000"/>
          </a:xfrm>
          <a:prstGeom prst="rect">
            <a:avLst/>
          </a:prstGeom>
        </p:spPr>
      </p:pic>
      <p:sp>
        <p:nvSpPr>
          <p:cNvPr id="16" name="Subtitel 2"/>
          <p:cNvSpPr txBox="1">
            <a:spLocks/>
          </p:cNvSpPr>
          <p:nvPr/>
        </p:nvSpPr>
        <p:spPr>
          <a:xfrm>
            <a:off x="708647" y="3889800"/>
            <a:ext cx="6819849" cy="1752600"/>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nl-NL" sz="4400" dirty="0" smtClean="0">
                <a:solidFill>
                  <a:schemeClr val="bg1"/>
                </a:solidFill>
                <a:latin typeface="Netto Offc"/>
              </a:rPr>
              <a:t>Hotspots en particuliere archieven</a:t>
            </a:r>
            <a:endParaRPr kumimoji="0" lang="nl-NL" sz="4400" b="0" i="0" u="none" strike="noStrike" kern="1200" cap="none" spc="0" normalizeH="0" baseline="0" noProof="0" dirty="0">
              <a:ln>
                <a:noFill/>
              </a:ln>
              <a:solidFill>
                <a:schemeClr val="bg1"/>
              </a:solidFill>
              <a:effectLst/>
              <a:uLnTx/>
              <a:uFillTx/>
              <a:latin typeface="Netto Offc"/>
              <a:ea typeface="+mn-ea"/>
              <a:cs typeface="+mn-cs"/>
            </a:endParaRPr>
          </a:p>
        </p:txBody>
      </p:sp>
      <p:sp>
        <p:nvSpPr>
          <p:cNvPr id="19" name="Tekstvak 18"/>
          <p:cNvSpPr txBox="1"/>
          <p:nvPr/>
        </p:nvSpPr>
        <p:spPr>
          <a:xfrm>
            <a:off x="708647" y="2137200"/>
            <a:ext cx="7063753" cy="830997"/>
          </a:xfrm>
          <a:prstGeom prst="rect">
            <a:avLst/>
          </a:prstGeom>
          <a:noFill/>
        </p:spPr>
        <p:txBody>
          <a:bodyPr wrap="square" rtlCol="0">
            <a:spAutoFit/>
          </a:bodyPr>
          <a:lstStyle/>
          <a:p>
            <a:r>
              <a:rPr lang="nl-NL" sz="4800" b="1" dirty="0" smtClean="0">
                <a:latin typeface="Netto Offc"/>
              </a:rPr>
              <a:t>Noord-Hollands Archief</a:t>
            </a:r>
            <a:endParaRPr lang="nl-NL" sz="4800" b="1" dirty="0">
              <a:latin typeface="Netto Offc"/>
            </a:endParaRPr>
          </a:p>
        </p:txBody>
      </p:sp>
    </p:spTree>
    <p:extLst>
      <p:ext uri="{BB962C8B-B14F-4D97-AF65-F5344CB8AC3E}">
        <p14:creationId xmlns:p14="http://schemas.microsoft.com/office/powerpoint/2010/main" val="1545178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0012.jpg"/>
          <p:cNvPicPr>
            <a:picLocks noChangeAspect="1"/>
          </p:cNvPicPr>
          <p:nvPr/>
        </p:nvPicPr>
        <p:blipFill>
          <a:blip r:embed="rId3"/>
          <a:stretch>
            <a:fillRect/>
          </a:stretch>
        </p:blipFill>
        <p:spPr>
          <a:xfrm>
            <a:off x="0" y="0"/>
            <a:ext cx="9144000" cy="6858000"/>
          </a:xfrm>
          <a:prstGeom prst="rect">
            <a:avLst/>
          </a:prstGeom>
        </p:spPr>
      </p:pic>
      <p:sp>
        <p:nvSpPr>
          <p:cNvPr id="11" name="Tekstvak 10"/>
          <p:cNvSpPr txBox="1"/>
          <p:nvPr/>
        </p:nvSpPr>
        <p:spPr>
          <a:xfrm>
            <a:off x="457201" y="1889235"/>
            <a:ext cx="7086600" cy="769441"/>
          </a:xfrm>
          <a:prstGeom prst="rect">
            <a:avLst/>
          </a:prstGeom>
          <a:noFill/>
        </p:spPr>
        <p:txBody>
          <a:bodyPr wrap="square" rtlCol="0">
            <a:spAutoFit/>
          </a:bodyPr>
          <a:lstStyle/>
          <a:p>
            <a:r>
              <a:rPr lang="nl-NL" sz="4400" b="1" dirty="0" smtClean="0">
                <a:latin typeface="Netto Offc"/>
                <a:cs typeface="Netto Offc"/>
              </a:rPr>
              <a:t>Achtergrond</a:t>
            </a:r>
            <a:endParaRPr lang="nl-NL" sz="4400" b="1" dirty="0">
              <a:latin typeface="Netto Offc"/>
              <a:cs typeface="Netto Offc"/>
            </a:endParaRPr>
          </a:p>
        </p:txBody>
      </p:sp>
      <p:sp>
        <p:nvSpPr>
          <p:cNvPr id="13" name="Tekstvak 12"/>
          <p:cNvSpPr txBox="1"/>
          <p:nvPr/>
        </p:nvSpPr>
        <p:spPr>
          <a:xfrm>
            <a:off x="457201" y="3342640"/>
            <a:ext cx="6360159" cy="2067233"/>
          </a:xfrm>
          <a:prstGeom prst="rect">
            <a:avLst/>
          </a:prstGeom>
          <a:noFill/>
        </p:spPr>
        <p:txBody>
          <a:bodyPr wrap="square" rtlCol="0">
            <a:spAutoFit/>
          </a:bodyPr>
          <a:lstStyle/>
          <a:p>
            <a:pPr marL="457200" indent="-457200">
              <a:lnSpc>
                <a:spcPts val="2200"/>
              </a:lnSpc>
              <a:buSzPct val="180000"/>
              <a:buFont typeface="Wingdings" charset="2"/>
              <a:buChar char="§"/>
            </a:pPr>
            <a:r>
              <a:rPr lang="nl-NL" sz="1600" b="1" dirty="0" smtClean="0">
                <a:latin typeface="Netto Offc"/>
              </a:rPr>
              <a:t>Acquisitiebeleid voor particuliere archieven</a:t>
            </a:r>
          </a:p>
          <a:p>
            <a:pPr>
              <a:lnSpc>
                <a:spcPts val="2200"/>
              </a:lnSpc>
              <a:buSzPct val="180000"/>
            </a:pPr>
            <a:endParaRPr lang="nl-NL" sz="1600" b="1" dirty="0">
              <a:latin typeface="Netto Offc"/>
            </a:endParaRPr>
          </a:p>
          <a:p>
            <a:pPr marL="457200" indent="-457200">
              <a:lnSpc>
                <a:spcPts val="2200"/>
              </a:lnSpc>
              <a:buSzPct val="180000"/>
              <a:buFont typeface="Wingdings" charset="2"/>
              <a:buChar char="§"/>
            </a:pPr>
            <a:r>
              <a:rPr lang="nl-NL" sz="1600" b="1" dirty="0" smtClean="0">
                <a:latin typeface="Netto Offc"/>
              </a:rPr>
              <a:t>Leemtelijst</a:t>
            </a:r>
          </a:p>
          <a:p>
            <a:pPr marL="457200" indent="-457200">
              <a:lnSpc>
                <a:spcPts val="2200"/>
              </a:lnSpc>
              <a:buSzPct val="180000"/>
              <a:buFont typeface="Wingdings" charset="2"/>
              <a:buChar char="§"/>
            </a:pPr>
            <a:endParaRPr lang="nl-NL" sz="1600" b="1" dirty="0" smtClean="0">
              <a:latin typeface="Netto Offc"/>
            </a:endParaRPr>
          </a:p>
          <a:p>
            <a:pPr marL="457200" indent="-457200">
              <a:lnSpc>
                <a:spcPts val="2200"/>
              </a:lnSpc>
              <a:buSzPct val="180000"/>
              <a:buFont typeface="Wingdings" charset="2"/>
              <a:buChar char="§"/>
            </a:pPr>
            <a:r>
              <a:rPr lang="nl-NL" sz="1600" b="1" dirty="0" smtClean="0">
                <a:latin typeface="Netto Offc"/>
              </a:rPr>
              <a:t>Meerjarenbeleidsplan; actief relatiebeheer</a:t>
            </a:r>
            <a:endParaRPr lang="nl-NL" sz="1600" b="1" dirty="0">
              <a:latin typeface="Netto Offc"/>
            </a:endParaRPr>
          </a:p>
          <a:p>
            <a:pPr marL="457200" indent="-457200">
              <a:lnSpc>
                <a:spcPts val="2200"/>
              </a:lnSpc>
            </a:pPr>
            <a:r>
              <a:rPr lang="nl-NL" sz="2400" dirty="0">
                <a:solidFill>
                  <a:schemeClr val="bg1">
                    <a:lumMod val="50000"/>
                  </a:schemeClr>
                </a:solidFill>
                <a:latin typeface="Netto Offc"/>
              </a:rPr>
              <a:t>      	</a:t>
            </a:r>
            <a:endParaRPr lang="nl-NL" sz="2400" b="1" dirty="0">
              <a:solidFill>
                <a:srgbClr val="CD2330"/>
              </a:solidFill>
              <a:latin typeface="Netto Offc"/>
            </a:endParaRPr>
          </a:p>
          <a:p>
            <a:pPr marL="457200" indent="-457200">
              <a:lnSpc>
                <a:spcPts val="2200"/>
              </a:lnSpc>
            </a:pPr>
            <a:endParaRPr lang="nl-NL" sz="2400" dirty="0">
              <a:solidFill>
                <a:schemeClr val="bg1">
                  <a:lumMod val="50000"/>
                </a:schemeClr>
              </a:solidFill>
              <a:latin typeface="Netto Offc"/>
            </a:endParaRPr>
          </a:p>
        </p:txBody>
      </p:sp>
    </p:spTree>
    <p:extLst>
      <p:ext uri="{BB962C8B-B14F-4D97-AF65-F5344CB8AC3E}">
        <p14:creationId xmlns:p14="http://schemas.microsoft.com/office/powerpoint/2010/main" val="640404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0013.jpg"/>
          <p:cNvPicPr>
            <a:picLocks noChangeAspect="1"/>
          </p:cNvPicPr>
          <p:nvPr/>
        </p:nvPicPr>
        <p:blipFill>
          <a:blip r:embed="rId3"/>
          <a:stretch>
            <a:fillRect/>
          </a:stretch>
        </p:blipFill>
        <p:spPr>
          <a:xfrm>
            <a:off x="0" y="0"/>
            <a:ext cx="9144000" cy="6858000"/>
          </a:xfrm>
          <a:prstGeom prst="rect">
            <a:avLst/>
          </a:prstGeom>
        </p:spPr>
      </p:pic>
      <p:sp>
        <p:nvSpPr>
          <p:cNvPr id="11" name="Tekstvak 10"/>
          <p:cNvSpPr txBox="1"/>
          <p:nvPr/>
        </p:nvSpPr>
        <p:spPr>
          <a:xfrm>
            <a:off x="457199" y="1821531"/>
            <a:ext cx="7086601"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smtClean="0">
                <a:ln>
                  <a:noFill/>
                </a:ln>
                <a:solidFill>
                  <a:prstClr val="black"/>
                </a:solidFill>
                <a:effectLst/>
                <a:uLnTx/>
                <a:uFillTx/>
                <a:latin typeface="Netto Offc"/>
                <a:ea typeface="+mn-ea"/>
                <a:cs typeface="Netto Offc"/>
              </a:rPr>
              <a:t>Bevindingen</a:t>
            </a:r>
            <a:endParaRPr kumimoji="0" lang="nl-NL" sz="4400" b="1" i="0" u="none" strike="noStrike" kern="1200" cap="none" spc="0" normalizeH="0" baseline="0" noProof="0" dirty="0">
              <a:ln>
                <a:noFill/>
              </a:ln>
              <a:solidFill>
                <a:prstClr val="black"/>
              </a:solidFill>
              <a:effectLst/>
              <a:uLnTx/>
              <a:uFillTx/>
              <a:latin typeface="Netto Offc"/>
              <a:ea typeface="+mn-ea"/>
              <a:cs typeface="Netto Offc"/>
            </a:endParaRPr>
          </a:p>
        </p:txBody>
      </p:sp>
      <p:sp>
        <p:nvSpPr>
          <p:cNvPr id="14" name="Tekstvak 13"/>
          <p:cNvSpPr txBox="1"/>
          <p:nvPr/>
        </p:nvSpPr>
        <p:spPr>
          <a:xfrm>
            <a:off x="457199" y="2939382"/>
            <a:ext cx="8369166" cy="1785104"/>
          </a:xfrm>
          <a:prstGeom prst="rect">
            <a:avLst/>
          </a:prstGeom>
          <a:noFill/>
        </p:spPr>
        <p:txBody>
          <a:bodyPr wrap="square" rtlCol="0">
            <a:spAutoFit/>
          </a:bodyPr>
          <a:lstStyle/>
          <a:p>
            <a:pPr marL="457200" marR="0" lvl="0" indent="-457200" algn="l" defTabSz="457200" rtl="0" eaLnBrk="1" fontAlgn="auto" latinLnBrk="0" hangingPunct="1">
              <a:lnSpc>
                <a:spcPts val="2200"/>
              </a:lnSpc>
              <a:spcBef>
                <a:spcPts val="0"/>
              </a:spcBef>
              <a:spcAft>
                <a:spcPts val="0"/>
              </a:spcAft>
              <a:buClrTx/>
              <a:buSzPct val="180000"/>
              <a:buFont typeface="Wingdings" charset="2"/>
              <a:buChar char="§"/>
              <a:tabLst/>
              <a:defRPr/>
            </a:pPr>
            <a:r>
              <a:rPr kumimoji="0" lang="nl-NL" sz="1600" b="1" i="0" u="none" strike="noStrike" kern="1200" cap="none" spc="0" normalizeH="0" baseline="0" noProof="0" dirty="0" smtClean="0">
                <a:ln>
                  <a:noFill/>
                </a:ln>
                <a:effectLst/>
                <a:uLnTx/>
                <a:uFillTx/>
                <a:latin typeface="Netto Offc"/>
                <a:ea typeface="+mn-ea"/>
                <a:cs typeface="+mn-cs"/>
              </a:rPr>
              <a:t>Wat zijn trends en belangrijke gebeurtenissen?</a:t>
            </a:r>
          </a:p>
          <a:p>
            <a:pPr marL="457200" marR="0" lvl="0" indent="-457200" algn="l" defTabSz="457200" rtl="0" eaLnBrk="1" fontAlgn="auto" latinLnBrk="0" hangingPunct="1">
              <a:lnSpc>
                <a:spcPts val="2200"/>
              </a:lnSpc>
              <a:spcBef>
                <a:spcPts val="0"/>
              </a:spcBef>
              <a:spcAft>
                <a:spcPts val="0"/>
              </a:spcAft>
              <a:buClrTx/>
              <a:buSzTx/>
              <a:buFontTx/>
              <a:buNone/>
              <a:tabLst/>
              <a:defRPr/>
            </a:pPr>
            <a:r>
              <a:rPr kumimoji="0" lang="nl-NL" sz="1600" b="0" i="0" u="none" strike="noStrike" kern="1200" cap="none" spc="0" normalizeH="0" baseline="0" noProof="0" dirty="0" smtClean="0">
                <a:ln>
                  <a:noFill/>
                </a:ln>
                <a:effectLst/>
                <a:uLnTx/>
                <a:uFillTx/>
                <a:latin typeface="Netto Offc"/>
                <a:ea typeface="+mn-ea"/>
                <a:cs typeface="+mn-cs"/>
              </a:rPr>
              <a:t>      	</a:t>
            </a:r>
          </a:p>
          <a:p>
            <a:pPr marL="457200" marR="0" lvl="0" indent="-457200" algn="l" defTabSz="457200" rtl="0" eaLnBrk="1" fontAlgn="auto" latinLnBrk="0" hangingPunct="1">
              <a:lnSpc>
                <a:spcPts val="2200"/>
              </a:lnSpc>
              <a:spcBef>
                <a:spcPts val="0"/>
              </a:spcBef>
              <a:spcAft>
                <a:spcPts val="0"/>
              </a:spcAft>
              <a:buClrTx/>
              <a:buSzPct val="180000"/>
              <a:buFont typeface="Wingdings" charset="2"/>
              <a:buChar char="§"/>
              <a:tabLst/>
              <a:defRPr/>
            </a:pPr>
            <a:r>
              <a:rPr kumimoji="0" lang="nl-NL" sz="1600" b="1" i="0" u="none" strike="noStrike" kern="1200" cap="none" spc="0" normalizeH="0" baseline="0" noProof="0" dirty="0" smtClean="0">
                <a:ln>
                  <a:noFill/>
                </a:ln>
                <a:effectLst/>
                <a:uLnTx/>
                <a:uFillTx/>
                <a:latin typeface="Netto Offc"/>
                <a:ea typeface="+mn-ea"/>
                <a:cs typeface="+mn-cs"/>
              </a:rPr>
              <a:t>Waar leg je de accenten?</a:t>
            </a:r>
          </a:p>
          <a:p>
            <a:pPr marL="457200" marR="0" lvl="0" indent="-457200" algn="l" defTabSz="457200" rtl="0" eaLnBrk="1" fontAlgn="auto" latinLnBrk="0" hangingPunct="1">
              <a:lnSpc>
                <a:spcPts val="2200"/>
              </a:lnSpc>
              <a:spcBef>
                <a:spcPts val="0"/>
              </a:spcBef>
              <a:spcAft>
                <a:spcPts val="0"/>
              </a:spcAft>
              <a:buClrTx/>
              <a:buSzTx/>
              <a:buFontTx/>
              <a:buNone/>
              <a:tabLst/>
              <a:defRPr/>
            </a:pPr>
            <a:r>
              <a:rPr kumimoji="0" lang="nl-NL" sz="1600" b="0" i="0" u="none" strike="noStrike" kern="1200" cap="none" spc="0" normalizeH="0" baseline="0" noProof="0" dirty="0" smtClean="0">
                <a:ln>
                  <a:noFill/>
                </a:ln>
                <a:effectLst/>
                <a:uLnTx/>
                <a:uFillTx/>
                <a:latin typeface="Netto Offc"/>
                <a:ea typeface="+mn-ea"/>
                <a:cs typeface="+mn-cs"/>
              </a:rPr>
              <a:t>      	</a:t>
            </a:r>
          </a:p>
          <a:p>
            <a:pPr marL="457200" marR="0" lvl="0" indent="-457200" algn="l" defTabSz="457200" rtl="0" eaLnBrk="1" fontAlgn="auto" latinLnBrk="0" hangingPunct="1">
              <a:lnSpc>
                <a:spcPts val="2200"/>
              </a:lnSpc>
              <a:spcBef>
                <a:spcPts val="0"/>
              </a:spcBef>
              <a:spcAft>
                <a:spcPts val="0"/>
              </a:spcAft>
              <a:buClrTx/>
              <a:buSzPct val="180000"/>
              <a:buFont typeface="Wingdings" charset="2"/>
              <a:buChar char="§"/>
              <a:tabLst/>
              <a:defRPr/>
            </a:pPr>
            <a:r>
              <a:rPr kumimoji="0" lang="nl-NL" sz="1600" b="1" i="0" u="none" strike="noStrike" kern="1200" cap="none" spc="0" normalizeH="0" baseline="0" noProof="0" dirty="0" smtClean="0">
                <a:ln>
                  <a:noFill/>
                </a:ln>
                <a:effectLst/>
                <a:uLnTx/>
                <a:uFillTx/>
                <a:latin typeface="Netto Offc"/>
                <a:ea typeface="+mn-ea"/>
                <a:cs typeface="+mn-cs"/>
              </a:rPr>
              <a:t>Welke actoren ga je benaderen?</a:t>
            </a:r>
          </a:p>
          <a:p>
            <a:pPr marL="457200" marR="0" lvl="0" indent="-457200" algn="l" defTabSz="457200" rtl="0" eaLnBrk="1" fontAlgn="auto" latinLnBrk="0" hangingPunct="1">
              <a:lnSpc>
                <a:spcPts val="2200"/>
              </a:lnSpc>
              <a:spcBef>
                <a:spcPts val="0"/>
              </a:spcBef>
              <a:spcAft>
                <a:spcPts val="0"/>
              </a:spcAft>
              <a:buClrTx/>
              <a:buSzTx/>
              <a:buFontTx/>
              <a:buNone/>
              <a:tabLst/>
              <a:defRPr/>
            </a:pPr>
            <a:r>
              <a:rPr kumimoji="0" lang="nl-NL" sz="1600" b="0" i="0" u="none" strike="noStrike" kern="1200" cap="none" spc="0" normalizeH="0" baseline="0" noProof="0" dirty="0" smtClean="0">
                <a:ln>
                  <a:noFill/>
                </a:ln>
                <a:solidFill>
                  <a:prstClr val="white">
                    <a:lumMod val="50000"/>
                  </a:prstClr>
                </a:solidFill>
                <a:effectLst/>
                <a:uLnTx/>
                <a:uFillTx/>
                <a:latin typeface="Netto Offc"/>
                <a:ea typeface="+mn-ea"/>
                <a:cs typeface="+mn-cs"/>
              </a:rPr>
              <a:t>      	</a:t>
            </a:r>
          </a:p>
        </p:txBody>
      </p:sp>
    </p:spTree>
    <p:extLst>
      <p:ext uri="{BB962C8B-B14F-4D97-AF65-F5344CB8AC3E}">
        <p14:creationId xmlns:p14="http://schemas.microsoft.com/office/powerpoint/2010/main" val="306129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0013.jpg"/>
          <p:cNvPicPr>
            <a:picLocks noChangeAspect="1"/>
          </p:cNvPicPr>
          <p:nvPr/>
        </p:nvPicPr>
        <p:blipFill>
          <a:blip r:embed="rId3"/>
          <a:stretch>
            <a:fillRect/>
          </a:stretch>
        </p:blipFill>
        <p:spPr>
          <a:xfrm>
            <a:off x="0" y="0"/>
            <a:ext cx="9144000" cy="6858000"/>
          </a:xfrm>
          <a:prstGeom prst="rect">
            <a:avLst/>
          </a:prstGeom>
        </p:spPr>
      </p:pic>
      <p:sp>
        <p:nvSpPr>
          <p:cNvPr id="14" name="Tekstvak 13"/>
          <p:cNvSpPr txBox="1"/>
          <p:nvPr/>
        </p:nvSpPr>
        <p:spPr>
          <a:xfrm>
            <a:off x="457201" y="1785104"/>
            <a:ext cx="8686801"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smtClean="0">
                <a:ln>
                  <a:noFill/>
                </a:ln>
                <a:solidFill>
                  <a:prstClr val="black"/>
                </a:solidFill>
                <a:effectLst/>
                <a:uLnTx/>
                <a:uFillTx/>
                <a:latin typeface="Netto Offc"/>
                <a:ea typeface="+mn-ea"/>
                <a:cs typeface="Netto Offc"/>
              </a:rPr>
              <a:t>Wat willen wij doen?</a:t>
            </a:r>
            <a:endParaRPr kumimoji="0" lang="nl-NL" sz="4400" b="1" i="0" u="none" strike="noStrike" kern="1200" cap="none" spc="0" normalizeH="0" baseline="0" noProof="0" dirty="0">
              <a:ln>
                <a:noFill/>
              </a:ln>
              <a:solidFill>
                <a:prstClr val="black"/>
              </a:solidFill>
              <a:effectLst/>
              <a:uLnTx/>
              <a:uFillTx/>
              <a:latin typeface="Netto Offc"/>
              <a:ea typeface="+mn-ea"/>
              <a:cs typeface="Netto Offc"/>
            </a:endParaRPr>
          </a:p>
        </p:txBody>
      </p:sp>
      <p:sp>
        <p:nvSpPr>
          <p:cNvPr id="15" name="Tekstvak 14"/>
          <p:cNvSpPr txBox="1"/>
          <p:nvPr/>
        </p:nvSpPr>
        <p:spPr>
          <a:xfrm>
            <a:off x="457200" y="3029607"/>
            <a:ext cx="7866993" cy="1785104"/>
          </a:xfrm>
          <a:prstGeom prst="rect">
            <a:avLst/>
          </a:prstGeom>
          <a:noFill/>
        </p:spPr>
        <p:txBody>
          <a:bodyPr wrap="square" rtlCol="0">
            <a:spAutoFit/>
          </a:bodyPr>
          <a:lstStyle/>
          <a:p>
            <a:pPr marL="342900" marR="0" lvl="0" indent="-342900" algn="l" defTabSz="457200" rtl="0" eaLnBrk="1" fontAlgn="auto" latinLnBrk="0" hangingPunct="1">
              <a:lnSpc>
                <a:spcPts val="2200"/>
              </a:lnSpc>
              <a:spcBef>
                <a:spcPts val="0"/>
              </a:spcBef>
              <a:spcAft>
                <a:spcPts val="0"/>
              </a:spcAft>
              <a:buClrTx/>
              <a:buSzTx/>
              <a:buFont typeface="+mj-lt"/>
              <a:buAutoNum type="arabicPeriod"/>
              <a:tabLst/>
              <a:defRPr/>
            </a:pPr>
            <a:r>
              <a:rPr lang="nl-NL" sz="1600" dirty="0" err="1" smtClean="0">
                <a:solidFill>
                  <a:prstClr val="white">
                    <a:lumMod val="50000"/>
                  </a:prstClr>
                </a:solidFill>
                <a:latin typeface="Netto Offc"/>
              </a:rPr>
              <a:t>Hotspot</a:t>
            </a:r>
            <a:r>
              <a:rPr lang="nl-NL" sz="1600" dirty="0" smtClean="0">
                <a:solidFill>
                  <a:prstClr val="white">
                    <a:lumMod val="50000"/>
                  </a:prstClr>
                </a:solidFill>
                <a:latin typeface="Netto Offc"/>
              </a:rPr>
              <a:t>-monitor 2010-2017 voor benaderen particuliere archiefvormers uit recente verleden</a:t>
            </a:r>
          </a:p>
          <a:p>
            <a:pPr marL="342900" marR="0" lvl="0" indent="-342900" algn="l" defTabSz="457200" rtl="0" eaLnBrk="1" fontAlgn="auto" latinLnBrk="0" hangingPunct="1">
              <a:lnSpc>
                <a:spcPts val="2200"/>
              </a:lnSpc>
              <a:spcBef>
                <a:spcPts val="0"/>
              </a:spcBef>
              <a:spcAft>
                <a:spcPts val="0"/>
              </a:spcAft>
              <a:buClrTx/>
              <a:buSzTx/>
              <a:buFont typeface="+mj-lt"/>
              <a:buAutoNum type="arabicPeriod"/>
              <a:tabLst/>
              <a:defRPr/>
            </a:pPr>
            <a:r>
              <a:rPr lang="nl-NL" sz="1600" dirty="0" smtClean="0">
                <a:solidFill>
                  <a:prstClr val="white">
                    <a:lumMod val="50000"/>
                  </a:prstClr>
                </a:solidFill>
                <a:latin typeface="Netto Offc"/>
              </a:rPr>
              <a:t>Onderzoek of methode kan worden gebruikt voor het in kaart brengen van historische trends en hotspots in het werkingsgebied van het Noord-Hollands Archief </a:t>
            </a:r>
          </a:p>
          <a:p>
            <a:pPr marL="342900" marR="0" lvl="0" indent="-342900" algn="l" defTabSz="457200" rtl="0" eaLnBrk="1" fontAlgn="auto" latinLnBrk="0" hangingPunct="1">
              <a:lnSpc>
                <a:spcPts val="2200"/>
              </a:lnSpc>
              <a:spcBef>
                <a:spcPts val="0"/>
              </a:spcBef>
              <a:spcAft>
                <a:spcPts val="0"/>
              </a:spcAft>
              <a:buClrTx/>
              <a:buSzTx/>
              <a:buFont typeface="+mj-lt"/>
              <a:buAutoNum type="arabicPeriod"/>
              <a:tabLst/>
              <a:defRPr/>
            </a:pPr>
            <a:r>
              <a:rPr kumimoji="0" lang="nl-NL" sz="1600" b="0" i="0" u="none" strike="noStrike" kern="1200" cap="none" spc="0" normalizeH="0" baseline="0" noProof="0" dirty="0" smtClean="0">
                <a:ln>
                  <a:noFill/>
                </a:ln>
                <a:solidFill>
                  <a:prstClr val="white">
                    <a:lumMod val="50000"/>
                  </a:prstClr>
                </a:solidFill>
                <a:effectLst/>
                <a:uLnTx/>
                <a:uFillTx/>
                <a:latin typeface="Netto Offc"/>
              </a:rPr>
              <a:t>Actief particuliere archiefvormers benaderen</a:t>
            </a:r>
          </a:p>
        </p:txBody>
      </p:sp>
    </p:spTree>
    <p:extLst>
      <p:ext uri="{BB962C8B-B14F-4D97-AF65-F5344CB8AC3E}">
        <p14:creationId xmlns:p14="http://schemas.microsoft.com/office/powerpoint/2010/main" val="169131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1.NHA-PP-Sjabloon">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79AC081F1EA545875FD8DCD9B709FA" ma:contentTypeVersion="18" ma:contentTypeDescription="Create a new document." ma:contentTypeScope="" ma:versionID="13c0a23065d9a49ac9a814ac843676c1">
  <xsd:schema xmlns:xsd="http://www.w3.org/2001/XMLSchema" xmlns:xs="http://www.w3.org/2001/XMLSchema" xmlns:p="http://schemas.microsoft.com/office/2006/metadata/properties" xmlns:ns2="0941c815-8673-45d9-bee9-a1453d13a96d" xmlns:ns3="da01d95d-9a53-4690-91f2-3ea4d21374f2" targetNamespace="http://schemas.microsoft.com/office/2006/metadata/properties" ma:root="true" ma:fieldsID="ffed2328b44d3216ab2e4b28d8992e7a" ns2:_="" ns3:_="">
    <xsd:import namespace="0941c815-8673-45d9-bee9-a1453d13a96d"/>
    <xsd:import namespace="da01d95d-9a53-4690-91f2-3ea4d21374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1c815-8673-45d9-bee9-a1453d13a9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02c36e3-81a3-4f8c-bfa2-ac1adf0ae0c5}" ma:internalName="TaxCatchAll" ma:showField="CatchAllData" ma:web="0941c815-8673-45d9-bee9-a1453d13a9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01d95d-9a53-4690-91f2-3ea4d21374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eaa658-fae8-49cd-a23d-c95849ea1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B45205-F9C6-4867-ADDC-600C8616FCC2}"/>
</file>

<file path=customXml/itemProps2.xml><?xml version="1.0" encoding="utf-8"?>
<ds:datastoreItem xmlns:ds="http://schemas.openxmlformats.org/officeDocument/2006/customXml" ds:itemID="{EBA67C86-F6ED-409D-8444-2A6FF01EE7A2}"/>
</file>

<file path=docProps/app.xml><?xml version="1.0" encoding="utf-8"?>
<Properties xmlns="http://schemas.openxmlformats.org/officeDocument/2006/extended-properties" xmlns:vt="http://schemas.openxmlformats.org/officeDocument/2006/docPropsVTypes">
  <Template>1.NHA-PP-Sjabloon</Template>
  <TotalTime>1562</TotalTime>
  <Words>668</Words>
  <Application>Microsoft Office PowerPoint</Application>
  <PresentationFormat>Diavoorstelling (4:3)</PresentationFormat>
  <Paragraphs>119</Paragraphs>
  <Slides>10</Slides>
  <Notes>8</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10</vt:i4>
      </vt:variant>
    </vt:vector>
  </HeadingPairs>
  <TitlesOfParts>
    <vt:vector size="16" baseType="lpstr">
      <vt:lpstr>Arial</vt:lpstr>
      <vt:lpstr>Calibri</vt:lpstr>
      <vt:lpstr>Netto Offc</vt:lpstr>
      <vt:lpstr>Netto Offc Light</vt:lpstr>
      <vt:lpstr>Wingdings</vt:lpstr>
      <vt:lpstr>1.NHA-PP-Sjabloon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Ilse Kaldenbach</dc:creator>
  <cp:lastModifiedBy>Mieke Schaap</cp:lastModifiedBy>
  <cp:revision>88</cp:revision>
  <cp:lastPrinted>2018-02-26T07:13:43Z</cp:lastPrinted>
  <dcterms:created xsi:type="dcterms:W3CDTF">2014-02-14T08:52:13Z</dcterms:created>
  <dcterms:modified xsi:type="dcterms:W3CDTF">2018-03-11T20:03:45Z</dcterms:modified>
</cp:coreProperties>
</file>