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1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1.xml" ContentType="application/vnd.openxmlformats-officedocument.theme+xml"/>
  <Override PartName="/ppt/theme/theme10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  <p:sldMasterId id="2147483686" r:id="rId2"/>
    <p:sldMasterId id="2147483688" r:id="rId3"/>
    <p:sldMasterId id="2147483692" r:id="rId4"/>
    <p:sldMasterId id="2147483696" r:id="rId5"/>
    <p:sldMasterId id="2147483700" r:id="rId6"/>
    <p:sldMasterId id="2147483704" r:id="rId7"/>
    <p:sldMasterId id="2147483712" r:id="rId8"/>
    <p:sldMasterId id="2147483708" r:id="rId9"/>
    <p:sldMasterId id="2147483716" r:id="rId10"/>
    <p:sldMasterId id="2147483720" r:id="rId11"/>
    <p:sldMasterId id="2147483724" r:id="rId12"/>
    <p:sldMasterId id="2147483732" r:id="rId13"/>
  </p:sldMasterIdLst>
  <p:sldIdLst>
    <p:sldId id="256" r:id="rId14"/>
    <p:sldId id="272" r:id="rId15"/>
    <p:sldId id="273" r:id="rId16"/>
    <p:sldId id="271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8" r:id="rId28"/>
    <p:sldId id="269" r:id="rId29"/>
    <p:sldId id="270" r:id="rId3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11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customXml" Target="../customXml/item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customXml" Target="../customXml/item1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476672"/>
            <a:ext cx="7772400" cy="720000"/>
          </a:xfrm>
        </p:spPr>
        <p:txBody>
          <a:bodyPr>
            <a:noAutofit/>
          </a:bodyPr>
          <a:lstStyle>
            <a:lvl1pPr algn="l">
              <a:defRPr sz="6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1196752"/>
            <a:ext cx="7776864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Subtitel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9500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476672"/>
            <a:ext cx="7772400" cy="720000"/>
          </a:xfrm>
        </p:spPr>
        <p:txBody>
          <a:bodyPr>
            <a:noAutofit/>
          </a:bodyPr>
          <a:lstStyle>
            <a:lvl1pPr algn="l">
              <a:defRPr sz="6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1196752"/>
            <a:ext cx="7776864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Subtitel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2905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latin typeface="Source Sans Pro Light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ource Sans Pro Light"/>
              </a:defRPr>
            </a:lvl1pPr>
            <a:lvl2pPr>
              <a:defRPr sz="2800">
                <a:latin typeface="Source Sans Pro Light"/>
              </a:defRPr>
            </a:lvl2pPr>
            <a:lvl3pPr>
              <a:defRPr sz="2400">
                <a:latin typeface="Source Sans Pro Light"/>
              </a:defRPr>
            </a:lvl3pPr>
            <a:lvl4pPr>
              <a:defRPr sz="2000">
                <a:latin typeface="Source Sans Pro Light"/>
              </a:defRPr>
            </a:lvl4pPr>
            <a:lvl5pPr>
              <a:defRPr sz="1600">
                <a:latin typeface="Source Sans Pro Ligh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4195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ste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891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476672"/>
            <a:ext cx="7772400" cy="720000"/>
          </a:xfrm>
        </p:spPr>
        <p:txBody>
          <a:bodyPr>
            <a:noAutofit/>
          </a:bodyPr>
          <a:lstStyle>
            <a:lvl1pPr algn="l">
              <a:defRPr sz="6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1196752"/>
            <a:ext cx="7776864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Subtitel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2905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latin typeface="Source Sans Pro Light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ource Sans Pro Light"/>
              </a:defRPr>
            </a:lvl1pPr>
            <a:lvl2pPr>
              <a:defRPr sz="2800">
                <a:latin typeface="Source Sans Pro Light"/>
              </a:defRPr>
            </a:lvl2pPr>
            <a:lvl3pPr>
              <a:defRPr sz="2400">
                <a:latin typeface="Source Sans Pro Light"/>
              </a:defRPr>
            </a:lvl3pPr>
            <a:lvl4pPr>
              <a:defRPr sz="2000">
                <a:latin typeface="Source Sans Pro Light"/>
              </a:defRPr>
            </a:lvl4pPr>
            <a:lvl5pPr>
              <a:defRPr sz="1600">
                <a:latin typeface="Source Sans Pro Ligh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5816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ste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495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476672"/>
            <a:ext cx="7772400" cy="720000"/>
          </a:xfrm>
        </p:spPr>
        <p:txBody>
          <a:bodyPr>
            <a:noAutofit/>
          </a:bodyPr>
          <a:lstStyle>
            <a:lvl1pPr algn="l">
              <a:defRPr sz="6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1196752"/>
            <a:ext cx="7776864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Subtitel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2905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latin typeface="Source Sans Pro Light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ource Sans Pro Light"/>
              </a:defRPr>
            </a:lvl1pPr>
            <a:lvl2pPr>
              <a:defRPr sz="2800">
                <a:latin typeface="Source Sans Pro Light"/>
              </a:defRPr>
            </a:lvl2pPr>
            <a:lvl3pPr>
              <a:defRPr sz="2400">
                <a:latin typeface="Source Sans Pro Light"/>
              </a:defRPr>
            </a:lvl3pPr>
            <a:lvl4pPr>
              <a:defRPr sz="2000">
                <a:latin typeface="Source Sans Pro Light"/>
              </a:defRPr>
            </a:lvl4pPr>
            <a:lvl5pPr>
              <a:defRPr sz="1600">
                <a:latin typeface="Source Sans Pro Ligh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292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ste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891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476672"/>
            <a:ext cx="7772400" cy="720000"/>
          </a:xfrm>
        </p:spPr>
        <p:txBody>
          <a:bodyPr>
            <a:noAutofit/>
          </a:bodyPr>
          <a:lstStyle>
            <a:lvl1pPr algn="l">
              <a:defRPr sz="6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1196752"/>
            <a:ext cx="7776864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Subtitel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290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latin typeface="Source Sans Pro Light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ource Sans Pro Light"/>
              </a:defRPr>
            </a:lvl1pPr>
            <a:lvl2pPr>
              <a:defRPr sz="2800">
                <a:latin typeface="Source Sans Pro Light"/>
              </a:defRPr>
            </a:lvl2pPr>
            <a:lvl3pPr>
              <a:defRPr sz="2400">
                <a:latin typeface="Source Sans Pro Light"/>
              </a:defRPr>
            </a:lvl3pPr>
            <a:lvl4pPr>
              <a:defRPr sz="2000">
                <a:latin typeface="Source Sans Pro Light"/>
              </a:defRPr>
            </a:lvl4pPr>
            <a:lvl5pPr>
              <a:defRPr sz="1600">
                <a:latin typeface="Source Sans Pro Ligh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3485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latin typeface="Source Sans Pro Light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ource Sans Pro Light"/>
              </a:defRPr>
            </a:lvl1pPr>
            <a:lvl2pPr>
              <a:defRPr sz="2800">
                <a:latin typeface="Source Sans Pro Light"/>
              </a:defRPr>
            </a:lvl2pPr>
            <a:lvl3pPr>
              <a:defRPr sz="2400">
                <a:latin typeface="Source Sans Pro Light"/>
              </a:defRPr>
            </a:lvl3pPr>
            <a:lvl4pPr>
              <a:defRPr sz="2000">
                <a:latin typeface="Source Sans Pro Light"/>
              </a:defRPr>
            </a:lvl4pPr>
            <a:lvl5pPr>
              <a:defRPr sz="1600">
                <a:latin typeface="Source Sans Pro Ligh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9155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ste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07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476672"/>
            <a:ext cx="7772400" cy="720000"/>
          </a:xfrm>
        </p:spPr>
        <p:txBody>
          <a:bodyPr>
            <a:noAutofit/>
          </a:bodyPr>
          <a:lstStyle>
            <a:lvl1pPr algn="l">
              <a:defRPr sz="6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1196752"/>
            <a:ext cx="7776864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Subtitel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2905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latin typeface="Source Sans Pro Light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ource Sans Pro Light"/>
              </a:defRPr>
            </a:lvl1pPr>
            <a:lvl2pPr>
              <a:defRPr sz="2800">
                <a:latin typeface="Source Sans Pro Light"/>
              </a:defRPr>
            </a:lvl2pPr>
            <a:lvl3pPr>
              <a:defRPr sz="2400">
                <a:latin typeface="Source Sans Pro Light"/>
              </a:defRPr>
            </a:lvl3pPr>
            <a:lvl4pPr>
              <a:defRPr sz="2000">
                <a:latin typeface="Source Sans Pro Light"/>
              </a:defRPr>
            </a:lvl4pPr>
            <a:lvl5pPr>
              <a:defRPr sz="1600">
                <a:latin typeface="Source Sans Pro Ligh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3247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ste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800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476672"/>
            <a:ext cx="7772400" cy="720000"/>
          </a:xfrm>
        </p:spPr>
        <p:txBody>
          <a:bodyPr>
            <a:noAutofit/>
          </a:bodyPr>
          <a:lstStyle>
            <a:lvl1pPr algn="l">
              <a:defRPr sz="6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1196752"/>
            <a:ext cx="7776864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Subtitel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29058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latin typeface="Source Sans Pro Light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ource Sans Pro Light"/>
              </a:defRPr>
            </a:lvl1pPr>
            <a:lvl2pPr>
              <a:defRPr sz="2800">
                <a:latin typeface="Source Sans Pro Light"/>
              </a:defRPr>
            </a:lvl2pPr>
            <a:lvl3pPr>
              <a:defRPr sz="2400">
                <a:latin typeface="Source Sans Pro Light"/>
              </a:defRPr>
            </a:lvl3pPr>
            <a:lvl4pPr>
              <a:defRPr sz="2000">
                <a:latin typeface="Source Sans Pro Light"/>
              </a:defRPr>
            </a:lvl4pPr>
            <a:lvl5pPr>
              <a:defRPr sz="1600">
                <a:latin typeface="Source Sans Pro Ligh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8735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ste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27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476672"/>
            <a:ext cx="7772400" cy="720000"/>
          </a:xfrm>
        </p:spPr>
        <p:txBody>
          <a:bodyPr>
            <a:noAutofit/>
          </a:bodyPr>
          <a:lstStyle>
            <a:lvl1pPr algn="l">
              <a:defRPr sz="6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1196752"/>
            <a:ext cx="7776864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Subtitel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29058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latin typeface="Source Sans Pro Light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ource Sans Pro Light"/>
              </a:defRPr>
            </a:lvl1pPr>
            <a:lvl2pPr>
              <a:defRPr sz="2800">
                <a:latin typeface="Source Sans Pro Light"/>
              </a:defRPr>
            </a:lvl2pPr>
            <a:lvl3pPr>
              <a:defRPr sz="2400">
                <a:latin typeface="Source Sans Pro Light"/>
              </a:defRPr>
            </a:lvl3pPr>
            <a:lvl4pPr>
              <a:defRPr sz="2000">
                <a:latin typeface="Source Sans Pro Light"/>
              </a:defRPr>
            </a:lvl4pPr>
            <a:lvl5pPr>
              <a:defRPr sz="1600">
                <a:latin typeface="Source Sans Pro Ligh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252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ste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79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ste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378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476672"/>
            <a:ext cx="7772400" cy="720000"/>
          </a:xfrm>
        </p:spPr>
        <p:txBody>
          <a:bodyPr>
            <a:noAutofit/>
          </a:bodyPr>
          <a:lstStyle>
            <a:lvl1pPr algn="l">
              <a:defRPr sz="6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1196752"/>
            <a:ext cx="7776864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Subtitel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29058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latin typeface="Source Sans Pro Light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ource Sans Pro Light"/>
              </a:defRPr>
            </a:lvl1pPr>
            <a:lvl2pPr>
              <a:defRPr sz="2800">
                <a:latin typeface="Source Sans Pro Light"/>
              </a:defRPr>
            </a:lvl2pPr>
            <a:lvl3pPr>
              <a:defRPr sz="2400">
                <a:latin typeface="Source Sans Pro Light"/>
              </a:defRPr>
            </a:lvl3pPr>
            <a:lvl4pPr>
              <a:defRPr sz="2000">
                <a:latin typeface="Source Sans Pro Light"/>
              </a:defRPr>
            </a:lvl4pPr>
            <a:lvl5pPr>
              <a:defRPr sz="1600">
                <a:latin typeface="Source Sans Pro Ligh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45180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ste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782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476672"/>
            <a:ext cx="7772400" cy="720000"/>
          </a:xfrm>
        </p:spPr>
        <p:txBody>
          <a:bodyPr>
            <a:noAutofit/>
          </a:bodyPr>
          <a:lstStyle>
            <a:lvl1pPr algn="l">
              <a:defRPr sz="6000" baseline="0">
                <a:solidFill>
                  <a:srgbClr val="E664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1196752"/>
            <a:ext cx="7776864" cy="648072"/>
          </a:xfrm>
        </p:spPr>
        <p:txBody>
          <a:bodyPr/>
          <a:lstStyle>
            <a:lvl1pPr marL="0" indent="0" algn="l">
              <a:buNone/>
              <a:defRPr>
                <a:solidFill>
                  <a:srgbClr val="E664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Subtitel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36296" r="72592" b="36173"/>
          <a:stretch/>
        </p:blipFill>
        <p:spPr>
          <a:xfrm>
            <a:off x="567267" y="2489200"/>
            <a:ext cx="1938866" cy="1888067"/>
          </a:xfrm>
          <a:prstGeom prst="rect">
            <a:avLst/>
          </a:prstGeom>
        </p:spPr>
      </p:pic>
      <p:sp>
        <p:nvSpPr>
          <p:cNvPr id="5" name="Tekstvak 4"/>
          <p:cNvSpPr txBox="1"/>
          <p:nvPr userDrawn="1"/>
        </p:nvSpPr>
        <p:spPr>
          <a:xfrm>
            <a:off x="2676542" y="2639778"/>
            <a:ext cx="602280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8200" b="1" kern="1300" spc="100" baseline="0" dirty="0" smtClean="0">
                <a:solidFill>
                  <a:srgbClr val="5A5046"/>
                </a:solidFill>
                <a:effectLst>
                  <a:outerShdw blurRad="63500" algn="ctr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Franklin Gothic Demi" panose="020B0703020102020204" pitchFamily="34" charset="0"/>
              </a:rPr>
              <a:t>vele handen</a:t>
            </a:r>
            <a:endParaRPr lang="nl-NL" sz="8200" b="1" kern="1300" spc="100" baseline="0" dirty="0">
              <a:solidFill>
                <a:srgbClr val="5A5046"/>
              </a:solidFill>
              <a:effectLst>
                <a:outerShdw blurRad="63500" algn="ctr" rotWithShape="0">
                  <a:schemeClr val="bg1">
                    <a:lumMod val="75000"/>
                    <a:alpha val="40000"/>
                  </a:schemeClr>
                </a:outerShdw>
              </a:effectLst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8967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latin typeface="Source Sans Pro Light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ource Sans Pro Light"/>
              </a:defRPr>
            </a:lvl1pPr>
            <a:lvl2pPr>
              <a:defRPr sz="2800">
                <a:latin typeface="Source Sans Pro Light"/>
              </a:defRPr>
            </a:lvl2pPr>
            <a:lvl3pPr>
              <a:defRPr sz="2400">
                <a:latin typeface="Source Sans Pro Light"/>
              </a:defRPr>
            </a:lvl3pPr>
            <a:lvl4pPr>
              <a:defRPr sz="2000">
                <a:latin typeface="Source Sans Pro Light"/>
              </a:defRPr>
            </a:lvl4pPr>
            <a:lvl5pPr>
              <a:defRPr sz="1600">
                <a:latin typeface="Source Sans Pro Ligh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14954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ste dia">
    <p:bg>
      <p:bgPr>
        <a:solidFill>
          <a:srgbClr val="5A5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 userDrawn="1"/>
        </p:nvSpPr>
        <p:spPr>
          <a:xfrm>
            <a:off x="1691680" y="2060846"/>
            <a:ext cx="580838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8000" b="1" dirty="0" smtClean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Franklin Gothic Book" panose="020B0503020102020204" pitchFamily="34" charset="0"/>
              </a:rPr>
              <a:t>Vele handen,</a:t>
            </a:r>
          </a:p>
          <a:p>
            <a:pPr algn="ctr"/>
            <a:r>
              <a:rPr lang="nl-NL" sz="8000" b="1" dirty="0" smtClean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Franklin Gothic Book" panose="020B0503020102020204" pitchFamily="34" charset="0"/>
              </a:rPr>
              <a:t>licht werk!</a:t>
            </a:r>
            <a:endParaRPr lang="nl-NL" sz="8000" b="1" dirty="0">
              <a:solidFill>
                <a:schemeClr val="bg1"/>
              </a:solidFill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50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6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476672"/>
            <a:ext cx="7772400" cy="720000"/>
          </a:xfrm>
        </p:spPr>
        <p:txBody>
          <a:bodyPr>
            <a:noAutofit/>
          </a:bodyPr>
          <a:lstStyle>
            <a:lvl1pPr algn="l">
              <a:defRPr sz="6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1196752"/>
            <a:ext cx="7776864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Subtitel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519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latin typeface="Source Sans Pro Light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ource Sans Pro Light"/>
              </a:defRPr>
            </a:lvl1pPr>
            <a:lvl2pPr>
              <a:defRPr sz="2800">
                <a:latin typeface="Source Sans Pro Light"/>
              </a:defRPr>
            </a:lvl2pPr>
            <a:lvl3pPr>
              <a:defRPr sz="2400">
                <a:latin typeface="Source Sans Pro Light"/>
              </a:defRPr>
            </a:lvl3pPr>
            <a:lvl4pPr>
              <a:defRPr sz="2000">
                <a:latin typeface="Source Sans Pro Light"/>
              </a:defRPr>
            </a:lvl4pPr>
            <a:lvl5pPr>
              <a:defRPr sz="1600">
                <a:latin typeface="Source Sans Pro Ligh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477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ste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10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476672"/>
            <a:ext cx="7772400" cy="720000"/>
          </a:xfrm>
        </p:spPr>
        <p:txBody>
          <a:bodyPr>
            <a:noAutofit/>
          </a:bodyPr>
          <a:lstStyle>
            <a:lvl1pPr algn="l">
              <a:defRPr sz="6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1196752"/>
            <a:ext cx="7776864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Subtitel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290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latin typeface="Source Sans Pro Light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ource Sans Pro Light"/>
              </a:defRPr>
            </a:lvl1pPr>
            <a:lvl2pPr>
              <a:defRPr sz="2800">
                <a:latin typeface="Source Sans Pro Light"/>
              </a:defRPr>
            </a:lvl2pPr>
            <a:lvl3pPr>
              <a:defRPr sz="2400">
                <a:latin typeface="Source Sans Pro Light"/>
              </a:defRPr>
            </a:lvl3pPr>
            <a:lvl4pPr>
              <a:defRPr sz="2000">
                <a:latin typeface="Source Sans Pro Light"/>
              </a:defRPr>
            </a:lvl4pPr>
            <a:lvl5pPr>
              <a:defRPr sz="1600">
                <a:latin typeface="Source Sans Pro Ligh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534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ste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505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.jp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4.jp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3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E671A-1F7E-4454-B856-BA9761AE7F2F}" type="datetimeFigureOut">
              <a:rPr lang="nl-NL" smtClean="0"/>
              <a:t>19-3-2018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026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E671A-1F7E-4454-B856-BA9761AE7F2F}" type="datetimeFigureOut">
              <a:rPr lang="nl-NL" smtClean="0"/>
              <a:t>19-3-2018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608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718" r:id="rId2"/>
    <p:sldLayoutId id="214748371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E671A-1F7E-4454-B856-BA9761AE7F2F}" type="datetimeFigureOut">
              <a:rPr lang="nl-NL" smtClean="0"/>
              <a:t>19-3-2018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968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22" r:id="rId2"/>
    <p:sldLayoutId id="214748372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608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90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E671A-1F7E-4454-B856-BA9761AE7F2F}" type="datetimeFigureOut">
              <a:rPr lang="nl-NL" smtClean="0"/>
              <a:t>19-3-2018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921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7" r:id="rId2"/>
    <p:sldLayoutId id="214748368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E671A-1F7E-4454-B856-BA9761AE7F2F}" type="datetimeFigureOut">
              <a:rPr lang="nl-NL" smtClean="0"/>
              <a:t>19-3-2018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770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90" r:id="rId2"/>
    <p:sldLayoutId id="214748369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E671A-1F7E-4454-B856-BA9761AE7F2F}" type="datetimeFigureOut">
              <a:rPr lang="nl-NL" smtClean="0"/>
              <a:t>19-3-2018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250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94" r:id="rId2"/>
    <p:sldLayoutId id="214748369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E671A-1F7E-4454-B856-BA9761AE7F2F}" type="datetimeFigureOut">
              <a:rPr lang="nl-NL" smtClean="0"/>
              <a:t>19-3-2018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297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98" r:id="rId2"/>
    <p:sldLayoutId id="214748369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E671A-1F7E-4454-B856-BA9761AE7F2F}" type="datetimeFigureOut">
              <a:rPr lang="nl-NL" smtClean="0"/>
              <a:t>19-3-2018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561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02" r:id="rId2"/>
    <p:sldLayoutId id="214748370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E671A-1F7E-4454-B856-BA9761AE7F2F}" type="datetimeFigureOut">
              <a:rPr lang="nl-NL" smtClean="0"/>
              <a:t>19-3-2018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042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06" r:id="rId2"/>
    <p:sldLayoutId id="214748370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E671A-1F7E-4454-B856-BA9761AE7F2F}" type="datetimeFigureOut">
              <a:rPr lang="nl-NL" smtClean="0"/>
              <a:t>19-3-2018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819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14" r:id="rId2"/>
    <p:sldLayoutId id="214748371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E671A-1F7E-4454-B856-BA9761AE7F2F}" type="datetimeFigureOut">
              <a:rPr lang="nl-NL" smtClean="0"/>
              <a:t>19-3-2018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736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10" r:id="rId2"/>
    <p:sldLayoutId id="214748371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 smtClean="0"/>
              <a:t>Even voorstellen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nl-NL" dirty="0" smtClean="0"/>
              <a:t>Toos Wilms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9448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Verwerken besluitvorming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Publiceren hotspots</a:t>
            </a:r>
          </a:p>
          <a:p>
            <a:r>
              <a:rPr lang="nl-NL" dirty="0" smtClean="0"/>
              <a:t>Overbrengen zaken van vernietigen naar bewaren </a:t>
            </a:r>
          </a:p>
          <a:p>
            <a:r>
              <a:rPr lang="nl-NL" dirty="0" smtClean="0"/>
              <a:t>Poster ophangen bij de verwerkers</a:t>
            </a:r>
          </a:p>
          <a:p>
            <a:r>
              <a:rPr lang="nl-NL" dirty="0" smtClean="0"/>
              <a:t>Acquisitie particuliere informatie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7273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herhalen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Nu de basis leggen</a:t>
            </a:r>
          </a:p>
          <a:p>
            <a:r>
              <a:rPr lang="nl-NL" dirty="0" smtClean="0"/>
              <a:t>Regelmatig bijstellen </a:t>
            </a:r>
            <a:endParaRPr lang="nl-NL" dirty="0"/>
          </a:p>
          <a:p>
            <a:endParaRPr lang="nl-NL" dirty="0"/>
          </a:p>
        </p:txBody>
      </p:sp>
      <p:pic>
        <p:nvPicPr>
          <p:cNvPr id="6146" name="Picture 2" descr="C:\Users\wil2309a\AppData\Local\Temp\Document 1163025 bijeenkomst 13 oktober 2017 -3 Inhoud docu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42670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868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Verslag </a:t>
            </a:r>
            <a:r>
              <a:rPr lang="nl-NL" dirty="0" smtClean="0"/>
              <a:t>werkwijze in de bijeenkomst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In 3 </a:t>
            </a:r>
            <a:r>
              <a:rPr lang="nl-NL" dirty="0"/>
              <a:t>groepen </a:t>
            </a:r>
            <a:r>
              <a:rPr lang="nl-NL" dirty="0" smtClean="0"/>
              <a:t>werden </a:t>
            </a:r>
            <a:r>
              <a:rPr lang="nl-NL" dirty="0"/>
              <a:t>de </a:t>
            </a:r>
            <a:r>
              <a:rPr lang="nl-NL" dirty="0" smtClean="0"/>
              <a:t>volgende zaken besproken  </a:t>
            </a:r>
          </a:p>
          <a:p>
            <a:pPr marL="0" indent="0">
              <a:buNone/>
            </a:pPr>
            <a:r>
              <a:rPr lang="nl-NL" dirty="0" smtClean="0">
                <a:sym typeface="Wingdings"/>
              </a:rPr>
              <a:t> </a:t>
            </a:r>
            <a:r>
              <a:rPr lang="nl-NL" dirty="0" smtClean="0"/>
              <a:t>hotspotonderwerpen</a:t>
            </a:r>
            <a:r>
              <a:rPr lang="nl-NL" dirty="0"/>
              <a:t>, </a:t>
            </a:r>
            <a:endParaRPr lang="nl-NL" dirty="0" smtClean="0"/>
          </a:p>
          <a:p>
            <a:pPr marL="0" indent="0">
              <a:buNone/>
            </a:pPr>
            <a:r>
              <a:rPr lang="nl-NL" dirty="0">
                <a:sym typeface="Wingdings"/>
              </a:rPr>
              <a:t> </a:t>
            </a:r>
            <a:r>
              <a:rPr lang="nl-NL" dirty="0" smtClean="0"/>
              <a:t>de </a:t>
            </a:r>
            <a:r>
              <a:rPr lang="nl-NL" dirty="0"/>
              <a:t>proces inrichting en </a:t>
            </a:r>
            <a:endParaRPr lang="nl-NL" dirty="0" smtClean="0"/>
          </a:p>
          <a:p>
            <a:pPr marL="0" indent="0">
              <a:buNone/>
            </a:pPr>
            <a:r>
              <a:rPr lang="nl-NL" dirty="0">
                <a:sym typeface="Wingdings"/>
              </a:rPr>
              <a:t> </a:t>
            </a:r>
            <a:r>
              <a:rPr lang="nl-NL" dirty="0" smtClean="0"/>
              <a:t>de </a:t>
            </a:r>
            <a:r>
              <a:rPr lang="nl-NL" dirty="0"/>
              <a:t>participanten uit een </a:t>
            </a:r>
            <a:r>
              <a:rPr lang="nl-NL" dirty="0" smtClean="0"/>
              <a:t>gemeenschap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7868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</a:t>
            </a:r>
            <a:r>
              <a:rPr lang="nl-NL" dirty="0"/>
              <a:t>opbrengst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/>
              <a:t>Inrichting van het proces</a:t>
            </a:r>
            <a:r>
              <a:rPr lang="nl-NL" dirty="0" smtClean="0"/>
              <a:t>:</a:t>
            </a:r>
          </a:p>
        </p:txBody>
      </p:sp>
      <p:pic>
        <p:nvPicPr>
          <p:cNvPr id="1027" name="Picture 3" descr="C:\Users\wil2309a\AppData\Local\Temp\Document 1163026 bijeenkomst 13 oktober 2017 -4 Inhoud docu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00" y="2780928"/>
            <a:ext cx="5436096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449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Wie doet er mee?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pPr lvl="0"/>
            <a:r>
              <a:rPr lang="nl-NL" dirty="0"/>
              <a:t>Vereniging, burgers, gemeente, etc. kunnen een onderwerp aandragen. </a:t>
            </a:r>
          </a:p>
          <a:p>
            <a:r>
              <a:rPr lang="nl-NL" dirty="0"/>
              <a:t>Externe experts </a:t>
            </a:r>
          </a:p>
          <a:p>
            <a:r>
              <a:rPr lang="nl-NL" dirty="0"/>
              <a:t>Samenwerken met en de lokale en regionale media</a:t>
            </a:r>
          </a:p>
          <a:p>
            <a:r>
              <a:rPr lang="nl-NL" dirty="0"/>
              <a:t>De Stichting PeelenMaasNet </a:t>
            </a:r>
          </a:p>
        </p:txBody>
      </p:sp>
    </p:spTree>
    <p:extLst>
      <p:ext uri="{BB962C8B-B14F-4D97-AF65-F5344CB8AC3E}">
        <p14:creationId xmlns:p14="http://schemas.microsoft.com/office/powerpoint/2010/main" val="2188611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op te richten werkgroep Hotspots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/>
              <a:t>toetsingscriteria </a:t>
            </a:r>
          </a:p>
          <a:p>
            <a:endParaRPr lang="nl-NL" dirty="0" smtClean="0"/>
          </a:p>
          <a:p>
            <a:r>
              <a:rPr lang="nl-NL" dirty="0" smtClean="0"/>
              <a:t>aangedragen </a:t>
            </a:r>
            <a:r>
              <a:rPr lang="nl-NL" dirty="0"/>
              <a:t>onderwerpen</a:t>
            </a:r>
          </a:p>
        </p:txBody>
      </p:sp>
    </p:spTree>
    <p:extLst>
      <p:ext uri="{BB962C8B-B14F-4D97-AF65-F5344CB8AC3E}">
        <p14:creationId xmlns:p14="http://schemas.microsoft.com/office/powerpoint/2010/main" val="312298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De werkgroep collecties van de Stichting PeelenMaasNet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nl-NL" dirty="0" smtClean="0"/>
          </a:p>
          <a:p>
            <a:r>
              <a:rPr lang="nl-NL" dirty="0" smtClean="0"/>
              <a:t>Kijkt </a:t>
            </a:r>
            <a:r>
              <a:rPr lang="nl-NL" dirty="0"/>
              <a:t>met een afstand naar het onderwerp dat wordt aangedragen en maakt advies voor college</a:t>
            </a:r>
          </a:p>
          <a:p>
            <a:pPr lvl="0"/>
            <a:r>
              <a:rPr lang="nl-NL" dirty="0"/>
              <a:t>College stelt op basis van ambtelijk voorstel de hotspots vast.</a:t>
            </a:r>
          </a:p>
          <a:p>
            <a:pPr lvl="0"/>
            <a:r>
              <a:rPr lang="nl-NL" dirty="0"/>
              <a:t>De werkgroep digitalisering adviseert over en stelt eisen aan de kwaliteit van de informatie.</a:t>
            </a:r>
            <a:br>
              <a:rPr lang="nl-NL" dirty="0"/>
            </a:br>
            <a:endParaRPr lang="nl-NL" dirty="0"/>
          </a:p>
          <a:p>
            <a:pPr marL="0" lv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8510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Het aanbrengen van een onderwerp: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NL" dirty="0" smtClean="0"/>
          </a:p>
          <a:p>
            <a:pPr lvl="0"/>
            <a:r>
              <a:rPr lang="nl-NL" dirty="0" smtClean="0"/>
              <a:t>Informatie </a:t>
            </a:r>
          </a:p>
          <a:p>
            <a:pPr marL="0" lvl="0" indent="0">
              <a:buNone/>
            </a:pPr>
            <a:r>
              <a:rPr lang="nl-NL" dirty="0">
                <a:sym typeface="Wingdings"/>
              </a:rPr>
              <a:t></a:t>
            </a:r>
            <a:r>
              <a:rPr lang="nl-NL" dirty="0" smtClean="0"/>
              <a:t> </a:t>
            </a:r>
            <a:r>
              <a:rPr lang="nl-NL" dirty="0"/>
              <a:t>verzamelbak van de </a:t>
            </a:r>
            <a:r>
              <a:rPr lang="nl-NL" dirty="0" smtClean="0"/>
              <a:t>gemeenschap</a:t>
            </a:r>
          </a:p>
          <a:p>
            <a:pPr marL="0" lvl="0" indent="0">
              <a:buNone/>
            </a:pPr>
            <a:r>
              <a:rPr lang="nl-NL" dirty="0">
                <a:sym typeface="Wingdings"/>
              </a:rPr>
              <a:t> </a:t>
            </a:r>
            <a:r>
              <a:rPr lang="nl-NL" dirty="0" smtClean="0"/>
              <a:t>archief </a:t>
            </a:r>
            <a:r>
              <a:rPr lang="nl-NL" dirty="0"/>
              <a:t>van de gemeente </a:t>
            </a:r>
            <a:endParaRPr lang="nl-NL" dirty="0" smtClean="0"/>
          </a:p>
          <a:p>
            <a:pPr lvl="0">
              <a:buFont typeface="Wingdings"/>
              <a:buChar char="à"/>
            </a:pPr>
            <a:r>
              <a:rPr lang="nl-NL" dirty="0" smtClean="0"/>
              <a:t>open </a:t>
            </a:r>
            <a:r>
              <a:rPr lang="nl-NL" dirty="0"/>
              <a:t>voor de </a:t>
            </a:r>
            <a:r>
              <a:rPr lang="nl-NL" dirty="0" smtClean="0"/>
              <a:t>gemeenschap</a:t>
            </a:r>
          </a:p>
          <a:p>
            <a:pPr marL="0" lvl="0" indent="0">
              <a:buNone/>
            </a:pPr>
            <a:endParaRPr lang="nl-NL" dirty="0" smtClean="0"/>
          </a:p>
          <a:p>
            <a:pPr marL="0" lvl="0" indent="0">
              <a:buNone/>
            </a:pPr>
            <a:r>
              <a:rPr lang="nl-NL" dirty="0" smtClean="0"/>
              <a:t>archiefpeelenmaas.blogspot.nl/2017/10/en-we-dachten-mee-over-het-bewaren-van.html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9984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 smtClean="0"/>
              <a:t>Peel en Maas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776864" cy="338437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nl-NL" dirty="0" smtClean="0"/>
              <a:t>11 kernen </a:t>
            </a:r>
            <a:r>
              <a:rPr lang="nl-NL" b="1" dirty="0" smtClean="0"/>
              <a:t>43319 inwoners</a:t>
            </a:r>
          </a:p>
          <a:p>
            <a:pPr algn="ctr"/>
            <a:r>
              <a:rPr lang="nl-NL" dirty="0" smtClean="0"/>
              <a:t>Archief hoort bij team I en A</a:t>
            </a:r>
          </a:p>
          <a:p>
            <a:pPr algn="ctr"/>
            <a:r>
              <a:rPr lang="nl-NL" dirty="0" smtClean="0"/>
              <a:t>Nauwe samenwerking met medewerkers DIV, andere informatiespecialisten,  Kunst en Cultuur en </a:t>
            </a:r>
          </a:p>
          <a:p>
            <a:pPr algn="ctr"/>
            <a:r>
              <a:rPr lang="nl-NL" sz="4700" dirty="0" smtClean="0"/>
              <a:t>inwoners</a:t>
            </a:r>
          </a:p>
          <a:p>
            <a:pPr algn="ctr"/>
            <a:r>
              <a:rPr lang="nl-NL" dirty="0" smtClean="0"/>
              <a:t>Duurzaam, diversiteit en zelfsturing</a:t>
            </a:r>
          </a:p>
          <a:p>
            <a:pPr algn="ctr"/>
            <a:r>
              <a:rPr lang="nl-NL" dirty="0" smtClean="0"/>
              <a:t>Archiefvisie</a:t>
            </a:r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4547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Archiefvisie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nl-NL" dirty="0">
                <a:solidFill>
                  <a:srgbClr val="92D050"/>
                </a:solidFill>
              </a:rPr>
              <a:t>Het archief is zodanig georganiseerd dat het op een </a:t>
            </a:r>
            <a:r>
              <a:rPr lang="nl-NL" b="1" dirty="0">
                <a:solidFill>
                  <a:srgbClr val="92D050"/>
                </a:solidFill>
              </a:rPr>
              <a:t>duurzame manier </a:t>
            </a:r>
            <a:r>
              <a:rPr lang="nl-NL" dirty="0">
                <a:solidFill>
                  <a:srgbClr val="92D050"/>
                </a:solidFill>
              </a:rPr>
              <a:t>opnemen, beheren en raadplegen van </a:t>
            </a:r>
            <a:r>
              <a:rPr lang="nl-NL" b="1" dirty="0">
                <a:solidFill>
                  <a:srgbClr val="92D050"/>
                </a:solidFill>
              </a:rPr>
              <a:t>alle archiefbescheiden </a:t>
            </a:r>
            <a:r>
              <a:rPr lang="nl-NL" dirty="0">
                <a:solidFill>
                  <a:srgbClr val="92D050"/>
                </a:solidFill>
              </a:rPr>
              <a:t>van </a:t>
            </a:r>
            <a:r>
              <a:rPr lang="nl-NL" dirty="0" smtClean="0">
                <a:solidFill>
                  <a:srgbClr val="92D050"/>
                </a:solidFill>
              </a:rPr>
              <a:t>Peel en Maas mogelijk </a:t>
            </a:r>
            <a:r>
              <a:rPr lang="nl-NL" dirty="0">
                <a:solidFill>
                  <a:srgbClr val="92D050"/>
                </a:solidFill>
              </a:rPr>
              <a:t>is.</a:t>
            </a:r>
          </a:p>
          <a:p>
            <a:pPr lvl="0"/>
            <a:endParaRPr lang="nl-NL" dirty="0">
              <a:solidFill>
                <a:srgbClr val="92D050"/>
              </a:solidFill>
            </a:endParaRPr>
          </a:p>
          <a:p>
            <a:pPr lvl="0"/>
            <a:r>
              <a:rPr lang="nl-NL" dirty="0">
                <a:solidFill>
                  <a:srgbClr val="00B0F0"/>
                </a:solidFill>
              </a:rPr>
              <a:t>Zonder tussenkomst en zonder drempels, </a:t>
            </a:r>
            <a:r>
              <a:rPr lang="nl-NL" b="1" dirty="0">
                <a:solidFill>
                  <a:srgbClr val="00B0F0"/>
                </a:solidFill>
              </a:rPr>
              <a:t>haalt iedereen zelf informatie uit het archief </a:t>
            </a:r>
            <a:r>
              <a:rPr lang="nl-NL" dirty="0">
                <a:solidFill>
                  <a:srgbClr val="00B0F0"/>
                </a:solidFill>
              </a:rPr>
              <a:t>en stopt er zelf informatie in. Uiteraard onder kwaliteitsvoorwaarden en met ondersteuning.</a:t>
            </a:r>
          </a:p>
          <a:p>
            <a:pPr lvl="0"/>
            <a:endParaRPr lang="nl-NL" dirty="0">
              <a:solidFill>
                <a:srgbClr val="00B0F0"/>
              </a:solidFill>
            </a:endParaRPr>
          </a:p>
          <a:p>
            <a:pPr lvl="0"/>
            <a:r>
              <a:rPr lang="nl-NL" dirty="0">
                <a:solidFill>
                  <a:srgbClr val="7030A0"/>
                </a:solidFill>
              </a:rPr>
              <a:t>Als Gemeente </a:t>
            </a:r>
            <a:r>
              <a:rPr lang="nl-NL" dirty="0" smtClean="0">
                <a:solidFill>
                  <a:srgbClr val="7030A0"/>
                </a:solidFill>
              </a:rPr>
              <a:t>Peel en Maas onderschrijven </a:t>
            </a:r>
            <a:r>
              <a:rPr lang="nl-NL" dirty="0">
                <a:solidFill>
                  <a:srgbClr val="7030A0"/>
                </a:solidFill>
              </a:rPr>
              <a:t>we de </a:t>
            </a:r>
            <a:r>
              <a:rPr lang="nl-NL" b="1" dirty="0">
                <a:solidFill>
                  <a:srgbClr val="7030A0"/>
                </a:solidFill>
              </a:rPr>
              <a:t>doelen van het archiefconvenant tussen de overheden in Nederland </a:t>
            </a:r>
            <a:r>
              <a:rPr lang="nl-NL" dirty="0">
                <a:solidFill>
                  <a:srgbClr val="7030A0"/>
                </a:solidFill>
              </a:rPr>
              <a:t>en beschrijven door middel van deze visie onze weg naar deze doelen. </a:t>
            </a:r>
          </a:p>
          <a:p>
            <a:pPr lvl="0"/>
            <a:endParaRPr lang="nl-NL" dirty="0">
              <a:solidFill>
                <a:srgbClr val="7030A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8439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Hotspot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nl-NL" dirty="0" smtClean="0"/>
              <a:t>procedure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277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een </a:t>
            </a:r>
            <a:r>
              <a:rPr lang="nl-NL" dirty="0" err="1" smtClean="0"/>
              <a:t>Hotspot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De nieuwe selectielijst voor Nederlandse Gemeenten per 1 januari 2017.</a:t>
            </a:r>
          </a:p>
          <a:p>
            <a:r>
              <a:rPr lang="nl-NL" sz="2800" dirty="0" smtClean="0"/>
              <a:t>Verplichting  bepaalde informatie te vernietigen.</a:t>
            </a:r>
          </a:p>
          <a:p>
            <a:r>
              <a:rPr lang="nl-NL" sz="2800" dirty="0" smtClean="0"/>
              <a:t>Wat precies vernietigen staat in de selectielijst.</a:t>
            </a:r>
          </a:p>
          <a:p>
            <a:r>
              <a:rPr lang="nl-NL" sz="2800" dirty="0" smtClean="0"/>
              <a:t>Nieuwe selectielijst wil uitzondering voor de hotspots.</a:t>
            </a:r>
          </a:p>
          <a:p>
            <a:r>
              <a:rPr lang="nl-NL" sz="2800" dirty="0" smtClean="0"/>
              <a:t>Documenteren van de samenleving.</a:t>
            </a:r>
          </a:p>
          <a:p>
            <a:r>
              <a:rPr lang="nl-NL" sz="2800" dirty="0" smtClean="0"/>
              <a:t>Criteria voor </a:t>
            </a:r>
            <a:r>
              <a:rPr lang="nl-NL" sz="2800" dirty="0" err="1" smtClean="0"/>
              <a:t>Hotspot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511728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Waarover gaat een </a:t>
            </a:r>
            <a:r>
              <a:rPr lang="nl-NL" dirty="0" err="1" smtClean="0"/>
              <a:t>hotspot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Welke periode?</a:t>
            </a:r>
          </a:p>
          <a:p>
            <a:endParaRPr lang="nl-NL" dirty="0" smtClean="0"/>
          </a:p>
          <a:p>
            <a:r>
              <a:rPr lang="nl-NL" dirty="0" smtClean="0"/>
              <a:t>Welke interval?</a:t>
            </a:r>
          </a:p>
          <a:p>
            <a:endParaRPr lang="nl-NL" dirty="0" smtClean="0"/>
          </a:p>
          <a:p>
            <a:r>
              <a:rPr lang="nl-NL" dirty="0" smtClean="0"/>
              <a:t>Wie is verantwoordelijk?</a:t>
            </a:r>
          </a:p>
        </p:txBody>
      </p:sp>
      <p:pic>
        <p:nvPicPr>
          <p:cNvPr id="3074" name="Picture 2" descr="C:\Users\wil2309a\AppData\Local\Temp\Document 1163017 bijeenkomst 13 oktober 2017 -1 Inhoud docu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923928" cy="29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973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betrokkenen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Proces-eigenaren</a:t>
            </a:r>
          </a:p>
          <a:p>
            <a:r>
              <a:rPr lang="nl-NL" dirty="0" smtClean="0"/>
              <a:t>Historische werkgroepen/ -verenigingen</a:t>
            </a:r>
          </a:p>
          <a:p>
            <a:r>
              <a:rPr lang="nl-NL" dirty="0" smtClean="0"/>
              <a:t>Journalisten</a:t>
            </a:r>
          </a:p>
          <a:p>
            <a:r>
              <a:rPr lang="nl-NL" dirty="0" smtClean="0"/>
              <a:t>Archivaris</a:t>
            </a:r>
          </a:p>
          <a:p>
            <a:r>
              <a:rPr lang="nl-NL" dirty="0" smtClean="0"/>
              <a:t>Burgemeester en wethouders</a:t>
            </a:r>
          </a:p>
          <a:p>
            <a:r>
              <a:rPr lang="nl-NL" dirty="0" smtClean="0"/>
              <a:t>Communicatie adviseurs</a:t>
            </a:r>
          </a:p>
          <a:p>
            <a:r>
              <a:rPr lang="nl-NL" dirty="0" smtClean="0"/>
              <a:t>Strategische adviseurs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7904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 bijeenkomst bekendmaken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Bij deze!</a:t>
            </a:r>
          </a:p>
          <a:p>
            <a:r>
              <a:rPr lang="nl-NL" dirty="0" smtClean="0"/>
              <a:t>Voorbereiding advies.</a:t>
            </a:r>
          </a:p>
          <a:p>
            <a:r>
              <a:rPr lang="nl-NL" dirty="0" smtClean="0"/>
              <a:t>Wie wil meedoen?</a:t>
            </a:r>
          </a:p>
          <a:p>
            <a:r>
              <a:rPr lang="nl-NL" dirty="0" smtClean="0"/>
              <a:t>Welke hotspots kunnen we nu al noemen?</a:t>
            </a:r>
          </a:p>
          <a:p>
            <a:endParaRPr lang="nl-NL" dirty="0"/>
          </a:p>
        </p:txBody>
      </p:sp>
      <p:pic>
        <p:nvPicPr>
          <p:cNvPr id="4098" name="Picture 2" descr="C:\Users\wil2309a\AppData\Local\Temp\Document 1163022 bijeenkomst 13 oktober 2017 -2 Inhoud docu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05064"/>
            <a:ext cx="3683902" cy="276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985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Besluiten over Hotspots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Strategisch Informatie Overleg  </a:t>
            </a:r>
          </a:p>
          <a:p>
            <a:r>
              <a:rPr lang="nl-NL" dirty="0" smtClean="0"/>
              <a:t>College van burgemeester en Wethouders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891265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Peel en Maas 10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Peel en Maas 11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Vele Hande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8000" b="1" dirty="0" smtClean="0">
            <a:solidFill>
              <a:schemeClr val="bg1"/>
            </a:solidFill>
            <a:latin typeface="Franklin Gothic Book" panose="020B0503020102020204" pitchFamily="34" charset="0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Blanco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el en Maas 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el en Maas 3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eel en Maas 4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eel en Maas 5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eel en Maas 6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eel en Maas 7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Peel en Maas 8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Peel en Maas 9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6022A9-A3BD-4019-8FB5-906E374FEA81}"/>
</file>

<file path=customXml/itemProps2.xml><?xml version="1.0" encoding="utf-8"?>
<ds:datastoreItem xmlns:ds="http://schemas.openxmlformats.org/officeDocument/2006/customXml" ds:itemID="{29BFA67C-0DEA-44E5-9953-BFC4F25DBA99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105</TotalTime>
  <Words>402</Words>
  <Application>Microsoft Office PowerPoint</Application>
  <PresentationFormat>Diavoorstelling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13</vt:i4>
      </vt:variant>
      <vt:variant>
        <vt:lpstr>Diatitels</vt:lpstr>
      </vt:variant>
      <vt:variant>
        <vt:i4>17</vt:i4>
      </vt:variant>
    </vt:vector>
  </HeadingPairs>
  <TitlesOfParts>
    <vt:vector size="30" baseType="lpstr">
      <vt:lpstr>Default Theme</vt:lpstr>
      <vt:lpstr>Peel en Maas 2</vt:lpstr>
      <vt:lpstr>Peel en Maas 3</vt:lpstr>
      <vt:lpstr>Peel en Maas 4</vt:lpstr>
      <vt:lpstr>Peel en Maas 5</vt:lpstr>
      <vt:lpstr>Peel en Maas 6</vt:lpstr>
      <vt:lpstr>Peel en Maas 7</vt:lpstr>
      <vt:lpstr>Peel en Maas 8</vt:lpstr>
      <vt:lpstr>Peel en Maas 9</vt:lpstr>
      <vt:lpstr>Peel en Maas 10</vt:lpstr>
      <vt:lpstr>Peel en Maas 11</vt:lpstr>
      <vt:lpstr>Vele Handen</vt:lpstr>
      <vt:lpstr>Blanco</vt:lpstr>
      <vt:lpstr>Even voorstellen</vt:lpstr>
      <vt:lpstr>Peel en Maas</vt:lpstr>
      <vt:lpstr>Archiefvisie</vt:lpstr>
      <vt:lpstr>Hotspot</vt:lpstr>
      <vt:lpstr>Wat is een Hotspot?</vt:lpstr>
      <vt:lpstr>Waarover gaat een hotspot?</vt:lpstr>
      <vt:lpstr>betrokkenen</vt:lpstr>
      <vt:lpstr>In bijeenkomst bekendmaken</vt:lpstr>
      <vt:lpstr>Besluiten over Hotspots</vt:lpstr>
      <vt:lpstr>Verwerken besluitvorming</vt:lpstr>
      <vt:lpstr>herhalen</vt:lpstr>
      <vt:lpstr>Verslag werkwijze in de bijeenkomst </vt:lpstr>
      <vt:lpstr>De opbrengst </vt:lpstr>
      <vt:lpstr>Wie doet er mee? </vt:lpstr>
      <vt:lpstr>De op te richten werkgroep Hotspots </vt:lpstr>
      <vt:lpstr>De werkgroep collecties van de Stichting PeelenMaasNet</vt:lpstr>
      <vt:lpstr>Het aanbrengen van een onderwerp: </vt:lpstr>
    </vt:vector>
  </TitlesOfParts>
  <Company>Gemeente Peel &amp; Maas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Hotspot</dc:title>
  <dc:creator>Toos Wilms</dc:creator>
  <cp:lastModifiedBy>Schaap, Mirjam</cp:lastModifiedBy>
  <cp:revision>11</cp:revision>
  <dcterms:created xsi:type="dcterms:W3CDTF">2017-05-04T15:00:38Z</dcterms:created>
  <dcterms:modified xsi:type="dcterms:W3CDTF">2018-03-19T14:03:04Z</dcterms:modified>
</cp:coreProperties>
</file>