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65" r:id="rId2"/>
    <p:sldMasterId id="2147483775" r:id="rId3"/>
  </p:sldMasterIdLst>
  <p:notesMasterIdLst>
    <p:notesMasterId r:id="rId18"/>
  </p:notesMasterIdLst>
  <p:handoutMasterIdLst>
    <p:handoutMasterId r:id="rId19"/>
  </p:handoutMasterIdLst>
  <p:sldIdLst>
    <p:sldId id="256" r:id="rId4"/>
    <p:sldId id="260" r:id="rId5"/>
    <p:sldId id="262" r:id="rId6"/>
    <p:sldId id="271" r:id="rId7"/>
    <p:sldId id="263" r:id="rId8"/>
    <p:sldId id="270" r:id="rId9"/>
    <p:sldId id="268" r:id="rId10"/>
    <p:sldId id="272" r:id="rId11"/>
    <p:sldId id="264" r:id="rId12"/>
    <p:sldId id="273" r:id="rId13"/>
    <p:sldId id="269" r:id="rId14"/>
    <p:sldId id="265" r:id="rId15"/>
    <p:sldId id="266" r:id="rId16"/>
    <p:sldId id="261" r:id="rId17"/>
  </p:sldIdLst>
  <p:sldSz cx="12192000" cy="6858000"/>
  <p:notesSz cx="6811963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rnout Drenthel" initials="AD [7]" lastIdx="1" clrIdx="6"/>
  <p:cmAuthor id="1" name="Arnout Drenthel" initials="AD" lastIdx="1" clrIdx="0"/>
  <p:cmAuthor id="8" name="Arnout Drenthel" initials="AD [8]" lastIdx="1" clrIdx="7"/>
  <p:cmAuthor id="2" name="Arnout Drenthel" initials="AD [2]" lastIdx="1" clrIdx="1"/>
  <p:cmAuthor id="9" name="Arnout Drenthel" initials="AD [9]" lastIdx="1" clrIdx="8"/>
  <p:cmAuthor id="3" name="Arnout Drenthel" initials="AD [3]" lastIdx="1" clrIdx="2"/>
  <p:cmAuthor id="4" name="Arnout Drenthel" initials="AD [4]" lastIdx="1" clrIdx="3"/>
  <p:cmAuthor id="5" name="Arnout Drenthel" initials="AD [5]" lastIdx="1" clrIdx="4"/>
  <p:cmAuthor id="6" name="Arnout Drenthel" initials="AD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0061"/>
    <a:srgbClr val="C40061"/>
    <a:srgbClr val="00689A"/>
    <a:srgbClr val="154273"/>
    <a:srgbClr val="F2D9E7"/>
    <a:srgbClr val="E5B2CF"/>
    <a:srgbClr val="D52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0" autoAdjust="0"/>
    <p:restoredTop sz="91654" autoAdjust="0"/>
  </p:normalViewPr>
  <p:slideViewPr>
    <p:cSldViewPr snapToGrid="0">
      <p:cViewPr varScale="1">
        <p:scale>
          <a:sx n="104" d="100"/>
          <a:sy n="104" d="100"/>
        </p:scale>
        <p:origin x="640" y="200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224"/>
    </p:cViewPr>
  </p:sorterViewPr>
  <p:notesViewPr>
    <p:cSldViewPr snapToGrid="0">
      <p:cViewPr varScale="1">
        <p:scale>
          <a:sx n="81" d="100"/>
          <a:sy n="81" d="100"/>
        </p:scale>
        <p:origin x="23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pPr/>
              <a:t>22-06-2021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51851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8536" y="9446678"/>
            <a:ext cx="2951851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pPr/>
              <a:t>22-06-2021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7413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1197" y="4786362"/>
            <a:ext cx="544957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1851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8536" y="9446678"/>
            <a:ext cx="2951851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rgbClr val="A900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N:\BenC\Eenheid ICT Diensten\IV\IV Onderhanden werk\Rob Stoop\DocGen\DocGen2\Presentaties\Woordmerken\Lint zonder woordmerk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888"/>
            <a:ext cx="12192000" cy="1892301"/>
          </a:xfrm>
          <a:prstGeom prst="rect">
            <a:avLst/>
          </a:prstGeom>
          <a:noFill/>
        </p:spPr>
      </p:pic>
      <p:pic>
        <p:nvPicPr>
          <p:cNvPr id="1027" name="Picture 3" descr="N:\BenC\Eenheid ICT Diensten\IV\IV Onderhanden werk\Rob Stoop\DocGen\DocGen2\Presentaties\Woordmerken\Woordmerk ADR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37313" y="496888"/>
            <a:ext cx="1884362" cy="628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gels | Titeldia">
    <p:bg>
      <p:bgPr>
        <a:solidFill>
          <a:srgbClr val="A900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55"/>
            <a:ext cx="12192000" cy="156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646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 | Titeldia verticaa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A90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1" name="Rechthoek 20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9" name="Rechthoek 18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19" y="1424"/>
            <a:ext cx="12192000" cy="156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23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 | 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A90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7" name="Rechthoek 16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3"/>
            <a:ext cx="12192000" cy="156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842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 | 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A9006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Contents</a:t>
            </a:r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afbeelding 21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1387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gels | 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A9006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Contents</a:t>
            </a:r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8925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272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5564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267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517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49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jdelijke aanduiding voor afbeelding 31"/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A90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1" name="Rechthoek 20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9" name="Rechthoek 18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pic>
        <p:nvPicPr>
          <p:cNvPr id="15" name="Picture 2" descr="N:\BenC\Eenheid ICT Diensten\IV\IV Onderhanden werk\Rob Stoop\DocGen\DocGen2\Presentaties\Woordmerken\Lint zonder woordmerk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888"/>
            <a:ext cx="12192000" cy="1892301"/>
          </a:xfrm>
          <a:prstGeom prst="rect">
            <a:avLst/>
          </a:prstGeom>
          <a:noFill/>
        </p:spPr>
      </p:pic>
      <p:pic>
        <p:nvPicPr>
          <p:cNvPr id="20" name="Picture 3" descr="N:\BenC\Eenheid ICT Diensten\IV\IV Onderhanden werk\Rob Stoop\DocGen\DocGen2\Presentaties\Woordmerken\Woordmerk ADR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37313" y="496888"/>
            <a:ext cx="1884362" cy="628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92553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70844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53196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542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1836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251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A90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7" name="Rechthoek 16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6" name="Picture 2" descr="N:\BenC\Eenheid ICT Diensten\IV\IV Onderhanden werk\Rob Stoop\DocGen\DocGen2\Presentaties\Woordmerken\Lint zonder woordmerk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888"/>
            <a:ext cx="12192000" cy="1892301"/>
          </a:xfrm>
          <a:prstGeom prst="rect">
            <a:avLst/>
          </a:prstGeom>
          <a:noFill/>
        </p:spPr>
      </p:pic>
      <p:pic>
        <p:nvPicPr>
          <p:cNvPr id="18" name="Picture 3" descr="N:\BenC\Eenheid ICT Diensten\IV\IV Onderhanden werk\Rob Stoop\DocGen\DocGen2\Presentaties\Woordmerken\Woordmerk ADR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37313" y="496888"/>
            <a:ext cx="1884362" cy="628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A9006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Inhoud</a:t>
            </a:r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afbeelding 21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2000 w 6098242"/>
              <a:gd name="connsiteY1" fmla="*/ 0 h 6858000"/>
              <a:gd name="connsiteX2" fmla="*/ 5862000 w 6098242"/>
              <a:gd name="connsiteY2" fmla="*/ 708025 h 6858000"/>
              <a:gd name="connsiteX3" fmla="*/ 6098242 w 6098242"/>
              <a:gd name="connsiteY3" fmla="*/ 708025 h 6858000"/>
              <a:gd name="connsiteX4" fmla="*/ 6098242 w 6098242"/>
              <a:gd name="connsiteY4" fmla="*/ 6620400 h 6858000"/>
              <a:gd name="connsiteX5" fmla="*/ 5862000 w 6098242"/>
              <a:gd name="connsiteY5" fmla="*/ 6620400 h 6858000"/>
              <a:gd name="connsiteX6" fmla="*/ 5862000 w 6098242"/>
              <a:gd name="connsiteY6" fmla="*/ 6858000 h 6858000"/>
              <a:gd name="connsiteX7" fmla="*/ 0 w 609824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2000" y="0"/>
                </a:lnTo>
                <a:lnTo>
                  <a:pt x="5862000" y="708025"/>
                </a:lnTo>
                <a:lnTo>
                  <a:pt x="6098242" y="708025"/>
                </a:lnTo>
                <a:lnTo>
                  <a:pt x="6098242" y="6620400"/>
                </a:lnTo>
                <a:lnTo>
                  <a:pt x="5862000" y="6620400"/>
                </a:lnTo>
                <a:lnTo>
                  <a:pt x="586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937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Secondary"/>
          <p:cNvSpPr/>
          <p:nvPr userDrawn="1"/>
        </p:nvSpPr>
        <p:spPr bwMode="auto">
          <a:xfrm>
            <a:off x="6132737" y="0"/>
            <a:ext cx="6115200" cy="6872400"/>
          </a:xfrm>
          <a:prstGeom prst="rect">
            <a:avLst/>
          </a:prstGeom>
          <a:solidFill>
            <a:srgbClr val="A9006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MTitle"/>
          <p:cNvSpPr txBox="1">
            <a:spLocks noChangeArrowheads="1"/>
          </p:cNvSpPr>
          <p:nvPr userDrawn="1"/>
        </p:nvSpPr>
        <p:spPr bwMode="auto">
          <a:xfrm>
            <a:off x="6576053" y="1738470"/>
            <a:ext cx="49488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Inhoud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25486"/>
            <a:ext cx="4989429" cy="3616114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90000"/>
              <a:buFontTx/>
              <a:buChar char="•"/>
              <a:tabLst/>
              <a:defRPr kumimoji="0" 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</a:defRPr>
            </a:lvl1pPr>
            <a:lvl2pPr marL="631825" indent="-276225">
              <a:buClr>
                <a:schemeClr val="bg1"/>
              </a:buClr>
              <a:buFont typeface="Verdana" panose="020B0604030504040204" pitchFamily="34" charset="0"/>
              <a:buChar char="–"/>
              <a:def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defRPr>
            </a:lvl2pPr>
            <a:lvl3pPr marL="892175" indent="-266700">
              <a:buClr>
                <a:schemeClr val="bg1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3pPr>
            <a:lvl4pPr marL="355600" marR="0" indent="0" algn="l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bg1"/>
              </a:buClr>
              <a:buSzTx/>
              <a:buFontTx/>
              <a:buNone/>
              <a:tabLst/>
              <a:defRPr sz="1800" baseline="0">
                <a:solidFill>
                  <a:srgbClr val="00689A"/>
                </a:solidFill>
              </a:defRPr>
            </a:lvl4pPr>
            <a:lvl5pPr marL="355600" indent="0">
              <a:buFontTx/>
              <a:buNone/>
              <a:defRPr sz="1800">
                <a:solidFill>
                  <a:srgbClr val="00689A"/>
                </a:solidFill>
              </a:defRPr>
            </a:lvl5pPr>
            <a:lvl6pPr marL="355600" indent="0">
              <a:buFontTx/>
              <a:buNone/>
              <a:defRPr sz="1800">
                <a:solidFill>
                  <a:srgbClr val="00689A"/>
                </a:solidFill>
              </a:defRPr>
            </a:lvl6pPr>
            <a:lvl7pPr marL="355600" indent="0">
              <a:buFontTx/>
              <a:buNone/>
              <a:defRPr sz="1800">
                <a:solidFill>
                  <a:srgbClr val="00689A"/>
                </a:solidFill>
              </a:defRPr>
            </a:lvl7pPr>
            <a:lvl8pPr marL="355600" indent="0">
              <a:buFontTx/>
              <a:buNone/>
              <a:defRPr sz="1800">
                <a:solidFill>
                  <a:srgbClr val="00689A"/>
                </a:solidFill>
              </a:defRPr>
            </a:lvl8pPr>
            <a:lvl9pPr marL="355600" indent="0">
              <a:buFontTx/>
              <a:buNone/>
              <a:defRPr sz="1800">
                <a:solidFill>
                  <a:srgbClr val="00689A"/>
                </a:solidFill>
              </a:defRPr>
            </a:lvl9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631825" lvl="1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0"/>
            <a:endParaRPr lang="nl-NL" dirty="0"/>
          </a:p>
        </p:txBody>
      </p:sp>
      <p:sp>
        <p:nvSpPr>
          <p:cNvPr id="8" name="Tijdelijke aanduiding voor datum 16"/>
          <p:cNvSpPr>
            <a:spLocks noGrp="1"/>
          </p:cNvSpPr>
          <p:nvPr>
            <p:ph type="dt" sz="half" idx="14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7"/>
          <p:cNvSpPr>
            <a:spLocks noGrp="1"/>
          </p:cNvSpPr>
          <p:nvPr>
            <p:ph type="ftr" sz="quarter" idx="15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8"/>
          <p:cNvSpPr>
            <a:spLocks noGrp="1"/>
          </p:cNvSpPr>
          <p:nvPr>
            <p:ph type="sldNum" sz="quarter" idx="16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Rechthoek 14"/>
          <p:cNvSpPr>
            <a:spLocks/>
          </p:cNvSpPr>
          <p:nvPr userDrawn="1"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225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>
            <a:lvl1pPr>
              <a:buClr>
                <a:srgbClr val="A90061"/>
              </a:buClr>
              <a:defRPr/>
            </a:lvl1pPr>
            <a:lvl2pPr>
              <a:buClr>
                <a:srgbClr val="A90061"/>
              </a:buClr>
              <a:defRPr/>
            </a:lvl2pPr>
            <a:lvl3pPr>
              <a:buClr>
                <a:srgbClr val="A90061"/>
              </a:buClr>
              <a:defRPr/>
            </a:lvl3pPr>
            <a:lvl4pPr>
              <a:buClr>
                <a:srgbClr val="A90061"/>
              </a:buClr>
              <a:defRPr/>
            </a:lvl4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4992077" cy="3944938"/>
          </a:xfrm>
        </p:spPr>
        <p:txBody>
          <a:bodyPr/>
          <a:lstStyle>
            <a:lvl1pPr>
              <a:buClr>
                <a:srgbClr val="A90061"/>
              </a:buClr>
              <a:defRPr baseline="0">
                <a:solidFill>
                  <a:srgbClr val="A90061"/>
                </a:solidFill>
              </a:defRPr>
            </a:lvl1pPr>
            <a:lvl2pPr>
              <a:buClr>
                <a:srgbClr val="A90061"/>
              </a:buClr>
              <a:defRPr/>
            </a:lvl2pPr>
            <a:lvl3pPr>
              <a:buClr>
                <a:srgbClr val="A90061"/>
              </a:buClr>
              <a:defRPr/>
            </a:lvl3pPr>
            <a:lvl4pPr>
              <a:buClr>
                <a:srgbClr val="A90061"/>
              </a:buClr>
              <a:defRPr/>
            </a:lvl4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>
            <a:lvl1pPr>
              <a:buClr>
                <a:srgbClr val="A90061"/>
              </a:buClr>
              <a:defRPr lang="nl-NL" sz="2400" kern="1200" baseline="0" dirty="0" smtClean="0">
                <a:solidFill>
                  <a:srgbClr val="A90061"/>
                </a:solidFill>
                <a:latin typeface="+mn-lt"/>
                <a:ea typeface="+mn-ea"/>
                <a:cs typeface="+mn-cs"/>
              </a:defRPr>
            </a:lvl1pPr>
            <a:lvl2pPr>
              <a:buClr>
                <a:srgbClr val="A90061"/>
              </a:buClr>
              <a:defRPr/>
            </a:lvl2pPr>
            <a:lvl3pPr>
              <a:buClr>
                <a:srgbClr val="A90061"/>
              </a:buClr>
              <a:defRPr/>
            </a:lvl3pPr>
            <a:lvl4pPr>
              <a:buClr>
                <a:srgbClr val="A90061"/>
              </a:buClr>
              <a:defRPr/>
            </a:lvl4pPr>
          </a:lstStyle>
          <a:p>
            <a:pPr marL="316800" lvl="0" indent="-3168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tx2"/>
              </a:buClr>
              <a:buSzPct val="80000"/>
              <a:buFont typeface="Verdana" panose="020B0604030504040204" pitchFamily="34" charset="0"/>
              <a:buChar char="›"/>
            </a:pPr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A9006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ende 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31"/>
          <p:cNvSpPr>
            <a:spLocks noGrp="1"/>
          </p:cNvSpPr>
          <p:nvPr>
            <p:ph type="pic" sz="quarter" idx="23"/>
          </p:nvPr>
        </p:nvSpPr>
        <p:spPr>
          <a:xfrm>
            <a:off x="-3175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76763 w 6099175"/>
              <a:gd name="connsiteY1" fmla="*/ 0 h 6858000"/>
              <a:gd name="connsiteX2" fmla="*/ 5776763 w 6099175"/>
              <a:gd name="connsiteY2" fmla="*/ 1144800 h 6858000"/>
              <a:gd name="connsiteX3" fmla="*/ 6099175 w 6099175"/>
              <a:gd name="connsiteY3" fmla="*/ 1144800 h 6858000"/>
              <a:gd name="connsiteX4" fmla="*/ 6099175 w 6099175"/>
              <a:gd name="connsiteY4" fmla="*/ 6541200 h 6858000"/>
              <a:gd name="connsiteX5" fmla="*/ 5776595 w 6099175"/>
              <a:gd name="connsiteY5" fmla="*/ 6541200 h 6858000"/>
              <a:gd name="connsiteX6" fmla="*/ 5776595 w 6099175"/>
              <a:gd name="connsiteY6" fmla="*/ 6858000 h 6858000"/>
              <a:gd name="connsiteX7" fmla="*/ 0 w 609917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76763" y="0"/>
                </a:lnTo>
                <a:lnTo>
                  <a:pt x="5776763" y="1144800"/>
                </a:lnTo>
                <a:lnTo>
                  <a:pt x="6099175" y="1144800"/>
                </a:lnTo>
                <a:lnTo>
                  <a:pt x="6099175" y="6541200"/>
                </a:lnTo>
                <a:lnTo>
                  <a:pt x="5776595" y="6541200"/>
                </a:lnTo>
                <a:lnTo>
                  <a:pt x="577659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7" name="Rechthoek 6" descr="Placeholder_Color_Terti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A9006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14600"/>
            <a:ext cx="5000314" cy="3627000"/>
          </a:xfrm>
        </p:spPr>
        <p:txBody>
          <a:bodyPr/>
          <a:lstStyle>
            <a:lvl1pPr marL="40575" indent="0">
              <a:buClr>
                <a:srgbClr val="FFFFFF"/>
              </a:buClr>
              <a:buFontTx/>
              <a:buNone/>
              <a:defRPr sz="2000" baseline="0">
                <a:solidFill>
                  <a:schemeClr val="bg1"/>
                </a:solidFill>
                <a:latin typeface="Verdana" pitchFamily="34" charset="0"/>
              </a:defRPr>
            </a:lvl1pPr>
            <a:lvl2pPr marL="631825" indent="-6318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  <a:defRPr>
                <a:solidFill>
                  <a:schemeClr val="bg1"/>
                </a:solidFill>
              </a:defRPr>
            </a:lvl2pPr>
            <a:lvl3pPr marL="315913" indent="-315913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746125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4pPr>
          </a:lstStyle>
          <a:p>
            <a:pPr lvl="0"/>
            <a:r>
              <a:rPr lang="nl-NL" noProof="0" dirty="0"/>
              <a:t>Klik om tekst toe te voegen</a:t>
            </a:r>
          </a:p>
          <a:p>
            <a:pPr marL="316800" lvl="0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</p:txBody>
      </p:sp>
      <p:sp>
        <p:nvSpPr>
          <p:cNvPr id="6" name="Tijdelijke aanduiding voor datum 13"/>
          <p:cNvSpPr>
            <a:spLocks noGrp="1"/>
          </p:cNvSpPr>
          <p:nvPr>
            <p:ph type="dt" sz="half" idx="20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14"/>
          <p:cNvSpPr>
            <a:spLocks noGrp="1"/>
          </p:cNvSpPr>
          <p:nvPr>
            <p:ph type="ftr" sz="quarter" idx="21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15"/>
          <p:cNvSpPr>
            <a:spLocks noGrp="1"/>
          </p:cNvSpPr>
          <p:nvPr>
            <p:ph type="sldNum" sz="quarter" idx="22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53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 descr="Placeholder_Color_Tertiary"/>
          <p:cNvSpPr/>
          <p:nvPr userDrawn="1"/>
        </p:nvSpPr>
        <p:spPr bwMode="auto">
          <a:xfrm>
            <a:off x="6100080" y="0"/>
            <a:ext cx="6115200" cy="6872400"/>
          </a:xfrm>
          <a:prstGeom prst="rect">
            <a:avLst/>
          </a:prstGeom>
          <a:solidFill>
            <a:srgbClr val="A9006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571200" y="2514600"/>
            <a:ext cx="5000314" cy="3627000"/>
          </a:xfrm>
        </p:spPr>
        <p:txBody>
          <a:bodyPr>
            <a:normAutofit/>
          </a:bodyPr>
          <a:lstStyle>
            <a:lvl1pPr marL="405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Font typeface="Verdana" panose="020B0604030504040204" pitchFamily="34" charset="0"/>
              <a:buNone/>
              <a:defRPr lang="nl-NL" sz="2000" kern="1200" baseline="0" dirty="0" smtClean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buSzPct val="80000"/>
            </a:pPr>
            <a:r>
              <a:rPr lang="nl-NL" noProof="0" dirty="0"/>
              <a:t>Klik om tekst toe te voegen</a:t>
            </a:r>
          </a:p>
          <a:p>
            <a:pPr marL="316800" lvl="0" indent="-2762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SzPct val="80000"/>
              <a:buFont typeface="Verdana" panose="020B0604030504040204" pitchFamily="34" charset="0"/>
              <a:buChar char="–"/>
            </a:pPr>
            <a:r>
              <a:rPr lang="nl-NL" dirty="0"/>
              <a:t>Tweede niveau</a:t>
            </a:r>
          </a:p>
        </p:txBody>
      </p:sp>
      <p:sp>
        <p:nvSpPr>
          <p:cNvPr id="6" name="Tijdelijke aanduiding voor datum 13"/>
          <p:cNvSpPr>
            <a:spLocks noGrp="1"/>
          </p:cNvSpPr>
          <p:nvPr>
            <p:ph type="dt" sz="half" idx="20"/>
          </p:nvPr>
        </p:nvSpPr>
        <p:spPr>
          <a:xfrm>
            <a:off x="635000" y="6543488"/>
            <a:ext cx="5003800" cy="264272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14"/>
          <p:cNvSpPr>
            <a:spLocks noGrp="1"/>
          </p:cNvSpPr>
          <p:nvPr>
            <p:ph type="ftr" sz="quarter" idx="21"/>
          </p:nvPr>
        </p:nvSpPr>
        <p:spPr>
          <a:xfrm>
            <a:off x="635000" y="6221413"/>
            <a:ext cx="5003800" cy="32207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15"/>
          <p:cNvSpPr>
            <a:spLocks noGrp="1"/>
          </p:cNvSpPr>
          <p:nvPr>
            <p:ph type="sldNum" sz="quarter" idx="22"/>
          </p:nvPr>
        </p:nvSpPr>
        <p:spPr>
          <a:xfrm>
            <a:off x="6553199" y="6221413"/>
            <a:ext cx="5005389" cy="322075"/>
          </a:xfrm>
        </p:spPr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5" name="Rechthoek 14"/>
          <p:cNvSpPr/>
          <p:nvPr userDrawn="1"/>
        </p:nvSpPr>
        <p:spPr>
          <a:xfrm>
            <a:off x="5773420" y="6541200"/>
            <a:ext cx="647700" cy="3168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73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8"/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3" name="Rechthoek 12"/>
          <p:cNvSpPr>
            <a:spLocks/>
          </p:cNvSpPr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5" r:id="rId2"/>
    <p:sldLayoutId id="2147483726" r:id="rId3"/>
    <p:sldLayoutId id="2147483771" r:id="rId4"/>
    <p:sldLayoutId id="2147483772" r:id="rId5"/>
    <p:sldLayoutId id="2147483702" r:id="rId6"/>
    <p:sldLayoutId id="2147483652" r:id="rId7"/>
    <p:sldLayoutId id="2147483763" r:id="rId8"/>
    <p:sldLayoutId id="2147483764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None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8"/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3" name="Rechthoek 12"/>
          <p:cNvSpPr>
            <a:spLocks/>
          </p:cNvSpPr>
          <p:nvPr/>
        </p:nvSpPr>
        <p:spPr>
          <a:xfrm>
            <a:off x="5862000" y="6620400"/>
            <a:ext cx="468000" cy="237600"/>
          </a:xfrm>
          <a:prstGeom prst="rect">
            <a:avLst/>
          </a:prstGeom>
          <a:solidFill>
            <a:srgbClr val="154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491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73" r:id="rId4"/>
    <p:sldLayoutId id="2147483774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None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>
          <p15:clr>
            <a:srgbClr val="F26B43"/>
          </p15:clr>
        </p15:guide>
        <p15:guide id="8" orient="horz" pos="3919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59">
          <p15:clr>
            <a:srgbClr val="F26B43"/>
          </p15:clr>
        </p15:guide>
        <p15:guide id="11" pos="400">
          <p15:clr>
            <a:srgbClr val="F26B43"/>
          </p15:clr>
        </p15:guide>
        <p15:guide id="12" pos="4128">
          <p15:clr>
            <a:srgbClr val="F26B43"/>
          </p15:clr>
        </p15:guide>
        <p15:guide id="13" pos="3552">
          <p15:clr>
            <a:srgbClr val="F26B43"/>
          </p15:clr>
        </p15:guide>
        <p15:guide id="14" orient="horz" pos="1275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pos="461">
          <p15:clr>
            <a:srgbClr val="F26B43"/>
          </p15:clr>
        </p15:guide>
        <p15:guide id="17" orient="horz" pos="66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EFAC1-C05C-4B83-B4ED-643DB3D1C1F0}" type="datetimeFigureOut">
              <a:rPr lang="nl-NL" smtClean="0"/>
              <a:t>22-06-2021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A9FD8-A08B-48A4-83DD-F2055C1CD5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310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7521B.9EFBB69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nl-NL" dirty="0"/>
              <a:t>Ed Smid, 22-6-2021</a:t>
            </a:r>
          </a:p>
        </p:txBody>
      </p:sp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Nulmeting IHH</a:t>
            </a: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Toelichting op de</a:t>
            </a:r>
          </a:p>
          <a:p>
            <a:r>
              <a:rPr lang="nl-NL" dirty="0"/>
              <a:t>DIN-methodiek</a:t>
            </a:r>
          </a:p>
        </p:txBody>
      </p:sp>
      <p:pic>
        <p:nvPicPr>
          <p:cNvPr id="15" name="Tijdelijke aanduiding voor afbeelding 14" descr="FIN.bmp"/>
          <p:cNvPicPr>
            <a:picLocks noGrp="1" noChangeAspect="1"/>
          </p:cNvPicPr>
          <p:nvPr>
            <p:ph type="pic" sz="quarter" idx="22"/>
          </p:nvPr>
        </p:nvPicPr>
        <p:blipFill>
          <a:blip r:embed="rId2" cstate="print"/>
          <a:srcRect t="501" b="501"/>
          <a:stretch>
            <a:fillRect/>
          </a:stretch>
        </p:blipFill>
        <p:spPr>
          <a:xfrm>
            <a:off x="-3175" y="0"/>
            <a:ext cx="6099175" cy="6858000"/>
          </a:xfrm>
        </p:spPr>
      </p:pic>
    </p:spTree>
    <p:extLst>
      <p:ext uri="{BB962C8B-B14F-4D97-AF65-F5344CB8AC3E}">
        <p14:creationId xmlns:p14="http://schemas.microsoft.com/office/powerpoint/2010/main" val="953533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826655"/>
            <a:ext cx="10923588" cy="617717"/>
          </a:xfrm>
        </p:spPr>
        <p:txBody>
          <a:bodyPr/>
          <a:lstStyle/>
          <a:p>
            <a:r>
              <a:rPr lang="nl-NL" dirty="0"/>
              <a:t>Stap 2: meten (nulmeting)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1605280"/>
            <a:ext cx="10923588" cy="4938208"/>
          </a:xfrm>
        </p:spPr>
        <p:txBody>
          <a:bodyPr/>
          <a:lstStyle/>
          <a:p>
            <a:r>
              <a:rPr lang="nl-NL" dirty="0"/>
              <a:t>Keuze nulmeting IHH: kwalitatieve indicatoren.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NB. Op basis van ervaringen volgend jaar aanvullen.</a:t>
            </a:r>
          </a:p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10</a:t>
            </a:fld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080" y="2047018"/>
            <a:ext cx="9712960" cy="38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01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11</a:t>
            </a:fld>
            <a:endParaRPr lang="nl-NL" dirty="0"/>
          </a:p>
        </p:txBody>
      </p:sp>
      <p:pic>
        <p:nvPicPr>
          <p:cNvPr id="19" name="Tijdelijke aanduiding voor inhoud 18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275840" y="800100"/>
            <a:ext cx="7762240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790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3: Monitoren en bijsturen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Op te nemen in dashboard en voortgangsmetingen:</a:t>
            </a:r>
            <a:br>
              <a:rPr lang="nl-NL" dirty="0"/>
            </a:br>
            <a:r>
              <a:rPr lang="nl-NL" dirty="0"/>
              <a:t>1. Zitten de acties op schema?</a:t>
            </a:r>
            <a:br>
              <a:rPr lang="nl-NL" dirty="0"/>
            </a:br>
            <a:r>
              <a:rPr lang="nl-NL" dirty="0"/>
              <a:t>2. Zijn er indicaties dat de verbeterdoelen gehaald worden?</a:t>
            </a:r>
            <a:br>
              <a:rPr lang="nl-NL" dirty="0"/>
            </a:br>
            <a:r>
              <a:rPr lang="nl-NL" dirty="0"/>
              <a:t>3. Zijn er indicaties dat het hoofddoel gehaald wordt?</a:t>
            </a:r>
          </a:p>
          <a:p>
            <a:r>
              <a:rPr lang="nl-NL" dirty="0"/>
              <a:t>Doel: bijsturen indien niet op schema </a:t>
            </a:r>
          </a:p>
          <a:p>
            <a:r>
              <a:rPr lang="nl-NL" dirty="0"/>
              <a:t>Op organisatieniveau: </a:t>
            </a:r>
            <a:br>
              <a:rPr lang="nl-NL" dirty="0"/>
            </a:br>
            <a:r>
              <a:rPr lang="nl-NL" dirty="0"/>
              <a:t>- eigen acties en doelbereiking monitoren gekoppeld aan </a:t>
            </a:r>
            <a:r>
              <a:rPr lang="nl-NL" dirty="0" err="1"/>
              <a:t>organisatiespecifieke</a:t>
            </a:r>
            <a:r>
              <a:rPr lang="nl-NL" dirty="0"/>
              <a:t> invulling DIN;</a:t>
            </a:r>
            <a:br>
              <a:rPr lang="nl-NL" dirty="0"/>
            </a:br>
            <a:r>
              <a:rPr lang="nl-NL" dirty="0"/>
              <a:t>- met minimaal de centraal te verantwoorden voortgang.</a:t>
            </a:r>
          </a:p>
          <a:p>
            <a:r>
              <a:rPr lang="nl-NL" dirty="0"/>
              <a:t>Op centraal niveau: </a:t>
            </a:r>
            <a:br>
              <a:rPr lang="nl-NL" dirty="0"/>
            </a:br>
            <a:r>
              <a:rPr lang="nl-NL" dirty="0"/>
              <a:t>- overkoepelend dashboard in ontwikkeling.</a:t>
            </a:r>
          </a:p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9904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inhoud 6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503680" y="995680"/>
            <a:ext cx="9083040" cy="5225733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3703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Vragen?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14</a:t>
            </a:fld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Toelichting op de DIN-methodiek:</a:t>
            </a:r>
          </a:p>
          <a:p>
            <a:r>
              <a:rPr lang="nl-NL" dirty="0"/>
              <a:t>Oorsprong en functie</a:t>
            </a:r>
          </a:p>
          <a:p>
            <a:r>
              <a:rPr lang="nl-NL" dirty="0"/>
              <a:t>Stap 1: Programmeren</a:t>
            </a:r>
          </a:p>
          <a:p>
            <a:r>
              <a:rPr lang="nl-NL" dirty="0"/>
              <a:t>Stap 2: Meten</a:t>
            </a:r>
          </a:p>
          <a:p>
            <a:r>
              <a:rPr lang="nl-NL" dirty="0"/>
              <a:t>Stap 3: Monitoren en bijsturen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Aan de hand van vormgeving DIN-IHH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Vragen?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2</a:t>
            </a:fld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DIN? (oorsprong en functie)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DIN staat voor Doelen-Inspanningen-Netwerk</a:t>
            </a:r>
          </a:p>
          <a:p>
            <a:r>
              <a:rPr lang="nl-NL" dirty="0"/>
              <a:t>Dit is een overzicht van een programma op drie niveaus:</a:t>
            </a:r>
            <a:br>
              <a:rPr lang="nl-NL" dirty="0"/>
            </a:br>
            <a:r>
              <a:rPr lang="nl-NL" dirty="0"/>
              <a:t>- alle acties/projecten/interventies (inspanningen)</a:t>
            </a:r>
            <a:br>
              <a:rPr lang="nl-NL" dirty="0"/>
            </a:br>
            <a:r>
              <a:rPr lang="nl-NL" dirty="0"/>
              <a:t>- die bepaalde veranderingen moeten realiseren (veranderdoelen)</a:t>
            </a:r>
            <a:br>
              <a:rPr lang="nl-NL" dirty="0"/>
            </a:br>
            <a:r>
              <a:rPr lang="nl-NL" dirty="0"/>
              <a:t>- die in samenhang tot een beoogd effect leiden (het hoofddoel)</a:t>
            </a:r>
          </a:p>
          <a:p>
            <a:r>
              <a:rPr lang="nl-NL" dirty="0"/>
              <a:t>Oorsprong: programmamanagement</a:t>
            </a:r>
          </a:p>
          <a:p>
            <a:r>
              <a:rPr lang="nl-NL" dirty="0"/>
              <a:t>Functie: programmeren en bijsturen (het in samenhang sturen op het bereiken van doelen via verschillende acties)</a:t>
            </a:r>
          </a:p>
          <a:p>
            <a:r>
              <a:rPr lang="nl-NL" dirty="0"/>
              <a:t>Tevens gebruikt voor inzichtelijk maken van de interventielogica voor beleidsontwikkeling en beleidsevaluatie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3</a:t>
            </a:fld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4</a:t>
            </a:fld>
            <a:endParaRPr lang="nl-NL" dirty="0"/>
          </a:p>
        </p:txBody>
      </p:sp>
      <p:pic>
        <p:nvPicPr>
          <p:cNvPr id="7" name="Tijdelijke aanduiding voor inhoud 6" descr="https://hutspot.nl/wp-content/uploads/2019/04/Voorbeeld-DIN-.001.jpeg"/>
          <p:cNvPicPr>
            <a:picLocks noGrp="1"/>
          </p:cNvPicPr>
          <p:nvPr>
            <p:ph sz="quarter" idx="13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" y="284480"/>
            <a:ext cx="11213148" cy="6573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539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1: Programmeren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NL" dirty="0"/>
              <a:t>Doelen expliciteren + bepalen hoe deze te realiseren</a:t>
            </a:r>
          </a:p>
          <a:p>
            <a:r>
              <a:rPr lang="nl-NL" dirty="0"/>
              <a:t>Basis voor DIN-IHH: Generieke analyse in Open op Orde</a:t>
            </a:r>
          </a:p>
          <a:p>
            <a:r>
              <a:rPr lang="nl-NL" dirty="0"/>
              <a:t>Hoofddoel (beoogd effect):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NB. Definities staan toegelicht in bijlage 2 (BIHR, DUTO)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760" y="3639344"/>
            <a:ext cx="9997440" cy="197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1: Programmeren (actielijnen)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000000"/>
                </a:solidFill>
              </a:rPr>
              <a:t>Hoe te realiseren?: 4 actielijnen, bestaande uit concrete acties (inspanningen) en daarmee te realiseren verbeteringen (visie = verbeterdoelen)</a:t>
            </a:r>
          </a:p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6</a:t>
            </a:fld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20" y="3251200"/>
            <a:ext cx="9916159" cy="343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50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ig bijschrift 5"/>
          <p:cNvSpPr/>
          <p:nvPr/>
        </p:nvSpPr>
        <p:spPr>
          <a:xfrm>
            <a:off x="314146" y="1278443"/>
            <a:ext cx="914400" cy="606824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Hoofddoel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IHH</a:t>
            </a:r>
          </a:p>
        </p:txBody>
      </p:sp>
      <p:sp>
        <p:nvSpPr>
          <p:cNvPr id="14" name="Rechthoekig bijschrift 13"/>
          <p:cNvSpPr/>
          <p:nvPr/>
        </p:nvSpPr>
        <p:spPr>
          <a:xfrm>
            <a:off x="318904" y="2134193"/>
            <a:ext cx="914400" cy="61264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Verbeter-doelen IHH</a:t>
            </a:r>
          </a:p>
        </p:txBody>
      </p:sp>
      <p:sp>
        <p:nvSpPr>
          <p:cNvPr id="16" name="Rechthoekig bijschrift 15"/>
          <p:cNvSpPr/>
          <p:nvPr/>
        </p:nvSpPr>
        <p:spPr>
          <a:xfrm>
            <a:off x="314146" y="4553411"/>
            <a:ext cx="914400" cy="612648"/>
          </a:xfrm>
          <a:prstGeom prst="wedgeRect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Instru-menten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(acties IHH)</a:t>
            </a:r>
          </a:p>
        </p:txBody>
      </p:sp>
      <p:sp>
        <p:nvSpPr>
          <p:cNvPr id="17" name="Ovaal 16"/>
          <p:cNvSpPr/>
          <p:nvPr/>
        </p:nvSpPr>
        <p:spPr>
          <a:xfrm>
            <a:off x="1474669" y="2071033"/>
            <a:ext cx="2385377" cy="5300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Actielijn 1: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Professionals (meer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capa-citeit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en kwaliteit voor IHH) </a:t>
            </a:r>
          </a:p>
        </p:txBody>
      </p:sp>
      <p:sp>
        <p:nvSpPr>
          <p:cNvPr id="19" name="Ovaal 18"/>
          <p:cNvSpPr/>
          <p:nvPr/>
        </p:nvSpPr>
        <p:spPr>
          <a:xfrm>
            <a:off x="4088295" y="2084284"/>
            <a:ext cx="2431775" cy="5168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Actielijn 2: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Beter beheersen volume en aard informatie </a:t>
            </a:r>
          </a:p>
        </p:txBody>
      </p:sp>
      <p:sp>
        <p:nvSpPr>
          <p:cNvPr id="20" name="Ovaal 19"/>
          <p:cNvSpPr/>
          <p:nvPr/>
        </p:nvSpPr>
        <p:spPr>
          <a:xfrm>
            <a:off x="6716685" y="2084298"/>
            <a:ext cx="2431775" cy="5168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Actielijn 3: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Informatiesystemen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onder-steunen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IHH-doelen beter</a:t>
            </a:r>
          </a:p>
        </p:txBody>
      </p:sp>
      <p:sp>
        <p:nvSpPr>
          <p:cNvPr id="21" name="Ovaal 20"/>
          <p:cNvSpPr/>
          <p:nvPr/>
        </p:nvSpPr>
        <p:spPr>
          <a:xfrm>
            <a:off x="9345075" y="2084284"/>
            <a:ext cx="2217476" cy="51683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Actielijn  4:</a:t>
            </a:r>
            <a:b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Betere sturing en naleving (gericht op IHH-doelen)</a:t>
            </a:r>
          </a:p>
        </p:txBody>
      </p:sp>
      <p:sp>
        <p:nvSpPr>
          <p:cNvPr id="37" name="Rechthoek 36"/>
          <p:cNvSpPr/>
          <p:nvPr/>
        </p:nvSpPr>
        <p:spPr>
          <a:xfrm>
            <a:off x="316884" y="7192"/>
            <a:ext cx="1330201" cy="3249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DIN Actieplan IHH</a:t>
            </a:r>
          </a:p>
        </p:txBody>
      </p:sp>
      <p:sp>
        <p:nvSpPr>
          <p:cNvPr id="38" name="Rechthoek 37"/>
          <p:cNvSpPr/>
          <p:nvPr/>
        </p:nvSpPr>
        <p:spPr>
          <a:xfrm>
            <a:off x="1375604" y="2626825"/>
            <a:ext cx="2574430" cy="4658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1.1. Voldoende goed opgeleide informatiebeheer professionals  (kwalitatief en kwantitatief)</a:t>
            </a:r>
          </a:p>
        </p:txBody>
      </p:sp>
      <p:sp>
        <p:nvSpPr>
          <p:cNvPr id="39" name="Rechthoek 38"/>
          <p:cNvSpPr/>
          <p:nvPr/>
        </p:nvSpPr>
        <p:spPr>
          <a:xfrm>
            <a:off x="1375604" y="3137819"/>
            <a:ext cx="2574430" cy="4692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1.2. ICT-professionals hebben voldoende kennis over informatiebeheer</a:t>
            </a:r>
          </a:p>
        </p:txBody>
      </p:sp>
      <p:sp>
        <p:nvSpPr>
          <p:cNvPr id="40" name="Rechthoek 39"/>
          <p:cNvSpPr/>
          <p:nvPr/>
        </p:nvSpPr>
        <p:spPr>
          <a:xfrm>
            <a:off x="1375604" y="3661684"/>
            <a:ext cx="2574430" cy="5280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1.3. ambtenaren (primaire proces) nemen verantwoordelijkheid en worden ondersteund (met advies en gebruiksvriendelijke systemen) </a:t>
            </a:r>
          </a:p>
        </p:txBody>
      </p:sp>
      <p:sp>
        <p:nvSpPr>
          <p:cNvPr id="54" name="Rechthoek 53"/>
          <p:cNvSpPr/>
          <p:nvPr/>
        </p:nvSpPr>
        <p:spPr>
          <a:xfrm>
            <a:off x="1515206" y="4545156"/>
            <a:ext cx="2199130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1.A. Extra capaciteit (strategisch, tactisch, operationeel)</a:t>
            </a:r>
          </a:p>
        </p:txBody>
      </p:sp>
      <p:sp>
        <p:nvSpPr>
          <p:cNvPr id="55" name="Rechthoek 54"/>
          <p:cNvSpPr/>
          <p:nvPr/>
        </p:nvSpPr>
        <p:spPr>
          <a:xfrm>
            <a:off x="1515206" y="4905402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1.B. Strategisch P-Plan gericht op Kennisontwikkeling)</a:t>
            </a:r>
          </a:p>
        </p:txBody>
      </p:sp>
      <p:sp>
        <p:nvSpPr>
          <p:cNvPr id="56" name="Rechthoek 55"/>
          <p:cNvSpPr/>
          <p:nvPr/>
        </p:nvSpPr>
        <p:spPr>
          <a:xfrm>
            <a:off x="1515206" y="5278912"/>
            <a:ext cx="2199130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1.C. Capaciteit en kennis in flexibele schil en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SSO’s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Rechthoek 56"/>
          <p:cNvSpPr/>
          <p:nvPr/>
        </p:nvSpPr>
        <p:spPr>
          <a:xfrm>
            <a:off x="1515206" y="5652422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1.D. Investeren in ambtenaren langs lijn weten, doen, kunnen, naleven</a:t>
            </a:r>
          </a:p>
        </p:txBody>
      </p:sp>
      <p:sp>
        <p:nvSpPr>
          <p:cNvPr id="58" name="Rechthoek 57"/>
          <p:cNvSpPr/>
          <p:nvPr/>
        </p:nvSpPr>
        <p:spPr>
          <a:xfrm>
            <a:off x="4204662" y="4540357"/>
            <a:ext cx="2191988" cy="3106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2.A.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Rijksbrede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taskfore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voor standaardisatie werkprocessen</a:t>
            </a:r>
          </a:p>
        </p:txBody>
      </p:sp>
      <p:sp>
        <p:nvSpPr>
          <p:cNvPr id="59" name="Rechthoek 58"/>
          <p:cNvSpPr/>
          <p:nvPr/>
        </p:nvSpPr>
        <p:spPr>
          <a:xfrm>
            <a:off x="4204662" y="4886346"/>
            <a:ext cx="2200206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2.B. Onbeheerde digitale data in beheer brengen (e-mails,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etc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61" name="Rechthoek 60"/>
          <p:cNvSpPr/>
          <p:nvPr/>
        </p:nvSpPr>
        <p:spPr>
          <a:xfrm>
            <a:off x="4154727" y="2636301"/>
            <a:ext cx="2324737" cy="3130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2.1. het is duidelijk welke informatie bewaard en toegankelijk moet blijven </a:t>
            </a:r>
          </a:p>
        </p:txBody>
      </p:sp>
      <p:sp>
        <p:nvSpPr>
          <p:cNvPr id="62" name="Rechthoek 61"/>
          <p:cNvSpPr/>
          <p:nvPr/>
        </p:nvSpPr>
        <p:spPr>
          <a:xfrm>
            <a:off x="6716685" y="2649257"/>
            <a:ext cx="2431775" cy="3854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3.1. I-systemen ondersteunen organisatie en  medewerkers  optimaal bij IHH  </a:t>
            </a:r>
          </a:p>
        </p:txBody>
      </p:sp>
      <p:sp>
        <p:nvSpPr>
          <p:cNvPr id="63" name="Rechthoek 62"/>
          <p:cNvSpPr/>
          <p:nvPr/>
        </p:nvSpPr>
        <p:spPr>
          <a:xfrm>
            <a:off x="9450600" y="2652890"/>
            <a:ext cx="2006425" cy="3854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4.1. heldere sturing op IHH via verschillende disciplines </a:t>
            </a:r>
          </a:p>
        </p:txBody>
      </p:sp>
      <p:sp>
        <p:nvSpPr>
          <p:cNvPr id="64" name="Rechthoek 63"/>
          <p:cNvSpPr/>
          <p:nvPr/>
        </p:nvSpPr>
        <p:spPr>
          <a:xfrm>
            <a:off x="4154727" y="3000846"/>
            <a:ext cx="2321674" cy="3678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2.2. instrumenten zijn beschikbaar om onderzoek te doen in veel informatie</a:t>
            </a:r>
          </a:p>
        </p:txBody>
      </p:sp>
      <p:sp>
        <p:nvSpPr>
          <p:cNvPr id="65" name="Rechthoek 64"/>
          <p:cNvSpPr/>
          <p:nvPr/>
        </p:nvSpPr>
        <p:spPr>
          <a:xfrm>
            <a:off x="6716685" y="3091089"/>
            <a:ext cx="2419345" cy="3854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3.2. IT-landschap duurzaam toegankelijk, voldoet aan kwaliteitseisen,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interoperabel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Rechthoek 65"/>
          <p:cNvSpPr/>
          <p:nvPr/>
        </p:nvSpPr>
        <p:spPr>
          <a:xfrm>
            <a:off x="9454092" y="3131415"/>
            <a:ext cx="2002933" cy="4222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4.2. overzicht in input, output en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outcome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hthoek 66"/>
          <p:cNvSpPr/>
          <p:nvPr/>
        </p:nvSpPr>
        <p:spPr>
          <a:xfrm>
            <a:off x="4151664" y="3396158"/>
            <a:ext cx="2324737" cy="446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2.3. informatie in nieuwe media is duurzaam toegankelijk (websites, chat, e-mail,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social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media) </a:t>
            </a:r>
          </a:p>
        </p:txBody>
      </p:sp>
      <p:sp>
        <p:nvSpPr>
          <p:cNvPr id="68" name="Rechthoek 67"/>
          <p:cNvSpPr/>
          <p:nvPr/>
        </p:nvSpPr>
        <p:spPr>
          <a:xfrm>
            <a:off x="6716684" y="3543256"/>
            <a:ext cx="2431775" cy="2848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3.3. uniformiteit en standaardisatie</a:t>
            </a:r>
          </a:p>
        </p:txBody>
      </p:sp>
      <p:sp>
        <p:nvSpPr>
          <p:cNvPr id="69" name="Rechthoek 68"/>
          <p:cNvSpPr/>
          <p:nvPr/>
        </p:nvSpPr>
        <p:spPr>
          <a:xfrm>
            <a:off x="9454092" y="3662596"/>
            <a:ext cx="2002933" cy="4708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4.3. passende P&amp;C instrumenten die organisatie scherp houden</a:t>
            </a:r>
          </a:p>
        </p:txBody>
      </p:sp>
      <p:sp>
        <p:nvSpPr>
          <p:cNvPr id="70" name="Rechthoek 69"/>
          <p:cNvSpPr/>
          <p:nvPr/>
        </p:nvSpPr>
        <p:spPr>
          <a:xfrm>
            <a:off x="6715035" y="3900044"/>
            <a:ext cx="2433424" cy="2825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3.4. archivering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design (nieuwe systemen)</a:t>
            </a:r>
          </a:p>
        </p:txBody>
      </p:sp>
      <p:sp>
        <p:nvSpPr>
          <p:cNvPr id="72" name="Rechthoek 71"/>
          <p:cNvSpPr/>
          <p:nvPr/>
        </p:nvSpPr>
        <p:spPr>
          <a:xfrm>
            <a:off x="4204662" y="5253401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2.C.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Rijksbrede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checklist voor duurzaam digitaal beheer:</a:t>
            </a:r>
          </a:p>
        </p:txBody>
      </p:sp>
      <p:sp>
        <p:nvSpPr>
          <p:cNvPr id="73" name="Rechthoek 72"/>
          <p:cNvSpPr/>
          <p:nvPr/>
        </p:nvSpPr>
        <p:spPr>
          <a:xfrm>
            <a:off x="4204662" y="5620457"/>
            <a:ext cx="2200206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2.D. Toetsingskader IHH in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uitoveringstoets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opnemen</a:t>
            </a:r>
          </a:p>
        </p:txBody>
      </p:sp>
      <p:sp>
        <p:nvSpPr>
          <p:cNvPr id="74" name="Rechthoek 73"/>
          <p:cNvSpPr/>
          <p:nvPr/>
        </p:nvSpPr>
        <p:spPr>
          <a:xfrm>
            <a:off x="6845583" y="4545157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3.A.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Rijksbrede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taskforce uniformiteit DMS en RMA systemen</a:t>
            </a:r>
          </a:p>
        </p:txBody>
      </p:sp>
      <p:sp>
        <p:nvSpPr>
          <p:cNvPr id="75" name="Rechthoek 74"/>
          <p:cNvSpPr/>
          <p:nvPr/>
        </p:nvSpPr>
        <p:spPr>
          <a:xfrm>
            <a:off x="6845583" y="4930180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3.B.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rijksbrede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commissie standaarden systemen en eisen I-huishouding </a:t>
            </a:r>
          </a:p>
        </p:txBody>
      </p:sp>
      <p:sp>
        <p:nvSpPr>
          <p:cNvPr id="76" name="Rechthoek 75"/>
          <p:cNvSpPr/>
          <p:nvPr/>
        </p:nvSpPr>
        <p:spPr>
          <a:xfrm>
            <a:off x="6845583" y="5305700"/>
            <a:ext cx="2191988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3.C. Besluit Informatievoorziening vernieuwen (cf. Archiefwet,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Woo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</a:t>
            </a:r>
          </a:p>
        </p:txBody>
      </p:sp>
      <p:sp>
        <p:nvSpPr>
          <p:cNvPr id="77" name="Rechthoek 76"/>
          <p:cNvSpPr/>
          <p:nvPr/>
        </p:nvSpPr>
        <p:spPr>
          <a:xfrm>
            <a:off x="9357009" y="4545157"/>
            <a:ext cx="2191988" cy="4848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4.A. aanstellen regeringscommissaris + functionaris per departement (aanpakken versnipperde sturing) </a:t>
            </a:r>
          </a:p>
        </p:txBody>
      </p:sp>
      <p:sp>
        <p:nvSpPr>
          <p:cNvPr id="79" name="Rechthoek 78"/>
          <p:cNvSpPr/>
          <p:nvPr/>
        </p:nvSpPr>
        <p:spPr>
          <a:xfrm>
            <a:off x="9354949" y="5087559"/>
            <a:ext cx="2191988" cy="490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4.B.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Rijksbreed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dashboard met indicatoren IHH  (+ continu verbeteren vio PDCA) </a:t>
            </a:r>
          </a:p>
        </p:txBody>
      </p:sp>
      <p:sp>
        <p:nvSpPr>
          <p:cNvPr id="78" name="Rechthoekig bijschrift 77"/>
          <p:cNvSpPr/>
          <p:nvPr/>
        </p:nvSpPr>
        <p:spPr>
          <a:xfrm>
            <a:off x="314146" y="533072"/>
            <a:ext cx="914400" cy="530462"/>
          </a:xfrm>
          <a:prstGeom prst="wedgeRect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Samenhang Programma’s</a:t>
            </a:r>
          </a:p>
        </p:txBody>
      </p:sp>
      <p:sp>
        <p:nvSpPr>
          <p:cNvPr id="94" name="Ovaal 93"/>
          <p:cNvSpPr/>
          <p:nvPr/>
        </p:nvSpPr>
        <p:spPr>
          <a:xfrm>
            <a:off x="1957890" y="533072"/>
            <a:ext cx="2370464" cy="65418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Programma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Informatieverstrekking (IV)</a:t>
            </a:r>
          </a:p>
        </p:txBody>
      </p:sp>
      <p:sp>
        <p:nvSpPr>
          <p:cNvPr id="95" name="Ovaal 94"/>
          <p:cNvSpPr/>
          <p:nvPr/>
        </p:nvSpPr>
        <p:spPr>
          <a:xfrm>
            <a:off x="8630573" y="520178"/>
            <a:ext cx="2542145" cy="65418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Programma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Ambtelijk vakmanschap (AV)</a:t>
            </a:r>
          </a:p>
        </p:txBody>
      </p:sp>
      <p:sp>
        <p:nvSpPr>
          <p:cNvPr id="96" name="Ovaal 95"/>
          <p:cNvSpPr/>
          <p:nvPr/>
        </p:nvSpPr>
        <p:spPr>
          <a:xfrm>
            <a:off x="4689149" y="533072"/>
            <a:ext cx="3580630" cy="65418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Programma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Informatiehuishouding (IHH)</a:t>
            </a:r>
          </a:p>
        </p:txBody>
      </p:sp>
      <p:sp>
        <p:nvSpPr>
          <p:cNvPr id="97" name="Rechthoek 96"/>
          <p:cNvSpPr/>
          <p:nvPr/>
        </p:nvSpPr>
        <p:spPr>
          <a:xfrm>
            <a:off x="4598519" y="1124507"/>
            <a:ext cx="3739206" cy="75583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Als de basis op orde is dan is de informatie:</a:t>
            </a:r>
            <a:b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Volledig (conform selectie-eisen, inclusief nieuwe media)</a:t>
            </a:r>
            <a:b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Betrouwbaar (authentiek, controleerbaar, correcte substitutie). </a:t>
            </a:r>
            <a:b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Toegankelijk (vindbaar, uitwisselbaar, leesbaar, doorzoekbaar)</a:t>
            </a:r>
          </a:p>
        </p:txBody>
      </p:sp>
      <p:sp>
        <p:nvSpPr>
          <p:cNvPr id="103" name="Rechthoek 102"/>
          <p:cNvSpPr/>
          <p:nvPr/>
        </p:nvSpPr>
        <p:spPr>
          <a:xfrm>
            <a:off x="3004457" y="80806"/>
            <a:ext cx="6897189" cy="2747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Informatievoorziening op orde (actief openbaar maken, basis op orde, vakmanschap verzekerd)</a:t>
            </a:r>
          </a:p>
        </p:txBody>
      </p:sp>
      <p:sp>
        <p:nvSpPr>
          <p:cNvPr id="107" name="Pijl-rechts 106"/>
          <p:cNvSpPr/>
          <p:nvPr/>
        </p:nvSpPr>
        <p:spPr>
          <a:xfrm rot="18253212">
            <a:off x="3473450" y="212412"/>
            <a:ext cx="398038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Pijl-rechts 107"/>
          <p:cNvSpPr/>
          <p:nvPr/>
        </p:nvSpPr>
        <p:spPr>
          <a:xfrm rot="16200000">
            <a:off x="6353882" y="218513"/>
            <a:ext cx="332376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Pijl-rechts 108"/>
          <p:cNvSpPr/>
          <p:nvPr/>
        </p:nvSpPr>
        <p:spPr>
          <a:xfrm rot="14058331">
            <a:off x="8871238" y="200197"/>
            <a:ext cx="393558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Pijl-rechts 109"/>
          <p:cNvSpPr/>
          <p:nvPr/>
        </p:nvSpPr>
        <p:spPr>
          <a:xfrm rot="20402822">
            <a:off x="3403340" y="1771542"/>
            <a:ext cx="1245767" cy="217724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Pijl-rechts 110"/>
          <p:cNvSpPr/>
          <p:nvPr/>
        </p:nvSpPr>
        <p:spPr>
          <a:xfrm rot="19511215">
            <a:off x="5722726" y="1891070"/>
            <a:ext cx="441586" cy="177407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Pijl-rechts 111"/>
          <p:cNvSpPr/>
          <p:nvPr/>
        </p:nvSpPr>
        <p:spPr>
          <a:xfrm rot="12856436">
            <a:off x="7192819" y="1871330"/>
            <a:ext cx="404778" cy="184406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Pijl-rechts 112"/>
          <p:cNvSpPr/>
          <p:nvPr/>
        </p:nvSpPr>
        <p:spPr>
          <a:xfrm rot="12018278">
            <a:off x="8305014" y="1834493"/>
            <a:ext cx="1301074" cy="190198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Pijl-rechts 113"/>
          <p:cNvSpPr/>
          <p:nvPr/>
        </p:nvSpPr>
        <p:spPr>
          <a:xfrm rot="16200000" flipV="1">
            <a:off x="1706012" y="429803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Pijl-rechts 114"/>
          <p:cNvSpPr/>
          <p:nvPr/>
        </p:nvSpPr>
        <p:spPr>
          <a:xfrm rot="16200000" flipV="1">
            <a:off x="9868479" y="4311912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Pijl-rechts 115"/>
          <p:cNvSpPr/>
          <p:nvPr/>
        </p:nvSpPr>
        <p:spPr>
          <a:xfrm rot="16200000" flipV="1">
            <a:off x="7217109" y="4309566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Pijl-rechts 116"/>
          <p:cNvSpPr/>
          <p:nvPr/>
        </p:nvSpPr>
        <p:spPr>
          <a:xfrm rot="16200000" flipV="1">
            <a:off x="4494090" y="430955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Pijl-rechts 117"/>
          <p:cNvSpPr/>
          <p:nvPr/>
        </p:nvSpPr>
        <p:spPr>
          <a:xfrm rot="16200000" flipV="1">
            <a:off x="10792755" y="4309550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Pijl-rechts 118"/>
          <p:cNvSpPr/>
          <p:nvPr/>
        </p:nvSpPr>
        <p:spPr>
          <a:xfrm rot="16200000" flipV="1">
            <a:off x="2222454" y="4294645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Pijl-rechts 119"/>
          <p:cNvSpPr/>
          <p:nvPr/>
        </p:nvSpPr>
        <p:spPr>
          <a:xfrm rot="16200000" flipV="1">
            <a:off x="2699303" y="4293279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Pijl-rechts 120"/>
          <p:cNvSpPr/>
          <p:nvPr/>
        </p:nvSpPr>
        <p:spPr>
          <a:xfrm rot="16200000" flipV="1">
            <a:off x="3191710" y="4309092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Pijl-rechts 121"/>
          <p:cNvSpPr/>
          <p:nvPr/>
        </p:nvSpPr>
        <p:spPr>
          <a:xfrm rot="16200000" flipV="1">
            <a:off x="5524579" y="430591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Pijl-rechts 122"/>
          <p:cNvSpPr/>
          <p:nvPr/>
        </p:nvSpPr>
        <p:spPr>
          <a:xfrm rot="16200000" flipV="1">
            <a:off x="4991394" y="4303300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Pijl-rechts 123"/>
          <p:cNvSpPr/>
          <p:nvPr/>
        </p:nvSpPr>
        <p:spPr>
          <a:xfrm rot="16200000" flipV="1">
            <a:off x="6032345" y="4309092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Pijl-rechts 125"/>
          <p:cNvSpPr/>
          <p:nvPr/>
        </p:nvSpPr>
        <p:spPr>
          <a:xfrm rot="16200000" flipV="1">
            <a:off x="8612451" y="430175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Pijl-rechts 70"/>
          <p:cNvSpPr/>
          <p:nvPr/>
        </p:nvSpPr>
        <p:spPr>
          <a:xfrm rot="16200000" flipV="1">
            <a:off x="7879149" y="4301751"/>
            <a:ext cx="208857" cy="14252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chthoek 79"/>
          <p:cNvSpPr/>
          <p:nvPr/>
        </p:nvSpPr>
        <p:spPr>
          <a:xfrm>
            <a:off x="4151663" y="3878198"/>
            <a:ext cx="2326451" cy="3111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2.4. Vernietiging en overbrenging van informatie vindt goed en tijdig plaats </a:t>
            </a:r>
          </a:p>
        </p:txBody>
      </p:sp>
      <p:sp>
        <p:nvSpPr>
          <p:cNvPr id="81" name="Rechthoek 80"/>
          <p:cNvSpPr/>
          <p:nvPr/>
        </p:nvSpPr>
        <p:spPr>
          <a:xfrm>
            <a:off x="1515206" y="6093548"/>
            <a:ext cx="10031731" cy="314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Vertaling generieke actielijnen naar concrete acties in </a:t>
            </a:r>
            <a:r>
              <a:rPr kumimoji="0" lang="nl-NL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organisatiespecifieke</a:t>
            </a:r>
            <a:r>
              <a:rPr kumimoji="0" lang="nl-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actieplannen</a:t>
            </a:r>
          </a:p>
        </p:txBody>
      </p:sp>
    </p:spTree>
    <p:extLst>
      <p:ext uri="{BB962C8B-B14F-4D97-AF65-F5344CB8AC3E}">
        <p14:creationId xmlns:p14="http://schemas.microsoft.com/office/powerpoint/2010/main" val="206818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Stap 1: Programmeren (</a:t>
            </a:r>
            <a:r>
              <a:rPr lang="nl-NL" dirty="0" err="1"/>
              <a:t>organisatiespecifiek</a:t>
            </a:r>
            <a:r>
              <a:rPr lang="nl-NL" dirty="0"/>
              <a:t>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000000"/>
                </a:solidFill>
              </a:rPr>
              <a:t>Vervolgstap: generieke analyse </a:t>
            </a:r>
            <a:r>
              <a:rPr lang="nl-NL" dirty="0" err="1">
                <a:solidFill>
                  <a:srgbClr val="000000"/>
                </a:solidFill>
              </a:rPr>
              <a:t>doorvertalen</a:t>
            </a:r>
            <a:r>
              <a:rPr lang="nl-NL" dirty="0">
                <a:solidFill>
                  <a:srgbClr val="000000"/>
                </a:solidFill>
              </a:rPr>
              <a:t> naar organisatie-specifieke analyse + acties (eigen DIN o.b.v. eigen Actieplan)</a:t>
            </a:r>
          </a:p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8</a:t>
            </a:fld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680" y="3007360"/>
            <a:ext cx="9672320" cy="348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9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2: Meten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nl-NL" dirty="0"/>
              <a:t>Indicatoren identificeren, bij voorkeur SMART</a:t>
            </a:r>
          </a:p>
          <a:p>
            <a:r>
              <a:rPr lang="nl-NL" dirty="0"/>
              <a:t>Op alle 3 niveaus van het DIN:</a:t>
            </a:r>
            <a:br>
              <a:rPr lang="nl-NL" dirty="0"/>
            </a:br>
            <a:r>
              <a:rPr lang="nl-NL" dirty="0"/>
              <a:t>- realisatie inspanningen (acties/projecten/interventies)</a:t>
            </a:r>
            <a:br>
              <a:rPr lang="nl-NL" dirty="0"/>
            </a:br>
            <a:r>
              <a:rPr lang="nl-NL" dirty="0"/>
              <a:t>- realisatie veranderdoelen</a:t>
            </a:r>
            <a:br>
              <a:rPr lang="nl-NL" dirty="0"/>
            </a:br>
            <a:r>
              <a:rPr lang="nl-NL" dirty="0"/>
              <a:t>- realisatie beoogd effect (einddoel)</a:t>
            </a:r>
          </a:p>
          <a:p>
            <a:r>
              <a:rPr lang="nl-NL" dirty="0"/>
              <a:t>Idealiter met </a:t>
            </a:r>
            <a:r>
              <a:rPr lang="nl-NL" dirty="0" err="1"/>
              <a:t>roadmap</a:t>
            </a:r>
            <a:r>
              <a:rPr lang="nl-NL" dirty="0"/>
              <a:t>: planning acties + beoogde tussendoelen / tussenresultaten</a:t>
            </a:r>
          </a:p>
          <a:p>
            <a:r>
              <a:rPr lang="nl-NL" dirty="0"/>
              <a:t>Op organisatieniveau: aansluiten bij de interne doorvertaling (t.b.v. interne sturing)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1093485"/>
      </p:ext>
    </p:extLst>
  </p:cSld>
  <p:clrMapOvr>
    <a:masterClrMapping/>
  </p:clrMapOvr>
</p:sld>
</file>

<file path=ppt/theme/theme1.xml><?xml version="1.0" encoding="utf-8"?>
<a:theme xmlns:a="http://schemas.openxmlformats.org/drawingml/2006/main" name="ADR - 16x9 violet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1F862852-E130-FD40-9A6A-A3AF458D6A75}" vid="{834BF983-AAF9-D848-A932-53ECF19A9806}"/>
    </a:ext>
  </a:extLst>
</a:theme>
</file>

<file path=ppt/theme/theme2.xml><?xml version="1.0" encoding="utf-8"?>
<a:theme xmlns:a="http://schemas.openxmlformats.org/drawingml/2006/main" name="ADR Engelstalig - 16x9 violet">
  <a:themeElements>
    <a:clrScheme name="Rijks Donkerblauw">
      <a:dk1>
        <a:srgbClr val="000000"/>
      </a:dk1>
      <a:lt1>
        <a:srgbClr val="FFFFFF"/>
      </a:lt1>
      <a:dk2>
        <a:srgbClr val="00689A"/>
      </a:dk2>
      <a:lt2>
        <a:srgbClr val="E4EFF9"/>
      </a:lt2>
      <a:accent1>
        <a:srgbClr val="F092CD"/>
      </a:accent1>
      <a:accent2>
        <a:srgbClr val="F9E11E"/>
      </a:accent2>
      <a:accent3>
        <a:srgbClr val="FFB612"/>
      </a:accent3>
      <a:accent4>
        <a:srgbClr val="017BC6"/>
      </a:accent4>
      <a:accent5>
        <a:srgbClr val="75D1B5"/>
      </a:accent5>
      <a:accent6>
        <a:srgbClr val="E17000"/>
      </a:accent6>
      <a:hlink>
        <a:srgbClr val="00689A"/>
      </a:hlink>
      <a:folHlink>
        <a:srgbClr val="CCDFF0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1F862852-E130-FD40-9A6A-A3AF458D6A75}" vid="{834BF983-AAF9-D848-A932-53ECF19A9806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363710-CB8C-44CE-B17E-64E6253FA393}"/>
</file>

<file path=customXml/itemProps2.xml><?xml version="1.0" encoding="utf-8"?>
<ds:datastoreItem xmlns:ds="http://schemas.openxmlformats.org/officeDocument/2006/customXml" ds:itemID="{70AE6097-627D-43B4-9D57-E515D2F0FFD8}"/>
</file>

<file path=docProps/app.xml><?xml version="1.0" encoding="utf-8"?>
<Properties xmlns="http://schemas.openxmlformats.org/officeDocument/2006/extended-properties" xmlns:vt="http://schemas.openxmlformats.org/officeDocument/2006/docPropsVTypes">
  <Template>16008 RIJK - Sjabloon 16x9 Donkerblauw</Template>
  <TotalTime>0</TotalTime>
  <Words>898</Words>
  <Application>Microsoft Macintosh PowerPoint</Application>
  <PresentationFormat>Breedbeeld</PresentationFormat>
  <Paragraphs>112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Verdana</vt:lpstr>
      <vt:lpstr>Wingdings</vt:lpstr>
      <vt:lpstr>ADR - 16x9 violet</vt:lpstr>
      <vt:lpstr>ADR Engelstalig - 16x9 violet</vt:lpstr>
      <vt:lpstr>Kantoorthema</vt:lpstr>
      <vt:lpstr>Nulmeting IHH</vt:lpstr>
      <vt:lpstr>PowerPoint-presentatie</vt:lpstr>
      <vt:lpstr>Wat is een DIN? (oorsprong en functie)</vt:lpstr>
      <vt:lpstr>PowerPoint-presentatie</vt:lpstr>
      <vt:lpstr>Stap 1: Programmeren </vt:lpstr>
      <vt:lpstr>Stap 1: Programmeren (actielijnen)</vt:lpstr>
      <vt:lpstr>PowerPoint-presentatie</vt:lpstr>
      <vt:lpstr>Stap 1: Programmeren (organisatiespecifiek)</vt:lpstr>
      <vt:lpstr>Stap 2: Meten</vt:lpstr>
      <vt:lpstr>Stap 2: meten (nulmeting)</vt:lpstr>
      <vt:lpstr>PowerPoint-presentatie</vt:lpstr>
      <vt:lpstr>Stap 3: Monitoren en bijsturen</vt:lpstr>
      <vt:lpstr>PowerPoint-presentatie</vt:lpstr>
      <vt:lpstr>PowerPoint-presentatie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Stoop, RGS (Rob) (BEDR/I/REG)</dc:creator>
  <cp:lastModifiedBy>Mariëlle Slooff</cp:lastModifiedBy>
  <cp:revision>82</cp:revision>
  <cp:lastPrinted>2021-06-17T11:42:19Z</cp:lastPrinted>
  <dcterms:created xsi:type="dcterms:W3CDTF">2017-08-07T06:15:39Z</dcterms:created>
  <dcterms:modified xsi:type="dcterms:W3CDTF">2021-06-22T10:47:43Z</dcterms:modified>
</cp:coreProperties>
</file>