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8" r:id="rId7"/>
    <p:sldId id="270" r:id="rId8"/>
    <p:sldId id="263" r:id="rId9"/>
    <p:sldId id="258" r:id="rId10"/>
    <p:sldId id="271" r:id="rId11"/>
    <p:sldId id="262" r:id="rId12"/>
    <p:sldId id="265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K" userId="cb36bbac6c012b74" providerId="LiveId" clId="{96E33A91-FAE2-4116-86F6-E630193345BB}"/>
    <pc:docChg chg="delSld">
      <pc:chgData name="S K" userId="cb36bbac6c012b74" providerId="LiveId" clId="{96E33A91-FAE2-4116-86F6-E630193345BB}" dt="2023-10-03T08:51:10.250" v="1" actId="47"/>
      <pc:docMkLst>
        <pc:docMk/>
      </pc:docMkLst>
      <pc:sldChg chg="del">
        <pc:chgData name="S K" userId="cb36bbac6c012b74" providerId="LiveId" clId="{96E33A91-FAE2-4116-86F6-E630193345BB}" dt="2023-10-03T08:50:59.196" v="0" actId="47"/>
        <pc:sldMkLst>
          <pc:docMk/>
          <pc:sldMk cId="2615651356" sldId="261"/>
        </pc:sldMkLst>
      </pc:sldChg>
      <pc:sldChg chg="del">
        <pc:chgData name="S K" userId="cb36bbac6c012b74" providerId="LiveId" clId="{96E33A91-FAE2-4116-86F6-E630193345BB}" dt="2023-10-03T08:51:10.250" v="1" actId="47"/>
        <pc:sldMkLst>
          <pc:docMk/>
          <pc:sldMk cId="1760032564" sldId="27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1:37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2140 78 24575,'-2'38'0,"-10"61"0,5-60 0,-1 57 0,7-75 0,0 0 0,-1 0 0,-2 0 0,0 0 0,-1-1 0,-1 1 0,-1-1 0,-15 30 0,11-22 0,1 0 0,-12 58 0,16-57 0,-1-1 0,-1-1 0,-15 34 0,12-35 0,2 1 0,1-1 0,1 2 0,1-1 0,2 1 0,-2 33 0,6-59 0,0 7 0,-1 0 0,0 0 0,-1-1 0,1 1 0,-2-1 0,1 1 0,-1-1 0,-1 0 0,1 0 0,-1 0 0,-1 0 0,1-1 0,-1 1 0,-1-1 0,1 0 0,-1-1 0,0 0 0,-12 10 0,-54 46 0,17-12 0,50-47 0,0 1 0,-1-1 0,1 0 0,-1-1 0,1 0 0,-1 0 0,0 0 0,0 0 0,-11 1 0,10-3 0,1 2 0,0-1 0,-1 1 0,1 0 0,0 0 0,0 1 0,-10 5 0,-3 4 0,-1-1 0,0 0 0,0-2 0,-40 13 0,-93 16 0,58-15 0,-60 12 0,123-29 0,-1-2 0,1-2 0,-1-1 0,-56-5 0,73 2 0,1-1 0,-1 0 0,1-1 0,0-1 0,0 0 0,0-1 0,1-1 0,0-1 0,-25-16 0,-4-9 0,-60-57 0,77 65 0,-5-4 0,-34-32 0,-3 2 0,-122-83 0,177 135 0,1-1 0,0 0 0,1-1 0,0 0 0,-17-20 0,23 23 0,1 0 0,0 0 0,0 0 0,0-1 0,1 1 0,0-1 0,1 0 0,-1 0 0,1-1 0,1 1 0,-1 0 0,0-14 0,2 7 0,0 0 0,0 0 0,2 0 0,-1 0 0,2 0 0,0 0 0,8-20 0,1 4 0,1 2 0,22-35 0,-26 47 0,-1 0 0,-1-1 0,0 0 0,-1-1 0,-1 1 0,-1-1 0,4-31 0,-4-5 0,-4-68 0,2-38 0,-1 151-48,1 1 0,0-1-1,1 1 1,0-1 0,0 1-1,1 0 1,0 0 0,1 1-1,9-14 1,-4 7-834,3-7-5944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22:52.42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23:02.146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6 24575,'0'-5'0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26:53.99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26:54.87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7:18.987"/>
    </inkml:context>
    <inkml:brush xml:id="br0">
      <inkml:brushProperty name="width" value="0.035" units="cm"/>
      <inkml:brushProperty name="height" value="0.035" units="cm"/>
      <inkml:brushProperty name="color" value="#0B868D"/>
      <inkml:brushProperty name="inkEffects" value="ocean"/>
      <inkml:brushProperty name="anchorX" value="0"/>
      <inkml:brushProperty name="anchorY" value="0"/>
      <inkml:brushProperty name="scaleFactor" value="0.5"/>
    </inkml:brush>
  </inkml:definitions>
  <inkml:trace contextRef="#ctx0" brushRef="#br0">210 1 24575,'0'0'0,"-5"0"0,-6 0 0,0 5 0,1 6 0,-2 0 0,-4-1 0,2 2 0,-2-1 0,2 3 0,4 2 0,-3-1 0,-2 2 0,2 1 0,3 4 0,2 1 0,3 2 0,3 0 0,-4-4 0,0 0 0,1 1 0,2 0 0,0 1 0,1 2 0,7-5 0,0 0 0,0 1 0,0 1 0,3 1 0,5-4 0,0 1 0,-3 1 0,3 0 0,3 2 0,-2 2 0,2-5 0,2 0 0,3 1 0,2-4 0,2-4 0,1-5 0,0-3 0,1-2 0,-1-3 0,1 0 0,-1-6 0,1 0 0,-1 0 0,0 1 0,-5-4 0,-5-4 0,-6-5 0,-4-3 0,-4-2 0,-6-2 0,-2-2 0,-6 0 0,-4-5 0,1-1 0,-2 1 0,2 1 0,-1 7 0,-3 1 0,4 1 0,2 0 0,5-1 0,-2-1 0,2-1 0,2-1 0,1 1 0,-2-2 0,0 1 0,1 0 0,-3-1 0,0 1 0,-3 5 0,2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7:27.233"/>
    </inkml:context>
    <inkml:brush xml:id="br0">
      <inkml:brushProperty name="width" value="0.035" units="cm"/>
      <inkml:brushProperty name="height" value="0.035" units="cm"/>
      <inkml:brushProperty name="color" value="#0B868D"/>
      <inkml:brushProperty name="inkEffects" value="ocean"/>
      <inkml:brushProperty name="anchorX" value="-1063.2821"/>
      <inkml:brushProperty name="anchorY" value="-1030.401"/>
      <inkml:brushProperty name="scaleFactor" value="0.5"/>
    </inkml:brush>
  </inkml:definitions>
  <inkml:trace contextRef="#ctx0" brushRef="#br0">189 70 24575,'0'0'0,"4"0"0,2 5 0,-1 11 0,0 11 0,-2 4 0,-1 2 0,-1 0 0,0-1 0,-1-1 0,-1-2 0,1-2 0,0 0 0,0-1 0,0 0 0,0 0 0,5-5 0,5-6 0,1 0 0,-1 2 0,3-4 0,3-3 0,3-3 0,3 2 0,2-1 0,-4 3 0,1-1 0,1-2 0,-10-3 0,-10-1 0,-9-2 0,-9-1 0,-5-1 0,-4 0 0,-2-1 0,10 1 0,10 0 0,11-1 0,9 1 0,7 0 0,5 0 0,-3-5 0,0 0 0,-4-6 0,-10-4 0,-10 1 0,-4-3 0,-2-2 0,1-2 0,1-3 0,-4 4 0,2-1 0,-9 0 0,-3 4 0,-5 5 0,-1-2 0,-2 4 0,0 2 0,1 3 0,-1 2 0,7 7 0,10 1 0,11 1 0,10-1 0,8-2 0,10 0 0,9-2 0,1 0 0,0-1 0,-12 0 0,-14 0 0,-14 0 0,-15-1 0,-14 1 0,-5 5 0,-1 1 0,1-1 0,7-6 0,8-6 0,8-7 0,10 0 0,11 2 0,7 2 0,6-2 0,-11 3 0,-11 9 0,1 0 0,0-1 0,0 1 0,0 0 0,0 0 0,0-1 0,0 1 0,0 0 0,0 0 0,0-1 0,0 1 0,0 0 0,0 0 0,0-1 0,0 1 0,0 0 0,0 0 0,0-1 0,0 1 0,0 0 0,-1 0 0,1 0 0,0-1 0,0 1 0,0 0 0,0 0 0,0 0 0,-1 0 0,1-1 0,0 1 0,0 0 0,0 0 0,-1 0 0,1 0 0,0 0 0,0 0 0,-1-1 0,-13-4 0,-9 2 0,1-4 0,9-4 0,14 12 0,-1-2 0,0 1 0,0 0 0,-1-1 0,1 1 0,0-1 0,0 1 0,0 0 0,0-1 0,0 1 0,0-1 0,0 1 0,0 0 0,0-1 0,0 1 0,0-1 0,0 1 0,0 0 0,0-1 0,0 1 0,1-1 0,-1 1 0,0 0 0,0-1 0,0 1 0,1 0 0,-1-1 0,0 1 0,8-15 0,2-3 0,5 3 0,3 3 0,-1-3 0,-4-6 0,-4-3 0,-3-3 0,3 4 0,-3 0 0,5 0 0,4 5 0,3 5 0,-1 9 0,-4 10 0,-3 8 0,-4 11 0,-2 4 0,-3 3 0,-1 0 0,0-1 0,-1-1 0,0-1 0,0-2 0,1 0 0,0-1 0,0 0 0,0 0 0,5-5 0,0-1 0,0 1 0,5-4 0,-1 0 0,-2 7 0,4-3 0,-2 2 0,-2 0 0,4 1 0,-2 1 0,3-5 0,9-5 0,4-5 0,8-4 0,1-3 0,-5-7 0,-12-2 0,-17 5 0,1 1 0,-1 0 0,1-1 0,-1 1 0,0 0 0,0-1 0,1 1 0,-1 0 0,0-1 0,1 1 0,-1-1 0,0 1 0,0-1 0,0 1 0,0-1 0,1 1 0,-1-1 0,0 1 0,0 0 0,0-1 0,0 1 0,0-1 0,0 1 0,0-2 0,-7-14 0,-15 1 0,-5 3 0,-5 2 0,0 4 0,0 3 0,1 1 0,7-3 0,2 0 0,-5-5 0,-1-4 0,5-10 0,5-3 0,6-8 0,0-1 0,3 1 0,3 1 0,2 3 0,1 1 0,2 2 0,1 2 0,1 0 0,-1 0 0,1 0 0,-1 0 0,5 5 0,6 6 0,0 0 0,5 4 0,-8 3 0,-19 3 0,-8 2 0,-7 2 0,-4 1 0,-1 1 0,0-1 0,1 1 0,1-1 0,6 6 0,7 5 0,6 4 0,4 6 0,3 3 0,3 1 0,6 2 0,0 0 0,1 0 0,4 0 0,3 0 0,-1 0 0,4-1 0,-4 1 0,3-6 0,-3-1 0,-3 1 0,2-4 0,-3 0 0,-1 2 0,-3 2 0,-2 1 0,3-3 0,5-4 0,0 0 0,3-4 0,4-3 0,3-3 0,2 4 0,2-2 0,1-2 0,1 0 0,0-3 0,0 0 0,-1-1 0,1-1 0,-1 0 0,0-1 0,-5-4 0,0-1 0,-10 0 0,-6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7:36.460"/>
    </inkml:context>
    <inkml:brush xml:id="br0">
      <inkml:brushProperty name="width" value="0.035" units="cm"/>
      <inkml:brushProperty name="height" value="0.035" units="cm"/>
      <inkml:brushProperty name="color" value="#0B868D"/>
      <inkml:brushProperty name="inkEffects" value="ocean"/>
      <inkml:brushProperty name="anchorX" value="-2452.88135"/>
      <inkml:brushProperty name="anchorY" value="-2575.76929"/>
      <inkml:brushProperty name="scaleFactor" value="0.5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8:11.153"/>
    </inkml:context>
    <inkml:brush xml:id="br0">
      <inkml:brushProperty name="width" value="0.035" units="cm"/>
      <inkml:brushProperty name="height" value="0.035" units="cm"/>
      <inkml:brushProperty name="color" value="#849398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8:34.11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810.01709"/>
      <inkml:brushProperty name="anchorY" value="-5833.52002"/>
      <inkml:brushProperty name="scaleFactor" value="0.5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8:35.52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26.01709"/>
      <inkml:brushProperty name="anchorY" value="-6849.52051"/>
      <inkml:brushProperty name="scaleFactor" value="0.5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8:42.3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842.01709"/>
      <inkml:brushProperty name="anchorY" value="-7865.52051"/>
      <inkml:brushProperty name="scaleFactor" value="0.5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3:18:47.81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858.01758"/>
      <inkml:brushProperty name="anchorY" value="-8881.52051"/>
      <inkml:brushProperty name="scaleFactor" value="0.5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26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24" Type="http://schemas.openxmlformats.org/officeDocument/2006/relationships/image" Target="../media/image2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pQ1SlfVt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123C-3ADC-40A1-A291-83B167EE6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54359"/>
            <a:ext cx="10993549" cy="1520890"/>
          </a:xfrm>
        </p:spPr>
        <p:txBody>
          <a:bodyPr>
            <a:normAutofit fontScale="90000"/>
          </a:bodyPr>
          <a:lstStyle/>
          <a:p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r>
              <a:rPr lang="nl-NL" sz="4900" dirty="0"/>
              <a:t>belle en het beest</a:t>
            </a:r>
            <a:br>
              <a:rPr lang="nl-NL" sz="3200" dirty="0"/>
            </a:br>
            <a:r>
              <a:rPr lang="nl-NL" sz="3200" dirty="0"/>
              <a:t>historische bronnen in een vakdidactische omgeving</a:t>
            </a:r>
            <a:br>
              <a:rPr lang="nl-NL" sz="3200" dirty="0"/>
            </a:b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12FE7C8-2214-456B-981F-B907A1A1DD7E}"/>
              </a:ext>
            </a:extLst>
          </p:cNvPr>
          <p:cNvSpPr txBox="1"/>
          <p:nvPr/>
        </p:nvSpPr>
        <p:spPr>
          <a:xfrm>
            <a:off x="657225" y="5400675"/>
            <a:ext cx="9139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92D050"/>
                </a:solidFill>
              </a:rPr>
              <a:t>STEPHAN KLEIN</a:t>
            </a:r>
            <a:br>
              <a:rPr lang="nl-NL" sz="2400" b="1" dirty="0">
                <a:solidFill>
                  <a:srgbClr val="92D050"/>
                </a:solidFill>
              </a:rPr>
            </a:br>
            <a:r>
              <a:rPr lang="nl-NL" sz="2400" b="1" dirty="0">
                <a:solidFill>
                  <a:srgbClr val="92D050"/>
                </a:solidFill>
              </a:rPr>
              <a:t>Advies en professionalisering geschiedenisonderwijs</a:t>
            </a:r>
            <a:br>
              <a:rPr lang="nl-NL" sz="1600" dirty="0">
                <a:solidFill>
                  <a:schemeClr val="bg1"/>
                </a:solidFill>
              </a:rPr>
            </a:b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ten voor mrbeast tv programma's">
            <a:extLst>
              <a:ext uri="{FF2B5EF4-FFF2-40B4-BE49-F238E27FC236}">
                <a16:creationId xmlns:a16="http://schemas.microsoft.com/office/drawing/2014/main" id="{D4FB7D5D-CBF8-4AFB-8646-23F769CE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75" y="3093682"/>
            <a:ext cx="38862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lieverfschilderij door Jens Juel (1777)[66][67]">
            <a:extLst>
              <a:ext uri="{FF2B5EF4-FFF2-40B4-BE49-F238E27FC236}">
                <a16:creationId xmlns:a16="http://schemas.microsoft.com/office/drawing/2014/main" id="{33CA8EE1-CA3C-6A8F-86C1-3AD7BED17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1"/>
          <a:stretch/>
        </p:blipFill>
        <p:spPr bwMode="auto">
          <a:xfrm>
            <a:off x="9257375" y="3093682"/>
            <a:ext cx="2079319" cy="22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16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EA9D57B-EC67-E93E-6CDA-3B17BC3725A7}"/>
              </a:ext>
            </a:extLst>
          </p:cNvPr>
          <p:cNvSpPr txBox="1"/>
          <p:nvPr/>
        </p:nvSpPr>
        <p:spPr>
          <a:xfrm>
            <a:off x="391885" y="2485714"/>
            <a:ext cx="6438122" cy="38472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Wat komt waar in de tekst?</a:t>
            </a:r>
          </a:p>
          <a:p>
            <a:endParaRPr lang="nl-NL" sz="2800" dirty="0"/>
          </a:p>
          <a:p>
            <a:r>
              <a:rPr lang="nl-NL" sz="1600" dirty="0"/>
              <a:t>BEGIN: </a:t>
            </a:r>
            <a:br>
              <a:rPr lang="nl-NL" dirty="0"/>
            </a:br>
            <a:r>
              <a:rPr lang="nl-NL" dirty="0"/>
              <a:t>pakkende </a:t>
            </a:r>
            <a:r>
              <a:rPr lang="nl-NL" dirty="0" err="1"/>
              <a:t>anecdote</a:t>
            </a:r>
            <a:r>
              <a:rPr lang="nl-NL" dirty="0"/>
              <a:t> / typerend voorbeeld (voor </a:t>
            </a:r>
            <a:r>
              <a:rPr lang="nl-NL" dirty="0" err="1"/>
              <a:t>lesdoel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sz="1600" dirty="0"/>
              <a:t>MIDDEN:</a:t>
            </a:r>
            <a:br>
              <a:rPr lang="nl-NL" dirty="0"/>
            </a:br>
            <a:r>
              <a:rPr lang="nl-NL" dirty="0"/>
              <a:t>- verdere uitleg over historische bron: (in dit geval: het schilderij zelf of de afgebeelde persoon)</a:t>
            </a:r>
          </a:p>
          <a:p>
            <a:r>
              <a:rPr lang="nl-NL" dirty="0"/>
              <a:t>- bredere context: kijk in schoolboeken / curriculum geschiedenis</a:t>
            </a:r>
          </a:p>
          <a:p>
            <a:endParaRPr lang="nl-NL" dirty="0"/>
          </a:p>
          <a:p>
            <a:r>
              <a:rPr lang="nl-NL" sz="1600" dirty="0"/>
              <a:t>AFSLUITING:</a:t>
            </a:r>
            <a:br>
              <a:rPr lang="nl-NL" dirty="0"/>
            </a:br>
            <a:r>
              <a:rPr lang="nl-NL" dirty="0"/>
              <a:t>‘Iets wat blijft hangen’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254EFC-3875-B284-4F36-B4E83CF55AC0}"/>
              </a:ext>
            </a:extLst>
          </p:cNvPr>
          <p:cNvSpPr txBox="1"/>
          <p:nvPr/>
        </p:nvSpPr>
        <p:spPr>
          <a:xfrm rot="10800000" flipV="1">
            <a:off x="8220270" y="3670653"/>
            <a:ext cx="371980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dirty="0"/>
              <a:t>WAT DOE JE MET:</a:t>
            </a:r>
          </a:p>
          <a:p>
            <a:endParaRPr lang="nl-NL" dirty="0"/>
          </a:p>
          <a:p>
            <a:r>
              <a:rPr lang="nl-NL" dirty="0"/>
              <a:t>- biografische gegevens?</a:t>
            </a:r>
          </a:p>
          <a:p>
            <a:r>
              <a:rPr lang="nl-NL" dirty="0"/>
              <a:t>- lokale gegevens?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91B95CF-C550-5DBD-7509-D7C05A5E223B}"/>
              </a:ext>
            </a:extLst>
          </p:cNvPr>
          <p:cNvSpPr txBox="1"/>
          <p:nvPr/>
        </p:nvSpPr>
        <p:spPr>
          <a:xfrm>
            <a:off x="391885" y="602024"/>
            <a:ext cx="66527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Overleg in tweetallen (10 min)</a:t>
            </a:r>
          </a:p>
          <a:p>
            <a:endParaRPr lang="nl-NL" dirty="0"/>
          </a:p>
          <a:p>
            <a:r>
              <a:rPr lang="nl-NL" dirty="0"/>
              <a:t>Wat wordt de openingspassage van jullie tekst?</a:t>
            </a:r>
          </a:p>
          <a:p>
            <a:r>
              <a:rPr lang="nl-NL" dirty="0"/>
              <a:t>Wat kan er uit / wat hoort er in het middenstuk?</a:t>
            </a:r>
          </a:p>
          <a:p>
            <a:r>
              <a:rPr lang="nl-NL" dirty="0"/>
              <a:t>Een suggestie voor de afsluiting?</a:t>
            </a:r>
          </a:p>
          <a:p>
            <a:endParaRPr lang="nl-NL" dirty="0"/>
          </a:p>
        </p:txBody>
      </p:sp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9BC9A5B2-3026-BA9E-38DC-F4D97E9401A0}"/>
              </a:ext>
            </a:extLst>
          </p:cNvPr>
          <p:cNvSpPr/>
          <p:nvPr/>
        </p:nvSpPr>
        <p:spPr>
          <a:xfrm>
            <a:off x="6830007" y="4167001"/>
            <a:ext cx="1390263" cy="48463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66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7657C45-4372-76B0-3667-A87BB9990E0F}"/>
              </a:ext>
            </a:extLst>
          </p:cNvPr>
          <p:cNvSpPr txBox="1"/>
          <p:nvPr/>
        </p:nvSpPr>
        <p:spPr>
          <a:xfrm>
            <a:off x="4236142" y="1699591"/>
            <a:ext cx="680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dirty="0">
                <a:solidFill>
                  <a:srgbClr val="22262A"/>
                </a:solidFill>
                <a:effectLst/>
              </a:rPr>
              <a:t>“Belle van Zuylen, of zoals ze eigenlijk heette, Isabella Agneta Elisabeth van </a:t>
            </a:r>
            <a:r>
              <a:rPr lang="nl-NL" b="0" i="0" dirty="0" err="1">
                <a:solidFill>
                  <a:srgbClr val="22262A"/>
                </a:solidFill>
                <a:effectLst/>
              </a:rPr>
              <a:t>Tuyll</a:t>
            </a:r>
            <a:r>
              <a:rPr lang="nl-NL" b="0" i="0" dirty="0">
                <a:solidFill>
                  <a:srgbClr val="22262A"/>
                </a:solidFill>
                <a:effectLst/>
              </a:rPr>
              <a:t> van </a:t>
            </a:r>
            <a:r>
              <a:rPr lang="nl-NL" b="0" i="0" dirty="0" err="1">
                <a:solidFill>
                  <a:srgbClr val="22262A"/>
                </a:solidFill>
                <a:effectLst/>
              </a:rPr>
              <a:t>Serooskerken</a:t>
            </a:r>
            <a:r>
              <a:rPr lang="nl-NL" b="0" i="0" dirty="0">
                <a:solidFill>
                  <a:srgbClr val="22262A"/>
                </a:solidFill>
                <a:effectLst/>
              </a:rPr>
              <a:t>, werd op 20 oktober 1740 geboren op slot Zuylen.”</a:t>
            </a:r>
            <a:endParaRPr lang="nl-NL" dirty="0"/>
          </a:p>
        </p:txBody>
      </p:sp>
      <p:pic>
        <p:nvPicPr>
          <p:cNvPr id="2050" name="Picture 2" descr="Olieverfschilderij door Jens Juel (1777)[66][67]">
            <a:extLst>
              <a:ext uri="{FF2B5EF4-FFF2-40B4-BE49-F238E27FC236}">
                <a16:creationId xmlns:a16="http://schemas.microsoft.com/office/drawing/2014/main" id="{EAB48F62-B378-20D5-149F-D58E1305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0" y="1699591"/>
            <a:ext cx="3699562" cy="46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F997D89-4835-CCCB-EDCF-846807DE6E40}"/>
              </a:ext>
            </a:extLst>
          </p:cNvPr>
          <p:cNvSpPr txBox="1"/>
          <p:nvPr/>
        </p:nvSpPr>
        <p:spPr>
          <a:xfrm>
            <a:off x="4236142" y="5139901"/>
            <a:ext cx="6998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dirty="0">
                <a:solidFill>
                  <a:srgbClr val="202122"/>
                </a:solidFill>
                <a:effectLst/>
              </a:rPr>
              <a:t>"Je hebt groot gelijk dat ik er niet voor zou deugen om je vrouw te worden, … , ik heb geen talent voor ondergeschiktheid". Dit schreef Belle van Zuylen in 1764 aan een man die haar liet weten toch niet met haar te willen trouwen.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41092FA-FF72-C557-9C12-00F369FF84F8}"/>
              </a:ext>
            </a:extLst>
          </p:cNvPr>
          <p:cNvSpPr txBox="1"/>
          <p:nvPr/>
        </p:nvSpPr>
        <p:spPr>
          <a:xfrm>
            <a:off x="409991" y="923731"/>
            <a:ext cx="10627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De kracht van de openingszin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53B476F-F9CD-0320-B091-21C7016D279B}"/>
              </a:ext>
            </a:extLst>
          </p:cNvPr>
          <p:cNvSpPr txBox="1"/>
          <p:nvPr/>
        </p:nvSpPr>
        <p:spPr>
          <a:xfrm>
            <a:off x="4236142" y="3683029"/>
            <a:ext cx="6998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“Toen ze nog maar 22 jaar was, schreef de vrouw hiernaast een satire op de stand waaruit ze zelf afkomstig was: de adel. Ze gaf het boekje uit in 1763, maar haar vader kocht alle exemplaren! Het mocht niet verder bekend worden.”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8AE7C62-33CF-6B79-68CE-15189ED4BB06}"/>
              </a:ext>
            </a:extLst>
          </p:cNvPr>
          <p:cNvSpPr txBox="1"/>
          <p:nvPr/>
        </p:nvSpPr>
        <p:spPr>
          <a:xfrm>
            <a:off x="5723492" y="2830082"/>
            <a:ext cx="31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6759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14" descr="Afbeelding met kleding, Retrostijl, persoon, Menselijk gezicht&#10;&#10;Automatisch gegenereerde beschrijving">
            <a:extLst>
              <a:ext uri="{FF2B5EF4-FFF2-40B4-BE49-F238E27FC236}">
                <a16:creationId xmlns:a16="http://schemas.microsoft.com/office/drawing/2014/main" id="{FC7C40D9-0A83-D450-6391-9C3AF66D8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" r="-1" b="8644"/>
          <a:stretch/>
        </p:blipFill>
        <p:spPr>
          <a:xfrm>
            <a:off x="20" y="10"/>
            <a:ext cx="6099028" cy="6857990"/>
          </a:xfrm>
          <a:prstGeom prst="rect">
            <a:avLst/>
          </a:prstGeom>
        </p:spPr>
      </p:pic>
      <p:pic>
        <p:nvPicPr>
          <p:cNvPr id="2" name="Picture 2" descr="Olieverfschilderij door Jens Juel (1777)[66][67]">
            <a:extLst>
              <a:ext uri="{FF2B5EF4-FFF2-40B4-BE49-F238E27FC236}">
                <a16:creationId xmlns:a16="http://schemas.microsoft.com/office/drawing/2014/main" id="{8303A223-E6A9-A64C-3E6E-AF0149B5D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439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924076B-F293-929B-4982-E4610E78864B}"/>
              </a:ext>
            </a:extLst>
          </p:cNvPr>
          <p:cNvSpPr txBox="1"/>
          <p:nvPr/>
        </p:nvSpPr>
        <p:spPr>
          <a:xfrm>
            <a:off x="490194" y="1517715"/>
            <a:ext cx="112650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Wat verder ter tafel komt …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E23B83E-CA1B-D687-9305-2E2A594FB467}"/>
              </a:ext>
            </a:extLst>
          </p:cNvPr>
          <p:cNvSpPr txBox="1"/>
          <p:nvPr/>
        </p:nvSpPr>
        <p:spPr>
          <a:xfrm>
            <a:off x="565608" y="2884603"/>
            <a:ext cx="10256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Vakdidactische kwesties waar jullie tegenaan lopen (inventarisatie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…</a:t>
            </a:r>
          </a:p>
          <a:p>
            <a:r>
              <a:rPr lang="nl-NL" dirty="0"/>
              <a:t>…</a:t>
            </a:r>
          </a:p>
          <a:p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9830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EC0881D-BC93-C7B9-A062-495CAC2613D9}"/>
              </a:ext>
            </a:extLst>
          </p:cNvPr>
          <p:cNvSpPr txBox="1"/>
          <p:nvPr/>
        </p:nvSpPr>
        <p:spPr>
          <a:xfrm>
            <a:off x="506963" y="1394349"/>
            <a:ext cx="11178074" cy="49244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4000" dirty="0"/>
          </a:p>
          <a:p>
            <a:pPr algn="ctr"/>
            <a:endParaRPr lang="nl-NL" sz="40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Picture 2" descr="Olieverfschilderij door Jens Juel (1777)[66][67]">
            <a:extLst>
              <a:ext uri="{FF2B5EF4-FFF2-40B4-BE49-F238E27FC236}">
                <a16:creationId xmlns:a16="http://schemas.microsoft.com/office/drawing/2014/main" id="{08026C99-A395-BC2B-CD18-36E9F0988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1"/>
          <a:stretch/>
        </p:blipFill>
        <p:spPr bwMode="auto">
          <a:xfrm>
            <a:off x="1192357" y="1873212"/>
            <a:ext cx="3468535" cy="371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FEFC70F4-61CE-48F8-8FB3-77FDAECAECDB}"/>
                  </a:ext>
                </a:extLst>
              </p14:cNvPr>
              <p14:cNvContentPartPr/>
              <p14:nvPr/>
            </p14:nvContentPartPr>
            <p14:xfrm>
              <a:off x="2592758" y="3907980"/>
              <a:ext cx="770760" cy="56484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FEFC70F4-61CE-48F8-8FB3-77FDAECAE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638" y="3901860"/>
                <a:ext cx="78300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37E70E6F-00F0-9D17-CD2B-1610EC350029}"/>
                  </a:ext>
                </a:extLst>
              </p14:cNvPr>
              <p14:cNvContentPartPr/>
              <p14:nvPr/>
            </p14:nvContentPartPr>
            <p14:xfrm>
              <a:off x="2850844" y="4461840"/>
              <a:ext cx="181080" cy="25632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37E70E6F-00F0-9D17-CD2B-1610EC3500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4724" y="4455720"/>
                <a:ext cx="1933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A7217BFC-F97A-D72E-7D58-F5AF51578E17}"/>
                  </a:ext>
                </a:extLst>
              </p14:cNvPr>
              <p14:cNvContentPartPr/>
              <p14:nvPr/>
            </p14:nvContentPartPr>
            <p14:xfrm>
              <a:off x="2821324" y="4472820"/>
              <a:ext cx="210600" cy="2343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A7217BFC-F97A-D72E-7D58-F5AF51578E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5204" y="4466700"/>
                <a:ext cx="2228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10A429EB-F76B-2A25-9A78-36D194904F11}"/>
                  </a:ext>
                </a:extLst>
              </p14:cNvPr>
              <p14:cNvContentPartPr/>
              <p14:nvPr/>
            </p14:nvContentPartPr>
            <p14:xfrm>
              <a:off x="2441331" y="2865771"/>
              <a:ext cx="360" cy="36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10A429EB-F76B-2A25-9A78-36D194904F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5211" y="285965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418D8D7F-5EBE-0AF8-5DA0-CDF2701B6C81}"/>
                  </a:ext>
                </a:extLst>
              </p14:cNvPr>
              <p14:cNvContentPartPr/>
              <p14:nvPr/>
            </p14:nvContentPartPr>
            <p14:xfrm>
              <a:off x="4449411" y="3469131"/>
              <a:ext cx="360" cy="360"/>
            </p14:xfrm>
          </p:contentPart>
        </mc:Choice>
        <mc:Fallback xmlns=""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418D8D7F-5EBE-0AF8-5DA0-CDF2701B6C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3291" y="346301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02B42883-78FF-068F-0DF6-345DCD1B541D}"/>
                  </a:ext>
                </a:extLst>
              </p14:cNvPr>
              <p14:cNvContentPartPr/>
              <p14:nvPr/>
            </p14:nvContentPartPr>
            <p14:xfrm>
              <a:off x="1630971" y="754011"/>
              <a:ext cx="360" cy="360"/>
            </p14:xfrm>
          </p:contentPart>
        </mc:Choice>
        <mc:Fallback xmlns=""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02B42883-78FF-068F-0DF6-345DCD1B54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21971" y="7453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8A04D58A-0B62-872A-FECB-C378B0B851EF}"/>
                  </a:ext>
                </a:extLst>
              </p14:cNvPr>
              <p14:cNvContentPartPr/>
              <p14:nvPr/>
            </p14:nvContentPartPr>
            <p14:xfrm>
              <a:off x="6165171" y="2629971"/>
              <a:ext cx="360" cy="36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8A04D58A-0B62-872A-FECB-C378B0B851E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56171" y="262133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135E81F1-A2D8-2A0B-7632-6200F22E3689}"/>
                  </a:ext>
                </a:extLst>
              </p14:cNvPr>
              <p14:cNvContentPartPr/>
              <p14:nvPr/>
            </p14:nvContentPartPr>
            <p14:xfrm>
              <a:off x="8446131" y="2761731"/>
              <a:ext cx="360" cy="36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135E81F1-A2D8-2A0B-7632-6200F22E368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37491" y="27530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E4B91332-6B8C-5C74-BE00-273B0B51A101}"/>
                  </a:ext>
                </a:extLst>
              </p14:cNvPr>
              <p14:cNvContentPartPr/>
              <p14:nvPr/>
            </p14:nvContentPartPr>
            <p14:xfrm>
              <a:off x="6268851" y="2394531"/>
              <a:ext cx="360" cy="360"/>
            </p14:xfrm>
          </p:contentPart>
        </mc:Choice>
        <mc:Fallback xmlns=""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E4B91332-6B8C-5C74-BE00-273B0B51A10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59851" y="238553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Gedachtewolkje: wolk 31">
            <a:extLst>
              <a:ext uri="{FF2B5EF4-FFF2-40B4-BE49-F238E27FC236}">
                <a16:creationId xmlns:a16="http://schemas.microsoft.com/office/drawing/2014/main" id="{2C4B5203-7FA7-FB6A-CC3F-1E6BE2A08A21}"/>
              </a:ext>
            </a:extLst>
          </p:cNvPr>
          <p:cNvSpPr/>
          <p:nvPr/>
        </p:nvSpPr>
        <p:spPr>
          <a:xfrm>
            <a:off x="1630971" y="812860"/>
            <a:ext cx="8839282" cy="142676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Nu ben ik nog mooier 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t 37">
                <a:extLst>
                  <a:ext uri="{FF2B5EF4-FFF2-40B4-BE49-F238E27FC236}">
                    <a16:creationId xmlns:a16="http://schemas.microsoft.com/office/drawing/2014/main" id="{D26EA45B-EEA3-6995-DABC-60B871FC707F}"/>
                  </a:ext>
                </a:extLst>
              </p14:cNvPr>
              <p14:cNvContentPartPr/>
              <p14:nvPr/>
            </p14:nvContentPartPr>
            <p14:xfrm>
              <a:off x="5147091" y="3459411"/>
              <a:ext cx="360" cy="360"/>
            </p14:xfrm>
          </p:contentPart>
        </mc:Choice>
        <mc:Fallback xmlns="">
          <p:pic>
            <p:nvPicPr>
              <p:cNvPr id="38" name="Inkt 37">
                <a:extLst>
                  <a:ext uri="{FF2B5EF4-FFF2-40B4-BE49-F238E27FC236}">
                    <a16:creationId xmlns:a16="http://schemas.microsoft.com/office/drawing/2014/main" id="{D26EA45B-EEA3-6995-DABC-60B871FC70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40971" y="345329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t 39">
                <a:extLst>
                  <a:ext uri="{FF2B5EF4-FFF2-40B4-BE49-F238E27FC236}">
                    <a16:creationId xmlns:a16="http://schemas.microsoft.com/office/drawing/2014/main" id="{C020D29D-729F-218C-5904-E54CBF9FFE2E}"/>
                  </a:ext>
                </a:extLst>
              </p14:cNvPr>
              <p14:cNvContentPartPr/>
              <p14:nvPr/>
            </p14:nvContentPartPr>
            <p14:xfrm>
              <a:off x="320571" y="17091"/>
              <a:ext cx="360" cy="2160"/>
            </p14:xfrm>
          </p:contentPart>
        </mc:Choice>
        <mc:Fallback xmlns="">
          <p:pic>
            <p:nvPicPr>
              <p:cNvPr id="40" name="Inkt 39">
                <a:extLst>
                  <a:ext uri="{FF2B5EF4-FFF2-40B4-BE49-F238E27FC236}">
                    <a16:creationId xmlns:a16="http://schemas.microsoft.com/office/drawing/2014/main" id="{C020D29D-729F-218C-5904-E54CBF9FFE2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4451" y="10971"/>
                <a:ext cx="126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8" name="Inkt 57">
                <a:extLst>
                  <a:ext uri="{FF2B5EF4-FFF2-40B4-BE49-F238E27FC236}">
                    <a16:creationId xmlns:a16="http://schemas.microsoft.com/office/drawing/2014/main" id="{A43615EE-9D1F-BC00-9647-BFDE0269AD90}"/>
                  </a:ext>
                </a:extLst>
              </p14:cNvPr>
              <p14:cNvContentPartPr/>
              <p14:nvPr/>
            </p14:nvContentPartPr>
            <p14:xfrm>
              <a:off x="2771451" y="3101211"/>
              <a:ext cx="360" cy="360"/>
            </p14:xfrm>
          </p:contentPart>
        </mc:Choice>
        <mc:Fallback xmlns="">
          <p:pic>
            <p:nvPicPr>
              <p:cNvPr id="58" name="Inkt 57">
                <a:extLst>
                  <a:ext uri="{FF2B5EF4-FFF2-40B4-BE49-F238E27FC236}">
                    <a16:creationId xmlns:a16="http://schemas.microsoft.com/office/drawing/2014/main" id="{A43615EE-9D1F-BC00-9647-BFDE0269AD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65331" y="309509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46362A95-1571-52F0-5EDB-394B92781852}"/>
                  </a:ext>
                </a:extLst>
              </p14:cNvPr>
              <p14:cNvContentPartPr/>
              <p14:nvPr/>
            </p14:nvContentPartPr>
            <p14:xfrm>
              <a:off x="3327651" y="3252051"/>
              <a:ext cx="360" cy="360"/>
            </p14:xfrm>
          </p:contentPart>
        </mc:Choice>
        <mc:Fallback xmlns="">
          <p:pic>
            <p:nvPicPr>
              <p:cNvPr id="59" name="Inkt 58">
                <a:extLst>
                  <a:ext uri="{FF2B5EF4-FFF2-40B4-BE49-F238E27FC236}">
                    <a16:creationId xmlns:a16="http://schemas.microsoft.com/office/drawing/2014/main" id="{46362A95-1571-52F0-5EDB-394B927818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21531" y="3245931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76" name="Tekstvak 75">
            <a:extLst>
              <a:ext uri="{FF2B5EF4-FFF2-40B4-BE49-F238E27FC236}">
                <a16:creationId xmlns:a16="http://schemas.microsoft.com/office/drawing/2014/main" id="{AB4F93E3-1CC4-59C4-DC41-99C412CFC39F}"/>
              </a:ext>
            </a:extLst>
          </p:cNvPr>
          <p:cNvSpPr txBox="1"/>
          <p:nvPr/>
        </p:nvSpPr>
        <p:spPr>
          <a:xfrm>
            <a:off x="7040880" y="3616960"/>
            <a:ext cx="346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99875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5D3DD5B-4AB2-4171-0E93-552E0658E006}"/>
              </a:ext>
            </a:extLst>
          </p:cNvPr>
          <p:cNvSpPr txBox="1"/>
          <p:nvPr/>
        </p:nvSpPr>
        <p:spPr>
          <a:xfrm>
            <a:off x="455645" y="1226004"/>
            <a:ext cx="1128071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cs typeface="Arial" panose="020B0604020202020204" pitchFamily="34" charset="0"/>
              </a:rPr>
              <a:t>OVERZICHT WORKSHOP</a:t>
            </a:r>
          </a:p>
          <a:p>
            <a:endParaRPr lang="nl-NL" dirty="0">
              <a:cs typeface="Arial" panose="020B0604020202020204" pitchFamily="34" charset="0"/>
            </a:endParaRPr>
          </a:p>
          <a:p>
            <a:endParaRPr lang="nl-NL" dirty="0">
              <a:cs typeface="Arial" panose="020B0604020202020204" pitchFamily="34" charset="0"/>
            </a:endParaRPr>
          </a:p>
          <a:p>
            <a:endParaRPr lang="nl-NL" dirty="0"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r>
              <a:rPr lang="nl-NL" dirty="0">
                <a:cs typeface="Arial" panose="020B0604020202020204" pitchFamily="34" charset="0"/>
              </a:rPr>
              <a:t>Introductie: vakdidactische keuzes bij het maken van een schoolboek</a:t>
            </a:r>
          </a:p>
          <a:p>
            <a:pPr marL="400050" indent="-400050">
              <a:buAutoNum type="romanUcPeriod"/>
            </a:pPr>
            <a:endParaRPr lang="nl-NL" dirty="0"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r>
              <a:rPr lang="nl-NL" dirty="0">
                <a:cs typeface="Arial" panose="020B0604020202020204" pitchFamily="34" charset="0"/>
              </a:rPr>
              <a:t>Historische bronnen en de educatieve omgeving (erfgoedinstellingen)</a:t>
            </a:r>
          </a:p>
          <a:p>
            <a:pPr marL="400050" indent="-400050">
              <a:buAutoNum type="romanUcPeriod"/>
            </a:pPr>
            <a:endParaRPr lang="nl-NL" dirty="0"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r>
              <a:rPr lang="nl-NL" dirty="0">
                <a:cs typeface="Arial" panose="020B0604020202020204" pitchFamily="34" charset="0"/>
              </a:rPr>
              <a:t>Doe het zelf: </a:t>
            </a:r>
            <a:r>
              <a:rPr lang="nl-NL" i="1" dirty="0">
                <a:cs typeface="Arial" panose="020B0604020202020204" pitchFamily="34" charset="0"/>
              </a:rPr>
              <a:t>Belle en het Beest</a:t>
            </a:r>
          </a:p>
          <a:p>
            <a:pPr marL="400050" indent="-400050">
              <a:buAutoNum type="romanUcPeriod"/>
            </a:pPr>
            <a:endParaRPr lang="nl-NL" b="1" u="sng" dirty="0">
              <a:cs typeface="Arial" panose="020B0604020202020204" pitchFamily="34" charset="0"/>
            </a:endParaRPr>
          </a:p>
          <a:p>
            <a:pPr marL="400050" indent="-400050">
              <a:buAutoNum type="romanUcPeriod"/>
            </a:pPr>
            <a:r>
              <a:rPr lang="nl-NL" dirty="0">
                <a:cs typeface="Arial" panose="020B0604020202020204" pitchFamily="34" charset="0"/>
              </a:rPr>
              <a:t>Afsluiting:  inventarisatie vakdidactische uitdagingen</a:t>
            </a:r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ten voor Memo Malmberg schoolboek">
            <a:extLst>
              <a:ext uri="{FF2B5EF4-FFF2-40B4-BE49-F238E27FC236}">
                <a16:creationId xmlns:a16="http://schemas.microsoft.com/office/drawing/2014/main" id="{4837B33B-CFF7-CBDE-211D-0AC2E55C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83" y="582386"/>
            <a:ext cx="25717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5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EDC1B5E-5CCE-39C1-B1B6-9C34EE21FB7F}"/>
              </a:ext>
            </a:extLst>
          </p:cNvPr>
          <p:cNvSpPr txBox="1"/>
          <p:nvPr/>
        </p:nvSpPr>
        <p:spPr>
          <a:xfrm>
            <a:off x="429208" y="783772"/>
            <a:ext cx="447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Memo</a:t>
            </a:r>
            <a:r>
              <a:rPr lang="nl-NL" sz="2400" dirty="0"/>
              <a:t> bovenbouw havo uit 2016</a:t>
            </a:r>
          </a:p>
        </p:txBody>
      </p:sp>
      <p:pic>
        <p:nvPicPr>
          <p:cNvPr id="5" name="Afbeelding 4" descr="Afbeelding met tekst, poster, kleding, schoeisel&#10;&#10;Automatisch gegenereerde beschrijving">
            <a:extLst>
              <a:ext uri="{FF2B5EF4-FFF2-40B4-BE49-F238E27FC236}">
                <a16:creationId xmlns:a16="http://schemas.microsoft.com/office/drawing/2014/main" id="{B3150EC5-E31E-072C-E2D6-F144D30F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5" y="1478535"/>
            <a:ext cx="3638013" cy="5257798"/>
          </a:xfrm>
          <a:prstGeom prst="rect">
            <a:avLst/>
          </a:prstGeom>
        </p:spPr>
      </p:pic>
      <p:pic>
        <p:nvPicPr>
          <p:cNvPr id="7" name="Afbeelding 6" descr="Afbeelding met tekst, Publicatie, Menselijk gezicht, persoon&#10;&#10;Automatisch gegenereerde beschrijving">
            <a:extLst>
              <a:ext uri="{FF2B5EF4-FFF2-40B4-BE49-F238E27FC236}">
                <a16:creationId xmlns:a16="http://schemas.microsoft.com/office/drawing/2014/main" id="{84C4C64A-B8EC-D3E7-BE1C-AE2F3245C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476" y="1478535"/>
            <a:ext cx="3635307" cy="5257799"/>
          </a:xfrm>
          <a:prstGeom prst="rect">
            <a:avLst/>
          </a:prstGeom>
        </p:spPr>
      </p:pic>
      <p:pic>
        <p:nvPicPr>
          <p:cNvPr id="9" name="Afbeelding 8" descr="Afbeelding met tekst, krant, Publicatie, Menselijk gezicht&#10;&#10;Automatisch gegenereerde beschrijving">
            <a:extLst>
              <a:ext uri="{FF2B5EF4-FFF2-40B4-BE49-F238E27FC236}">
                <a16:creationId xmlns:a16="http://schemas.microsoft.com/office/drawing/2014/main" id="{6765D43D-21AC-4243-7CEE-FAD72B2E7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851" y="1478535"/>
            <a:ext cx="3581754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4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A280719-1202-9E2C-9A30-E4B9B1741E5F}"/>
              </a:ext>
            </a:extLst>
          </p:cNvPr>
          <p:cNvSpPr txBox="1"/>
          <p:nvPr/>
        </p:nvSpPr>
        <p:spPr>
          <a:xfrm>
            <a:off x="429209" y="1170219"/>
            <a:ext cx="1115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VOORBEELD: de vakdidactische omgeving van een illustratie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A056BE5-9D2E-B6DC-F71F-76B63BBEF590}"/>
              </a:ext>
            </a:extLst>
          </p:cNvPr>
          <p:cNvSpPr txBox="1"/>
          <p:nvPr/>
        </p:nvSpPr>
        <p:spPr>
          <a:xfrm>
            <a:off x="429209" y="1987420"/>
            <a:ext cx="10944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Teksten over </a:t>
            </a:r>
            <a:r>
              <a:rPr lang="nl-NL" b="1" u="sng" dirty="0"/>
              <a:t>KA 27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‘Rationeel optimisme en “verlicht denken” dat werd toegepast op alle terreinen van de samenleving: </a:t>
            </a:r>
            <a:br>
              <a:rPr lang="nl-NL" dirty="0"/>
            </a:br>
            <a:r>
              <a:rPr lang="nl-NL" dirty="0"/>
              <a:t>godsdienst, politiek, economie en sociale verhoudingen’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46D03E-F3B7-C6C2-3E91-921F2532B15C}"/>
              </a:ext>
            </a:extLst>
          </p:cNvPr>
          <p:cNvSpPr txBox="1"/>
          <p:nvPr/>
        </p:nvSpPr>
        <p:spPr>
          <a:xfrm>
            <a:off x="429209" y="3204731"/>
            <a:ext cx="11411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Uitgewerkt als volgt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/>
              <a:t>- Casus: over een geestelijke die atheïst bleek en de geheime verspreiding van zijn verlichte denkbeelden</a:t>
            </a:r>
          </a:p>
          <a:p>
            <a:r>
              <a:rPr lang="nl-NL" dirty="0"/>
              <a:t>- Teksten: over de maatschappelijke positie en de rol van vrouwen:  opvoeding, muziek, letteren,  rijke vrouwen en </a:t>
            </a:r>
            <a:r>
              <a:rPr lang="nl-NL" i="1" dirty="0"/>
              <a:t>salons</a:t>
            </a:r>
          </a:p>
          <a:p>
            <a:r>
              <a:rPr lang="nl-NL" i="1" dirty="0"/>
              <a:t>- </a:t>
            </a:r>
            <a:r>
              <a:rPr lang="nl-NL" dirty="0"/>
              <a:t>Vraag op examenniveau met Historisch Denken (waarvoor de afbeelding als bron kan dienen)</a:t>
            </a:r>
          </a:p>
        </p:txBody>
      </p:sp>
    </p:spTree>
    <p:extLst>
      <p:ext uri="{BB962C8B-B14F-4D97-AF65-F5344CB8AC3E}">
        <p14:creationId xmlns:p14="http://schemas.microsoft.com/office/powerpoint/2010/main" val="293638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verven, kleding, portret&#10;&#10;Automatisch gegenereerde beschrijving">
            <a:extLst>
              <a:ext uri="{FF2B5EF4-FFF2-40B4-BE49-F238E27FC236}">
                <a16:creationId xmlns:a16="http://schemas.microsoft.com/office/drawing/2014/main" id="{8FE09E33-44E5-4529-53A6-1806C2E5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44" y="699324"/>
            <a:ext cx="4590661" cy="6066953"/>
          </a:xfrm>
          <a:prstGeom prst="rect">
            <a:avLst/>
          </a:prstGeom>
          <a:ln w="25400">
            <a:solidFill>
              <a:schemeClr val="accent5"/>
            </a:solidFill>
          </a:ln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ED960DE6-41C1-A1FD-4125-96F09368B89B}"/>
              </a:ext>
            </a:extLst>
          </p:cNvPr>
          <p:cNvSpPr/>
          <p:nvPr/>
        </p:nvSpPr>
        <p:spPr>
          <a:xfrm>
            <a:off x="671804" y="970385"/>
            <a:ext cx="2603240" cy="111967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Vrouw in denkende houding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96CDF214-962A-B0CF-5B29-F58D1831EC10}"/>
              </a:ext>
            </a:extLst>
          </p:cNvPr>
          <p:cNvSpPr/>
          <p:nvPr/>
        </p:nvSpPr>
        <p:spPr>
          <a:xfrm>
            <a:off x="709126" y="2501160"/>
            <a:ext cx="2565918" cy="12316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Boek van Voltaire (1745) over de inzichten van Isaac Newton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E8C4DA27-9BD5-0A4C-8199-926CC9925B55}"/>
              </a:ext>
            </a:extLst>
          </p:cNvPr>
          <p:cNvSpPr/>
          <p:nvPr/>
        </p:nvSpPr>
        <p:spPr>
          <a:xfrm>
            <a:off x="709126" y="4371393"/>
            <a:ext cx="2565918" cy="136693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Vrouw van adel in ochtendgewaad</a:t>
            </a: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3EAC3E9-7224-107A-25A3-06CB41CBB032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275044" y="1530222"/>
            <a:ext cx="1772818" cy="783770"/>
          </a:xfrm>
          <a:prstGeom prst="straightConnector1">
            <a:avLst/>
          </a:prstGeom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40F8CC7-9BFE-C789-F96B-C450D359106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275044" y="2501160"/>
            <a:ext cx="3984172" cy="615820"/>
          </a:xfrm>
          <a:prstGeom prst="straightConnector1">
            <a:avLst/>
          </a:prstGeom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93EE2575-CBC4-ED3D-CF04-2666E390897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275044" y="4115828"/>
            <a:ext cx="2668556" cy="939032"/>
          </a:xfrm>
          <a:prstGeom prst="straightConnector1">
            <a:avLst/>
          </a:prstGeom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B4D73AB6-E44D-DA77-EFF0-A30B1AA563C0}"/>
              </a:ext>
            </a:extLst>
          </p:cNvPr>
          <p:cNvSpPr/>
          <p:nvPr/>
        </p:nvSpPr>
        <p:spPr>
          <a:xfrm>
            <a:off x="8780105" y="1085849"/>
            <a:ext cx="3192820" cy="49244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/>
              <a:t>Belangrijke aanvullende informatie</a:t>
            </a:r>
          </a:p>
          <a:p>
            <a:pPr algn="ctr"/>
            <a:endParaRPr lang="nl-NL" dirty="0"/>
          </a:p>
          <a:p>
            <a:r>
              <a:rPr lang="nl-NL" dirty="0"/>
              <a:t>- ontving verlichte denkers in haar salon in Parijs</a:t>
            </a:r>
          </a:p>
          <a:p>
            <a:r>
              <a:rPr lang="nl-NL" dirty="0"/>
              <a:t>- was geschoold in de wiskunde</a:t>
            </a:r>
          </a:p>
          <a:p>
            <a:r>
              <a:rPr lang="nl-NL" dirty="0"/>
              <a:t>- zou heimelijk niet katholiek, maar atheïst zijn geweest</a:t>
            </a:r>
          </a:p>
        </p:txBody>
      </p:sp>
    </p:spTree>
    <p:extLst>
      <p:ext uri="{BB962C8B-B14F-4D97-AF65-F5344CB8AC3E}">
        <p14:creationId xmlns:p14="http://schemas.microsoft.com/office/powerpoint/2010/main" val="20093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0B1FBDD-C3DD-840A-3695-A3CEAEC173A8}"/>
              </a:ext>
            </a:extLst>
          </p:cNvPr>
          <p:cNvSpPr txBox="1"/>
          <p:nvPr/>
        </p:nvSpPr>
        <p:spPr>
          <a:xfrm>
            <a:off x="597159" y="681135"/>
            <a:ext cx="112993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r>
              <a:rPr lang="nl-NL" sz="2400" b="1" dirty="0"/>
              <a:t>Historische bron van een erfgoedinstelling</a:t>
            </a:r>
          </a:p>
          <a:p>
            <a:r>
              <a:rPr lang="nl-NL" sz="2000" dirty="0"/>
              <a:t>In welke vakdidactische omgeving gaat de bron een rol spelen?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Publiek: 		algemeen - onderzoek - </a:t>
            </a:r>
            <a:r>
              <a:rPr lang="nl-NL" dirty="0">
                <a:highlight>
                  <a:srgbClr val="00FF00"/>
                </a:highlight>
              </a:rPr>
              <a:t>onderwijs</a:t>
            </a:r>
          </a:p>
          <a:p>
            <a:br>
              <a:rPr lang="nl-NL" dirty="0"/>
            </a:br>
            <a:r>
              <a:rPr lang="nl-NL" dirty="0"/>
              <a:t>Geografisch: 	</a:t>
            </a:r>
            <a:r>
              <a:rPr lang="nl-NL" dirty="0">
                <a:highlight>
                  <a:srgbClr val="00FF00"/>
                </a:highlight>
              </a:rPr>
              <a:t>lokaal</a:t>
            </a:r>
            <a:r>
              <a:rPr lang="nl-NL" dirty="0"/>
              <a:t> - </a:t>
            </a:r>
            <a:r>
              <a:rPr lang="nl-NL" dirty="0">
                <a:highlight>
                  <a:srgbClr val="00FF00"/>
                </a:highlight>
              </a:rPr>
              <a:t>nationaal</a:t>
            </a:r>
            <a:r>
              <a:rPr lang="nl-NL" dirty="0"/>
              <a:t> - internationaal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E23A1146-75CF-538C-C1DB-277919218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12135"/>
              </p:ext>
            </p:extLst>
          </p:nvPr>
        </p:nvGraphicFramePr>
        <p:xfrm>
          <a:off x="597159" y="3589623"/>
          <a:ext cx="8780110" cy="26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378">
                  <a:extLst>
                    <a:ext uri="{9D8B030D-6E8A-4147-A177-3AD203B41FA5}">
                      <a16:colId xmlns:a16="http://schemas.microsoft.com/office/drawing/2014/main" val="1854606394"/>
                    </a:ext>
                  </a:extLst>
                </a:gridCol>
                <a:gridCol w="3191366">
                  <a:extLst>
                    <a:ext uri="{9D8B030D-6E8A-4147-A177-3AD203B41FA5}">
                      <a16:colId xmlns:a16="http://schemas.microsoft.com/office/drawing/2014/main" val="2522282870"/>
                    </a:ext>
                  </a:extLst>
                </a:gridCol>
                <a:gridCol w="3191366">
                  <a:extLst>
                    <a:ext uri="{9D8B030D-6E8A-4147-A177-3AD203B41FA5}">
                      <a16:colId xmlns:a16="http://schemas.microsoft.com/office/drawing/2014/main" val="3798120402"/>
                    </a:ext>
                  </a:extLst>
                </a:gridCol>
              </a:tblGrid>
              <a:tr h="488780">
                <a:tc>
                  <a:txBody>
                    <a:bodyPr/>
                    <a:lstStyle/>
                    <a:p>
                      <a:r>
                        <a:rPr lang="nl-NL" dirty="0"/>
                        <a:t>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70927"/>
                  </a:ext>
                </a:extLst>
              </a:tr>
              <a:tr h="437152">
                <a:tc>
                  <a:txBody>
                    <a:bodyPr/>
                    <a:lstStyle/>
                    <a:p>
                      <a:r>
                        <a:rPr lang="nl-NL" b="1" dirty="0"/>
                        <a:t>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vmbo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havo/vwo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058963"/>
                  </a:ext>
                </a:extLst>
              </a:tr>
              <a:tr h="431164">
                <a:tc>
                  <a:txBody>
                    <a:bodyPr/>
                    <a:lstStyle/>
                    <a:p>
                      <a:r>
                        <a:rPr lang="nl-NL" b="1" dirty="0"/>
                        <a:t>Leeftijd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bovenbouw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60964"/>
                  </a:ext>
                </a:extLst>
              </a:tr>
              <a:tr h="437152">
                <a:tc>
                  <a:txBody>
                    <a:bodyPr/>
                    <a:lstStyle/>
                    <a:p>
                      <a:r>
                        <a:rPr lang="nl-NL" b="1" dirty="0"/>
                        <a:t>Leerdoel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 + historisch denken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798856"/>
                  </a:ext>
                </a:extLst>
              </a:tr>
              <a:tr h="437152">
                <a:tc>
                  <a:txBody>
                    <a:bodyPr/>
                    <a:lstStyle/>
                    <a:p>
                      <a:r>
                        <a:rPr lang="nl-NL" b="1" dirty="0"/>
                        <a:t>Werkvorm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docent centraal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zelfstandig werken leerlingen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590221"/>
                  </a:ext>
                </a:extLst>
              </a:tr>
              <a:tr h="437152">
                <a:tc>
                  <a:txBody>
                    <a:bodyPr/>
                    <a:lstStyle/>
                    <a:p>
                      <a:r>
                        <a:rPr lang="nl-NL" b="1" dirty="0"/>
                        <a:t>Toetsing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reproductie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toepassing en analyse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73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3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098CF0-F385-13C9-B7AD-8CE635782F90}"/>
              </a:ext>
            </a:extLst>
          </p:cNvPr>
          <p:cNvSpPr txBox="1"/>
          <p:nvPr/>
        </p:nvSpPr>
        <p:spPr>
          <a:xfrm>
            <a:off x="457200" y="1427584"/>
            <a:ext cx="112340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Overleg in tweetallen (3 min.)</a:t>
            </a:r>
          </a:p>
          <a:p>
            <a:endParaRPr lang="nl-NL" dirty="0"/>
          </a:p>
          <a:p>
            <a:r>
              <a:rPr lang="nl-NL" dirty="0"/>
              <a:t>Voor welke vakdidactische omgeving ontsluiten jullie historische bronnen?</a:t>
            </a:r>
          </a:p>
          <a:p>
            <a:endParaRPr lang="nl-NL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4084870-5DF6-B37A-FD4B-B92C96D62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23291"/>
              </p:ext>
            </p:extLst>
          </p:nvPr>
        </p:nvGraphicFramePr>
        <p:xfrm>
          <a:off x="533400" y="2803479"/>
          <a:ext cx="8780110" cy="26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378">
                  <a:extLst>
                    <a:ext uri="{9D8B030D-6E8A-4147-A177-3AD203B41FA5}">
                      <a16:colId xmlns:a16="http://schemas.microsoft.com/office/drawing/2014/main" val="2819580159"/>
                    </a:ext>
                  </a:extLst>
                </a:gridCol>
                <a:gridCol w="3191366">
                  <a:extLst>
                    <a:ext uri="{9D8B030D-6E8A-4147-A177-3AD203B41FA5}">
                      <a16:colId xmlns:a16="http://schemas.microsoft.com/office/drawing/2014/main" val="4047717680"/>
                    </a:ext>
                  </a:extLst>
                </a:gridCol>
                <a:gridCol w="3191366">
                  <a:extLst>
                    <a:ext uri="{9D8B030D-6E8A-4147-A177-3AD203B41FA5}">
                      <a16:colId xmlns:a16="http://schemas.microsoft.com/office/drawing/2014/main" val="3275002885"/>
                    </a:ext>
                  </a:extLst>
                </a:gridCol>
              </a:tblGrid>
              <a:tr h="488780">
                <a:tc>
                  <a:txBody>
                    <a:bodyPr/>
                    <a:lstStyle/>
                    <a:p>
                      <a:r>
                        <a:rPr lang="nl-NL" dirty="0"/>
                        <a:t>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20622"/>
                  </a:ext>
                </a:extLst>
              </a:tr>
              <a:tr h="437152">
                <a:tc>
                  <a:txBody>
                    <a:bodyPr/>
                    <a:lstStyle/>
                    <a:p>
                      <a:r>
                        <a:rPr lang="nl-NL" b="1" dirty="0"/>
                        <a:t>Niveau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vmbo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havo/vwo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04840"/>
                  </a:ext>
                </a:extLst>
              </a:tr>
              <a:tr h="431164">
                <a:tc>
                  <a:txBody>
                    <a:bodyPr/>
                    <a:lstStyle/>
                    <a:p>
                      <a:r>
                        <a:rPr lang="nl-NL" b="1" dirty="0"/>
                        <a:t>Leeftijd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onderbouw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bovenbouw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5045"/>
                  </a:ext>
                </a:extLst>
              </a:tr>
              <a:tr h="437152">
                <a:tc>
                  <a:txBody>
                    <a:bodyPr/>
                    <a:lstStyle/>
                    <a:p>
                      <a:r>
                        <a:rPr lang="nl-NL" b="1" dirty="0"/>
                        <a:t>Leerdoel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 + historisch denken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08898"/>
                  </a:ext>
                </a:extLst>
              </a:tr>
              <a:tr h="437152">
                <a:tc>
                  <a:txBody>
                    <a:bodyPr/>
                    <a:lstStyle/>
                    <a:p>
                      <a:r>
                        <a:rPr lang="nl-NL" b="1" dirty="0"/>
                        <a:t>Werkvorm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docent centraal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zelfstandig werken leerlingen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9544"/>
                  </a:ext>
                </a:extLst>
              </a:tr>
              <a:tr h="437152">
                <a:tc>
                  <a:txBody>
                    <a:bodyPr/>
                    <a:lstStyle/>
                    <a:p>
                      <a:r>
                        <a:rPr lang="nl-NL" b="1" dirty="0"/>
                        <a:t>Toetsing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reproductie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toepassing en analyse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52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5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45D07A0-3250-4D1F-9117-E0571AB3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Olieverfschilderij door Jens Juel (1777)[66][67]">
            <a:extLst>
              <a:ext uri="{FF2B5EF4-FFF2-40B4-BE49-F238E27FC236}">
                <a16:creationId xmlns:a16="http://schemas.microsoft.com/office/drawing/2014/main" id="{1F886B57-070C-56A2-0D92-842E6AD8C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1"/>
          <a:stretch/>
        </p:blipFill>
        <p:spPr bwMode="auto">
          <a:xfrm>
            <a:off x="643469" y="643467"/>
            <a:ext cx="520030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DFA6C29-F1CC-4E52-9333-E5453ED1C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7156" cy="5897880"/>
          </a:xfrm>
          <a:prstGeom prst="rect">
            <a:avLst/>
          </a:prstGeom>
          <a:noFill/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Menselijk gezicht, verven, kleding, portret&#10;&#10;Automatisch gegenereerde beschrijving">
            <a:extLst>
              <a:ext uri="{FF2B5EF4-FFF2-40B4-BE49-F238E27FC236}">
                <a16:creationId xmlns:a16="http://schemas.microsoft.com/office/drawing/2014/main" id="{8858ADAC-FC11-5F65-BC02-F93C069E6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8870"/>
          <a:stretch/>
        </p:blipFill>
        <p:spPr>
          <a:xfrm>
            <a:off x="6346822" y="643467"/>
            <a:ext cx="5201708" cy="5571066"/>
          </a:xfrm>
          <a:prstGeom prst="rect">
            <a:avLst/>
          </a:prstGeom>
        </p:spPr>
      </p:pic>
      <p:sp>
        <p:nvSpPr>
          <p:cNvPr id="18" name="Rectangle 23">
            <a:extLst>
              <a:ext uri="{FF2B5EF4-FFF2-40B4-BE49-F238E27FC236}">
                <a16:creationId xmlns:a16="http://schemas.microsoft.com/office/drawing/2014/main" id="{DB219EE3-E1F6-411D-B1DB-E18A3BCEE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5035" y="480060"/>
            <a:ext cx="5531569" cy="5897880"/>
          </a:xfrm>
          <a:prstGeom prst="rect">
            <a:avLst/>
          </a:prstGeom>
          <a:noFill/>
          <a:ln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5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C3E41-2890-8D79-8248-43BD24C8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400" dirty="0"/>
              <a:t>Mr. </a:t>
            </a:r>
            <a:r>
              <a:rPr lang="nl-NL" sz="4400" dirty="0" err="1"/>
              <a:t>Beast</a:t>
            </a:r>
            <a:r>
              <a:rPr lang="nl-NL" sz="4400" dirty="0"/>
              <a:t> </a:t>
            </a:r>
            <a:br>
              <a:rPr lang="nl-NL" sz="4400" dirty="0"/>
            </a:br>
            <a:r>
              <a:rPr lang="nl-NL" dirty="0"/>
              <a:t>(Jimmy </a:t>
            </a:r>
            <a:r>
              <a:rPr lang="nl-NL" dirty="0" err="1"/>
              <a:t>Donaldson</a:t>
            </a:r>
            <a:r>
              <a:rPr lang="nl-NL" dirty="0"/>
              <a:t>, </a:t>
            </a:r>
            <a:r>
              <a:rPr lang="nl-NL" dirty="0" err="1"/>
              <a:t>YouTuber</a:t>
            </a:r>
            <a:r>
              <a:rPr lang="nl-NL" dirty="0"/>
              <a:t>)</a:t>
            </a:r>
          </a:p>
        </p:txBody>
      </p:sp>
      <p:pic>
        <p:nvPicPr>
          <p:cNvPr id="4" name="Onlinemedia 3" title="Lamborghini Vs World's Largest Shredder">
            <a:hlinkClick r:id="" action="ppaction://media"/>
            <a:extLst>
              <a:ext uri="{FF2B5EF4-FFF2-40B4-BE49-F238E27FC236}">
                <a16:creationId xmlns:a16="http://schemas.microsoft.com/office/drawing/2014/main" id="{C5DEB972-61B8-4B05-5A8D-87B414AD792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4865" y="2181225"/>
            <a:ext cx="9118113" cy="51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3E4ABA-2563-4B88-B6B5-6507809A4E8C}"/>
</file>

<file path=customXml/itemProps2.xml><?xml version="1.0" encoding="utf-8"?>
<ds:datastoreItem xmlns:ds="http://schemas.openxmlformats.org/officeDocument/2006/customXml" ds:itemID="{1C16DAB1-D0E6-4227-B536-E1AE9B062566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924</TotalTime>
  <Words>592</Words>
  <Application>Microsoft Office PowerPoint</Application>
  <PresentationFormat>Breedbeeld</PresentationFormat>
  <Paragraphs>126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Wingdings 2</vt:lpstr>
      <vt:lpstr>Dividend</vt:lpstr>
      <vt:lpstr>     belle en het beest historische bronnen in een vakdidactische omgeving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Mr. Beast  (Jimmy Donaldson, YouTuber)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Geschiedenis als strijd om de interpretatie  Dialoog in de klas</dc:title>
  <dc:creator>S K</dc:creator>
  <cp:lastModifiedBy>S K</cp:lastModifiedBy>
  <cp:revision>13</cp:revision>
  <dcterms:created xsi:type="dcterms:W3CDTF">2021-10-02T09:38:30Z</dcterms:created>
  <dcterms:modified xsi:type="dcterms:W3CDTF">2023-10-03T08:51:18Z</dcterms:modified>
</cp:coreProperties>
</file>