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notesSlides/notesSlide7.xml" ContentType="application/vnd.openxmlformats-officedocument.presentationml.notesSlide+xml"/>
  <Override PartName="/ppt/notesSlides/notesSlide6.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7" r:id="rId2"/>
    <p:sldId id="282" r:id="rId3"/>
    <p:sldId id="283" r:id="rId4"/>
    <p:sldId id="268" r:id="rId5"/>
    <p:sldId id="260" r:id="rId6"/>
    <p:sldId id="264" r:id="rId7"/>
    <p:sldId id="265" r:id="rId8"/>
    <p:sldId id="270" r:id="rId9"/>
    <p:sldId id="284" r:id="rId10"/>
    <p:sldId id="266" r:id="rId11"/>
    <p:sldId id="269" r:id="rId12"/>
    <p:sldId id="273" r:id="rId13"/>
    <p:sldId id="274" r:id="rId1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209C"/>
    <a:srgbClr val="C552DC"/>
    <a:srgbClr val="D47FE5"/>
    <a:srgbClr val="C554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33" autoAdjust="0"/>
    <p:restoredTop sz="73848" autoAdjust="0"/>
  </p:normalViewPr>
  <p:slideViewPr>
    <p:cSldViewPr snapToGrid="0">
      <p:cViewPr varScale="1">
        <p:scale>
          <a:sx n="64" d="100"/>
          <a:sy n="64" d="100"/>
        </p:scale>
        <p:origin x="739"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F69680-52C9-471F-AC69-FF3B85B41B5B}" type="datetimeFigureOut">
              <a:rPr lang="nl-NL" smtClean="0"/>
              <a:t>18-10-2018</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8170C6-4DED-41F4-AD31-C178FEE17C44}" type="slidenum">
              <a:rPr lang="nl-NL" smtClean="0"/>
              <a:t>‹nr.›</a:t>
            </a:fld>
            <a:endParaRPr lang="nl-NL"/>
          </a:p>
        </p:txBody>
      </p:sp>
    </p:spTree>
    <p:extLst>
      <p:ext uri="{BB962C8B-B14F-4D97-AF65-F5344CB8AC3E}">
        <p14:creationId xmlns:p14="http://schemas.microsoft.com/office/powerpoint/2010/main" val="3529863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088F11AD-044E-4A23-870B-66A6DECA9B9F}" type="slidenum">
              <a:rPr lang="nl-NL" smtClean="0">
                <a:solidFill>
                  <a:prstClr val="black"/>
                </a:solidFill>
              </a:rPr>
              <a:pPr/>
              <a:t>1</a:t>
            </a:fld>
            <a:endParaRPr lang="nl-NL" dirty="0">
              <a:solidFill>
                <a:prstClr val="black"/>
              </a:solidFill>
            </a:endParaRPr>
          </a:p>
        </p:txBody>
      </p:sp>
    </p:spTree>
    <p:extLst>
      <p:ext uri="{BB962C8B-B14F-4D97-AF65-F5344CB8AC3E}">
        <p14:creationId xmlns:p14="http://schemas.microsoft.com/office/powerpoint/2010/main" val="940176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endParaRPr lang="nl-NL" dirty="0"/>
          </a:p>
        </p:txBody>
      </p:sp>
      <p:sp>
        <p:nvSpPr>
          <p:cNvPr id="4" name="Tijdelijke aanduiding voor dianummer 3"/>
          <p:cNvSpPr>
            <a:spLocks noGrp="1"/>
          </p:cNvSpPr>
          <p:nvPr>
            <p:ph type="sldNum" sz="quarter" idx="10"/>
          </p:nvPr>
        </p:nvSpPr>
        <p:spPr/>
        <p:txBody>
          <a:bodyPr/>
          <a:lstStyle/>
          <a:p>
            <a:fld id="{CD55DA19-B35F-48F1-8378-44FCD217C1FE}" type="slidenum">
              <a:rPr lang="nl-NL" smtClean="0">
                <a:solidFill>
                  <a:prstClr val="black"/>
                </a:solidFill>
              </a:rPr>
              <a:pPr/>
              <a:t>13</a:t>
            </a:fld>
            <a:endParaRPr lang="nl-NL">
              <a:solidFill>
                <a:prstClr val="black"/>
              </a:solidFill>
            </a:endParaRPr>
          </a:p>
        </p:txBody>
      </p:sp>
    </p:spTree>
    <p:extLst>
      <p:ext uri="{BB962C8B-B14F-4D97-AF65-F5344CB8AC3E}">
        <p14:creationId xmlns:p14="http://schemas.microsoft.com/office/powerpoint/2010/main" val="1563997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D55DA19-B35F-48F1-8378-44FCD217C1FE}" type="slidenum">
              <a:rPr lang="nl-NL" smtClean="0">
                <a:solidFill>
                  <a:prstClr val="black"/>
                </a:solidFill>
              </a:rPr>
              <a:pPr/>
              <a:t>2</a:t>
            </a:fld>
            <a:endParaRPr lang="nl-NL" dirty="0">
              <a:solidFill>
                <a:prstClr val="black"/>
              </a:solidFill>
            </a:endParaRPr>
          </a:p>
        </p:txBody>
      </p:sp>
    </p:spTree>
    <p:extLst>
      <p:ext uri="{BB962C8B-B14F-4D97-AF65-F5344CB8AC3E}">
        <p14:creationId xmlns:p14="http://schemas.microsoft.com/office/powerpoint/2010/main" val="2108947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D55DA19-B35F-48F1-8378-44FCD217C1FE}" type="slidenum">
              <a:rPr lang="nl-NL" smtClean="0">
                <a:solidFill>
                  <a:prstClr val="black"/>
                </a:solidFill>
              </a:rPr>
              <a:pPr/>
              <a:t>3</a:t>
            </a:fld>
            <a:endParaRPr lang="nl-NL" dirty="0">
              <a:solidFill>
                <a:prstClr val="black"/>
              </a:solidFill>
            </a:endParaRPr>
          </a:p>
        </p:txBody>
      </p:sp>
    </p:spTree>
    <p:extLst>
      <p:ext uri="{BB962C8B-B14F-4D97-AF65-F5344CB8AC3E}">
        <p14:creationId xmlns:p14="http://schemas.microsoft.com/office/powerpoint/2010/main" val="4059821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D55DA19-B35F-48F1-8378-44FCD217C1FE}" type="slidenum">
              <a:rPr lang="nl-NL" smtClean="0">
                <a:solidFill>
                  <a:prstClr val="black"/>
                </a:solidFill>
              </a:rPr>
              <a:pPr/>
              <a:t>4</a:t>
            </a:fld>
            <a:endParaRPr lang="nl-NL" dirty="0">
              <a:solidFill>
                <a:prstClr val="black"/>
              </a:solidFill>
            </a:endParaRPr>
          </a:p>
        </p:txBody>
      </p:sp>
    </p:spTree>
    <p:extLst>
      <p:ext uri="{BB962C8B-B14F-4D97-AF65-F5344CB8AC3E}">
        <p14:creationId xmlns:p14="http://schemas.microsoft.com/office/powerpoint/2010/main" val="1082329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D55DA19-B35F-48F1-8378-44FCD217C1FE}" type="slidenum">
              <a:rPr lang="nl-NL" smtClean="0">
                <a:solidFill>
                  <a:prstClr val="black"/>
                </a:solidFill>
              </a:rPr>
              <a:pPr/>
              <a:t>5</a:t>
            </a:fld>
            <a:endParaRPr lang="nl-NL" dirty="0">
              <a:solidFill>
                <a:prstClr val="black"/>
              </a:solidFill>
            </a:endParaRPr>
          </a:p>
        </p:txBody>
      </p:sp>
    </p:spTree>
    <p:extLst>
      <p:ext uri="{BB962C8B-B14F-4D97-AF65-F5344CB8AC3E}">
        <p14:creationId xmlns:p14="http://schemas.microsoft.com/office/powerpoint/2010/main" val="1126469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a:t>
            </a:r>
            <a:r>
              <a:rPr lang="nl-NL" baseline="0" dirty="0"/>
              <a:t> de pilot zijn we uitgegaan van één zaak van het type sloopmelding. We hebben gewerkt in een projectteam met daarin medewerkers van de gemeente en van het RHCL. We hebben een analyse gemaakt van de IST-situatie van de testcase. Daarbij bekeken we informatieobjecten, metadata en applicaties. We hebben in kaart gebracht in hoeverre uit de informatieobject en de metadata het gevolgde werkproces gereconstrueerd kan worden. We hebben een SOLL-situatie ontworpen waarin de informatieobjecten en metadata samen goed aangeven wat het gevolgde werkproces is. Vervolgens is uitgezocht hoe deze informatieobjecten en metadata zo verpakt kunnen worden dat het in een digitaal pakketje doorgestuurd kan worden naar het RHCL voor opname in het e-Depot. Toen we wisten hoe het pakje eruit moest zien, zijn we gaan onderzoeken hoe we zo’n pakje dan kunnen maken. Het resultaat van de impactanalyse is een adviesrapport inclusief </a:t>
            </a:r>
            <a:r>
              <a:rPr lang="nl-NL" baseline="0" dirty="0" err="1"/>
              <a:t>ontwerpmapping</a:t>
            </a:r>
            <a:r>
              <a:rPr lang="nl-NL" baseline="0" dirty="0"/>
              <a:t> en een stappenplan. Hiermee kan de volgende werkgroep verder om de export daadwerkelijk te gaan maken. Deze werkgroep is inmiddels al enkele weken aan het werk. </a:t>
            </a:r>
            <a:endParaRPr lang="nl-NL" dirty="0"/>
          </a:p>
        </p:txBody>
      </p:sp>
      <p:sp>
        <p:nvSpPr>
          <p:cNvPr id="4" name="Tijdelijke aanduiding voor dianummer 3"/>
          <p:cNvSpPr>
            <a:spLocks noGrp="1"/>
          </p:cNvSpPr>
          <p:nvPr>
            <p:ph type="sldNum" sz="quarter" idx="10"/>
          </p:nvPr>
        </p:nvSpPr>
        <p:spPr/>
        <p:txBody>
          <a:bodyPr/>
          <a:lstStyle/>
          <a:p>
            <a:fld id="{CD55DA19-B35F-48F1-8378-44FCD217C1FE}" type="slidenum">
              <a:rPr lang="nl-NL" smtClean="0">
                <a:solidFill>
                  <a:prstClr val="black"/>
                </a:solidFill>
              </a:rPr>
              <a:pPr/>
              <a:t>8</a:t>
            </a:fld>
            <a:endParaRPr lang="nl-NL">
              <a:solidFill>
                <a:prstClr val="black"/>
              </a:solidFill>
            </a:endParaRPr>
          </a:p>
        </p:txBody>
      </p:sp>
    </p:spTree>
    <p:extLst>
      <p:ext uri="{BB962C8B-B14F-4D97-AF65-F5344CB8AC3E}">
        <p14:creationId xmlns:p14="http://schemas.microsoft.com/office/powerpoint/2010/main" val="2831088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aseline="0" dirty="0"/>
              <a:t>In het adviesrapport komen allerlei onderwerpen aan bod. Bijvoorbeeld allerlei wettelijke kaders om rekening mee te houden: de wetgeving met betrekking tot de sloop, de archiefwet, natuurlijk de privacywetgeving. De belangen die spelen bij informatieobjecten na het uitvoeren van het werkproces kunnen anders zijn dan ze waren tijdens het uitvoeren van de werkzaamheden. De bewijswaarde blijft bij permanent te bewaren informatieobjecten vaak een rol spelen. Aan de orde komen ook substitutie en architectuur. De impact van een hybride werkwijze is besproken. Van verschillende versies van informatieobjecten is beoordeeld of ze in de export aanwezig moeten zijn (conceptversies zijn voorlopige versies, parallelle versies zijn gelijkwaardige versies die naast elkaar bestaan.) Bij de </a:t>
            </a:r>
            <a:r>
              <a:rPr lang="nl-NL" baseline="0" dirty="0" err="1"/>
              <a:t>mapping</a:t>
            </a:r>
            <a:r>
              <a:rPr lang="nl-NL" baseline="0" dirty="0"/>
              <a:t> is het TMLO uitgebreid besproken. We hebben veel geleerd van het spanningsveld tussen het ideale model van TMLO en de praktijk op de werkvloer. Het is elke keer weer anders en daarom is per werkproces een nieuwe impactanalyse nodig.  </a:t>
            </a:r>
          </a:p>
        </p:txBody>
      </p:sp>
      <p:sp>
        <p:nvSpPr>
          <p:cNvPr id="4" name="Tijdelijke aanduiding voor dianummer 3"/>
          <p:cNvSpPr>
            <a:spLocks noGrp="1"/>
          </p:cNvSpPr>
          <p:nvPr>
            <p:ph type="sldNum" sz="quarter" idx="10"/>
          </p:nvPr>
        </p:nvSpPr>
        <p:spPr/>
        <p:txBody>
          <a:bodyPr/>
          <a:lstStyle/>
          <a:p>
            <a:fld id="{CD55DA19-B35F-48F1-8378-44FCD217C1FE}" type="slidenum">
              <a:rPr lang="nl-NL" smtClean="0">
                <a:solidFill>
                  <a:prstClr val="black"/>
                </a:solidFill>
              </a:rPr>
              <a:pPr/>
              <a:t>9</a:t>
            </a:fld>
            <a:endParaRPr lang="nl-NL">
              <a:solidFill>
                <a:prstClr val="black"/>
              </a:solidFill>
            </a:endParaRPr>
          </a:p>
        </p:txBody>
      </p:sp>
    </p:spTree>
    <p:extLst>
      <p:ext uri="{BB962C8B-B14F-4D97-AF65-F5344CB8AC3E}">
        <p14:creationId xmlns:p14="http://schemas.microsoft.com/office/powerpoint/2010/main" val="731417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D55DA19-B35F-48F1-8378-44FCD217C1FE}" type="slidenum">
              <a:rPr lang="nl-NL" smtClean="0">
                <a:solidFill>
                  <a:prstClr val="black"/>
                </a:solidFill>
              </a:rPr>
              <a:pPr/>
              <a:t>11</a:t>
            </a:fld>
            <a:endParaRPr lang="nl-NL" dirty="0">
              <a:solidFill>
                <a:prstClr val="black"/>
              </a:solidFill>
            </a:endParaRPr>
          </a:p>
        </p:txBody>
      </p:sp>
    </p:spTree>
    <p:extLst>
      <p:ext uri="{BB962C8B-B14F-4D97-AF65-F5344CB8AC3E}">
        <p14:creationId xmlns:p14="http://schemas.microsoft.com/office/powerpoint/2010/main" val="3570737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D55DA19-B35F-48F1-8378-44FCD217C1FE}" type="slidenum">
              <a:rPr lang="nl-NL" smtClean="0">
                <a:solidFill>
                  <a:prstClr val="black"/>
                </a:solidFill>
              </a:rPr>
              <a:pPr/>
              <a:t>12</a:t>
            </a:fld>
            <a:endParaRPr lang="nl-NL">
              <a:solidFill>
                <a:prstClr val="black"/>
              </a:solidFill>
            </a:endParaRPr>
          </a:p>
        </p:txBody>
      </p:sp>
    </p:spTree>
    <p:extLst>
      <p:ext uri="{BB962C8B-B14F-4D97-AF65-F5344CB8AC3E}">
        <p14:creationId xmlns:p14="http://schemas.microsoft.com/office/powerpoint/2010/main" val="474640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618598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888563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3521864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3542169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2264306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168126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8" name="Tijdelijke aanduiding voor voettekst 7"/>
          <p:cNvSpPr>
            <a:spLocks noGrp="1"/>
          </p:cNvSpPr>
          <p:nvPr>
            <p:ph type="ftr" sz="quarter" idx="11"/>
          </p:nvPr>
        </p:nvSpPr>
        <p:spPr/>
        <p:txBody>
          <a:bodyPr/>
          <a:lstStyle/>
          <a:p>
            <a:endParaRPr lang="nl-NL">
              <a:solidFill>
                <a:prstClr val="black">
                  <a:tint val="75000"/>
                </a:prstClr>
              </a:solidFill>
            </a:endParaRPr>
          </a:p>
        </p:txBody>
      </p:sp>
      <p:sp>
        <p:nvSpPr>
          <p:cNvPr id="9" name="Tijdelijke aanduiding voor dianummer 8"/>
          <p:cNvSpPr>
            <a:spLocks noGrp="1"/>
          </p:cNvSpPr>
          <p:nvPr>
            <p:ph type="sldNum" sz="quarter" idx="12"/>
          </p:nvPr>
        </p:nvSpPr>
        <p:spPr/>
        <p:txBody>
          <a:body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794053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4" name="Tijdelijke aanduiding voor voettekst 3"/>
          <p:cNvSpPr>
            <a:spLocks noGrp="1"/>
          </p:cNvSpPr>
          <p:nvPr>
            <p:ph type="ftr" sz="quarter" idx="11"/>
          </p:nvPr>
        </p:nvSpPr>
        <p:spPr/>
        <p:txBody>
          <a:bodyPr/>
          <a:lstStyle/>
          <a:p>
            <a:endParaRPr lang="nl-NL">
              <a:solidFill>
                <a:prstClr val="black">
                  <a:tint val="75000"/>
                </a:prstClr>
              </a:solidFill>
            </a:endParaRPr>
          </a:p>
        </p:txBody>
      </p:sp>
      <p:sp>
        <p:nvSpPr>
          <p:cNvPr id="5" name="Tijdelijke aanduiding voor dianummer 4"/>
          <p:cNvSpPr>
            <a:spLocks noGrp="1"/>
          </p:cNvSpPr>
          <p:nvPr>
            <p:ph type="sldNum" sz="quarter" idx="12"/>
          </p:nvPr>
        </p:nvSpPr>
        <p:spPr/>
        <p:txBody>
          <a:body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2649697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3" name="Tijdelijke aanduiding voor voettekst 2"/>
          <p:cNvSpPr>
            <a:spLocks noGrp="1"/>
          </p:cNvSpPr>
          <p:nvPr>
            <p:ph type="ftr" sz="quarter" idx="11"/>
          </p:nvPr>
        </p:nvSpPr>
        <p:spPr/>
        <p:txBody>
          <a:bodyPr/>
          <a:lstStyle/>
          <a:p>
            <a:endParaRPr lang="nl-NL">
              <a:solidFill>
                <a:prstClr val="black">
                  <a:tint val="75000"/>
                </a:prstClr>
              </a:solidFill>
            </a:endParaRPr>
          </a:p>
        </p:txBody>
      </p:sp>
      <p:sp>
        <p:nvSpPr>
          <p:cNvPr id="4" name="Tijdelijke aanduiding voor dianummer 3"/>
          <p:cNvSpPr>
            <a:spLocks noGrp="1"/>
          </p:cNvSpPr>
          <p:nvPr>
            <p:ph type="sldNum" sz="quarter" idx="12"/>
          </p:nvPr>
        </p:nvSpPr>
        <p:spPr/>
        <p:txBody>
          <a:body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4140893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635088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4109157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3B0CC0-59A2-4077-8CBE-55AE88A7FE55}" type="datetimeFigureOut">
              <a:rPr lang="nl-NL" smtClean="0">
                <a:solidFill>
                  <a:prstClr val="black">
                    <a:tint val="75000"/>
                  </a:prstClr>
                </a:solidFill>
              </a:rPr>
              <a:pPr/>
              <a:t>18-10-2018</a:t>
            </a:fld>
            <a:endParaRPr lang="nl-NL">
              <a:solidFill>
                <a:prstClr val="black">
                  <a:tint val="75000"/>
                </a:prstClr>
              </a:solidFill>
            </a:endParaRPr>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solidFill>
                <a:prstClr val="black">
                  <a:tint val="75000"/>
                </a:prstClr>
              </a:solidFill>
            </a:endParaRPr>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23536-A94E-49FD-BF8E-16D78343E4D9}" type="slidenum">
              <a:rPr lang="nl-NL" smtClean="0">
                <a:solidFill>
                  <a:prstClr val="black">
                    <a:tint val="75000"/>
                  </a:prstClr>
                </a:solidFill>
              </a:rPr>
              <a:pPr/>
              <a:t>‹nr.›</a:t>
            </a:fld>
            <a:endParaRPr lang="nl-NL">
              <a:solidFill>
                <a:prstClr val="black">
                  <a:tint val="75000"/>
                </a:prstClr>
              </a:solidFill>
            </a:endParaRPr>
          </a:p>
        </p:txBody>
      </p:sp>
    </p:spTree>
    <p:extLst>
      <p:ext uri="{BB962C8B-B14F-4D97-AF65-F5344CB8AC3E}">
        <p14:creationId xmlns:p14="http://schemas.microsoft.com/office/powerpoint/2010/main" val="1391404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Visio-tekening1.vsdx"/></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duotone>
              <a:schemeClr val="accent6">
                <a:shade val="45000"/>
                <a:satMod val="135000"/>
              </a:schemeClr>
              <a:prstClr val="white"/>
            </a:duotone>
          </a:blip>
          <a:srcRect/>
          <a:stretch>
            <a:fillRect t="-3000" b="-3000"/>
          </a:stretch>
        </a:blipFill>
        <a:effectLst/>
      </p:bgPr>
    </p:bg>
    <p:spTree>
      <p:nvGrpSpPr>
        <p:cNvPr id="1" name=""/>
        <p:cNvGrpSpPr/>
        <p:nvPr/>
      </p:nvGrpSpPr>
      <p:grpSpPr>
        <a:xfrm>
          <a:off x="0" y="0"/>
          <a:ext cx="0" cy="0"/>
          <a:chOff x="0" y="0"/>
          <a:chExt cx="0" cy="0"/>
        </a:xfrm>
      </p:grpSpPr>
      <p:sp>
        <p:nvSpPr>
          <p:cNvPr id="6" name="Text Box 4"/>
          <p:cNvSpPr txBox="1">
            <a:spLocks noChangeArrowheads="1"/>
          </p:cNvSpPr>
          <p:nvPr/>
        </p:nvSpPr>
        <p:spPr bwMode="auto">
          <a:xfrm>
            <a:off x="0" y="1922946"/>
            <a:ext cx="121920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a:spcBef>
                <a:spcPts val="600"/>
              </a:spcBef>
            </a:pPr>
            <a:r>
              <a:rPr lang="nl-NL" sz="6000" dirty="0">
                <a:solidFill>
                  <a:prstClr val="white"/>
                </a:solidFill>
                <a:latin typeface="Gotham-Bold" panose="02000804030000020004" pitchFamily="2" charset="0"/>
              </a:rPr>
              <a:t>Samenwerking en kennisdeling overbrengen</a:t>
            </a:r>
            <a:endParaRPr lang="en-US" altLang="nl-NL" sz="6000" dirty="0">
              <a:solidFill>
                <a:prstClr val="white"/>
              </a:solidFill>
              <a:latin typeface="Gotham-Bold" panose="02000804030000020004" pitchFamily="2" charset="0"/>
            </a:endParaRPr>
          </a:p>
        </p:txBody>
      </p:sp>
      <p:pic>
        <p:nvPicPr>
          <p:cNvPr id="9" name="Afbeelding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8764" y="368182"/>
            <a:ext cx="4038600" cy="209550"/>
          </a:xfrm>
          <a:prstGeom prst="rect">
            <a:avLst/>
          </a:prstGeom>
        </p:spPr>
      </p:pic>
      <p:sp>
        <p:nvSpPr>
          <p:cNvPr id="10" name="Ovaal 9"/>
          <p:cNvSpPr/>
          <p:nvPr/>
        </p:nvSpPr>
        <p:spPr>
          <a:xfrm>
            <a:off x="10181356" y="5235683"/>
            <a:ext cx="1359145" cy="134435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800"/>
              </a:spcAft>
            </a:pPr>
            <a:r>
              <a:rPr lang="nl-NL" sz="1400" b="1" dirty="0">
                <a:solidFill>
                  <a:srgbClr val="84CAB9"/>
                </a:solidFill>
                <a:ea typeface="Verdana" panose="020B0604030504040204" pitchFamily="34" charset="0"/>
                <a:cs typeface="Times New Roman" panose="02020603050405020304" pitchFamily="18" charset="0"/>
              </a:rPr>
              <a:t> </a:t>
            </a:r>
            <a:endParaRPr lang="nl-NL" sz="1000" dirty="0">
              <a:solidFill>
                <a:prstClr val="white"/>
              </a:solidFill>
              <a:latin typeface="Corbel" panose="020B0503020204020204" pitchFamily="34" charset="0"/>
              <a:ea typeface="Verdana" panose="020B0604030504040204" pitchFamily="34" charset="0"/>
              <a:cs typeface="Times New Roman" panose="02020603050405020304" pitchFamily="18" charset="0"/>
            </a:endParaRPr>
          </a:p>
        </p:txBody>
      </p:sp>
      <p:sp>
        <p:nvSpPr>
          <p:cNvPr id="11" name="Tekstvak 2"/>
          <p:cNvSpPr txBox="1">
            <a:spLocks noChangeArrowheads="1"/>
          </p:cNvSpPr>
          <p:nvPr/>
        </p:nvSpPr>
        <p:spPr bwMode="auto">
          <a:xfrm rot="20675159">
            <a:off x="10174382" y="5719837"/>
            <a:ext cx="1381125" cy="356380"/>
          </a:xfrm>
          <a:prstGeom prst="rect">
            <a:avLst/>
          </a:prstGeom>
          <a:noFill/>
          <a:ln w="9525">
            <a:noFill/>
            <a:miter lim="800000"/>
            <a:headEnd/>
            <a:tailEnd/>
          </a:ln>
        </p:spPr>
        <p:txBody>
          <a:bodyPr rot="0" vert="horz" wrap="square" lIns="91440" tIns="45720" rIns="91440" bIns="45720" anchor="t" anchorCtr="0">
            <a:spAutoFit/>
          </a:bodyPr>
          <a:lstStyle/>
          <a:p>
            <a:pPr algn="ctr">
              <a:lnSpc>
                <a:spcPct val="115000"/>
              </a:lnSpc>
              <a:spcAft>
                <a:spcPts val="800"/>
              </a:spcAft>
            </a:pPr>
            <a:r>
              <a:rPr lang="nl-NL" sz="1600" b="1" spc="150" dirty="0">
                <a:solidFill>
                  <a:srgbClr val="4D8725"/>
                </a:solidFill>
                <a:latin typeface="Verdana" panose="020B0604030504040204" pitchFamily="34" charset="0"/>
                <a:ea typeface="Verdana" panose="020B0604030504040204" pitchFamily="34" charset="0"/>
                <a:cs typeface="Times New Roman" panose="02020603050405020304" pitchFamily="18" charset="0"/>
              </a:rPr>
              <a:t>ARCHIEF</a:t>
            </a:r>
            <a:endParaRPr lang="nl-NL" sz="1000" dirty="0">
              <a:solidFill>
                <a:srgbClr val="4D8725"/>
              </a:solidFill>
              <a:latin typeface="Corbel" panose="020B0503020204020204" pitchFamily="34" charset="0"/>
              <a:ea typeface="Verdana" panose="020B0604030504040204" pitchFamily="34" charset="0"/>
              <a:cs typeface="Times New Roman" panose="02020603050405020304" pitchFamily="18" charset="0"/>
            </a:endParaRPr>
          </a:p>
        </p:txBody>
      </p:sp>
      <p:pic>
        <p:nvPicPr>
          <p:cNvPr id="7" name="Afbeelding 6" descr="R:\A&amp;C\E-DEPOT\e-Depot pilot\Gemeente Horst aan de Maas, Gennep en Peel en Maas\Inititatiefase\documentatie hadm\0-logo HadM promo.jpg"/>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84332" y="5235683"/>
            <a:ext cx="1404064" cy="1344353"/>
          </a:xfrm>
          <a:prstGeom prst="rect">
            <a:avLst/>
          </a:prstGeom>
          <a:noFill/>
          <a:ln>
            <a:noFill/>
          </a:ln>
        </p:spPr>
      </p:pic>
    </p:spTree>
    <p:extLst>
      <p:ext uri="{BB962C8B-B14F-4D97-AF65-F5344CB8AC3E}">
        <p14:creationId xmlns:p14="http://schemas.microsoft.com/office/powerpoint/2010/main" val="326378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208920" y="84374"/>
            <a:ext cx="1785284" cy="642026"/>
          </a:xfrm>
          <a:solidFill>
            <a:srgbClr val="92D050"/>
          </a:solidFill>
        </p:spPr>
        <p:txBody>
          <a:bodyPr>
            <a:normAutofit/>
          </a:bodyPr>
          <a:lstStyle/>
          <a:p>
            <a:r>
              <a:rPr lang="nl-NL" sz="2400" dirty="0"/>
              <a:t>Voltooid</a:t>
            </a:r>
          </a:p>
        </p:txBody>
      </p:sp>
      <p:sp>
        <p:nvSpPr>
          <p:cNvPr id="4" name="Titel 1"/>
          <p:cNvSpPr txBox="1">
            <a:spLocks/>
          </p:cNvSpPr>
          <p:nvPr/>
        </p:nvSpPr>
        <p:spPr>
          <a:xfrm>
            <a:off x="10208920" y="726400"/>
            <a:ext cx="1785284" cy="538196"/>
          </a:xfrm>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2400" dirty="0"/>
              <a:t>Te doen</a:t>
            </a:r>
          </a:p>
        </p:txBody>
      </p:sp>
      <p:sp>
        <p:nvSpPr>
          <p:cNvPr id="8" name="Tekstvak 7"/>
          <p:cNvSpPr txBox="1"/>
          <p:nvPr/>
        </p:nvSpPr>
        <p:spPr>
          <a:xfrm>
            <a:off x="10208920" y="1264596"/>
            <a:ext cx="1785284" cy="646331"/>
          </a:xfrm>
          <a:prstGeom prst="rect">
            <a:avLst/>
          </a:prstGeom>
          <a:solidFill>
            <a:srgbClr val="FF0000"/>
          </a:solidFill>
        </p:spPr>
        <p:txBody>
          <a:bodyPr wrap="square" rtlCol="0">
            <a:spAutoFit/>
          </a:bodyPr>
          <a:lstStyle/>
          <a:p>
            <a:r>
              <a:rPr lang="nl-NL" dirty="0"/>
              <a:t>Buiten scope is omcirkeld</a:t>
            </a:r>
          </a:p>
        </p:txBody>
      </p:sp>
      <p:pic>
        <p:nvPicPr>
          <p:cNvPr id="5" name="Tijdelijke aanduiding voor inhoud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0208920" cy="6858000"/>
          </a:xfrm>
        </p:spPr>
      </p:pic>
    </p:spTree>
    <p:extLst>
      <p:ext uri="{BB962C8B-B14F-4D97-AF65-F5344CB8AC3E}">
        <p14:creationId xmlns:p14="http://schemas.microsoft.com/office/powerpoint/2010/main" val="184764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1906250" cy="1325563"/>
          </a:xfrm>
        </p:spPr>
        <p:txBody>
          <a:bodyPr/>
          <a:lstStyle/>
          <a:p>
            <a:r>
              <a:rPr lang="nl-NL" dirty="0">
                <a:solidFill>
                  <a:srgbClr val="4D8725"/>
                </a:solidFill>
                <a:latin typeface="Gotham-Bold" panose="02000804030000020004" pitchFamily="2" charset="0"/>
              </a:rPr>
              <a:t>Ervaringen</a:t>
            </a:r>
          </a:p>
        </p:txBody>
      </p:sp>
      <p:sp>
        <p:nvSpPr>
          <p:cNvPr id="3" name="Tijdelijke aanduiding voor inhoud 2"/>
          <p:cNvSpPr>
            <a:spLocks noGrp="1"/>
          </p:cNvSpPr>
          <p:nvPr>
            <p:ph idx="1"/>
          </p:nvPr>
        </p:nvSpPr>
        <p:spPr>
          <a:xfrm>
            <a:off x="838200" y="1825625"/>
            <a:ext cx="12249150" cy="4351338"/>
          </a:xfrm>
        </p:spPr>
        <p:txBody>
          <a:bodyPr>
            <a:normAutofit lnSpcReduction="10000"/>
          </a:bodyPr>
          <a:lstStyle/>
          <a:p>
            <a:pPr>
              <a:lnSpc>
                <a:spcPct val="100000"/>
              </a:lnSpc>
            </a:pPr>
            <a:r>
              <a:rPr lang="nl-NL" sz="2500" dirty="0">
                <a:latin typeface="Gotham-Light" panose="02000604040000020004" pitchFamily="2" charset="0"/>
              </a:rPr>
              <a:t>Horst aan de Maas</a:t>
            </a:r>
          </a:p>
          <a:p>
            <a:pPr>
              <a:lnSpc>
                <a:spcPct val="100000"/>
              </a:lnSpc>
              <a:buFontTx/>
              <a:buChar char="-"/>
            </a:pPr>
            <a:r>
              <a:rPr lang="en-US" sz="2500" dirty="0">
                <a:latin typeface="Gotham-Light" panose="02000604040000020004" pitchFamily="2" charset="0"/>
              </a:rPr>
              <a:t>Twee </a:t>
            </a:r>
            <a:r>
              <a:rPr lang="en-US" sz="2500" dirty="0" err="1">
                <a:latin typeface="Gotham-Light" panose="02000604040000020004" pitchFamily="2" charset="0"/>
              </a:rPr>
              <a:t>blikvelden</a:t>
            </a:r>
            <a:r>
              <a:rPr lang="en-US" sz="2500" dirty="0">
                <a:latin typeface="Gotham-Light" panose="02000604040000020004" pitchFamily="2" charset="0"/>
              </a:rPr>
              <a:t> die </a:t>
            </a:r>
            <a:r>
              <a:rPr lang="en-US" sz="2500" dirty="0" err="1">
                <a:latin typeface="Gotham-Light" panose="02000604040000020004" pitchFamily="2" charset="0"/>
              </a:rPr>
              <a:t>bij</a:t>
            </a:r>
            <a:r>
              <a:rPr lang="en-US" sz="2500" dirty="0">
                <a:latin typeface="Gotham-Light" panose="02000604040000020004" pitchFamily="2" charset="0"/>
              </a:rPr>
              <a:t> </a:t>
            </a:r>
            <a:r>
              <a:rPr lang="en-US" sz="2500" dirty="0" err="1">
                <a:latin typeface="Gotham-Light" panose="02000604040000020004" pitchFamily="2" charset="0"/>
              </a:rPr>
              <a:t>elkaar</a:t>
            </a:r>
            <a:r>
              <a:rPr lang="en-US" sz="2500" dirty="0">
                <a:latin typeface="Gotham-Light" panose="02000604040000020004" pitchFamily="2" charset="0"/>
              </a:rPr>
              <a:t> </a:t>
            </a:r>
            <a:r>
              <a:rPr lang="en-US" sz="2500" dirty="0" err="1">
                <a:latin typeface="Gotham-Light" panose="02000604040000020004" pitchFamily="2" charset="0"/>
              </a:rPr>
              <a:t>komen</a:t>
            </a:r>
            <a:r>
              <a:rPr lang="en-US" sz="2500" dirty="0">
                <a:latin typeface="Gotham-Light" panose="02000604040000020004" pitchFamily="2" charset="0"/>
              </a:rPr>
              <a:t> </a:t>
            </a:r>
          </a:p>
          <a:p>
            <a:pPr>
              <a:lnSpc>
                <a:spcPct val="100000"/>
              </a:lnSpc>
              <a:buFontTx/>
              <a:buChar char="-"/>
            </a:pPr>
            <a:r>
              <a:rPr lang="en-US" sz="2500" dirty="0" err="1">
                <a:latin typeface="Gotham-Light" panose="02000604040000020004" pitchFamily="2" charset="0"/>
              </a:rPr>
              <a:t>Bewustwording</a:t>
            </a:r>
            <a:endParaRPr lang="nl-NL" sz="2500" dirty="0">
              <a:latin typeface="Gotham-Light" panose="02000604040000020004" pitchFamily="2" charset="0"/>
            </a:endParaRPr>
          </a:p>
          <a:p>
            <a:pPr>
              <a:lnSpc>
                <a:spcPct val="100000"/>
              </a:lnSpc>
            </a:pPr>
            <a:r>
              <a:rPr lang="nl-NL" sz="2500" dirty="0">
                <a:latin typeface="Gotham-Light" panose="02000604040000020004" pitchFamily="2" charset="0"/>
              </a:rPr>
              <a:t>RHCL</a:t>
            </a:r>
          </a:p>
          <a:p>
            <a:pPr marL="0" indent="0">
              <a:lnSpc>
                <a:spcPct val="100000"/>
              </a:lnSpc>
              <a:buNone/>
            </a:pPr>
            <a:r>
              <a:rPr lang="nl-NL" sz="2500" dirty="0">
                <a:latin typeface="Gotham-Light" panose="02000604040000020004" pitchFamily="2" charset="0"/>
              </a:rPr>
              <a:t>- Fijne samenwerking </a:t>
            </a:r>
          </a:p>
          <a:p>
            <a:pPr>
              <a:lnSpc>
                <a:spcPct val="100000"/>
              </a:lnSpc>
              <a:buFontTx/>
              <a:buChar char="-"/>
            </a:pPr>
            <a:r>
              <a:rPr lang="nl-NL" sz="2500" dirty="0">
                <a:latin typeface="Gotham-Light" panose="02000604040000020004" pitchFamily="2" charset="0"/>
              </a:rPr>
              <a:t>Vruchtbare discussies over theorie vs. praktijk  </a:t>
            </a:r>
          </a:p>
          <a:p>
            <a:pPr>
              <a:lnSpc>
                <a:spcPct val="100000"/>
              </a:lnSpc>
              <a:buFontTx/>
              <a:buChar char="-"/>
            </a:pPr>
            <a:r>
              <a:rPr lang="nl-NL" sz="2500" dirty="0">
                <a:latin typeface="Gotham-Light" panose="02000604040000020004" pitchFamily="2" charset="0"/>
              </a:rPr>
              <a:t>Vormgeving digitale diensten</a:t>
            </a:r>
          </a:p>
          <a:p>
            <a:pPr>
              <a:lnSpc>
                <a:spcPct val="100000"/>
              </a:lnSpc>
            </a:pPr>
            <a:r>
              <a:rPr lang="nl-NL" sz="2500" dirty="0">
                <a:latin typeface="Gotham-Light" panose="02000604040000020004" pitchFamily="2" charset="0"/>
              </a:rPr>
              <a:t>Gemeenten Noord-Limburg</a:t>
            </a:r>
          </a:p>
          <a:p>
            <a:pPr marL="0" indent="0">
              <a:lnSpc>
                <a:spcPct val="100000"/>
              </a:lnSpc>
              <a:buNone/>
            </a:pPr>
            <a:r>
              <a:rPr lang="nl-NL" sz="2500" dirty="0">
                <a:latin typeface="Gotham-Light" panose="02000604040000020004" pitchFamily="2" charset="0"/>
              </a:rPr>
              <a:t>- Inhoudelijk diepgaande plenaire sessie is een prettige manier van kennisdelen</a:t>
            </a:r>
          </a:p>
          <a:p>
            <a:pPr>
              <a:lnSpc>
                <a:spcPct val="100000"/>
              </a:lnSpc>
              <a:buFontTx/>
              <a:buChar char="-"/>
            </a:pPr>
            <a:endParaRPr lang="nl-NL" sz="2500" dirty="0">
              <a:latin typeface="Gotham-Light" panose="02000604040000020004" pitchFamily="2" charset="0"/>
            </a:endParaRPr>
          </a:p>
        </p:txBody>
      </p:sp>
    </p:spTree>
    <p:extLst>
      <p:ext uri="{BB962C8B-B14F-4D97-AF65-F5344CB8AC3E}">
        <p14:creationId xmlns:p14="http://schemas.microsoft.com/office/powerpoint/2010/main" val="3358360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4D8725"/>
                </a:solidFill>
                <a:latin typeface="Gotham-Bold" panose="02000804030000020004" pitchFamily="2" charset="0"/>
              </a:rPr>
              <a:t>Hoe nu verder?</a:t>
            </a:r>
          </a:p>
        </p:txBody>
      </p:sp>
      <p:sp>
        <p:nvSpPr>
          <p:cNvPr id="3" name="Tijdelijke aanduiding voor inhoud 2"/>
          <p:cNvSpPr>
            <a:spLocks noGrp="1"/>
          </p:cNvSpPr>
          <p:nvPr>
            <p:ph idx="1"/>
          </p:nvPr>
        </p:nvSpPr>
        <p:spPr/>
        <p:txBody>
          <a:bodyPr>
            <a:normAutofit/>
          </a:bodyPr>
          <a:lstStyle/>
          <a:p>
            <a:pPr>
              <a:lnSpc>
                <a:spcPct val="100000"/>
              </a:lnSpc>
            </a:pPr>
            <a:r>
              <a:rPr lang="nl-NL" dirty="0">
                <a:latin typeface="Gotham-Light" panose="02000604040000020004" pitchFamily="2" charset="0"/>
              </a:rPr>
              <a:t>Implementeren aanbevelingen impactanalyse</a:t>
            </a:r>
          </a:p>
          <a:p>
            <a:pPr marL="0" indent="0">
              <a:lnSpc>
                <a:spcPct val="100000"/>
              </a:lnSpc>
              <a:buNone/>
            </a:pPr>
            <a:r>
              <a:rPr lang="nl-NL" dirty="0">
                <a:latin typeface="Gotham-Light" panose="02000604040000020004" pitchFamily="2" charset="0"/>
                <a:sym typeface="Wingdings" panose="05000000000000000000" pitchFamily="2" charset="2"/>
              </a:rPr>
              <a:t> </a:t>
            </a:r>
            <a:r>
              <a:rPr lang="nl-NL" dirty="0">
                <a:latin typeface="Gotham-Light" panose="02000604040000020004" pitchFamily="2" charset="0"/>
              </a:rPr>
              <a:t>Export om op te nemen in de Digitale Opslag van het RHCL. </a:t>
            </a:r>
          </a:p>
          <a:p>
            <a:pPr>
              <a:lnSpc>
                <a:spcPct val="100000"/>
              </a:lnSpc>
              <a:buFontTx/>
              <a:buChar char="-"/>
            </a:pPr>
            <a:r>
              <a:rPr lang="nl-NL" dirty="0">
                <a:latin typeface="Gotham-Light" panose="02000604040000020004" pitchFamily="2" charset="0"/>
              </a:rPr>
              <a:t>Opleverdatum: 1 november</a:t>
            </a:r>
          </a:p>
          <a:p>
            <a:pPr>
              <a:lnSpc>
                <a:spcPct val="100000"/>
              </a:lnSpc>
            </a:pPr>
            <a:r>
              <a:rPr lang="nl-NL" dirty="0">
                <a:latin typeface="Gotham-Light" panose="02000604040000020004" pitchFamily="2" charset="0"/>
              </a:rPr>
              <a:t>Plenaire sessies met ander gemeenten uit Noord- Limburg</a:t>
            </a:r>
          </a:p>
          <a:p>
            <a:pPr>
              <a:lnSpc>
                <a:spcPct val="100000"/>
              </a:lnSpc>
            </a:pPr>
            <a:r>
              <a:rPr lang="nl-NL" dirty="0">
                <a:latin typeface="Gotham-Light" panose="02000604040000020004" pitchFamily="2" charset="0"/>
              </a:rPr>
              <a:t>Verkenning verdere samenwerking gemeente uit Noord-Limburg</a:t>
            </a:r>
          </a:p>
          <a:p>
            <a:pPr>
              <a:lnSpc>
                <a:spcPct val="100000"/>
              </a:lnSpc>
            </a:pPr>
            <a:r>
              <a:rPr lang="nl-NL" dirty="0">
                <a:latin typeface="Gotham-Light" panose="02000604040000020004" pitchFamily="2" charset="0"/>
              </a:rPr>
              <a:t>KIA als communicatie-platform inzetten?</a:t>
            </a:r>
          </a:p>
          <a:p>
            <a:pPr marL="0" indent="0">
              <a:lnSpc>
                <a:spcPct val="100000"/>
              </a:lnSpc>
              <a:buNone/>
            </a:pPr>
            <a:endParaRPr lang="nl-NL" dirty="0">
              <a:latin typeface="Gotham-Light" panose="02000604040000020004" pitchFamily="2" charset="0"/>
            </a:endParaRPr>
          </a:p>
          <a:p>
            <a:pPr marL="0" indent="0">
              <a:lnSpc>
                <a:spcPct val="100000"/>
              </a:lnSpc>
              <a:buNone/>
            </a:pPr>
            <a:endParaRPr lang="nl-NL" dirty="0">
              <a:latin typeface="Gotham-Light" panose="02000604040000020004" pitchFamily="2" charset="0"/>
            </a:endParaRPr>
          </a:p>
        </p:txBody>
      </p:sp>
    </p:spTree>
    <p:extLst>
      <p:ext uri="{BB962C8B-B14F-4D97-AF65-F5344CB8AC3E}">
        <p14:creationId xmlns:p14="http://schemas.microsoft.com/office/powerpoint/2010/main" val="761797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4D8725"/>
                </a:solidFill>
                <a:latin typeface="Gotham-Bold" panose="02000804030000020004" pitchFamily="2" charset="0"/>
              </a:rPr>
              <a:t> Vragen</a:t>
            </a:r>
          </a:p>
        </p:txBody>
      </p:sp>
      <p:pic>
        <p:nvPicPr>
          <p:cNvPr id="4" name="Tijdelijke aanduiding voor inhoud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40416" y="365125"/>
            <a:ext cx="9911168" cy="5999497"/>
          </a:xfrm>
          <a:ln w="38100">
            <a:solidFill>
              <a:srgbClr val="00B050"/>
            </a:solidFill>
          </a:ln>
        </p:spPr>
      </p:pic>
    </p:spTree>
    <p:extLst>
      <p:ext uri="{BB962C8B-B14F-4D97-AF65-F5344CB8AC3E}">
        <p14:creationId xmlns:p14="http://schemas.microsoft.com/office/powerpoint/2010/main" val="2951942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4D8725"/>
                </a:solidFill>
                <a:latin typeface="Gotham-Bold" panose="02000804030000020004" pitchFamily="2" charset="0"/>
              </a:rPr>
              <a:t>Voorbeeld</a:t>
            </a:r>
          </a:p>
        </p:txBody>
      </p:sp>
      <p:sp>
        <p:nvSpPr>
          <p:cNvPr id="3" name="Tijdelijke aanduiding voor inhoud 2"/>
          <p:cNvSpPr>
            <a:spLocks noGrp="1"/>
          </p:cNvSpPr>
          <p:nvPr>
            <p:ph idx="1"/>
          </p:nvPr>
        </p:nvSpPr>
        <p:spPr/>
        <p:txBody>
          <a:bodyPr>
            <a:normAutofit/>
          </a:bodyPr>
          <a:lstStyle/>
          <a:p>
            <a:pPr>
              <a:lnSpc>
                <a:spcPct val="100000"/>
              </a:lnSpc>
            </a:pPr>
            <a:endParaRPr lang="nl-NL" sz="2500" dirty="0">
              <a:latin typeface="Gotham-Light" panose="02000604040000020004" pitchFamily="2" charset="0"/>
            </a:endParaRPr>
          </a:p>
          <a:p>
            <a:pPr>
              <a:lnSpc>
                <a:spcPct val="100000"/>
              </a:lnSpc>
            </a:pPr>
            <a:r>
              <a:rPr lang="nl-NL" sz="2500" dirty="0">
                <a:latin typeface="Gotham-Light" panose="02000604040000020004" pitchFamily="2" charset="0"/>
              </a:rPr>
              <a:t>Pilot met de gemeente Horst aan de Maas </a:t>
            </a:r>
          </a:p>
        </p:txBody>
      </p:sp>
    </p:spTree>
    <p:extLst>
      <p:ext uri="{BB962C8B-B14F-4D97-AF65-F5344CB8AC3E}">
        <p14:creationId xmlns:p14="http://schemas.microsoft.com/office/powerpoint/2010/main" val="2826640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4D8725"/>
                </a:solidFill>
                <a:latin typeface="Gotham-Bold" panose="02000804030000020004" pitchFamily="2" charset="0"/>
              </a:rPr>
              <a:t>Kennisdelen en samenwerking</a:t>
            </a:r>
          </a:p>
        </p:txBody>
      </p:sp>
      <p:sp>
        <p:nvSpPr>
          <p:cNvPr id="3" name="Tijdelijke aanduiding voor inhoud 2"/>
          <p:cNvSpPr>
            <a:spLocks noGrp="1"/>
          </p:cNvSpPr>
          <p:nvPr>
            <p:ph idx="1"/>
          </p:nvPr>
        </p:nvSpPr>
        <p:spPr/>
        <p:txBody>
          <a:bodyPr>
            <a:normAutofit/>
          </a:bodyPr>
          <a:lstStyle/>
          <a:p>
            <a:pPr>
              <a:lnSpc>
                <a:spcPct val="100000"/>
              </a:lnSpc>
            </a:pPr>
            <a:endParaRPr lang="nl-NL" sz="2500" dirty="0">
              <a:latin typeface="Gotham-Light" panose="02000604040000020004" pitchFamily="2" charset="0"/>
            </a:endParaRPr>
          </a:p>
          <a:p>
            <a:pPr>
              <a:lnSpc>
                <a:spcPct val="100000"/>
              </a:lnSpc>
            </a:pPr>
            <a:r>
              <a:rPr lang="nl-NL" sz="2500" dirty="0">
                <a:latin typeface="Gotham-Light" panose="02000604040000020004" pitchFamily="2" charset="0"/>
              </a:rPr>
              <a:t>Mogelijke samenwerkingsverbanden in kaart brengen</a:t>
            </a:r>
          </a:p>
          <a:p>
            <a:pPr>
              <a:lnSpc>
                <a:spcPct val="100000"/>
              </a:lnSpc>
            </a:pPr>
            <a:r>
              <a:rPr lang="nl-NL" sz="2500" dirty="0">
                <a:latin typeface="Gotham-Light" panose="02000604040000020004" pitchFamily="2" charset="0"/>
              </a:rPr>
              <a:t>Actief kennisdelen met gemeenten uit Noord-Limburg</a:t>
            </a:r>
          </a:p>
        </p:txBody>
      </p:sp>
    </p:spTree>
    <p:extLst>
      <p:ext uri="{BB962C8B-B14F-4D97-AF65-F5344CB8AC3E}">
        <p14:creationId xmlns:p14="http://schemas.microsoft.com/office/powerpoint/2010/main" val="266479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4D8725"/>
                </a:solidFill>
                <a:latin typeface="Gotham-Bold" panose="02000804030000020004" pitchFamily="2" charset="0"/>
              </a:rPr>
              <a:t>Aanpak</a:t>
            </a:r>
          </a:p>
        </p:txBody>
      </p:sp>
      <p:sp>
        <p:nvSpPr>
          <p:cNvPr id="3" name="Tijdelijke aanduiding voor inhoud 2"/>
          <p:cNvSpPr>
            <a:spLocks noGrp="1"/>
          </p:cNvSpPr>
          <p:nvPr>
            <p:ph idx="1"/>
          </p:nvPr>
        </p:nvSpPr>
        <p:spPr/>
        <p:txBody>
          <a:bodyPr>
            <a:normAutofit/>
          </a:bodyPr>
          <a:lstStyle/>
          <a:p>
            <a:pPr>
              <a:lnSpc>
                <a:spcPct val="100000"/>
              </a:lnSpc>
            </a:pPr>
            <a:endParaRPr lang="nl-NL" sz="2500" dirty="0">
              <a:latin typeface="Gotham-Light" panose="02000604040000020004" pitchFamily="2" charset="0"/>
            </a:endParaRPr>
          </a:p>
          <a:p>
            <a:pPr>
              <a:lnSpc>
                <a:spcPct val="100000"/>
              </a:lnSpc>
            </a:pPr>
            <a:r>
              <a:rPr lang="nl-NL" sz="2500" dirty="0">
                <a:latin typeface="Gotham-Light" panose="02000604040000020004" pitchFamily="2" charset="0"/>
              </a:rPr>
              <a:t>Quickscan: keuze zaaktype voor de impactanalyse </a:t>
            </a:r>
          </a:p>
          <a:p>
            <a:pPr>
              <a:lnSpc>
                <a:spcPct val="100000"/>
              </a:lnSpc>
            </a:pPr>
            <a:r>
              <a:rPr lang="nl-NL" sz="2500" dirty="0">
                <a:latin typeface="Gotham-Light" panose="02000604040000020004" pitchFamily="2" charset="0"/>
              </a:rPr>
              <a:t>Impactanalyse: analyse één zaak met als doel handvatten te bieden om die zaak gereed te maken voor gesimuleerde overbrenging</a:t>
            </a:r>
          </a:p>
          <a:p>
            <a:pPr>
              <a:lnSpc>
                <a:spcPct val="100000"/>
              </a:lnSpc>
            </a:pPr>
            <a:r>
              <a:rPr lang="nl-NL" sz="2500" dirty="0">
                <a:latin typeface="Gotham-Light" panose="02000604040000020004" pitchFamily="2" charset="0"/>
              </a:rPr>
              <a:t>Samen bevindingen van de impactanalyse implementeren</a:t>
            </a:r>
          </a:p>
          <a:p>
            <a:pPr>
              <a:lnSpc>
                <a:spcPct val="100000"/>
              </a:lnSpc>
            </a:pPr>
            <a:r>
              <a:rPr lang="nl-NL" sz="2500" dirty="0">
                <a:latin typeface="Gotham-Light" panose="02000604040000020004" pitchFamily="2" charset="0"/>
              </a:rPr>
              <a:t>Simuleren van het overbrengen van de digitale informatieobjecten (opnemen bij het RHCL)</a:t>
            </a:r>
          </a:p>
        </p:txBody>
      </p:sp>
    </p:spTree>
    <p:extLst>
      <p:ext uri="{BB962C8B-B14F-4D97-AF65-F5344CB8AC3E}">
        <p14:creationId xmlns:p14="http://schemas.microsoft.com/office/powerpoint/2010/main" val="3729230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nvPr>
        </p:nvGraphicFramePr>
        <p:xfrm>
          <a:off x="99350" y="-1582994"/>
          <a:ext cx="12826411" cy="8593394"/>
        </p:xfrm>
        <a:graphic>
          <a:graphicData uri="http://schemas.openxmlformats.org/presentationml/2006/ole">
            <mc:AlternateContent xmlns:mc="http://schemas.openxmlformats.org/markup-compatibility/2006">
              <mc:Choice xmlns:v="urn:schemas-microsoft-com:vml" Requires="v">
                <p:oleObj spid="_x0000_s1141" name="Visio" r:id="rId4" imgW="14954155" imgH="10048970" progId="Visio.Drawing.15">
                  <p:embed/>
                </p:oleObj>
              </mc:Choice>
              <mc:Fallback>
                <p:oleObj name="Visio" r:id="rId4" imgW="14954155" imgH="10048970" progId="Visio.Drawing.15">
                  <p:embed/>
                  <p:pic>
                    <p:nvPicPr>
                      <p:cNvPr id="0" name=""/>
                      <p:cNvPicPr/>
                      <p:nvPr/>
                    </p:nvPicPr>
                    <p:blipFill>
                      <a:blip r:embed="rId5"/>
                      <a:stretch>
                        <a:fillRect/>
                      </a:stretch>
                    </p:blipFill>
                    <p:spPr>
                      <a:xfrm>
                        <a:off x="99350" y="-1582994"/>
                        <a:ext cx="12826411" cy="8593394"/>
                      </a:xfrm>
                      <a:prstGeom prst="rect">
                        <a:avLst/>
                      </a:prstGeom>
                    </p:spPr>
                  </p:pic>
                </p:oleObj>
              </mc:Fallback>
            </mc:AlternateContent>
          </a:graphicData>
        </a:graphic>
      </p:graphicFrame>
      <p:sp>
        <p:nvSpPr>
          <p:cNvPr id="6" name="Titel 1"/>
          <p:cNvSpPr txBox="1">
            <a:spLocks/>
          </p:cNvSpPr>
          <p:nvPr/>
        </p:nvSpPr>
        <p:spPr>
          <a:xfrm>
            <a:off x="6801795" y="6412278"/>
            <a:ext cx="4239831" cy="371980"/>
          </a:xfrm>
          <a:prstGeom prst="rect">
            <a:avLst/>
          </a:prstGeom>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nl-NL" dirty="0">
              <a:solidFill>
                <a:srgbClr val="70AD47">
                  <a:lumMod val="40000"/>
                  <a:lumOff val="60000"/>
                </a:srgbClr>
              </a:solidFill>
              <a:latin typeface="Gotham-Bold" panose="02000804030000020004" pitchFamily="2" charset="0"/>
            </a:endParaRPr>
          </a:p>
        </p:txBody>
      </p:sp>
    </p:spTree>
    <p:extLst>
      <p:ext uri="{BB962C8B-B14F-4D97-AF65-F5344CB8AC3E}">
        <p14:creationId xmlns:p14="http://schemas.microsoft.com/office/powerpoint/2010/main" val="1569539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243334" y="84374"/>
            <a:ext cx="1750870" cy="642026"/>
          </a:xfrm>
          <a:solidFill>
            <a:srgbClr val="92D050"/>
          </a:solidFill>
        </p:spPr>
        <p:txBody>
          <a:bodyPr>
            <a:normAutofit/>
          </a:bodyPr>
          <a:lstStyle/>
          <a:p>
            <a:r>
              <a:rPr lang="nl-NL" sz="2400" dirty="0"/>
              <a:t>Voltooid</a:t>
            </a:r>
          </a:p>
        </p:txBody>
      </p:sp>
      <p:sp>
        <p:nvSpPr>
          <p:cNvPr id="4" name="Titel 1"/>
          <p:cNvSpPr txBox="1">
            <a:spLocks/>
          </p:cNvSpPr>
          <p:nvPr/>
        </p:nvSpPr>
        <p:spPr>
          <a:xfrm>
            <a:off x="10243334" y="726400"/>
            <a:ext cx="1750870" cy="538196"/>
          </a:xfrm>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2400" dirty="0"/>
              <a:t>Te doen</a:t>
            </a:r>
          </a:p>
        </p:txBody>
      </p:sp>
      <p:sp>
        <p:nvSpPr>
          <p:cNvPr id="6" name="Tekstvak 5"/>
          <p:cNvSpPr txBox="1"/>
          <p:nvPr/>
        </p:nvSpPr>
        <p:spPr>
          <a:xfrm>
            <a:off x="10222786" y="1264596"/>
            <a:ext cx="1771418" cy="646331"/>
          </a:xfrm>
          <a:prstGeom prst="rect">
            <a:avLst/>
          </a:prstGeom>
          <a:solidFill>
            <a:srgbClr val="FF0000"/>
          </a:solidFill>
        </p:spPr>
        <p:txBody>
          <a:bodyPr wrap="square" rtlCol="0">
            <a:spAutoFit/>
          </a:bodyPr>
          <a:lstStyle/>
          <a:p>
            <a:r>
              <a:rPr lang="nl-NL" dirty="0"/>
              <a:t>Buiten scope is omcirkeld</a:t>
            </a:r>
          </a:p>
        </p:txBody>
      </p:sp>
      <p:pic>
        <p:nvPicPr>
          <p:cNvPr id="5" name="Tijdelijke aanduiding voor inhoud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0243334" cy="6881118"/>
          </a:xfrm>
        </p:spPr>
      </p:pic>
    </p:spTree>
    <p:extLst>
      <p:ext uri="{BB962C8B-B14F-4D97-AF65-F5344CB8AC3E}">
        <p14:creationId xmlns:p14="http://schemas.microsoft.com/office/powerpoint/2010/main" val="2124325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222786" y="84374"/>
            <a:ext cx="1771418" cy="642026"/>
          </a:xfrm>
          <a:solidFill>
            <a:srgbClr val="92D050"/>
          </a:solidFill>
        </p:spPr>
        <p:txBody>
          <a:bodyPr>
            <a:normAutofit/>
          </a:bodyPr>
          <a:lstStyle/>
          <a:p>
            <a:r>
              <a:rPr lang="nl-NL" sz="2400" dirty="0"/>
              <a:t>Voltooid</a:t>
            </a:r>
          </a:p>
        </p:txBody>
      </p:sp>
      <p:sp>
        <p:nvSpPr>
          <p:cNvPr id="4" name="Titel 1"/>
          <p:cNvSpPr txBox="1">
            <a:spLocks/>
          </p:cNvSpPr>
          <p:nvPr/>
        </p:nvSpPr>
        <p:spPr>
          <a:xfrm>
            <a:off x="10222786" y="726400"/>
            <a:ext cx="1771418" cy="538196"/>
          </a:xfrm>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2400" dirty="0"/>
              <a:t>Te doen</a:t>
            </a:r>
          </a:p>
        </p:txBody>
      </p:sp>
      <p:sp>
        <p:nvSpPr>
          <p:cNvPr id="8" name="Tekstvak 7"/>
          <p:cNvSpPr txBox="1"/>
          <p:nvPr/>
        </p:nvSpPr>
        <p:spPr>
          <a:xfrm>
            <a:off x="10222786" y="1264596"/>
            <a:ext cx="1771418" cy="646331"/>
          </a:xfrm>
          <a:prstGeom prst="rect">
            <a:avLst/>
          </a:prstGeom>
          <a:solidFill>
            <a:srgbClr val="FF0000"/>
          </a:solidFill>
        </p:spPr>
        <p:txBody>
          <a:bodyPr wrap="square" rtlCol="0">
            <a:spAutoFit/>
          </a:bodyPr>
          <a:lstStyle/>
          <a:p>
            <a:r>
              <a:rPr lang="nl-NL" dirty="0"/>
              <a:t>Buiten scope is omcirkeld</a:t>
            </a:r>
          </a:p>
        </p:txBody>
      </p:sp>
      <p:pic>
        <p:nvPicPr>
          <p:cNvPr id="5" name="Tijdelijke aanduiding voor inhoud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1"/>
            <a:ext cx="10222786" cy="6867315"/>
          </a:xfrm>
        </p:spPr>
      </p:pic>
    </p:spTree>
    <p:extLst>
      <p:ext uri="{BB962C8B-B14F-4D97-AF65-F5344CB8AC3E}">
        <p14:creationId xmlns:p14="http://schemas.microsoft.com/office/powerpoint/2010/main" val="1008914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b="1" dirty="0">
                <a:solidFill>
                  <a:srgbClr val="4D8725"/>
                </a:solidFill>
                <a:latin typeface="Gotham-Bold" panose="02000804030000020004" pitchFamily="2" charset="0"/>
              </a:rPr>
              <a:t>Impactanalyse: werkwijze  </a:t>
            </a:r>
            <a:endParaRPr lang="nl-NL" sz="4000" b="1" dirty="0">
              <a:solidFill>
                <a:srgbClr val="4D8725"/>
              </a:solidFill>
              <a:latin typeface="Gotham-Bold" panose="02000804030000020004" pitchFamily="2" charset="0"/>
            </a:endParaRPr>
          </a:p>
        </p:txBody>
      </p:sp>
      <p:sp>
        <p:nvSpPr>
          <p:cNvPr id="3" name="Tijdelijke aanduiding voor inhoud 2"/>
          <p:cNvSpPr>
            <a:spLocks noGrp="1"/>
          </p:cNvSpPr>
          <p:nvPr>
            <p:ph idx="1"/>
          </p:nvPr>
        </p:nvSpPr>
        <p:spPr>
          <a:xfrm>
            <a:off x="838200" y="1558925"/>
            <a:ext cx="10515600" cy="4351338"/>
          </a:xfrm>
        </p:spPr>
        <p:txBody>
          <a:bodyPr>
            <a:normAutofit/>
          </a:bodyPr>
          <a:lstStyle/>
          <a:p>
            <a:pPr marL="0" indent="0">
              <a:buNone/>
            </a:pPr>
            <a:endParaRPr lang="nl-NL" sz="2500" b="1" dirty="0">
              <a:latin typeface="Gotham-Light" panose="02000604040000020004" pitchFamily="2" charset="0"/>
            </a:endParaRPr>
          </a:p>
          <a:p>
            <a:pPr marL="0" indent="0">
              <a:buNone/>
            </a:pPr>
            <a:r>
              <a:rPr lang="nl-NL" sz="2500" dirty="0">
                <a:latin typeface="Gotham-Light" panose="02000604040000020004" pitchFamily="2" charset="0"/>
              </a:rPr>
              <a:t>                                                                                 </a:t>
            </a:r>
            <a:br>
              <a:rPr lang="nl-NL" sz="2500" dirty="0">
                <a:latin typeface="Gotham-Light" panose="02000604040000020004" pitchFamily="2" charset="0"/>
              </a:rPr>
            </a:br>
            <a:r>
              <a:rPr lang="nl-NL" sz="2500" dirty="0">
                <a:latin typeface="Gotham-Light" panose="02000604040000020004" pitchFamily="2" charset="0"/>
              </a:rPr>
              <a:t>                                                                                     </a:t>
            </a:r>
            <a:endParaRPr lang="nl-NL" sz="2500" dirty="0">
              <a:latin typeface="Gotham-Light" panose="02000604040000020004" pitchFamily="2" charset="0"/>
              <a:sym typeface="Wingdings" panose="05000000000000000000" pitchFamily="2" charset="2"/>
            </a:endParaRPr>
          </a:p>
          <a:p>
            <a:pPr marL="0" indent="0">
              <a:buNone/>
            </a:pPr>
            <a:endParaRPr lang="nl-NL" sz="2500" dirty="0">
              <a:latin typeface="Gotham-Light" panose="02000604040000020004" pitchFamily="2" charset="0"/>
              <a:sym typeface="Wingdings" panose="05000000000000000000" pitchFamily="2" charset="2"/>
            </a:endParaRPr>
          </a:p>
          <a:p>
            <a:pPr marL="0" indent="0">
              <a:buNone/>
            </a:pPr>
            <a:r>
              <a:rPr lang="nl-NL" sz="2500" dirty="0">
                <a:latin typeface="Gotham-Light" panose="02000604040000020004" pitchFamily="2" charset="0"/>
                <a:sym typeface="Wingdings" panose="05000000000000000000" pitchFamily="2" charset="2"/>
              </a:rPr>
              <a:t> </a:t>
            </a:r>
          </a:p>
          <a:p>
            <a:pPr marL="0" indent="0">
              <a:buNone/>
            </a:pPr>
            <a:endParaRPr lang="nl-NL" sz="2500" dirty="0">
              <a:latin typeface="Gotham-Light" panose="02000604040000020004" pitchFamily="2" charset="0"/>
              <a:sym typeface="Wingdings" panose="05000000000000000000" pitchFamily="2" charset="2"/>
            </a:endParaRPr>
          </a:p>
          <a:p>
            <a:pPr marL="0" indent="0">
              <a:buNone/>
            </a:pPr>
            <a:endParaRPr lang="nl-NL" sz="2500" dirty="0">
              <a:latin typeface="Gotham-Light" panose="02000604040000020004" pitchFamily="2" charset="0"/>
              <a:sym typeface="Wingdings" panose="05000000000000000000" pitchFamily="2" charset="2"/>
            </a:endParaRPr>
          </a:p>
          <a:p>
            <a:pPr marL="0" indent="0">
              <a:buNone/>
            </a:pPr>
            <a:endParaRPr lang="nl-NL" sz="2500" dirty="0">
              <a:latin typeface="Gotham-Light" panose="02000604040000020004" pitchFamily="2" charset="0"/>
            </a:endParaRPr>
          </a:p>
        </p:txBody>
      </p:sp>
      <p:sp>
        <p:nvSpPr>
          <p:cNvPr id="8" name="Rechthoek 7"/>
          <p:cNvSpPr/>
          <p:nvPr/>
        </p:nvSpPr>
        <p:spPr>
          <a:xfrm>
            <a:off x="944274" y="2256287"/>
            <a:ext cx="2038349" cy="173788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nl-NL" u="sng" dirty="0"/>
              <a:t>IST</a:t>
            </a:r>
            <a:r>
              <a:rPr lang="nl-NL" dirty="0"/>
              <a:t> </a:t>
            </a:r>
          </a:p>
          <a:p>
            <a:pPr algn="ctr"/>
            <a:r>
              <a:rPr lang="nl-NL" dirty="0"/>
              <a:t>werkproces </a:t>
            </a:r>
            <a:r>
              <a:rPr lang="nl-NL" dirty="0">
                <a:sym typeface="Wingdings" panose="05000000000000000000" pitchFamily="2" charset="2"/>
              </a:rPr>
              <a:t></a:t>
            </a:r>
            <a:r>
              <a:rPr lang="nl-NL" dirty="0"/>
              <a:t> informatieobjecten metadata applicaties</a:t>
            </a:r>
          </a:p>
        </p:txBody>
      </p:sp>
      <p:sp>
        <p:nvSpPr>
          <p:cNvPr id="10" name="Rechthoek 9"/>
          <p:cNvSpPr/>
          <p:nvPr/>
        </p:nvSpPr>
        <p:spPr>
          <a:xfrm>
            <a:off x="3554293" y="2256287"/>
            <a:ext cx="2036543" cy="173788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nl-NL" u="sng" dirty="0"/>
              <a:t>SOLL</a:t>
            </a:r>
          </a:p>
          <a:p>
            <a:pPr algn="ctr"/>
            <a:r>
              <a:rPr lang="nl-NL" dirty="0"/>
              <a:t>Informatieobjecten </a:t>
            </a:r>
          </a:p>
          <a:p>
            <a:pPr algn="ctr"/>
            <a:r>
              <a:rPr lang="nl-NL" dirty="0"/>
              <a:t>metadata</a:t>
            </a:r>
          </a:p>
        </p:txBody>
      </p:sp>
      <p:sp>
        <p:nvSpPr>
          <p:cNvPr id="11" name="Rechthoek 10"/>
          <p:cNvSpPr/>
          <p:nvPr/>
        </p:nvSpPr>
        <p:spPr>
          <a:xfrm>
            <a:off x="8624453" y="2256287"/>
            <a:ext cx="2038349" cy="170611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a:solidFill>
                  <a:schemeClr val="tx1"/>
                </a:solidFill>
              </a:rPr>
              <a:t>Hoe </a:t>
            </a:r>
            <a:r>
              <a:rPr lang="en-US" dirty="0" err="1">
                <a:solidFill>
                  <a:schemeClr val="tx1"/>
                </a:solidFill>
              </a:rPr>
              <a:t>maak</a:t>
            </a:r>
            <a:r>
              <a:rPr lang="en-US" dirty="0">
                <a:solidFill>
                  <a:schemeClr val="tx1"/>
                </a:solidFill>
              </a:rPr>
              <a:t> je </a:t>
            </a:r>
          </a:p>
          <a:p>
            <a:pPr algn="ctr"/>
            <a:r>
              <a:rPr lang="en-US" dirty="0">
                <a:solidFill>
                  <a:schemeClr val="tx1"/>
                </a:solidFill>
              </a:rPr>
              <a:t>die export? </a:t>
            </a:r>
            <a:endParaRPr lang="nl-NL" dirty="0">
              <a:solidFill>
                <a:schemeClr val="tx1"/>
              </a:solidFill>
            </a:endParaRPr>
          </a:p>
        </p:txBody>
      </p:sp>
      <p:sp>
        <p:nvSpPr>
          <p:cNvPr id="24" name="Rechthoek 23"/>
          <p:cNvSpPr/>
          <p:nvPr/>
        </p:nvSpPr>
        <p:spPr>
          <a:xfrm>
            <a:off x="6162506" y="2256287"/>
            <a:ext cx="1890278" cy="173788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nl-NL" dirty="0"/>
              <a:t>Hoe past dit </a:t>
            </a:r>
          </a:p>
          <a:p>
            <a:pPr algn="ctr"/>
            <a:r>
              <a:rPr lang="nl-NL" dirty="0"/>
              <a:t>in een export?  </a:t>
            </a:r>
          </a:p>
        </p:txBody>
      </p:sp>
      <p:cxnSp>
        <p:nvCxnSpPr>
          <p:cNvPr id="9" name="Rechte verbindingslijn met pijl 8"/>
          <p:cNvCxnSpPr>
            <a:stCxn id="8" idx="3"/>
          </p:cNvCxnSpPr>
          <p:nvPr/>
        </p:nvCxnSpPr>
        <p:spPr>
          <a:xfrm flipV="1">
            <a:off x="2982623" y="3124200"/>
            <a:ext cx="439450" cy="10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Rechte verbindingslijn met pijl 14"/>
          <p:cNvCxnSpPr/>
          <p:nvPr/>
        </p:nvCxnSpPr>
        <p:spPr>
          <a:xfrm flipV="1">
            <a:off x="5578929" y="3108316"/>
            <a:ext cx="439450" cy="10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Rechte verbindingslijn met pijl 15"/>
          <p:cNvCxnSpPr/>
          <p:nvPr/>
        </p:nvCxnSpPr>
        <p:spPr>
          <a:xfrm flipV="1">
            <a:off x="8043015" y="3107289"/>
            <a:ext cx="439450" cy="10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Tekstvak 13"/>
          <p:cNvSpPr txBox="1"/>
          <p:nvPr/>
        </p:nvSpPr>
        <p:spPr>
          <a:xfrm>
            <a:off x="4411138" y="5243013"/>
            <a:ext cx="3851602" cy="1200329"/>
          </a:xfrm>
          <a:prstGeom prst="rect">
            <a:avLst/>
          </a:prstGeom>
          <a:solidFill>
            <a:srgbClr val="87209C"/>
          </a:solidFill>
          <a:ln w="6350">
            <a:solidFill>
              <a:schemeClr val="tx1"/>
            </a:solidFill>
          </a:ln>
        </p:spPr>
        <p:txBody>
          <a:bodyPr wrap="square" rtlCol="0">
            <a:spAutoFit/>
          </a:bodyPr>
          <a:lstStyle/>
          <a:p>
            <a:r>
              <a:rPr lang="nl-NL" u="sng" dirty="0">
                <a:solidFill>
                  <a:schemeClr val="bg1"/>
                </a:solidFill>
              </a:rPr>
              <a:t>Adviesrapport</a:t>
            </a:r>
            <a:r>
              <a:rPr lang="nl-NL" dirty="0">
                <a:solidFill>
                  <a:schemeClr val="bg1"/>
                </a:solidFill>
              </a:rPr>
              <a:t> </a:t>
            </a:r>
          </a:p>
          <a:p>
            <a:r>
              <a:rPr lang="nl-NL" dirty="0" err="1">
                <a:solidFill>
                  <a:schemeClr val="bg1"/>
                </a:solidFill>
              </a:rPr>
              <a:t>Mapping</a:t>
            </a:r>
            <a:r>
              <a:rPr lang="nl-NL" dirty="0">
                <a:solidFill>
                  <a:schemeClr val="bg1"/>
                </a:solidFill>
              </a:rPr>
              <a:t> (ontwerp) </a:t>
            </a:r>
          </a:p>
          <a:p>
            <a:r>
              <a:rPr lang="nl-NL" dirty="0">
                <a:solidFill>
                  <a:schemeClr val="bg1"/>
                </a:solidFill>
              </a:rPr>
              <a:t>Stappenplan om export te maken</a:t>
            </a:r>
          </a:p>
          <a:p>
            <a:endParaRPr lang="nl-NL" dirty="0">
              <a:solidFill>
                <a:schemeClr val="bg1"/>
              </a:solidFill>
            </a:endParaRPr>
          </a:p>
        </p:txBody>
      </p:sp>
      <p:cxnSp>
        <p:nvCxnSpPr>
          <p:cNvPr id="20" name="Gebogen verbindingslijn 19"/>
          <p:cNvCxnSpPr>
            <a:stCxn id="11" idx="2"/>
            <a:endCxn id="14" idx="0"/>
          </p:cNvCxnSpPr>
          <p:nvPr/>
        </p:nvCxnSpPr>
        <p:spPr>
          <a:xfrm rot="5400000">
            <a:off x="7349978" y="2949362"/>
            <a:ext cx="1280613" cy="3306689"/>
          </a:xfrm>
          <a:prstGeom prst="bentConnector3">
            <a:avLst/>
          </a:prstGeom>
          <a:ln w="762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559301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animBg="1"/>
      <p:bldP spid="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b="1" dirty="0">
                <a:solidFill>
                  <a:srgbClr val="4D8725"/>
                </a:solidFill>
                <a:latin typeface="Gotham-Bold" panose="02000804030000020004" pitchFamily="2" charset="0"/>
              </a:rPr>
              <a:t>Impactanalyse: onderwerpen  </a:t>
            </a:r>
            <a:endParaRPr lang="nl-NL" sz="4000" b="1" dirty="0">
              <a:solidFill>
                <a:srgbClr val="4D8725"/>
              </a:solidFill>
              <a:latin typeface="Gotham-Bold" panose="02000804030000020004" pitchFamily="2" charset="0"/>
            </a:endParaRPr>
          </a:p>
        </p:txBody>
      </p:sp>
      <p:sp>
        <p:nvSpPr>
          <p:cNvPr id="3" name="Tijdelijke aanduiding voor inhoud 2"/>
          <p:cNvSpPr>
            <a:spLocks noGrp="1"/>
          </p:cNvSpPr>
          <p:nvPr>
            <p:ph idx="1"/>
          </p:nvPr>
        </p:nvSpPr>
        <p:spPr>
          <a:xfrm>
            <a:off x="838200" y="1558925"/>
            <a:ext cx="10515600" cy="4351338"/>
          </a:xfrm>
        </p:spPr>
        <p:txBody>
          <a:bodyPr>
            <a:normAutofit/>
          </a:bodyPr>
          <a:lstStyle/>
          <a:p>
            <a:pPr marL="0" indent="0">
              <a:buNone/>
            </a:pPr>
            <a:endParaRPr lang="nl-NL" sz="2500" b="1" dirty="0">
              <a:latin typeface="Gotham-Light" panose="02000604040000020004" pitchFamily="2" charset="0"/>
            </a:endParaRPr>
          </a:p>
          <a:p>
            <a:pPr marL="0" indent="0">
              <a:buNone/>
            </a:pPr>
            <a:r>
              <a:rPr lang="nl-NL" sz="2500" dirty="0">
                <a:latin typeface="Gotham-Light" panose="02000604040000020004" pitchFamily="2" charset="0"/>
              </a:rPr>
              <a:t>                                                                                   </a:t>
            </a:r>
            <a:br>
              <a:rPr lang="nl-NL" sz="2500" dirty="0">
                <a:latin typeface="Gotham-Light" panose="02000604040000020004" pitchFamily="2" charset="0"/>
              </a:rPr>
            </a:br>
            <a:r>
              <a:rPr lang="nl-NL" sz="2500" dirty="0">
                <a:latin typeface="Gotham-Light" panose="02000604040000020004" pitchFamily="2" charset="0"/>
              </a:rPr>
              <a:t>                                                                                     </a:t>
            </a:r>
            <a:endParaRPr lang="nl-NL" sz="2500" dirty="0">
              <a:latin typeface="Gotham-Light" panose="02000604040000020004" pitchFamily="2" charset="0"/>
              <a:sym typeface="Wingdings" panose="05000000000000000000" pitchFamily="2" charset="2"/>
            </a:endParaRPr>
          </a:p>
          <a:p>
            <a:pPr marL="0" indent="0">
              <a:buNone/>
            </a:pPr>
            <a:endParaRPr lang="nl-NL" sz="2500" dirty="0">
              <a:latin typeface="Gotham-Light" panose="02000604040000020004" pitchFamily="2" charset="0"/>
              <a:sym typeface="Wingdings" panose="05000000000000000000" pitchFamily="2" charset="2"/>
            </a:endParaRPr>
          </a:p>
          <a:p>
            <a:pPr marL="0" indent="0">
              <a:buNone/>
            </a:pPr>
            <a:r>
              <a:rPr lang="nl-NL" sz="2500" dirty="0">
                <a:latin typeface="Gotham-Light" panose="02000604040000020004" pitchFamily="2" charset="0"/>
                <a:sym typeface="Wingdings" panose="05000000000000000000" pitchFamily="2" charset="2"/>
              </a:rPr>
              <a:t> </a:t>
            </a:r>
          </a:p>
          <a:p>
            <a:pPr marL="0" indent="0">
              <a:buNone/>
            </a:pPr>
            <a:endParaRPr lang="nl-NL" sz="2500" dirty="0">
              <a:latin typeface="Gotham-Light" panose="02000604040000020004" pitchFamily="2" charset="0"/>
              <a:sym typeface="Wingdings" panose="05000000000000000000" pitchFamily="2" charset="2"/>
            </a:endParaRPr>
          </a:p>
          <a:p>
            <a:pPr marL="0" indent="0">
              <a:buNone/>
            </a:pPr>
            <a:endParaRPr lang="nl-NL" sz="2500" dirty="0">
              <a:latin typeface="Gotham-Light" panose="02000604040000020004" pitchFamily="2" charset="0"/>
              <a:sym typeface="Wingdings" panose="05000000000000000000" pitchFamily="2" charset="2"/>
            </a:endParaRPr>
          </a:p>
          <a:p>
            <a:pPr marL="0" indent="0">
              <a:buNone/>
            </a:pPr>
            <a:endParaRPr lang="nl-NL" sz="2500" dirty="0">
              <a:latin typeface="Gotham-Light" panose="02000604040000020004" pitchFamily="2" charset="0"/>
            </a:endParaRPr>
          </a:p>
        </p:txBody>
      </p:sp>
      <p:sp>
        <p:nvSpPr>
          <p:cNvPr id="9" name="Ovaal 8"/>
          <p:cNvSpPr/>
          <p:nvPr/>
        </p:nvSpPr>
        <p:spPr>
          <a:xfrm>
            <a:off x="5146965" y="4744373"/>
            <a:ext cx="2438400" cy="10875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 Metadata TMLO</a:t>
            </a:r>
          </a:p>
        </p:txBody>
      </p:sp>
      <p:sp>
        <p:nvSpPr>
          <p:cNvPr id="14" name="Ovaal 13"/>
          <p:cNvSpPr/>
          <p:nvPr/>
        </p:nvSpPr>
        <p:spPr>
          <a:xfrm>
            <a:off x="3650674" y="1528418"/>
            <a:ext cx="2438400" cy="10875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Conceptversies  </a:t>
            </a:r>
          </a:p>
        </p:txBody>
      </p:sp>
      <p:sp>
        <p:nvSpPr>
          <p:cNvPr id="15" name="Ovaal 14"/>
          <p:cNvSpPr/>
          <p:nvPr/>
        </p:nvSpPr>
        <p:spPr>
          <a:xfrm>
            <a:off x="4700154" y="3392994"/>
            <a:ext cx="2438400" cy="10875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Parallelle versies  </a:t>
            </a:r>
          </a:p>
        </p:txBody>
      </p:sp>
      <p:sp>
        <p:nvSpPr>
          <p:cNvPr id="16" name="Ovaal 15"/>
          <p:cNvSpPr/>
          <p:nvPr/>
        </p:nvSpPr>
        <p:spPr>
          <a:xfrm>
            <a:off x="183574" y="4253942"/>
            <a:ext cx="2701636" cy="10390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Privacywetgeving </a:t>
            </a:r>
          </a:p>
        </p:txBody>
      </p:sp>
      <p:sp>
        <p:nvSpPr>
          <p:cNvPr id="17" name="Ovaal 16"/>
          <p:cNvSpPr/>
          <p:nvPr/>
        </p:nvSpPr>
        <p:spPr>
          <a:xfrm>
            <a:off x="6144492" y="2228616"/>
            <a:ext cx="2881747" cy="10993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Architectuur van de IT-infrastructuur</a:t>
            </a:r>
          </a:p>
        </p:txBody>
      </p:sp>
      <p:sp>
        <p:nvSpPr>
          <p:cNvPr id="19" name="Ovaal 18"/>
          <p:cNvSpPr/>
          <p:nvPr/>
        </p:nvSpPr>
        <p:spPr>
          <a:xfrm>
            <a:off x="1950027" y="2908031"/>
            <a:ext cx="2438400" cy="10875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Substitutie </a:t>
            </a:r>
          </a:p>
        </p:txBody>
      </p:sp>
      <p:sp>
        <p:nvSpPr>
          <p:cNvPr id="20" name="Ovaal 19"/>
          <p:cNvSpPr/>
          <p:nvPr/>
        </p:nvSpPr>
        <p:spPr>
          <a:xfrm>
            <a:off x="8115300" y="3486492"/>
            <a:ext cx="2438400" cy="10875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Hybride werkwijze </a:t>
            </a:r>
          </a:p>
        </p:txBody>
      </p:sp>
      <p:sp>
        <p:nvSpPr>
          <p:cNvPr id="21" name="Ovaal 20"/>
          <p:cNvSpPr/>
          <p:nvPr/>
        </p:nvSpPr>
        <p:spPr>
          <a:xfrm>
            <a:off x="9525001" y="1400356"/>
            <a:ext cx="2438400" cy="10875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Archiefwet </a:t>
            </a:r>
          </a:p>
        </p:txBody>
      </p:sp>
      <p:sp>
        <p:nvSpPr>
          <p:cNvPr id="22" name="Ovaal 21"/>
          <p:cNvSpPr/>
          <p:nvPr/>
        </p:nvSpPr>
        <p:spPr>
          <a:xfrm>
            <a:off x="464128" y="1690688"/>
            <a:ext cx="2438400" cy="10875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Wetgeving sloop </a:t>
            </a:r>
          </a:p>
        </p:txBody>
      </p:sp>
      <p:sp>
        <p:nvSpPr>
          <p:cNvPr id="25" name="Ovaal 24"/>
          <p:cNvSpPr/>
          <p:nvPr/>
        </p:nvSpPr>
        <p:spPr>
          <a:xfrm>
            <a:off x="2358740" y="5306185"/>
            <a:ext cx="2438400" cy="10875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Bewijswaarde tijdens en na werkproces  </a:t>
            </a:r>
          </a:p>
        </p:txBody>
      </p:sp>
      <p:sp>
        <p:nvSpPr>
          <p:cNvPr id="26" name="Ovaal 25"/>
          <p:cNvSpPr/>
          <p:nvPr/>
        </p:nvSpPr>
        <p:spPr>
          <a:xfrm>
            <a:off x="9289472" y="4698377"/>
            <a:ext cx="2438400" cy="10875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Theorie vs. praktijk </a:t>
            </a:r>
          </a:p>
        </p:txBody>
      </p:sp>
      <p:sp>
        <p:nvSpPr>
          <p:cNvPr id="27" name="Ovaal 26"/>
          <p:cNvSpPr/>
          <p:nvPr/>
        </p:nvSpPr>
        <p:spPr>
          <a:xfrm>
            <a:off x="7315200" y="5570060"/>
            <a:ext cx="2438400" cy="10875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 </a:t>
            </a:r>
          </a:p>
        </p:txBody>
      </p:sp>
    </p:spTree>
    <p:extLst>
      <p:ext uri="{BB962C8B-B14F-4D97-AF65-F5344CB8AC3E}">
        <p14:creationId xmlns:p14="http://schemas.microsoft.com/office/powerpoint/2010/main" val="3343073719"/>
      </p:ext>
    </p:extLst>
  </p:cSld>
  <p:clrMapOvr>
    <a:masterClrMapping/>
  </p:clrMapOvr>
</p:sld>
</file>

<file path=ppt/theme/theme1.xml><?xml version="1.0" encoding="utf-8"?>
<a:theme xmlns:a="http://schemas.openxmlformats.org/drawingml/2006/main" name="1_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3EB2584-046B-42AF-9F79-9919F30E1BA5}"/>
</file>

<file path=customXml/itemProps2.xml><?xml version="1.0" encoding="utf-8"?>
<ds:datastoreItem xmlns:ds="http://schemas.openxmlformats.org/officeDocument/2006/customXml" ds:itemID="{23EA0EBF-71CC-436C-908C-4FD4375DEDC0}"/>
</file>

<file path=docProps/app.xml><?xml version="1.0" encoding="utf-8"?>
<Properties xmlns="http://schemas.openxmlformats.org/officeDocument/2006/extended-properties" xmlns:vt="http://schemas.openxmlformats.org/officeDocument/2006/docPropsVTypes">
  <TotalTime>700</TotalTime>
  <Words>607</Words>
  <Application>Microsoft Office PowerPoint</Application>
  <PresentationFormat>Breedbeeld</PresentationFormat>
  <Paragraphs>92</Paragraphs>
  <Slides>13</Slides>
  <Notes>10</Notes>
  <HiddenSlides>0</HiddenSlides>
  <MMClips>0</MMClips>
  <ScaleCrop>false</ScaleCrop>
  <HeadingPairs>
    <vt:vector size="8" baseType="variant">
      <vt:variant>
        <vt:lpstr>Gebruikte lettertypen</vt:lpstr>
      </vt:variant>
      <vt:variant>
        <vt:i4>10</vt:i4>
      </vt:variant>
      <vt:variant>
        <vt:lpstr>Thema</vt:lpstr>
      </vt:variant>
      <vt:variant>
        <vt:i4>1</vt:i4>
      </vt:variant>
      <vt:variant>
        <vt:lpstr>Ingesloten OLE-bronprogramma's</vt:lpstr>
      </vt:variant>
      <vt:variant>
        <vt:i4>1</vt:i4>
      </vt:variant>
      <vt:variant>
        <vt:lpstr>Diatitels</vt:lpstr>
      </vt:variant>
      <vt:variant>
        <vt:i4>13</vt:i4>
      </vt:variant>
    </vt:vector>
  </HeadingPairs>
  <TitlesOfParts>
    <vt:vector size="25" baseType="lpstr">
      <vt:lpstr>MS PGothic</vt:lpstr>
      <vt:lpstr>Arial</vt:lpstr>
      <vt:lpstr>Calibri</vt:lpstr>
      <vt:lpstr>Calibri Light</vt:lpstr>
      <vt:lpstr>Corbel</vt:lpstr>
      <vt:lpstr>Gotham-Bold</vt:lpstr>
      <vt:lpstr>Gotham-Light</vt:lpstr>
      <vt:lpstr>Times New Roman</vt:lpstr>
      <vt:lpstr>Verdana</vt:lpstr>
      <vt:lpstr>Wingdings</vt:lpstr>
      <vt:lpstr>1_Kantoorthema</vt:lpstr>
      <vt:lpstr>Visio</vt:lpstr>
      <vt:lpstr>PowerPoint-presentatie</vt:lpstr>
      <vt:lpstr>Voorbeeld</vt:lpstr>
      <vt:lpstr>Kennisdelen en samenwerking</vt:lpstr>
      <vt:lpstr>Aanpak</vt:lpstr>
      <vt:lpstr>PowerPoint-presentatie</vt:lpstr>
      <vt:lpstr>Voltooid</vt:lpstr>
      <vt:lpstr>Voltooid</vt:lpstr>
      <vt:lpstr>Impactanalyse: werkwijze  </vt:lpstr>
      <vt:lpstr>Impactanalyse: onderwerpen  </vt:lpstr>
      <vt:lpstr>Voltooid</vt:lpstr>
      <vt:lpstr>Ervaringen</vt:lpstr>
      <vt:lpstr>Hoe nu verder?</vt:lpstr>
      <vt:lpstr> 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Peter Bakker</dc:creator>
  <cp:lastModifiedBy>RHCL-Gebruiker</cp:lastModifiedBy>
  <cp:revision>81</cp:revision>
  <dcterms:created xsi:type="dcterms:W3CDTF">2018-08-27T09:43:51Z</dcterms:created>
  <dcterms:modified xsi:type="dcterms:W3CDTF">2018-10-18T06:59:35Z</dcterms:modified>
</cp:coreProperties>
</file>