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notesMasterIdLst>
    <p:notesMasterId r:id="rId8"/>
  </p:notesMasterIdLst>
  <p:sldIdLst>
    <p:sldId id="256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C627A2-6930-48D4-8E5A-8E6C66CEE29B}" v="1" dt="2022-10-13T07:49:27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3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633C4-222E-45C6-B3DF-92A8A3BBFD30}" type="datetimeFigureOut">
              <a:rPr lang="nl-NL" smtClean="0"/>
              <a:t>13-10-2022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2E357-D002-4EED-8A55-B5BBDE013A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600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619B-4937-4E31-9152-6E506AA0196E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EDE0-2EBE-4B11-8441-34B8C638EC1E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88EDD-C435-4E32-89E0-4B6E803DF53B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3200">
                <a:solidFill>
                  <a:srgbClr val="00A9F3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68288" indent="-268288"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66090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0000" y="1800000"/>
            <a:ext cx="4860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6252000" y="1800000"/>
            <a:ext cx="4860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168236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77851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0000" y="1080000"/>
            <a:ext cx="10033200" cy="522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736491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04434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aflopend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9" name="Groep 1"/>
          <p:cNvGrpSpPr/>
          <p:nvPr userDrawn="1"/>
        </p:nvGrpSpPr>
        <p:grpSpPr>
          <a:xfrm>
            <a:off x="-7374" y="6415994"/>
            <a:ext cx="4949825" cy="449261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0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solidFill>
              <a:srgbClr val="F07E23"/>
            </a:solidFill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1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solidFill>
              <a:srgbClr val="F07E23"/>
            </a:solidFill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Arial" panose="020B0604020202020204" pitchFamily="34" charset="0"/>
                <a:ea typeface="+mn-ea"/>
              </a:endParaRPr>
            </a:p>
          </p:txBody>
        </p:sp>
      </p:grpSp>
      <p:pic>
        <p:nvPicPr>
          <p:cNvPr id="7" name="Afbeelding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0"/>
            <a:ext cx="21494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0923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D1D4-3A81-4186-8C4F-4077A5A6D2C0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6BB0-17D5-49E2-8E11-AFC5ADB4CD90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399A-98E2-480C-958D-6BCABD7D4DA6}" type="datetime1">
              <a:rPr lang="de-DE" smtClean="0"/>
              <a:t>13.10.2022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3032-1967-4BE0-A4A9-8F82BCA9EA36}" type="datetime1">
              <a:rPr lang="de-DE" smtClean="0"/>
              <a:t>13.10.2022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F09C-7A2B-4F2C-AFEA-76B869ADBF05}" type="datetime1">
              <a:rPr lang="de-DE" smtClean="0"/>
              <a:t>13.10.2022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E0624-5F1F-44A8-9B84-A68B0B05F7FF}" type="datetime1">
              <a:rPr lang="de-DE" smtClean="0"/>
              <a:t>13.10.2022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87B4-2664-4930-9F55-C3DDC5F63114}" type="datetime1">
              <a:rPr lang="de-DE" smtClean="0"/>
              <a:t>13.10.2022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8CE0-A8AD-4D24-9684-2CCF31CCADCD}" type="datetime1">
              <a:rPr lang="de-DE" smtClean="0"/>
              <a:t>13.10.2022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BCC4A-3625-49D6-A495-D9E0DFEA1144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-7374" y="6415994"/>
            <a:ext cx="4949825" cy="449261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3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solidFill>
              <a:srgbClr val="F07E23"/>
            </a:solidFill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2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solidFill>
              <a:srgbClr val="F07E23"/>
            </a:solidFill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Arial" panose="020B0604020202020204" pitchFamily="34" charset="0"/>
                <a:ea typeface="+mn-ea"/>
              </a:endParaRPr>
            </a:p>
          </p:txBody>
        </p:sp>
      </p:grp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079500" y="1079500"/>
            <a:ext cx="10033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Titelstijl van model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079500" y="1800225"/>
            <a:ext cx="100330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tekststijl van het model te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</a:p>
        </p:txBody>
      </p:sp>
      <p:pic>
        <p:nvPicPr>
          <p:cNvPr id="3" name="Afbeelding 2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15" t="21635" r="45369" b="22009"/>
          <a:stretch/>
        </p:blipFill>
        <p:spPr>
          <a:xfrm>
            <a:off x="756746" y="246515"/>
            <a:ext cx="937329" cy="72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60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de-DE" sz="3200" b="1" kern="1200">
          <a:solidFill>
            <a:srgbClr val="00A9F3"/>
          </a:solidFill>
          <a:latin typeface="Arial" charset="0"/>
          <a:ea typeface="Arial" charset="0"/>
          <a:cs typeface="Arial" charset="0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9pPr>
    </p:titleStyle>
    <p:bodyStyle>
      <a:lvl1pPr marL="268288" indent="-268288" algn="l" defTabSz="912813" rtl="0" eaLnBrk="1" fontAlgn="base" hangingPunct="1">
        <a:lnSpc>
          <a:spcPct val="90000"/>
        </a:lnSpc>
        <a:spcBef>
          <a:spcPts val="475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539750" indent="-269875" algn="l" defTabSz="912813" rtl="0" eaLnBrk="1" fontAlgn="base" hangingPunct="1">
        <a:lnSpc>
          <a:spcPct val="90000"/>
        </a:lnSpc>
        <a:spcBef>
          <a:spcPts val="438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809625" indent="-269875" algn="l" defTabSz="912813" rtl="0" eaLnBrk="1" fontAlgn="base" hangingPunct="1">
        <a:lnSpc>
          <a:spcPct val="90000"/>
        </a:lnSpc>
        <a:spcBef>
          <a:spcPts val="400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079500" indent="-269875" algn="l" defTabSz="912813" rtl="0" eaLnBrk="1" fontAlgn="base" hangingPunct="1">
        <a:lnSpc>
          <a:spcPct val="90000"/>
        </a:lnSpc>
        <a:spcBef>
          <a:spcPts val="363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349375" indent="-268288" algn="l" defTabSz="912813" rtl="0" eaLnBrk="1" fontAlgn="base" hangingPunct="1">
        <a:lnSpc>
          <a:spcPct val="90000"/>
        </a:lnSpc>
        <a:spcBef>
          <a:spcPts val="325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16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8832" y="389822"/>
            <a:ext cx="11843208" cy="546181"/>
          </a:xfrm>
        </p:spPr>
        <p:txBody>
          <a:bodyPr>
            <a:normAutofit fontScale="90000"/>
          </a:bodyPr>
          <a:lstStyle/>
          <a:p>
            <a:pPr algn="l"/>
            <a:r>
              <a:rPr lang="de-DE" sz="2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REGIOSAMENWERKING OMGEVINGSWET UTRECHT</a:t>
            </a:r>
            <a:br>
              <a:rPr lang="de-DE" sz="2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de-DE" sz="2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WEBINAR DUTO 13 OKTOBER 2022</a:t>
            </a: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ECDF9376-C1C7-4E37-A562-6893E76FA1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050308"/>
              </p:ext>
            </p:extLst>
          </p:nvPr>
        </p:nvGraphicFramePr>
        <p:xfrm>
          <a:off x="1042219" y="1319415"/>
          <a:ext cx="10353368" cy="4728594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779639">
                  <a:extLst>
                    <a:ext uri="{9D8B030D-6E8A-4147-A177-3AD203B41FA5}">
                      <a16:colId xmlns:a16="http://schemas.microsoft.com/office/drawing/2014/main" val="3053369570"/>
                    </a:ext>
                  </a:extLst>
                </a:gridCol>
                <a:gridCol w="8573729">
                  <a:extLst>
                    <a:ext uri="{9D8B030D-6E8A-4147-A177-3AD203B41FA5}">
                      <a16:colId xmlns:a16="http://schemas.microsoft.com/office/drawing/2014/main" val="1233970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13.40-13.50</a:t>
                      </a:r>
                      <a:endParaRPr lang="nl-NL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Wim </a:t>
                      </a:r>
                      <a:r>
                        <a:rPr lang="nl-N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 van zaken programma Regiosamenwerking</a:t>
                      </a:r>
                      <a:endParaRPr lang="nl-NL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3743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13.50-14.10</a:t>
                      </a:r>
                      <a:endParaRPr lang="nl-NL" sz="20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Hans </a:t>
                      </a:r>
                      <a:r>
                        <a:rPr lang="nl-N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Werkafspraken ICT en Informatievoorziening, wat doen deze met Archief en Informatiehuishouding?</a:t>
                      </a:r>
                      <a:endParaRPr lang="nl-NL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8131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14.10-14.15</a:t>
                      </a:r>
                      <a:endParaRPr lang="nl-NL" sz="20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Joost </a:t>
                      </a:r>
                      <a:r>
                        <a:rPr lang="nl-N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Opfris werkafspraken Archief en Informatiehuishouding</a:t>
                      </a:r>
                      <a:endParaRPr lang="nl-NL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322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14.15-15.00</a:t>
                      </a:r>
                      <a:endParaRPr lang="nl-NL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Break-out gesprekken, welke afspraken moeten we maken: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 Werkafspraken bodem </a:t>
                      </a:r>
                      <a:r>
                        <a:rPr lang="nl-NL" sz="20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Caroline (RUD)</a:t>
                      </a:r>
                      <a:endParaRPr lang="nl-NL" sz="2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 Werkafspraken omgevingsoverleg </a:t>
                      </a:r>
                      <a:r>
                        <a:rPr lang="nl-NL" sz="20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Wim (provincie)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Werkafspraken omgevingsvergunning </a:t>
                      </a:r>
                      <a:r>
                        <a:rPr lang="nl-NL" sz="20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Monique (RHC V&amp;V)</a:t>
                      </a:r>
                      <a:endParaRPr lang="nl-NL" sz="2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Toezicht en handhaving </a:t>
                      </a:r>
                      <a:r>
                        <a:rPr lang="nl-NL" sz="20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Caroline en Gijs (HUA)</a:t>
                      </a:r>
                      <a:endParaRPr lang="nl-NL" sz="2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Aansluitend pauze (uiterlijk 14.55 of zoveel eerder als klaar)</a:t>
                      </a:r>
                      <a:endParaRPr lang="nl-NL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41803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15.00-15.20</a:t>
                      </a:r>
                      <a:endParaRPr lang="nl-NL" sz="20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Henk-Jeroen</a:t>
                      </a:r>
                      <a:r>
                        <a:rPr lang="nl-N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Plenaire terugkoppeling van bevindingen break-outs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48552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15.20-15.30</a:t>
                      </a:r>
                      <a:endParaRPr lang="nl-NL" sz="20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Henk-Jeroen </a:t>
                      </a:r>
                      <a:r>
                        <a:rPr lang="nl-NL" sz="20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Wrap</a:t>
                      </a:r>
                      <a:r>
                        <a:rPr lang="nl-N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-up en vervolg: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met selecte groep(en) aan </a:t>
                      </a:r>
                      <a:r>
                        <a:rPr lang="nl-NL" sz="20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DAP’s</a:t>
                      </a:r>
                      <a:r>
                        <a:rPr lang="nl-N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werken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vervolg op 8 december</a:t>
                      </a:r>
                      <a:endParaRPr lang="nl-NL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5981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NG_Academie">
  <a:themeElements>
    <a:clrScheme name="Aangepast 17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3C"/>
      </a:accent5>
      <a:accent6>
        <a:srgbClr val="C20015"/>
      </a:accent6>
      <a:hlink>
        <a:srgbClr val="999999"/>
      </a:hlink>
      <a:folHlink>
        <a:srgbClr val="CCCCCC"/>
      </a:folHlink>
    </a:clrScheme>
    <a:fontScheme name="V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G_Realisatie.potx" id="{F484F4E8-B658-4C50-85C6-BE2C03AA5488}" vid="{7B9B7332-BBE6-418A-ADCE-BAA95B9FDDAE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a01d95d-9a53-4690-91f2-3ea4d21374f2">
      <Terms xmlns="http://schemas.microsoft.com/office/infopath/2007/PartnerControls"/>
    </lcf76f155ced4ddcb4097134ff3c332f>
    <TaxCatchAll xmlns="0941c815-8673-45d9-bee9-a1453d13a96d">
      <Value>10</Value>
    </TaxCatchAl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83039F8-3CF8-4021-86E3-7F7F457F4C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B2B399-569F-4004-8752-36B237379812}">
  <ds:schemaRefs>
    <ds:schemaRef ds:uri="http://schemas.microsoft.com/sharepoint/v3/field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dd40056b-a536-4161-8a6c-0fad1d319e0f"/>
    <ds:schemaRef ds:uri="http://schemas.microsoft.com/office/infopath/2007/PartnerControls"/>
    <ds:schemaRef ds:uri="cc35083a-82c3-4d90-825c-129faed25957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1B63093-0B58-4C0B-853A-2F3E80A7DE94}"/>
</file>

<file path=customXml/itemProps4.xml><?xml version="1.0" encoding="utf-8"?>
<ds:datastoreItem xmlns:ds="http://schemas.openxmlformats.org/officeDocument/2006/customXml" ds:itemID="{AB3DAB21-B28A-41C7-B57B-2EC9DAE2D6F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125</Words>
  <Application>Microsoft Office PowerPoint</Application>
  <PresentationFormat>Breedbeeld</PresentationFormat>
  <Paragraphs>20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Kantoorthema</vt:lpstr>
      <vt:lpstr>VNG_Academie</vt:lpstr>
      <vt:lpstr>REGIOSAMENWERKING OMGEVINGSWET UTRECHT WEBINAR DUTO 13 OKTOBER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Joost van Koutrik</dc:creator>
  <cp:lastModifiedBy>Joost van Koutrik</cp:lastModifiedBy>
  <cp:revision>6</cp:revision>
  <dcterms:created xsi:type="dcterms:W3CDTF">2022-04-06T09:31:06Z</dcterms:created>
  <dcterms:modified xsi:type="dcterms:W3CDTF">2022-10-13T07:54:27Z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0x010100A3E8B87B35426842948BBE07B397EF0A</vt:lpwstr>
  </property>
  <property fmtid="{D5CDD505-2E9C-101B-9397-08002B2CF9AE}" pid="3" name="_dlc_DocIdItemGuid">
    <vt:lpwstr>7008d5a4-8310-46a2-a305-2dab59015f60</vt:lpwstr>
  </property>
  <property fmtid="{D5CDD505-2E9C-101B-9397-08002B2CF9AE}" pid="4" name="MediaServiceImageTags">
    <vt:lpwstr/>
  </property>
  <property fmtid="{D5CDD505-2E9C-101B-9397-08002B2CF9AE}" pid="5" name="Documentsoort">
    <vt:lpwstr>10;#Presentatie|23e38d06-f8c5-4060-8e9a-c5461d308a3e</vt:lpwstr>
  </property>
</Properties>
</file>