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2.xml" ContentType="application/vnd.openxmlformats-officedocument.presentationml.notesSlide+xml"/>
  <Override PartName="/ppt/slideLayouts/slideLayout16.xml" ContentType="application/vnd.openxmlformats-officedocument.presentationml.slideLayout+xml"/>
  <Override PartName="/ppt/notesSlides/notesSlide10.xml" ContentType="application/vnd.openxmlformats-officedocument.presentationml.notesSlide+xml"/>
  <Override PartName="/ppt/slideLayouts/slideLayout15.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notesSlides/notesSlide9.xml" ContentType="application/vnd.openxmlformats-officedocument.presentationml.notesSlide+xml"/>
  <Override PartName="/ppt/slideLayouts/slideLayout17.xml" ContentType="application/vnd.openxmlformats-officedocument.presentationml.slideLayout+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notesSlides/notesSlide7.xml" ContentType="application/vnd.openxmlformats-officedocument.presentationml.notesSlide+xml"/>
  <Override PartName="/ppt/slideLayouts/slideLayout13.xml" ContentType="application/vnd.openxmlformats-officedocument.presentationml.slideLayout+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9" r:id="rId3"/>
    <p:sldId id="303" r:id="rId4"/>
    <p:sldId id="338" r:id="rId5"/>
    <p:sldId id="339" r:id="rId6"/>
    <p:sldId id="351" r:id="rId7"/>
    <p:sldId id="340" r:id="rId8"/>
    <p:sldId id="341" r:id="rId9"/>
    <p:sldId id="325" r:id="rId10"/>
    <p:sldId id="336" r:id="rId11"/>
    <p:sldId id="352" r:id="rId12"/>
    <p:sldId id="333" r:id="rId13"/>
    <p:sldId id="334" r:id="rId14"/>
    <p:sldId id="328" r:id="rId15"/>
    <p:sldId id="349" r:id="rId16"/>
    <p:sldId id="344" r:id="rId17"/>
    <p:sldId id="271" r:id="rId18"/>
    <p:sldId id="272" r:id="rId19"/>
    <p:sldId id="294" r:id="rId20"/>
    <p:sldId id="329" r:id="rId21"/>
    <p:sldId id="330" r:id="rId22"/>
    <p:sldId id="348" r:id="rId23"/>
    <p:sldId id="345" r:id="rId24"/>
    <p:sldId id="347" r:id="rId25"/>
    <p:sldId id="346" r:id="rId26"/>
    <p:sldId id="304" r:id="rId27"/>
  </p:sldIdLst>
  <p:sldSz cx="12192000" cy="6858000"/>
  <p:notesSz cx="6858000" cy="9144000"/>
  <p:defaultTextStyle>
    <a:defPPr>
      <a:defRPr lang="nl-NL"/>
    </a:defPPr>
    <a:lvl1pPr algn="l" rtl="0" fontAlgn="base">
      <a:spcBef>
        <a:spcPct val="0"/>
      </a:spcBef>
      <a:spcAft>
        <a:spcPct val="0"/>
      </a:spcAft>
      <a:defRPr kern="1200">
        <a:solidFill>
          <a:schemeClr val="tx1"/>
        </a:solidFill>
        <a:latin typeface="MarkPro-Book"/>
        <a:ea typeface="+mn-ea"/>
        <a:cs typeface="Arial" pitchFamily="34" charset="0"/>
      </a:defRPr>
    </a:lvl1pPr>
    <a:lvl2pPr marL="457200" algn="l" rtl="0" fontAlgn="base">
      <a:spcBef>
        <a:spcPct val="0"/>
      </a:spcBef>
      <a:spcAft>
        <a:spcPct val="0"/>
      </a:spcAft>
      <a:defRPr kern="1200">
        <a:solidFill>
          <a:schemeClr val="tx1"/>
        </a:solidFill>
        <a:latin typeface="MarkPro-Book"/>
        <a:ea typeface="+mn-ea"/>
        <a:cs typeface="Arial" pitchFamily="34" charset="0"/>
      </a:defRPr>
    </a:lvl2pPr>
    <a:lvl3pPr marL="914400" algn="l" rtl="0" fontAlgn="base">
      <a:spcBef>
        <a:spcPct val="0"/>
      </a:spcBef>
      <a:spcAft>
        <a:spcPct val="0"/>
      </a:spcAft>
      <a:defRPr kern="1200">
        <a:solidFill>
          <a:schemeClr val="tx1"/>
        </a:solidFill>
        <a:latin typeface="MarkPro-Book"/>
        <a:ea typeface="+mn-ea"/>
        <a:cs typeface="Arial" pitchFamily="34" charset="0"/>
      </a:defRPr>
    </a:lvl3pPr>
    <a:lvl4pPr marL="1371600" algn="l" rtl="0" fontAlgn="base">
      <a:spcBef>
        <a:spcPct val="0"/>
      </a:spcBef>
      <a:spcAft>
        <a:spcPct val="0"/>
      </a:spcAft>
      <a:defRPr kern="1200">
        <a:solidFill>
          <a:schemeClr val="tx1"/>
        </a:solidFill>
        <a:latin typeface="MarkPro-Book"/>
        <a:ea typeface="+mn-ea"/>
        <a:cs typeface="Arial" pitchFamily="34" charset="0"/>
      </a:defRPr>
    </a:lvl4pPr>
    <a:lvl5pPr marL="1828800" algn="l" rtl="0" fontAlgn="base">
      <a:spcBef>
        <a:spcPct val="0"/>
      </a:spcBef>
      <a:spcAft>
        <a:spcPct val="0"/>
      </a:spcAft>
      <a:defRPr kern="1200">
        <a:solidFill>
          <a:schemeClr val="tx1"/>
        </a:solidFill>
        <a:latin typeface="MarkPro-Book"/>
        <a:ea typeface="+mn-ea"/>
        <a:cs typeface="Arial" pitchFamily="34" charset="0"/>
      </a:defRPr>
    </a:lvl5pPr>
    <a:lvl6pPr marL="2286000" algn="l" defTabSz="914400" rtl="0" eaLnBrk="1" latinLnBrk="0" hangingPunct="1">
      <a:defRPr kern="1200">
        <a:solidFill>
          <a:schemeClr val="tx1"/>
        </a:solidFill>
        <a:latin typeface="MarkPro-Book"/>
        <a:ea typeface="+mn-ea"/>
        <a:cs typeface="Arial" pitchFamily="34" charset="0"/>
      </a:defRPr>
    </a:lvl6pPr>
    <a:lvl7pPr marL="2743200" algn="l" defTabSz="914400" rtl="0" eaLnBrk="1" latinLnBrk="0" hangingPunct="1">
      <a:defRPr kern="1200">
        <a:solidFill>
          <a:schemeClr val="tx1"/>
        </a:solidFill>
        <a:latin typeface="MarkPro-Book"/>
        <a:ea typeface="+mn-ea"/>
        <a:cs typeface="Arial" pitchFamily="34" charset="0"/>
      </a:defRPr>
    </a:lvl7pPr>
    <a:lvl8pPr marL="3200400" algn="l" defTabSz="914400" rtl="0" eaLnBrk="1" latinLnBrk="0" hangingPunct="1">
      <a:defRPr kern="1200">
        <a:solidFill>
          <a:schemeClr val="tx1"/>
        </a:solidFill>
        <a:latin typeface="MarkPro-Book"/>
        <a:ea typeface="+mn-ea"/>
        <a:cs typeface="Arial" pitchFamily="34" charset="0"/>
      </a:defRPr>
    </a:lvl8pPr>
    <a:lvl9pPr marL="3657600" algn="l" defTabSz="914400" rtl="0" eaLnBrk="1" latinLnBrk="0" hangingPunct="1">
      <a:defRPr kern="1200">
        <a:solidFill>
          <a:schemeClr val="tx1"/>
        </a:solidFill>
        <a:latin typeface="MarkPro-Book"/>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E3"/>
    <a:srgbClr val="54BFEC"/>
    <a:srgbClr val="007B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9520" autoAdjust="0"/>
  </p:normalViewPr>
  <p:slideViewPr>
    <p:cSldViewPr snapToGrid="0" snapToObjects="1">
      <p:cViewPr>
        <p:scale>
          <a:sx n="60" d="100"/>
          <a:sy n="60" d="100"/>
        </p:scale>
        <p:origin x="-522" y="-126"/>
      </p:cViewPr>
      <p:guideLst>
        <p:guide orient="horz" pos="3861"/>
        <p:guide orient="horz" pos="1480"/>
        <p:guide orient="horz" pos="550"/>
        <p:guide orient="horz" pos="3997"/>
        <p:guide pos="3840"/>
      </p:guideLst>
    </p:cSldViewPr>
  </p:slideViewPr>
  <p:outlineViewPr>
    <p:cViewPr>
      <p:scale>
        <a:sx n="33" d="100"/>
        <a:sy n="33" d="100"/>
      </p:scale>
      <p:origin x="36" y="5454"/>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122" d="100"/>
          <a:sy n="122" d="100"/>
        </p:scale>
        <p:origin x="3760"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D06B253-FA0E-4516-94AF-9458E230E18A}" type="datetimeFigureOut">
              <a:rPr lang="en-GB"/>
              <a:pPr>
                <a:defRPr/>
              </a:pPr>
              <a:t>15/04/2019</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6C5EF80-31A9-495F-84A9-8F85B35588CB}" type="slidenum">
              <a:rPr lang="en-GB"/>
              <a:pPr>
                <a:defRPr/>
              </a:pPr>
              <a:t>‹nr.›</a:t>
            </a:fld>
            <a:endParaRPr lang="en-GB"/>
          </a:p>
        </p:txBody>
      </p:sp>
    </p:spTree>
    <p:extLst>
      <p:ext uri="{BB962C8B-B14F-4D97-AF65-F5344CB8AC3E}">
        <p14:creationId xmlns:p14="http://schemas.microsoft.com/office/powerpoint/2010/main" val="6164908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igitalbevaring.d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igitalbevaring.dk/"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igitalbevaring.dk/"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igitalbevaring.dk/"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igitalbevaring.dk/"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06C5EF80-31A9-495F-84A9-8F85B35588CB}" type="slidenum">
              <a:rPr lang="en-GB" smtClean="0"/>
              <a:pPr>
                <a:defRPr/>
              </a:pPr>
              <a:t>1</a:t>
            </a:fld>
            <a:endParaRPr lang="en-GB"/>
          </a:p>
        </p:txBody>
      </p:sp>
    </p:spTree>
    <p:extLst>
      <p:ext uri="{BB962C8B-B14F-4D97-AF65-F5344CB8AC3E}">
        <p14:creationId xmlns:p14="http://schemas.microsoft.com/office/powerpoint/2010/main" val="154514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smtClean="0">
                <a:solidFill>
                  <a:schemeClr val="tx1"/>
                </a:solidFill>
                <a:latin typeface="+mn-lt"/>
                <a:ea typeface="+mn-ea"/>
                <a:cs typeface="+mn-cs"/>
              </a:rPr>
              <a:t>Het is belangrijk dat we overzicht bewaren in de omgang met de vele soorten informatie en bestandsformaten.</a:t>
            </a:r>
          </a:p>
          <a:p>
            <a:r>
              <a:rPr lang="nl-NL" sz="1200" b="0" i="0" u="none" strike="noStrike" kern="1200" baseline="0" dirty="0" smtClean="0">
                <a:solidFill>
                  <a:schemeClr val="tx1"/>
                </a:solidFill>
                <a:latin typeface="+mn-lt"/>
                <a:ea typeface="+mn-ea"/>
                <a:cs typeface="+mn-cs"/>
              </a:rPr>
              <a:t>Daarom hanteert het Nationaal Archief een onderverdeling in informatiesoorten die is afgestemd</a:t>
            </a:r>
          </a:p>
          <a:p>
            <a:r>
              <a:rPr lang="nl-NL" sz="1200" b="0" i="0" u="none" strike="noStrike" kern="1200" baseline="0" dirty="0" smtClean="0">
                <a:solidFill>
                  <a:schemeClr val="tx1"/>
                </a:solidFill>
                <a:latin typeface="+mn-lt"/>
                <a:ea typeface="+mn-ea"/>
                <a:cs typeface="+mn-cs"/>
              </a:rPr>
              <a:t>met (</a:t>
            </a:r>
            <a:r>
              <a:rPr lang="nl-NL" sz="1200" b="0" i="0" u="none" strike="noStrike" kern="1200" baseline="0" dirty="0" err="1" smtClean="0">
                <a:solidFill>
                  <a:schemeClr val="tx1"/>
                </a:solidFill>
                <a:latin typeface="+mn-lt"/>
                <a:ea typeface="+mn-ea"/>
                <a:cs typeface="+mn-cs"/>
              </a:rPr>
              <a:t>inter</a:t>
            </a:r>
            <a:r>
              <a:rPr lang="nl-NL" sz="1200" b="0" i="0" u="none" strike="noStrike" kern="1200" baseline="0" dirty="0" smtClean="0">
                <a:solidFill>
                  <a:schemeClr val="tx1"/>
                </a:solidFill>
                <a:latin typeface="+mn-lt"/>
                <a:ea typeface="+mn-ea"/>
                <a:cs typeface="+mn-cs"/>
              </a:rPr>
              <a:t>)nationale best </a:t>
            </a:r>
            <a:r>
              <a:rPr lang="nl-NL" sz="1200" b="0" i="0" u="none" strike="noStrike" kern="1200" baseline="0" dirty="0" err="1" smtClean="0">
                <a:solidFill>
                  <a:schemeClr val="tx1"/>
                </a:solidFill>
                <a:latin typeface="+mn-lt"/>
                <a:ea typeface="+mn-ea"/>
                <a:cs typeface="+mn-cs"/>
              </a:rPr>
              <a:t>practices</a:t>
            </a:r>
            <a:r>
              <a:rPr lang="nl-NL" sz="1200" b="0" i="0" u="none" strike="noStrike" kern="1200" baseline="0" dirty="0" smtClean="0">
                <a:solidFill>
                  <a:schemeClr val="tx1"/>
                </a:solidFill>
                <a:latin typeface="+mn-lt"/>
                <a:ea typeface="+mn-ea"/>
                <a:cs typeface="+mn-cs"/>
              </a:rPr>
              <a:t>, en die verder wordt afgestemd met best </a:t>
            </a:r>
            <a:r>
              <a:rPr lang="nl-NL" sz="1200" b="0" i="0" u="none" strike="noStrike" kern="1200" baseline="0" dirty="0" err="1" smtClean="0">
                <a:solidFill>
                  <a:schemeClr val="tx1"/>
                </a:solidFill>
                <a:latin typeface="+mn-lt"/>
                <a:ea typeface="+mn-ea"/>
                <a:cs typeface="+mn-cs"/>
              </a:rPr>
              <a:t>practices</a:t>
            </a:r>
            <a:r>
              <a:rPr lang="nl-NL" sz="1200" b="0" i="0" u="none" strike="noStrike" kern="1200" baseline="0" dirty="0" smtClean="0">
                <a:solidFill>
                  <a:schemeClr val="tx1"/>
                </a:solidFill>
                <a:latin typeface="+mn-lt"/>
                <a:ea typeface="+mn-ea"/>
                <a:cs typeface="+mn-cs"/>
              </a:rPr>
              <a:t> uit het werkveld. Dat is</a:t>
            </a:r>
          </a:p>
          <a:p>
            <a:r>
              <a:rPr lang="nl-NL" sz="1200" b="0" i="0" u="none" strike="noStrike" kern="1200" baseline="0" dirty="0" smtClean="0">
                <a:solidFill>
                  <a:schemeClr val="tx1"/>
                </a:solidFill>
                <a:latin typeface="+mn-lt"/>
                <a:ea typeface="+mn-ea"/>
                <a:cs typeface="+mn-cs"/>
              </a:rPr>
              <a:t>goed voor de (</a:t>
            </a:r>
            <a:r>
              <a:rPr lang="nl-NL" sz="1200" b="0" i="0" u="none" strike="noStrike" kern="1200" baseline="0" dirty="0" err="1" smtClean="0">
                <a:solidFill>
                  <a:schemeClr val="tx1"/>
                </a:solidFill>
                <a:latin typeface="+mn-lt"/>
                <a:ea typeface="+mn-ea"/>
                <a:cs typeface="+mn-cs"/>
              </a:rPr>
              <a:t>inter</a:t>
            </a:r>
            <a:r>
              <a:rPr lang="nl-NL" sz="1200" b="0" i="0" u="none" strike="noStrike" kern="1200" baseline="0" dirty="0" smtClean="0">
                <a:solidFill>
                  <a:schemeClr val="tx1"/>
                </a:solidFill>
                <a:latin typeface="+mn-lt"/>
                <a:ea typeface="+mn-ea"/>
                <a:cs typeface="+mn-cs"/>
              </a:rPr>
              <a:t>)nationale samenwerking en standaardisatie, en daarmee voor onze eigen efficiëntie.</a:t>
            </a:r>
          </a:p>
          <a:p>
            <a:r>
              <a:rPr lang="nl-NL" sz="1200" b="0" i="0" u="none" strike="noStrike" kern="1200" baseline="0" dirty="0" smtClean="0">
                <a:solidFill>
                  <a:schemeClr val="tx1"/>
                </a:solidFill>
                <a:latin typeface="+mn-lt"/>
                <a:ea typeface="+mn-ea"/>
                <a:cs typeface="+mn-cs"/>
              </a:rPr>
              <a:t>Het Nationaal Archief hanteert deze onderverdeling in informatiesoorten:</a:t>
            </a:r>
          </a:p>
          <a:p>
            <a:r>
              <a:rPr lang="nl-NL" sz="1200" b="0" i="0" u="none" strike="noStrike" kern="1200" baseline="0" dirty="0" smtClean="0">
                <a:solidFill>
                  <a:schemeClr val="tx1"/>
                </a:solidFill>
                <a:latin typeface="+mn-lt"/>
                <a:ea typeface="+mn-ea"/>
                <a:cs typeface="+mn-cs"/>
              </a:rPr>
              <a:t>1. Audio (geluid)</a:t>
            </a:r>
          </a:p>
          <a:p>
            <a:r>
              <a:rPr lang="nl-NL" sz="1200" b="0" i="0" u="none" strike="noStrike" kern="1200" baseline="0" dirty="0" smtClean="0">
                <a:solidFill>
                  <a:schemeClr val="tx1"/>
                </a:solidFill>
                <a:latin typeface="+mn-lt"/>
                <a:ea typeface="+mn-ea"/>
                <a:cs typeface="+mn-cs"/>
              </a:rPr>
              <a:t>2. Database</a:t>
            </a:r>
          </a:p>
          <a:p>
            <a:r>
              <a:rPr lang="nl-NL" sz="1200" b="0" i="0" u="none" strike="noStrike" kern="1200" baseline="0" dirty="0" smtClean="0">
                <a:solidFill>
                  <a:schemeClr val="tx1"/>
                </a:solidFill>
                <a:latin typeface="+mn-lt"/>
                <a:ea typeface="+mn-ea"/>
                <a:cs typeface="+mn-cs"/>
              </a:rPr>
              <a:t>3. Document (</a:t>
            </a:r>
            <a:r>
              <a:rPr lang="nl-NL" sz="1200" b="0" i="0" u="none" strike="noStrike" kern="1200" baseline="0" dirty="0" err="1" smtClean="0">
                <a:solidFill>
                  <a:schemeClr val="tx1"/>
                </a:solidFill>
                <a:latin typeface="+mn-lt"/>
                <a:ea typeface="+mn-ea"/>
                <a:cs typeface="+mn-cs"/>
              </a:rPr>
              <a:t>tekstgebaseerde</a:t>
            </a:r>
            <a:r>
              <a:rPr lang="nl-NL" sz="1200" b="0" i="0" u="none" strike="noStrike" kern="1200" baseline="0" dirty="0" smtClean="0">
                <a:solidFill>
                  <a:schemeClr val="tx1"/>
                </a:solidFill>
                <a:latin typeface="+mn-lt"/>
                <a:ea typeface="+mn-ea"/>
                <a:cs typeface="+mn-cs"/>
              </a:rPr>
              <a:t> documenten)</a:t>
            </a:r>
          </a:p>
          <a:p>
            <a:r>
              <a:rPr lang="nl-NL" sz="1200" b="0" i="0" u="none" strike="noStrike" kern="1200" baseline="0" dirty="0" smtClean="0">
                <a:solidFill>
                  <a:schemeClr val="tx1"/>
                </a:solidFill>
                <a:latin typeface="+mn-lt"/>
                <a:ea typeface="+mn-ea"/>
                <a:cs typeface="+mn-cs"/>
              </a:rPr>
              <a:t>4. E-mail (berichten)</a:t>
            </a:r>
          </a:p>
          <a:p>
            <a:r>
              <a:rPr lang="nl-NL" sz="1200" b="0" i="0" u="none" strike="noStrike" kern="1200" baseline="0" dirty="0" smtClean="0">
                <a:solidFill>
                  <a:schemeClr val="tx1"/>
                </a:solidFill>
                <a:latin typeface="+mn-lt"/>
                <a:ea typeface="+mn-ea"/>
                <a:cs typeface="+mn-cs"/>
              </a:rPr>
              <a:t>5. Image (rasterplaatjes)</a:t>
            </a:r>
          </a:p>
          <a:p>
            <a:r>
              <a:rPr lang="nl-NL" sz="1200" b="0" i="0" u="none" strike="noStrike" kern="1200" baseline="0" dirty="0" smtClean="0">
                <a:solidFill>
                  <a:schemeClr val="tx1"/>
                </a:solidFill>
                <a:latin typeface="+mn-lt"/>
                <a:ea typeface="+mn-ea"/>
                <a:cs typeface="+mn-cs"/>
              </a:rPr>
              <a:t>6. Presentation</a:t>
            </a:r>
          </a:p>
          <a:p>
            <a:r>
              <a:rPr lang="nl-NL" sz="1200" b="0" i="0" u="none" strike="noStrike" kern="1200" baseline="0" dirty="0" smtClean="0">
                <a:solidFill>
                  <a:schemeClr val="tx1"/>
                </a:solidFill>
                <a:latin typeface="+mn-lt"/>
                <a:ea typeface="+mn-ea"/>
                <a:cs typeface="+mn-cs"/>
              </a:rPr>
              <a:t>7. Spreadsheet</a:t>
            </a:r>
          </a:p>
          <a:p>
            <a:r>
              <a:rPr lang="nl-NL" sz="1200" b="0" i="0" u="none" strike="noStrike" kern="1200" baseline="0" dirty="0" smtClean="0">
                <a:solidFill>
                  <a:schemeClr val="tx1"/>
                </a:solidFill>
                <a:latin typeface="+mn-lt"/>
                <a:ea typeface="+mn-ea"/>
                <a:cs typeface="+mn-cs"/>
              </a:rPr>
              <a:t>8. Vector image (schaalbare plaatjes)</a:t>
            </a:r>
          </a:p>
          <a:p>
            <a:r>
              <a:rPr lang="nl-NL" sz="1200" b="0" i="0" u="none" strike="noStrike" kern="1200" baseline="0" dirty="0" smtClean="0">
                <a:solidFill>
                  <a:schemeClr val="tx1"/>
                </a:solidFill>
                <a:latin typeface="+mn-lt"/>
                <a:ea typeface="+mn-ea"/>
                <a:cs typeface="+mn-cs"/>
              </a:rPr>
              <a:t>9. Video (bewegend beeld)</a:t>
            </a:r>
            <a:endParaRPr lang="nl-NL" dirty="0"/>
          </a:p>
        </p:txBody>
      </p:sp>
      <p:sp>
        <p:nvSpPr>
          <p:cNvPr id="4" name="Tijdelijke aanduiding voor dianummer 3"/>
          <p:cNvSpPr>
            <a:spLocks noGrp="1"/>
          </p:cNvSpPr>
          <p:nvPr>
            <p:ph type="sldNum" sz="quarter" idx="10"/>
          </p:nvPr>
        </p:nvSpPr>
        <p:spPr/>
        <p:txBody>
          <a:bodyPr/>
          <a:lstStyle/>
          <a:p>
            <a:pPr>
              <a:defRPr/>
            </a:pPr>
            <a:fld id="{06C5EF80-31A9-495F-84A9-8F85B35588CB}" type="slidenum">
              <a:rPr lang="en-GB" smtClean="0"/>
              <a:pPr>
                <a:defRPr/>
              </a:pPr>
              <a:t>12</a:t>
            </a:fld>
            <a:endParaRPr lang="en-GB"/>
          </a:p>
        </p:txBody>
      </p:sp>
    </p:spTree>
    <p:extLst>
      <p:ext uri="{BB962C8B-B14F-4D97-AF65-F5344CB8AC3E}">
        <p14:creationId xmlns:p14="http://schemas.microsoft.com/office/powerpoint/2010/main" val="516530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u="none" strike="noStrike" kern="1200" baseline="0" dirty="0" smtClean="0">
                <a:solidFill>
                  <a:schemeClr val="tx1"/>
                </a:solidFill>
                <a:latin typeface="+mn-lt"/>
                <a:ea typeface="+mn-ea"/>
                <a:cs typeface="+mn-cs"/>
              </a:rPr>
              <a:t>Twee categorieën formaten</a:t>
            </a:r>
          </a:p>
          <a:p>
            <a:r>
              <a:rPr lang="nl-NL" sz="1200" b="0" i="0" u="none" strike="noStrike" kern="1200" baseline="0" dirty="0" smtClean="0">
                <a:solidFill>
                  <a:schemeClr val="tx1"/>
                </a:solidFill>
                <a:latin typeface="+mn-lt"/>
                <a:ea typeface="+mn-ea"/>
                <a:cs typeface="+mn-cs"/>
              </a:rPr>
              <a:t>Het Nationaal Archief hanteert twee categorieën formaten:</a:t>
            </a:r>
          </a:p>
          <a:p>
            <a:r>
              <a:rPr lang="nl-NL" sz="1200" b="0" i="0" u="none" strike="noStrike" kern="1200" baseline="0" dirty="0" smtClean="0">
                <a:solidFill>
                  <a:schemeClr val="tx1"/>
                </a:solidFill>
                <a:latin typeface="+mn-lt"/>
                <a:ea typeface="+mn-ea"/>
                <a:cs typeface="+mn-cs"/>
              </a:rPr>
              <a:t>• </a:t>
            </a:r>
            <a:r>
              <a:rPr lang="nl-NL" sz="1200" b="0" i="1" u="none" strike="noStrike" kern="1200" baseline="0" dirty="0" smtClean="0">
                <a:solidFill>
                  <a:schemeClr val="tx1"/>
                </a:solidFill>
                <a:latin typeface="+mn-lt"/>
                <a:ea typeface="+mn-ea"/>
                <a:cs typeface="+mn-cs"/>
              </a:rPr>
              <a:t>Voorkeursformaten: </a:t>
            </a:r>
            <a:r>
              <a:rPr lang="nl-NL" sz="1200" b="0" i="0" u="none" strike="noStrike" kern="1200" baseline="0" dirty="0" smtClean="0">
                <a:solidFill>
                  <a:schemeClr val="tx1"/>
                </a:solidFill>
                <a:latin typeface="+mn-lt"/>
                <a:ea typeface="+mn-ea"/>
                <a:cs typeface="+mn-cs"/>
              </a:rPr>
              <a:t>dit zijn de ‘open’ formaten. Daarnaast kan het zijn dat voor bepaalde bestandstypes</a:t>
            </a:r>
          </a:p>
          <a:p>
            <a:r>
              <a:rPr lang="nl-NL" sz="1200" b="0" i="0" u="none" strike="noStrike" kern="1200" baseline="0" dirty="0" smtClean="0">
                <a:solidFill>
                  <a:schemeClr val="tx1"/>
                </a:solidFill>
                <a:latin typeface="+mn-lt"/>
                <a:ea typeface="+mn-ea"/>
                <a:cs typeface="+mn-cs"/>
              </a:rPr>
              <a:t>zogeheten ‘</a:t>
            </a:r>
            <a:r>
              <a:rPr lang="nl-NL" sz="1200" b="0" i="0" u="none" strike="noStrike" kern="1200" baseline="0" dirty="0" err="1" smtClean="0">
                <a:solidFill>
                  <a:schemeClr val="tx1"/>
                </a:solidFill>
                <a:latin typeface="+mn-lt"/>
                <a:ea typeface="+mn-ea"/>
                <a:cs typeface="+mn-cs"/>
              </a:rPr>
              <a:t>industry</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standards</a:t>
            </a:r>
            <a:r>
              <a:rPr lang="nl-NL" sz="1200" b="0" i="0" u="none" strike="noStrike" kern="1200" baseline="0" dirty="0" smtClean="0">
                <a:solidFill>
                  <a:schemeClr val="tx1"/>
                </a:solidFill>
                <a:latin typeface="+mn-lt"/>
                <a:ea typeface="+mn-ea"/>
                <a:cs typeface="+mn-cs"/>
              </a:rPr>
              <a:t>’ zijn die massaal worden gebruikt en voldoende gedocumenteerd zijn.</a:t>
            </a:r>
          </a:p>
          <a:p>
            <a:r>
              <a:rPr lang="nl-NL" sz="1200" b="0" i="0" u="none" strike="noStrike" kern="1200" baseline="0" dirty="0" smtClean="0">
                <a:solidFill>
                  <a:schemeClr val="tx1"/>
                </a:solidFill>
                <a:latin typeface="+mn-lt"/>
                <a:ea typeface="+mn-ea"/>
                <a:cs typeface="+mn-cs"/>
              </a:rPr>
              <a:t>• </a:t>
            </a:r>
            <a:r>
              <a:rPr lang="nl-NL" sz="1200" b="0" i="1" u="none" strike="noStrike" kern="1200" baseline="0" dirty="0" smtClean="0">
                <a:solidFill>
                  <a:schemeClr val="tx1"/>
                </a:solidFill>
                <a:latin typeface="+mn-lt"/>
                <a:ea typeface="+mn-ea"/>
                <a:cs typeface="+mn-cs"/>
              </a:rPr>
              <a:t>Acceptabele formaten: </a:t>
            </a:r>
            <a:r>
              <a:rPr lang="nl-NL" sz="1200" b="0" i="0" u="none" strike="noStrike" kern="1200" baseline="0" dirty="0" smtClean="0">
                <a:solidFill>
                  <a:schemeClr val="tx1"/>
                </a:solidFill>
                <a:latin typeface="+mn-lt"/>
                <a:ea typeface="+mn-ea"/>
                <a:cs typeface="+mn-cs"/>
              </a:rPr>
              <a:t>dit zijn formaten die niet (volledig) ‘open’ zijn, maar die toch acceptabel zijn voor het</a:t>
            </a:r>
          </a:p>
          <a:p>
            <a:r>
              <a:rPr lang="nl-NL" sz="1200" b="0" i="0" u="none" strike="noStrike" kern="1200" baseline="0" dirty="0" smtClean="0">
                <a:solidFill>
                  <a:schemeClr val="tx1"/>
                </a:solidFill>
                <a:latin typeface="+mn-lt"/>
                <a:ea typeface="+mn-ea"/>
                <a:cs typeface="+mn-cs"/>
              </a:rPr>
              <a:t>Nationaal Archief. De reden hiervoor kan zijn dat het Nationaal Archief (of andere (</a:t>
            </a:r>
            <a:r>
              <a:rPr lang="nl-NL" sz="1200" b="0" i="0" u="none" strike="noStrike" kern="1200" baseline="0" dirty="0" err="1" smtClean="0">
                <a:solidFill>
                  <a:schemeClr val="tx1"/>
                </a:solidFill>
                <a:latin typeface="+mn-lt"/>
                <a:ea typeface="+mn-ea"/>
                <a:cs typeface="+mn-cs"/>
              </a:rPr>
              <a:t>inter</a:t>
            </a:r>
            <a:r>
              <a:rPr lang="nl-NL" sz="1200" b="0" i="0" u="none" strike="noStrike" kern="1200" baseline="0" dirty="0" smtClean="0">
                <a:solidFill>
                  <a:schemeClr val="tx1"/>
                </a:solidFill>
                <a:latin typeface="+mn-lt"/>
                <a:ea typeface="+mn-ea"/>
                <a:cs typeface="+mn-cs"/>
              </a:rPr>
              <a:t>)nationale</a:t>
            </a:r>
          </a:p>
          <a:p>
            <a:r>
              <a:rPr lang="nl-NL" sz="1200" b="0" i="0" u="none" strike="noStrike" kern="1200" baseline="0" dirty="0" smtClean="0">
                <a:solidFill>
                  <a:schemeClr val="tx1"/>
                </a:solidFill>
                <a:latin typeface="+mn-lt"/>
                <a:ea typeface="+mn-ea"/>
                <a:cs typeface="+mn-cs"/>
              </a:rPr>
              <a:t>instanties) ervaring heeft met een bepaald formaat, en er een goede </a:t>
            </a:r>
            <a:r>
              <a:rPr lang="nl-NL" sz="1200" b="0" i="0" u="none" strike="noStrike" kern="1200" baseline="0" dirty="0" err="1" smtClean="0">
                <a:solidFill>
                  <a:schemeClr val="tx1"/>
                </a:solidFill>
                <a:latin typeface="+mn-lt"/>
                <a:ea typeface="+mn-ea"/>
                <a:cs typeface="+mn-cs"/>
              </a:rPr>
              <a:t>preservationstrategie</a:t>
            </a:r>
            <a:r>
              <a:rPr lang="nl-NL" sz="1200" b="0" i="0" u="none" strike="noStrike" kern="1200" baseline="0" dirty="0" smtClean="0">
                <a:solidFill>
                  <a:schemeClr val="tx1"/>
                </a:solidFill>
                <a:latin typeface="+mn-lt"/>
                <a:ea typeface="+mn-ea"/>
                <a:cs typeface="+mn-cs"/>
              </a:rPr>
              <a:t> voor heeft.</a:t>
            </a:r>
            <a:endParaRPr lang="nl-NL" dirty="0"/>
          </a:p>
        </p:txBody>
      </p:sp>
      <p:sp>
        <p:nvSpPr>
          <p:cNvPr id="4" name="Tijdelijke aanduiding voor dianummer 3"/>
          <p:cNvSpPr>
            <a:spLocks noGrp="1"/>
          </p:cNvSpPr>
          <p:nvPr>
            <p:ph type="sldNum" sz="quarter" idx="10"/>
          </p:nvPr>
        </p:nvSpPr>
        <p:spPr/>
        <p:txBody>
          <a:bodyPr/>
          <a:lstStyle/>
          <a:p>
            <a:pPr>
              <a:defRPr/>
            </a:pPr>
            <a:fld id="{06C5EF80-31A9-495F-84A9-8F85B35588CB}" type="slidenum">
              <a:rPr lang="en-GB" smtClean="0"/>
              <a:pPr>
                <a:defRPr/>
              </a:pPr>
              <a:t>13</a:t>
            </a:fld>
            <a:endParaRPr lang="en-GB"/>
          </a:p>
        </p:txBody>
      </p:sp>
    </p:spTree>
    <p:extLst>
      <p:ext uri="{BB962C8B-B14F-4D97-AF65-F5344CB8AC3E}">
        <p14:creationId xmlns:p14="http://schemas.microsoft.com/office/powerpoint/2010/main" val="516530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06C5EF80-31A9-495F-84A9-8F85B35588CB}" type="slidenum">
              <a:rPr lang="en-GB" smtClean="0"/>
              <a:pPr>
                <a:defRPr/>
              </a:pPr>
              <a:t>14</a:t>
            </a:fld>
            <a:endParaRPr lang="en-GB"/>
          </a:p>
        </p:txBody>
      </p:sp>
    </p:spTree>
    <p:extLst>
      <p:ext uri="{BB962C8B-B14F-4D97-AF65-F5344CB8AC3E}">
        <p14:creationId xmlns:p14="http://schemas.microsoft.com/office/powerpoint/2010/main" val="1121282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lstStyle/>
          <a:p>
            <a:pPr eaLnBrk="1" fontAlgn="auto" hangingPunct="1">
              <a:spcBef>
                <a:spcPts val="0"/>
              </a:spcBef>
              <a:spcAft>
                <a:spcPts val="0"/>
              </a:spcAft>
              <a:defRPr/>
            </a:pPr>
            <a:r>
              <a:rPr lang="nl-NL" dirty="0" smtClean="0">
                <a:cs typeface="Arial" pitchFamily="34" charset="0"/>
              </a:rPr>
              <a:t>Afbeelding: </a:t>
            </a:r>
            <a:r>
              <a:rPr lang="nl-NL" dirty="0" smtClean="0">
                <a:hlinkClick r:id="rId3"/>
              </a:rPr>
              <a:t>www.digitalbevaring.dk</a:t>
            </a:r>
            <a:r>
              <a:rPr lang="nl-NL" dirty="0" smtClean="0"/>
              <a:t> (CC-</a:t>
            </a:r>
            <a:r>
              <a:rPr lang="nl-NL" dirty="0" err="1" smtClean="0"/>
              <a:t>By</a:t>
            </a:r>
            <a:r>
              <a:rPr lang="nl-NL" dirty="0" smtClean="0"/>
              <a:t>)</a:t>
            </a:r>
            <a:endParaRPr lang="nl-NL" dirty="0" smtClean="0">
              <a:cs typeface="Arial" pitchFamily="34" charset="0"/>
            </a:endParaRPr>
          </a:p>
          <a:p>
            <a:pPr eaLnBrk="1" fontAlgn="auto" hangingPunct="1">
              <a:spcBef>
                <a:spcPts val="0"/>
              </a:spcBef>
              <a:spcAft>
                <a:spcPts val="0"/>
              </a:spcAft>
              <a:defRPr/>
            </a:pPr>
            <a:endParaRPr lang="nl-NL" dirty="0" smtClean="0"/>
          </a:p>
          <a:p>
            <a:pPr marL="685800" indent="-685800" eaLnBrk="1" fontAlgn="auto" hangingPunct="1">
              <a:spcBef>
                <a:spcPct val="0"/>
              </a:spcBef>
              <a:spcAft>
                <a:spcPts val="0"/>
              </a:spcAft>
              <a:defRPr/>
            </a:pPr>
            <a:r>
              <a:rPr lang="nl-NL" altLang="en-US" dirty="0" smtClean="0">
                <a:solidFill>
                  <a:srgbClr val="113552"/>
                </a:solidFill>
                <a:latin typeface="Verdana" panose="020B0604030504040204" pitchFamily="34" charset="0"/>
                <a:ea typeface="Verdana" panose="020B0604030504040204" pitchFamily="34" charset="0"/>
                <a:cs typeface="Verdana" panose="020B0604030504040204" pitchFamily="34" charset="0"/>
              </a:rPr>
              <a:t>Randvoorwaarden voor de impactanalyse is het aanleveren van een representatieve dataset. Je moet zodoende voor de start van de impactanalyse weten welk archief je gaat uitplaatsen/overbrengen. Het advies hierbij is; kies een overzichtelijk afgesloten archief voor een eerste aansluiting. Maak het niet meteen te complex. Bijvoorbeeld een archief wat redelijk op orde is, openbaar en niet meer dan 15.000 bestanden. </a:t>
            </a:r>
          </a:p>
          <a:p>
            <a:pPr eaLnBrk="1" fontAlgn="auto" hangingPunct="1">
              <a:spcBef>
                <a:spcPts val="0"/>
              </a:spcBef>
              <a:spcAft>
                <a:spcPts val="0"/>
              </a:spcAft>
              <a:defRPr/>
            </a:pPr>
            <a:endParaRPr lang="nl-NL" dirty="0" smtClean="0"/>
          </a:p>
          <a:p>
            <a:pPr eaLnBrk="1" fontAlgn="auto" hangingPunct="1">
              <a:spcBef>
                <a:spcPts val="0"/>
              </a:spcBef>
              <a:spcAft>
                <a:spcPts val="0"/>
              </a:spcAft>
              <a:defRPr/>
            </a:pPr>
            <a:r>
              <a:rPr lang="nl-NL" dirty="0" smtClean="0"/>
              <a:t>Voorbeelden: BZ en IND</a:t>
            </a:r>
          </a:p>
          <a:p>
            <a:pPr eaLnBrk="1" fontAlgn="auto" hangingPunct="1">
              <a:spcBef>
                <a:spcPts val="0"/>
              </a:spcBef>
              <a:spcAft>
                <a:spcPts val="0"/>
              </a:spcAft>
              <a:defRPr/>
            </a:pPr>
            <a:endParaRPr lang="nl-NL" dirty="0" smtClean="0"/>
          </a:p>
          <a:p>
            <a:pPr marL="0" lvl="1" eaLnBrk="1" fontAlgn="auto" hangingPunct="1">
              <a:spcBef>
                <a:spcPts val="0"/>
              </a:spcBef>
              <a:spcAft>
                <a:spcPts val="0"/>
              </a:spcAft>
              <a:defRPr/>
            </a:pPr>
            <a:r>
              <a:rPr lang="nl-NL" dirty="0" smtClean="0"/>
              <a:t>Tot nu toe nog geen gestructureerde data (</a:t>
            </a:r>
            <a:r>
              <a:rPr lang="nl-NL" dirty="0" err="1" smtClean="0"/>
              <a:t>db’s</a:t>
            </a:r>
            <a:r>
              <a:rPr lang="nl-NL" dirty="0" smtClean="0"/>
              <a:t>), maar dat komt er zeker aan</a:t>
            </a:r>
          </a:p>
          <a:p>
            <a:pPr eaLnBrk="1" fontAlgn="auto" hangingPunct="1">
              <a:spcBef>
                <a:spcPts val="0"/>
              </a:spcBef>
              <a:spcAft>
                <a:spcPts val="0"/>
              </a:spcAft>
              <a:defRPr/>
            </a:pPr>
            <a:endParaRPr lang="nl-NL" dirty="0" smtClean="0"/>
          </a:p>
          <a:p>
            <a:pPr eaLnBrk="1" fontAlgn="auto" hangingPunct="1">
              <a:spcBef>
                <a:spcPts val="0"/>
              </a:spcBef>
              <a:spcAft>
                <a:spcPts val="0"/>
              </a:spcAft>
              <a:defRPr/>
            </a:pPr>
            <a:endParaRPr lang="nl-NL" dirty="0"/>
          </a:p>
        </p:txBody>
      </p:sp>
      <p:sp>
        <p:nvSpPr>
          <p:cNvPr id="70660" name="Tijdelijke aanduiding voor dia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5B660AA-FA00-41CE-9C4C-EFE1F587EA2A}" type="slidenum">
              <a:rPr lang="nl-NL" altLang="nl-NL" smtClean="0"/>
              <a:pPr fontAlgn="base">
                <a:spcBef>
                  <a:spcPct val="0"/>
                </a:spcBef>
                <a:spcAft>
                  <a:spcPct val="0"/>
                </a:spcAft>
                <a:defRPr/>
              </a:pPr>
              <a:t>15</a:t>
            </a:fld>
            <a:endParaRPr lang="nl-NL" altLang="nl-N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06C5EF80-31A9-495F-84A9-8F85B35588CB}" type="slidenum">
              <a:rPr lang="en-GB" smtClean="0"/>
              <a:pPr>
                <a:defRPr/>
              </a:pPr>
              <a:t>16</a:t>
            </a:fld>
            <a:endParaRPr lang="en-GB"/>
          </a:p>
        </p:txBody>
      </p:sp>
    </p:spTree>
    <p:extLst>
      <p:ext uri="{BB962C8B-B14F-4D97-AF65-F5344CB8AC3E}">
        <p14:creationId xmlns:p14="http://schemas.microsoft.com/office/powerpoint/2010/main" val="1121282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smtClean="0"/>
              <a:t>Bij ‘gedrag’ raken we aan ‘significant properties’ of essentiële eigenschappen: de eigenschappen van een Informatie Object die bewaard moeten blijven, en waarmee de continue toegang, het gebruik en de betekenis van het Informatie Object door de tijd en door nieuwe technologieën heen gehandhaafd blijft en kan worden. Omdat (zie vorige dia) we nog niet altijd de impact van significant properties kunnen inschatten, laten we ze grotendeels buiten beschouwing in impactanalyses.</a:t>
            </a:r>
          </a:p>
        </p:txBody>
      </p:sp>
      <p:sp>
        <p:nvSpPr>
          <p:cNvPr id="52228" name="Tijdelijke aanduiding voor dia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6426CC8-7D16-4923-8340-37FD40B5C0B9}" type="slidenum">
              <a:rPr lang="nl-NL" altLang="nl-NL" smtClean="0"/>
              <a:pPr fontAlgn="base">
                <a:spcBef>
                  <a:spcPct val="0"/>
                </a:spcBef>
                <a:spcAft>
                  <a:spcPct val="0"/>
                </a:spcAft>
                <a:defRPr/>
              </a:pPr>
              <a:t>17</a:t>
            </a:fld>
            <a:endParaRPr lang="nl-NL" altLang="nl-N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smtClean="0"/>
              <a:t>Informatiesoorten: tekstbestanden zijn doorgaans makkelijker te preserveren dan databases of software.</a:t>
            </a:r>
          </a:p>
          <a:p>
            <a:pPr eaLnBrk="1" hangingPunct="1">
              <a:spcBef>
                <a:spcPct val="0"/>
              </a:spcBef>
            </a:pPr>
            <a:r>
              <a:rPr lang="nl-NL" altLang="nl-NL" smtClean="0"/>
              <a:t>Voorkeursformaten: bij voorkeur levert de zorgdrager informatie aan in bestandsformaten die onze voorkeur hebben, of die we acceptabel vinden.</a:t>
            </a:r>
          </a:p>
          <a:p>
            <a:pPr eaLnBrk="1" hangingPunct="1">
              <a:spcBef>
                <a:spcPct val="0"/>
              </a:spcBef>
            </a:pPr>
            <a:r>
              <a:rPr lang="nl-NL" altLang="nl-NL" smtClean="0"/>
              <a:t>Gedragselementen: het preserveren van gedrag, zoals formules in spreadsheets of stored procedures in databases, vergt doorgaans extra preservationinspanningen.</a:t>
            </a:r>
          </a:p>
          <a:p>
            <a:pPr eaLnBrk="1" hangingPunct="1">
              <a:spcBef>
                <a:spcPct val="0"/>
              </a:spcBef>
            </a:pPr>
            <a:r>
              <a:rPr lang="nl-NL" altLang="nl-NL" smtClean="0"/>
              <a:t>Encryptie: het NA wil geen geëncrypte bestanden archiveren, of de sleutel ontvangen zodat wij voor de-encryptie kunnen zorgen, anders komt de toegankelijkheid in het gedrang.</a:t>
            </a:r>
          </a:p>
          <a:p>
            <a:pPr eaLnBrk="1" hangingPunct="1">
              <a:spcBef>
                <a:spcPct val="0"/>
              </a:spcBef>
            </a:pPr>
            <a:r>
              <a:rPr lang="nl-NL" altLang="nl-NL" smtClean="0"/>
              <a:t>Digitale handtekeningen: documenten met digitale handtekeningen vergen extra preservationinspanningen, vooral als ze nog juridische waarde hebben.</a:t>
            </a:r>
          </a:p>
          <a:p>
            <a:pPr eaLnBrk="1" hangingPunct="1">
              <a:spcBef>
                <a:spcPct val="0"/>
              </a:spcBef>
            </a:pPr>
            <a:endParaRPr lang="nl-NL" altLang="nl-NL" smtClean="0"/>
          </a:p>
        </p:txBody>
      </p:sp>
      <p:sp>
        <p:nvSpPr>
          <p:cNvPr id="53252" name="Tijdelijke aanduiding voor dia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E1C3D75-37EB-414B-8839-01EF1EAAB3D2}" type="slidenum">
              <a:rPr lang="nl-NL" altLang="nl-NL" smtClean="0"/>
              <a:pPr fontAlgn="base">
                <a:spcBef>
                  <a:spcPct val="0"/>
                </a:spcBef>
                <a:spcAft>
                  <a:spcPct val="0"/>
                </a:spcAft>
                <a:defRPr/>
              </a:pPr>
              <a:t>18</a:t>
            </a:fld>
            <a:endParaRPr lang="nl-NL" altLang="nl-N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06C5EF80-31A9-495F-84A9-8F85B35588CB}" type="slidenum">
              <a:rPr lang="en-GB" smtClean="0"/>
              <a:pPr>
                <a:defRPr/>
              </a:pPr>
              <a:t>19</a:t>
            </a:fld>
            <a:endParaRPr lang="en-GB"/>
          </a:p>
        </p:txBody>
      </p:sp>
    </p:spTree>
    <p:extLst>
      <p:ext uri="{BB962C8B-B14F-4D97-AF65-F5344CB8AC3E}">
        <p14:creationId xmlns:p14="http://schemas.microsoft.com/office/powerpoint/2010/main" val="516530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06C5EF80-31A9-495F-84A9-8F85B35588CB}" type="slidenum">
              <a:rPr lang="en-GB" smtClean="0"/>
              <a:pPr>
                <a:defRPr/>
              </a:pPr>
              <a:t>20</a:t>
            </a:fld>
            <a:endParaRPr lang="en-GB"/>
          </a:p>
        </p:txBody>
      </p:sp>
    </p:spTree>
    <p:extLst>
      <p:ext uri="{BB962C8B-B14F-4D97-AF65-F5344CB8AC3E}">
        <p14:creationId xmlns:p14="http://schemas.microsoft.com/office/powerpoint/2010/main" val="1121282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lstStyle/>
          <a:p>
            <a:pPr eaLnBrk="1" fontAlgn="auto" hangingPunct="1">
              <a:spcBef>
                <a:spcPts val="0"/>
              </a:spcBef>
              <a:spcAft>
                <a:spcPts val="0"/>
              </a:spcAft>
              <a:defRPr/>
            </a:pPr>
            <a:r>
              <a:rPr lang="nl-NL" dirty="0" smtClean="0">
                <a:cs typeface="Arial" pitchFamily="34" charset="0"/>
              </a:rPr>
              <a:t>Afbeelding: </a:t>
            </a:r>
            <a:r>
              <a:rPr lang="nl-NL" dirty="0" smtClean="0">
                <a:hlinkClick r:id="rId3"/>
              </a:rPr>
              <a:t>www.digitalbevaring.dk</a:t>
            </a:r>
            <a:r>
              <a:rPr lang="nl-NL" dirty="0" smtClean="0"/>
              <a:t> (CC-</a:t>
            </a:r>
            <a:r>
              <a:rPr lang="nl-NL" dirty="0" err="1" smtClean="0"/>
              <a:t>By</a:t>
            </a:r>
            <a:r>
              <a:rPr lang="nl-NL" dirty="0" smtClean="0"/>
              <a:t>)</a:t>
            </a:r>
            <a:endParaRPr lang="nl-NL" dirty="0" smtClean="0">
              <a:cs typeface="Arial" pitchFamily="34" charset="0"/>
            </a:endParaRPr>
          </a:p>
          <a:p>
            <a:pPr eaLnBrk="1" fontAlgn="auto" hangingPunct="1">
              <a:spcBef>
                <a:spcPts val="0"/>
              </a:spcBef>
              <a:spcAft>
                <a:spcPts val="0"/>
              </a:spcAft>
              <a:defRPr/>
            </a:pPr>
            <a:endParaRPr lang="nl-NL" dirty="0" smtClean="0"/>
          </a:p>
          <a:p>
            <a:pPr marL="685800" indent="-685800" eaLnBrk="1" fontAlgn="auto" hangingPunct="1">
              <a:spcBef>
                <a:spcPct val="0"/>
              </a:spcBef>
              <a:spcAft>
                <a:spcPts val="0"/>
              </a:spcAft>
              <a:defRPr/>
            </a:pPr>
            <a:r>
              <a:rPr lang="nl-NL" altLang="en-US" dirty="0" smtClean="0">
                <a:solidFill>
                  <a:srgbClr val="113552"/>
                </a:solidFill>
                <a:latin typeface="Verdana" panose="020B0604030504040204" pitchFamily="34" charset="0"/>
                <a:ea typeface="Verdana" panose="020B0604030504040204" pitchFamily="34" charset="0"/>
                <a:cs typeface="Verdana" panose="020B0604030504040204" pitchFamily="34" charset="0"/>
              </a:rPr>
              <a:t>Randvoorwaarden voor de impactanalyse is het aanleveren van een representatieve dataset. Je moet zodoende voor de start van de impactanalyse weten welk archief je gaat uitplaatsen/overbrengen. Het advies hierbij is; kies een overzichtelijk afgesloten archief voor een eerste aansluiting. Maak het niet meteen te complex. Bijvoorbeeld een archief wat redelijk op orde is, openbaar en niet meer dan 15.000 bestanden. </a:t>
            </a:r>
          </a:p>
          <a:p>
            <a:pPr eaLnBrk="1" fontAlgn="auto" hangingPunct="1">
              <a:spcBef>
                <a:spcPts val="0"/>
              </a:spcBef>
              <a:spcAft>
                <a:spcPts val="0"/>
              </a:spcAft>
              <a:defRPr/>
            </a:pPr>
            <a:endParaRPr lang="nl-NL" dirty="0" smtClean="0"/>
          </a:p>
          <a:p>
            <a:pPr eaLnBrk="1" fontAlgn="auto" hangingPunct="1">
              <a:spcBef>
                <a:spcPts val="0"/>
              </a:spcBef>
              <a:spcAft>
                <a:spcPts val="0"/>
              </a:spcAft>
              <a:defRPr/>
            </a:pPr>
            <a:r>
              <a:rPr lang="nl-NL" dirty="0" smtClean="0"/>
              <a:t>Voorbeelden: BZ en IND</a:t>
            </a:r>
          </a:p>
          <a:p>
            <a:pPr eaLnBrk="1" fontAlgn="auto" hangingPunct="1">
              <a:spcBef>
                <a:spcPts val="0"/>
              </a:spcBef>
              <a:spcAft>
                <a:spcPts val="0"/>
              </a:spcAft>
              <a:defRPr/>
            </a:pPr>
            <a:endParaRPr lang="nl-NL" dirty="0" smtClean="0"/>
          </a:p>
          <a:p>
            <a:pPr marL="0" lvl="1" eaLnBrk="1" fontAlgn="auto" hangingPunct="1">
              <a:spcBef>
                <a:spcPts val="0"/>
              </a:spcBef>
              <a:spcAft>
                <a:spcPts val="0"/>
              </a:spcAft>
              <a:defRPr/>
            </a:pPr>
            <a:r>
              <a:rPr lang="nl-NL" dirty="0" smtClean="0"/>
              <a:t>Tot nu toe nog geen gestructureerde data (</a:t>
            </a:r>
            <a:r>
              <a:rPr lang="nl-NL" dirty="0" err="1" smtClean="0"/>
              <a:t>db’s</a:t>
            </a:r>
            <a:r>
              <a:rPr lang="nl-NL" dirty="0" smtClean="0"/>
              <a:t>), maar dat komt er zeker aan</a:t>
            </a:r>
          </a:p>
          <a:p>
            <a:pPr eaLnBrk="1" fontAlgn="auto" hangingPunct="1">
              <a:spcBef>
                <a:spcPts val="0"/>
              </a:spcBef>
              <a:spcAft>
                <a:spcPts val="0"/>
              </a:spcAft>
              <a:defRPr/>
            </a:pPr>
            <a:endParaRPr lang="nl-NL" dirty="0" smtClean="0"/>
          </a:p>
          <a:p>
            <a:pPr eaLnBrk="1" fontAlgn="auto" hangingPunct="1">
              <a:spcBef>
                <a:spcPts val="0"/>
              </a:spcBef>
              <a:spcAft>
                <a:spcPts val="0"/>
              </a:spcAft>
              <a:defRPr/>
            </a:pPr>
            <a:endParaRPr lang="nl-NL" dirty="0"/>
          </a:p>
        </p:txBody>
      </p:sp>
      <p:sp>
        <p:nvSpPr>
          <p:cNvPr id="70660" name="Tijdelijke aanduiding voor dia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5B660AA-FA00-41CE-9C4C-EFE1F587EA2A}" type="slidenum">
              <a:rPr lang="nl-NL" altLang="nl-NL" smtClean="0"/>
              <a:pPr fontAlgn="base">
                <a:spcBef>
                  <a:spcPct val="0"/>
                </a:spcBef>
                <a:spcAft>
                  <a:spcPct val="0"/>
                </a:spcAft>
                <a:defRPr/>
              </a:pPr>
              <a:t>21</a:t>
            </a:fld>
            <a:endParaRPr lang="nl-NL" altLang="nl-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06C5EF80-31A9-495F-84A9-8F85B35588CB}" type="slidenum">
              <a:rPr lang="en-GB" smtClean="0"/>
              <a:pPr>
                <a:defRPr/>
              </a:pPr>
              <a:t>2</a:t>
            </a:fld>
            <a:endParaRPr lang="en-GB"/>
          </a:p>
        </p:txBody>
      </p:sp>
    </p:spTree>
    <p:extLst>
      <p:ext uri="{BB962C8B-B14F-4D97-AF65-F5344CB8AC3E}">
        <p14:creationId xmlns:p14="http://schemas.microsoft.com/office/powerpoint/2010/main" val="1121282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lstStyle/>
          <a:p>
            <a:pPr eaLnBrk="1" fontAlgn="auto" hangingPunct="1">
              <a:spcBef>
                <a:spcPts val="0"/>
              </a:spcBef>
              <a:spcAft>
                <a:spcPts val="0"/>
              </a:spcAft>
              <a:defRPr/>
            </a:pPr>
            <a:r>
              <a:rPr lang="nl-NL" dirty="0" smtClean="0">
                <a:cs typeface="Arial" pitchFamily="34" charset="0"/>
              </a:rPr>
              <a:t>Afbeelding: </a:t>
            </a:r>
            <a:r>
              <a:rPr lang="nl-NL" dirty="0" smtClean="0">
                <a:hlinkClick r:id="rId3"/>
              </a:rPr>
              <a:t>www.digitalbevaring.dk</a:t>
            </a:r>
            <a:r>
              <a:rPr lang="nl-NL" dirty="0" smtClean="0"/>
              <a:t> (CC-</a:t>
            </a:r>
            <a:r>
              <a:rPr lang="nl-NL" dirty="0" err="1" smtClean="0"/>
              <a:t>By</a:t>
            </a:r>
            <a:r>
              <a:rPr lang="nl-NL" dirty="0" smtClean="0"/>
              <a:t>)</a:t>
            </a:r>
            <a:endParaRPr lang="nl-NL" dirty="0" smtClean="0">
              <a:cs typeface="Arial" pitchFamily="34" charset="0"/>
            </a:endParaRPr>
          </a:p>
          <a:p>
            <a:pPr eaLnBrk="1" fontAlgn="auto" hangingPunct="1">
              <a:spcBef>
                <a:spcPts val="0"/>
              </a:spcBef>
              <a:spcAft>
                <a:spcPts val="0"/>
              </a:spcAft>
              <a:defRPr/>
            </a:pPr>
            <a:endParaRPr lang="nl-NL" dirty="0" smtClean="0"/>
          </a:p>
          <a:p>
            <a:pPr marL="685800" indent="-685800" eaLnBrk="1" fontAlgn="auto" hangingPunct="1">
              <a:spcBef>
                <a:spcPct val="0"/>
              </a:spcBef>
              <a:spcAft>
                <a:spcPts val="0"/>
              </a:spcAft>
              <a:defRPr/>
            </a:pPr>
            <a:r>
              <a:rPr lang="nl-NL" altLang="en-US" dirty="0" smtClean="0">
                <a:solidFill>
                  <a:srgbClr val="113552"/>
                </a:solidFill>
                <a:latin typeface="Verdana" panose="020B0604030504040204" pitchFamily="34" charset="0"/>
                <a:ea typeface="Verdana" panose="020B0604030504040204" pitchFamily="34" charset="0"/>
                <a:cs typeface="Verdana" panose="020B0604030504040204" pitchFamily="34" charset="0"/>
              </a:rPr>
              <a:t>Randvoorwaarden voor de impactanalyse is het aanleveren van een representatieve dataset. Je moet zodoende voor de start van de impactanalyse weten welk archief je gaat uitplaatsen/overbrengen. Het advies hierbij is; kies een overzichtelijk afgesloten archief voor een eerste aansluiting. Maak het niet meteen te complex. Bijvoorbeeld een archief wat redelijk op orde is, openbaar en niet meer dan 15.000 bestanden. </a:t>
            </a:r>
          </a:p>
          <a:p>
            <a:pPr eaLnBrk="1" fontAlgn="auto" hangingPunct="1">
              <a:spcBef>
                <a:spcPts val="0"/>
              </a:spcBef>
              <a:spcAft>
                <a:spcPts val="0"/>
              </a:spcAft>
              <a:defRPr/>
            </a:pPr>
            <a:endParaRPr lang="nl-NL" dirty="0" smtClean="0"/>
          </a:p>
          <a:p>
            <a:pPr eaLnBrk="1" fontAlgn="auto" hangingPunct="1">
              <a:spcBef>
                <a:spcPts val="0"/>
              </a:spcBef>
              <a:spcAft>
                <a:spcPts val="0"/>
              </a:spcAft>
              <a:defRPr/>
            </a:pPr>
            <a:r>
              <a:rPr lang="nl-NL" dirty="0" smtClean="0"/>
              <a:t>Voorbeelden: BZ en IND</a:t>
            </a:r>
          </a:p>
          <a:p>
            <a:pPr eaLnBrk="1" fontAlgn="auto" hangingPunct="1">
              <a:spcBef>
                <a:spcPts val="0"/>
              </a:spcBef>
              <a:spcAft>
                <a:spcPts val="0"/>
              </a:spcAft>
              <a:defRPr/>
            </a:pPr>
            <a:endParaRPr lang="nl-NL" dirty="0" smtClean="0"/>
          </a:p>
          <a:p>
            <a:pPr marL="0" lvl="1" eaLnBrk="1" fontAlgn="auto" hangingPunct="1">
              <a:spcBef>
                <a:spcPts val="0"/>
              </a:spcBef>
              <a:spcAft>
                <a:spcPts val="0"/>
              </a:spcAft>
              <a:defRPr/>
            </a:pPr>
            <a:r>
              <a:rPr lang="nl-NL" dirty="0" smtClean="0"/>
              <a:t>Tot nu toe nog geen gestructureerde data (</a:t>
            </a:r>
            <a:r>
              <a:rPr lang="nl-NL" dirty="0" err="1" smtClean="0"/>
              <a:t>db’s</a:t>
            </a:r>
            <a:r>
              <a:rPr lang="nl-NL" dirty="0" smtClean="0"/>
              <a:t>), maar dat komt er zeker aan</a:t>
            </a:r>
          </a:p>
          <a:p>
            <a:pPr eaLnBrk="1" fontAlgn="auto" hangingPunct="1">
              <a:spcBef>
                <a:spcPts val="0"/>
              </a:spcBef>
              <a:spcAft>
                <a:spcPts val="0"/>
              </a:spcAft>
              <a:defRPr/>
            </a:pPr>
            <a:endParaRPr lang="nl-NL" dirty="0" smtClean="0"/>
          </a:p>
          <a:p>
            <a:pPr eaLnBrk="1" fontAlgn="auto" hangingPunct="1">
              <a:spcBef>
                <a:spcPts val="0"/>
              </a:spcBef>
              <a:spcAft>
                <a:spcPts val="0"/>
              </a:spcAft>
              <a:defRPr/>
            </a:pPr>
            <a:endParaRPr lang="nl-NL" dirty="0"/>
          </a:p>
        </p:txBody>
      </p:sp>
      <p:sp>
        <p:nvSpPr>
          <p:cNvPr id="70660" name="Tijdelijke aanduiding voor dia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5B660AA-FA00-41CE-9C4C-EFE1F587EA2A}" type="slidenum">
              <a:rPr lang="nl-NL" altLang="nl-NL" smtClean="0"/>
              <a:pPr fontAlgn="base">
                <a:spcBef>
                  <a:spcPct val="0"/>
                </a:spcBef>
                <a:spcAft>
                  <a:spcPct val="0"/>
                </a:spcAft>
                <a:defRPr/>
              </a:pPr>
              <a:t>22</a:t>
            </a:fld>
            <a:endParaRPr lang="nl-NL" altLang="nl-NL"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lstStyle/>
          <a:p>
            <a:pPr eaLnBrk="1" fontAlgn="auto" hangingPunct="1">
              <a:spcBef>
                <a:spcPts val="0"/>
              </a:spcBef>
              <a:spcAft>
                <a:spcPts val="0"/>
              </a:spcAft>
              <a:defRPr/>
            </a:pPr>
            <a:endParaRPr lang="nl-NL" dirty="0"/>
          </a:p>
        </p:txBody>
      </p:sp>
      <p:sp>
        <p:nvSpPr>
          <p:cNvPr id="70660" name="Tijdelijke aanduiding voor dia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5B660AA-FA00-41CE-9C4C-EFE1F587EA2A}" type="slidenum">
              <a:rPr lang="nl-NL" altLang="nl-NL" smtClean="0"/>
              <a:pPr fontAlgn="base">
                <a:spcBef>
                  <a:spcPct val="0"/>
                </a:spcBef>
                <a:spcAft>
                  <a:spcPct val="0"/>
                </a:spcAft>
                <a:defRPr/>
              </a:pPr>
              <a:t>23</a:t>
            </a:fld>
            <a:endParaRPr lang="nl-NL" altLang="nl-NL"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lstStyle/>
          <a:p>
            <a:pPr eaLnBrk="1" fontAlgn="auto" hangingPunct="1">
              <a:spcBef>
                <a:spcPts val="0"/>
              </a:spcBef>
              <a:spcAft>
                <a:spcPts val="0"/>
              </a:spcAft>
              <a:defRPr/>
            </a:pPr>
            <a:endParaRPr lang="nl-NL" dirty="0"/>
          </a:p>
        </p:txBody>
      </p:sp>
      <p:sp>
        <p:nvSpPr>
          <p:cNvPr id="70660" name="Tijdelijke aanduiding voor dia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5B660AA-FA00-41CE-9C4C-EFE1F587EA2A}" type="slidenum">
              <a:rPr lang="nl-NL" altLang="nl-NL" smtClean="0"/>
              <a:pPr fontAlgn="base">
                <a:spcBef>
                  <a:spcPct val="0"/>
                </a:spcBef>
                <a:spcAft>
                  <a:spcPct val="0"/>
                </a:spcAft>
                <a:defRPr/>
              </a:pPr>
              <a:t>24</a:t>
            </a:fld>
            <a:endParaRPr lang="nl-NL" altLang="nl-NL"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lstStyle/>
          <a:p>
            <a:pPr eaLnBrk="1" fontAlgn="auto" hangingPunct="1">
              <a:spcBef>
                <a:spcPts val="0"/>
              </a:spcBef>
              <a:spcAft>
                <a:spcPts val="0"/>
              </a:spcAft>
              <a:defRPr/>
            </a:pPr>
            <a:r>
              <a:rPr lang="nl-NL" baseline="0" dirty="0" smtClean="0">
                <a:cs typeface="Arial" pitchFamily="34" charset="0"/>
              </a:rPr>
              <a:t>Afbeelding: </a:t>
            </a:r>
            <a:r>
              <a:rPr lang="nl-NL" baseline="0" dirty="0" smtClean="0">
                <a:hlinkClick r:id="rId3"/>
              </a:rPr>
              <a:t>www.digitalbevaring.dk</a:t>
            </a:r>
            <a:r>
              <a:rPr lang="nl-NL" baseline="0" dirty="0" smtClean="0"/>
              <a:t> (CC-</a:t>
            </a:r>
            <a:r>
              <a:rPr lang="nl-NL" baseline="0" dirty="0" err="1" smtClean="0"/>
              <a:t>By</a:t>
            </a:r>
            <a:r>
              <a:rPr lang="nl-NL" baseline="0" dirty="0" smtClean="0"/>
              <a:t>)</a:t>
            </a:r>
          </a:p>
          <a:p>
            <a:pPr eaLnBrk="1" fontAlgn="auto" hangingPunct="1">
              <a:spcBef>
                <a:spcPts val="0"/>
              </a:spcBef>
              <a:spcAft>
                <a:spcPts val="0"/>
              </a:spcAft>
              <a:defRPr/>
            </a:pPr>
            <a:r>
              <a:rPr lang="nl-NL" baseline="0" dirty="0" smtClean="0">
                <a:cs typeface="Arial" pitchFamily="34" charset="0"/>
              </a:rPr>
              <a:t>	https://www.singelswimutrecht.nl/vrijwilligers </a:t>
            </a:r>
          </a:p>
          <a:p>
            <a:pPr eaLnBrk="1" fontAlgn="auto" hangingPunct="1">
              <a:spcBef>
                <a:spcPts val="0"/>
              </a:spcBef>
              <a:spcAft>
                <a:spcPts val="0"/>
              </a:spcAft>
              <a:defRPr/>
            </a:pPr>
            <a:endParaRPr lang="nl-NL" baseline="0" dirty="0" smtClean="0"/>
          </a:p>
          <a:p>
            <a:pPr eaLnBrk="1" fontAlgn="auto" hangingPunct="1">
              <a:spcBef>
                <a:spcPts val="0"/>
              </a:spcBef>
              <a:spcAft>
                <a:spcPts val="0"/>
              </a:spcAft>
              <a:defRPr/>
            </a:pPr>
            <a:endParaRPr lang="nl-NL" baseline="0" dirty="0" smtClean="0"/>
          </a:p>
          <a:p>
            <a:pPr eaLnBrk="1" fontAlgn="auto" hangingPunct="1">
              <a:spcBef>
                <a:spcPts val="0"/>
              </a:spcBef>
              <a:spcAft>
                <a:spcPts val="0"/>
              </a:spcAft>
              <a:defRPr/>
            </a:pPr>
            <a:endParaRPr lang="nl-NL" dirty="0"/>
          </a:p>
        </p:txBody>
      </p:sp>
      <p:sp>
        <p:nvSpPr>
          <p:cNvPr id="70660" name="Tijdelijke aanduiding voor dia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5B660AA-FA00-41CE-9C4C-EFE1F587EA2A}" type="slidenum">
              <a:rPr lang="nl-NL" altLang="nl-NL" smtClean="0"/>
              <a:pPr fontAlgn="base">
                <a:spcBef>
                  <a:spcPct val="0"/>
                </a:spcBef>
                <a:spcAft>
                  <a:spcPct val="0"/>
                </a:spcAft>
                <a:defRPr/>
              </a:pPr>
              <a:t>25</a:t>
            </a:fld>
            <a:endParaRPr lang="nl-NL" altLang="nl-NL"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dirty="0" smtClean="0">
                <a:cs typeface="Arial" pitchFamily="34" charset="0"/>
              </a:rPr>
              <a:t>Afbeelding: </a:t>
            </a:r>
            <a:r>
              <a:rPr lang="nl-NL" dirty="0" smtClean="0">
                <a:hlinkClick r:id="rId3"/>
              </a:rPr>
              <a:t>www.digitalbevaring.dk</a:t>
            </a:r>
            <a:r>
              <a:rPr lang="nl-NL" dirty="0" smtClean="0"/>
              <a:t> (CC-</a:t>
            </a:r>
            <a:r>
              <a:rPr lang="nl-NL" dirty="0" err="1" smtClean="0"/>
              <a:t>By</a:t>
            </a:r>
            <a:r>
              <a:rPr lang="nl-NL" dirty="0" smtClean="0"/>
              <a:t>)</a:t>
            </a:r>
            <a:endParaRPr lang="nl-NL" dirty="0" smtClean="0">
              <a:cs typeface="Arial" pitchFamily="34" charset="0"/>
            </a:endParaRPr>
          </a:p>
          <a:p>
            <a:endParaRPr lang="nl-NL" dirty="0"/>
          </a:p>
        </p:txBody>
      </p:sp>
      <p:sp>
        <p:nvSpPr>
          <p:cNvPr id="4" name="Tijdelijke aanduiding voor dianummer 3"/>
          <p:cNvSpPr>
            <a:spLocks noGrp="1"/>
          </p:cNvSpPr>
          <p:nvPr>
            <p:ph type="sldNum" sz="quarter" idx="10"/>
          </p:nvPr>
        </p:nvSpPr>
        <p:spPr/>
        <p:txBody>
          <a:bodyPr/>
          <a:lstStyle/>
          <a:p>
            <a:pPr>
              <a:defRPr/>
            </a:pPr>
            <a:fld id="{06C5EF80-31A9-495F-84A9-8F85B35588CB}" type="slidenum">
              <a:rPr lang="en-GB" smtClean="0"/>
              <a:pPr>
                <a:defRPr/>
              </a:pPr>
              <a:t>26</a:t>
            </a:fld>
            <a:endParaRPr lang="en-GB"/>
          </a:p>
        </p:txBody>
      </p:sp>
    </p:spTree>
    <p:extLst>
      <p:ext uri="{BB962C8B-B14F-4D97-AF65-F5344CB8AC3E}">
        <p14:creationId xmlns:p14="http://schemas.microsoft.com/office/powerpoint/2010/main" val="3222932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06C5EF80-31A9-495F-84A9-8F85B35588CB}" type="slidenum">
              <a:rPr lang="en-GB" smtClean="0"/>
              <a:pPr>
                <a:defRPr/>
              </a:pPr>
              <a:t>3</a:t>
            </a:fld>
            <a:endParaRPr lang="en-GB"/>
          </a:p>
        </p:txBody>
      </p:sp>
    </p:spTree>
    <p:extLst>
      <p:ext uri="{BB962C8B-B14F-4D97-AF65-F5344CB8AC3E}">
        <p14:creationId xmlns:p14="http://schemas.microsoft.com/office/powerpoint/2010/main" val="1121282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06C5EF80-31A9-495F-84A9-8F85B35588CB}" type="slidenum">
              <a:rPr lang="en-GB" smtClean="0"/>
              <a:pPr>
                <a:defRPr/>
              </a:pPr>
              <a:t>4</a:t>
            </a:fld>
            <a:endParaRPr lang="en-GB"/>
          </a:p>
        </p:txBody>
      </p:sp>
    </p:spTree>
    <p:extLst>
      <p:ext uri="{BB962C8B-B14F-4D97-AF65-F5344CB8AC3E}">
        <p14:creationId xmlns:p14="http://schemas.microsoft.com/office/powerpoint/2010/main" val="1121282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jdelijke aanduiding voor dia-afbeelding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nl-NL" altLang="nl-NL" dirty="0" smtClean="0"/>
              <a:t>Deze, het beleidsplan van het NA</a:t>
            </a:r>
          </a:p>
          <a:p>
            <a:pPr eaLnBrk="1" hangingPunct="1">
              <a:spcBef>
                <a:spcPct val="0"/>
              </a:spcBef>
            </a:pPr>
            <a:endParaRPr lang="nl-NL" altLang="nl-NL" dirty="0" smtClean="0"/>
          </a:p>
          <a:p>
            <a:pPr eaLnBrk="1" hangingPunct="1">
              <a:spcBef>
                <a:spcPct val="0"/>
              </a:spcBef>
            </a:pPr>
            <a:r>
              <a:rPr lang="nl-NL" altLang="nl-NL" dirty="0" smtClean="0"/>
              <a:t>Reikwijdte: uitgeplaatst en overgebracht</a:t>
            </a:r>
          </a:p>
          <a:p>
            <a:pPr eaLnBrk="1" hangingPunct="1">
              <a:spcBef>
                <a:spcPct val="0"/>
              </a:spcBef>
            </a:pPr>
            <a:endParaRPr lang="nl-NL" altLang="nl-NL" dirty="0" smtClean="0"/>
          </a:p>
          <a:p>
            <a:pPr eaLnBrk="1" hangingPunct="1">
              <a:spcBef>
                <a:spcPct val="0"/>
              </a:spcBef>
            </a:pPr>
            <a:endParaRPr lang="nl-NL" altLang="nl-NL" dirty="0" smtClean="0"/>
          </a:p>
        </p:txBody>
      </p:sp>
      <p:sp>
        <p:nvSpPr>
          <p:cNvPr id="45060" name="Tijdelijke aanduiding voor dia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DF2136C-A4DC-43DA-B82E-0CADA0451A94}" type="slidenum">
              <a:rPr lang="nl-NL" altLang="nl-NL" smtClean="0"/>
              <a:pPr fontAlgn="base">
                <a:spcBef>
                  <a:spcPct val="0"/>
                </a:spcBef>
                <a:spcAft>
                  <a:spcPct val="0"/>
                </a:spcAft>
                <a:defRPr/>
              </a:pPr>
              <a:t>5</a:t>
            </a:fld>
            <a:endParaRPr lang="nl-NL" altLang="nl-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err="1" smtClean="0">
                <a:ea typeface="ヒラギノ角ゴ Pro W3"/>
                <a:cs typeface="Arial" pitchFamily="34" charset="0"/>
              </a:rPr>
              <a:t>Icons</a:t>
            </a:r>
            <a:r>
              <a:rPr lang="nl-NL" altLang="nl-NL" dirty="0" smtClean="0">
                <a:ea typeface="ヒラギノ角ゴ Pro W3"/>
                <a:cs typeface="Arial" pitchFamily="34" charset="0"/>
              </a:rPr>
              <a:t>: http://www.vectorimages.org/free-icons/73-icons-of-various-popular-file-formats-logo.html</a:t>
            </a:r>
          </a:p>
          <a:p>
            <a:r>
              <a:rPr lang="nl-NL" altLang="nl-NL" dirty="0" smtClean="0">
                <a:ea typeface="ヒラギノ角ゴ Pro W3"/>
                <a:cs typeface="Arial" pitchFamily="34" charset="0"/>
              </a:rPr>
              <a:t>Man: http://www.gizmodo.co.uk/2013/06/bank-clerk-managed-to-accidentally-transfer-e222222222-22-in-his-sleep/</a:t>
            </a:r>
          </a:p>
          <a:p>
            <a:r>
              <a:rPr lang="nl-NL" altLang="nl-NL" dirty="0" err="1" smtClean="0">
                <a:ea typeface="ヒラギノ角ゴ Pro W3"/>
                <a:cs typeface="Arial" pitchFamily="34" charset="0"/>
              </a:rPr>
              <a:t>Woman</a:t>
            </a:r>
            <a:r>
              <a:rPr lang="nl-NL" altLang="nl-NL" dirty="0" smtClean="0">
                <a:ea typeface="ヒラギノ角ゴ Pro W3"/>
                <a:cs typeface="Arial" pitchFamily="34" charset="0"/>
              </a:rPr>
              <a:t>: https://betanews.com/2017/02/24/unlock-windows-10-creators-update-samsung-phone/</a:t>
            </a:r>
          </a:p>
        </p:txBody>
      </p:sp>
      <p:sp>
        <p:nvSpPr>
          <p:cNvPr id="4" name="Tijdelijke aanduiding voor dianummer 3"/>
          <p:cNvSpPr>
            <a:spLocks noGrp="1"/>
          </p:cNvSpPr>
          <p:nvPr>
            <p:ph type="sldNum" sz="quarter" idx="5"/>
          </p:nvPr>
        </p:nvSpPr>
        <p:spPr/>
        <p:txBody>
          <a:bodyPr/>
          <a:lstStyle/>
          <a:p>
            <a:pPr>
              <a:defRPr/>
            </a:pPr>
            <a:fld id="{D5BEBC5F-F7D5-4A50-B71D-50361128409B}" type="slidenum">
              <a:rPr lang="nl-NL" smtClean="0"/>
              <a:pPr>
                <a:defRPr/>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jdelijke aanduiding voor dia-afbeelding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nl-NL" altLang="nl-NL" dirty="0" smtClean="0"/>
              <a:t>Deze, het beleidsplan van het NA</a:t>
            </a:r>
          </a:p>
          <a:p>
            <a:pPr eaLnBrk="1" hangingPunct="1">
              <a:spcBef>
                <a:spcPct val="0"/>
              </a:spcBef>
            </a:pPr>
            <a:endParaRPr lang="nl-NL" altLang="nl-NL" dirty="0" smtClean="0"/>
          </a:p>
          <a:p>
            <a:pPr eaLnBrk="1" hangingPunct="1">
              <a:spcBef>
                <a:spcPct val="0"/>
              </a:spcBef>
            </a:pPr>
            <a:r>
              <a:rPr lang="nl-NL" altLang="nl-NL" dirty="0" smtClean="0"/>
              <a:t>Reikwijdte: uitgeplaatst en overgebracht</a:t>
            </a:r>
          </a:p>
          <a:p>
            <a:pPr eaLnBrk="1" hangingPunct="1">
              <a:spcBef>
                <a:spcPct val="0"/>
              </a:spcBef>
            </a:pPr>
            <a:endParaRPr lang="nl-NL" altLang="nl-NL" dirty="0" smtClean="0"/>
          </a:p>
          <a:p>
            <a:pPr eaLnBrk="1" hangingPunct="1">
              <a:spcBef>
                <a:spcPct val="0"/>
              </a:spcBef>
            </a:pPr>
            <a:endParaRPr lang="nl-NL" altLang="nl-NL" dirty="0" smtClean="0"/>
          </a:p>
        </p:txBody>
      </p:sp>
      <p:sp>
        <p:nvSpPr>
          <p:cNvPr id="45060" name="Tijdelijke aanduiding voor dia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DF2136C-A4DC-43DA-B82E-0CADA0451A94}" type="slidenum">
              <a:rPr lang="nl-NL" altLang="nl-NL" smtClean="0"/>
              <a:pPr fontAlgn="base">
                <a:spcBef>
                  <a:spcPct val="0"/>
                </a:spcBef>
                <a:spcAft>
                  <a:spcPct val="0"/>
                </a:spcAft>
                <a:defRPr/>
              </a:pPr>
              <a:t>7</a:t>
            </a:fld>
            <a:endParaRPr lang="nl-NL" altLang="nl-N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jdelijke aanduiding voor dia-afbeelding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sz="1200" b="0" i="0" u="none" strike="noStrike" kern="1200" baseline="0" dirty="0" smtClean="0">
                <a:solidFill>
                  <a:schemeClr val="tx1"/>
                </a:solidFill>
                <a:latin typeface="+mn-lt"/>
                <a:ea typeface="+mn-ea"/>
                <a:cs typeface="+mn-cs"/>
              </a:rPr>
              <a:t>Hoe groter de diversiteit aan aangeleverde bestandsformaten, des te groter de inspanning om al die</a:t>
            </a:r>
          </a:p>
          <a:p>
            <a:r>
              <a:rPr lang="nl-NL" sz="1200" b="0" i="0" u="none" strike="noStrike" kern="1200" baseline="0" dirty="0" smtClean="0">
                <a:solidFill>
                  <a:schemeClr val="tx1"/>
                </a:solidFill>
                <a:latin typeface="+mn-lt"/>
                <a:ea typeface="+mn-ea"/>
                <a:cs typeface="+mn-cs"/>
              </a:rPr>
              <a:t>verschillende soorten formaten goed in de tijd te beheren en beschikbaar te stellen. Daarom verdient het de</a:t>
            </a:r>
          </a:p>
          <a:p>
            <a:r>
              <a:rPr lang="nl-NL" sz="1200" b="0" i="0" u="none" strike="noStrike" kern="1200" baseline="0" dirty="0" smtClean="0">
                <a:solidFill>
                  <a:schemeClr val="tx1"/>
                </a:solidFill>
                <a:latin typeface="+mn-lt"/>
                <a:ea typeface="+mn-ea"/>
                <a:cs typeface="+mn-cs"/>
              </a:rPr>
              <a:t>voorkeur om het aantal bestandsformaten zo klein mogelijk te houden. Het Nationaal Archief heeft al veel</a:t>
            </a:r>
          </a:p>
          <a:p>
            <a:r>
              <a:rPr lang="nl-NL" sz="1200" b="0" i="0" u="none" strike="noStrike" kern="1200" baseline="0" dirty="0" smtClean="0">
                <a:solidFill>
                  <a:schemeClr val="tx1"/>
                </a:solidFill>
                <a:latin typeface="+mn-lt"/>
                <a:ea typeface="+mn-ea"/>
                <a:cs typeface="+mn-cs"/>
              </a:rPr>
              <a:t>ervaring opgedaan met diverse typen bestanden, en kan nu zeggen dat zij deze typen bestanden voor de</a:t>
            </a:r>
          </a:p>
          <a:p>
            <a:r>
              <a:rPr lang="nl-NL" sz="1200" b="0" i="0" u="none" strike="noStrike" kern="1200" baseline="0" dirty="0" smtClean="0">
                <a:solidFill>
                  <a:schemeClr val="tx1"/>
                </a:solidFill>
                <a:latin typeface="+mn-lt"/>
                <a:ea typeface="+mn-ea"/>
                <a:cs typeface="+mn-cs"/>
              </a:rPr>
              <a:t>eeuwigheid kan bewaren en beschikbaar kan stellen voor het publiek. Bij ‘exotische’ formaten – formaten</a:t>
            </a:r>
          </a:p>
          <a:p>
            <a:r>
              <a:rPr lang="nl-NL" sz="1200" b="0" i="0" u="none" strike="noStrike" kern="1200" baseline="0" dirty="0" smtClean="0">
                <a:solidFill>
                  <a:schemeClr val="tx1"/>
                </a:solidFill>
                <a:latin typeface="+mn-lt"/>
                <a:ea typeface="+mn-ea"/>
                <a:cs typeface="+mn-cs"/>
              </a:rPr>
              <a:t>die vrij onbekend zijn en weinig in gebruik – zullen het beheer en de beschikbaarstelling een veel grotere</a:t>
            </a:r>
          </a:p>
          <a:p>
            <a:r>
              <a:rPr lang="nl-NL" sz="1200" b="0" i="0" u="none" strike="noStrike" kern="1200" baseline="0" dirty="0" smtClean="0">
                <a:solidFill>
                  <a:schemeClr val="tx1"/>
                </a:solidFill>
                <a:latin typeface="+mn-lt"/>
                <a:ea typeface="+mn-ea"/>
                <a:cs typeface="+mn-cs"/>
              </a:rPr>
              <a:t>inspanning vergen en dus meer geld kosten.</a:t>
            </a:r>
          </a:p>
          <a:p>
            <a:r>
              <a:rPr lang="nl-NL" sz="1200" b="0" i="0" u="none" strike="noStrike" kern="1200" baseline="0" dirty="0" smtClean="0">
                <a:solidFill>
                  <a:schemeClr val="tx1"/>
                </a:solidFill>
                <a:latin typeface="+mn-lt"/>
                <a:ea typeface="+mn-ea"/>
                <a:cs typeface="+mn-cs"/>
              </a:rPr>
              <a:t>In de </a:t>
            </a:r>
            <a:r>
              <a:rPr lang="nl-NL" sz="1200" b="0" i="0" u="none" strike="noStrike" kern="1200" baseline="0" dirty="0" err="1" smtClean="0">
                <a:solidFill>
                  <a:schemeClr val="tx1"/>
                </a:solidFill>
                <a:latin typeface="+mn-lt"/>
                <a:ea typeface="+mn-ea"/>
                <a:cs typeface="+mn-cs"/>
              </a:rPr>
              <a:t>preservation</a:t>
            </a:r>
            <a:r>
              <a:rPr lang="nl-NL" sz="1200" b="0" i="0" u="none" strike="noStrike" kern="1200" baseline="0" dirty="0" smtClean="0">
                <a:solidFill>
                  <a:schemeClr val="tx1"/>
                </a:solidFill>
                <a:latin typeface="+mn-lt"/>
                <a:ea typeface="+mn-ea"/>
                <a:cs typeface="+mn-cs"/>
              </a:rPr>
              <a:t> policy Nationaal Archief staat dat</a:t>
            </a:r>
            <a:endParaRPr lang="nl-NL" altLang="nl-NL" dirty="0" smtClean="0"/>
          </a:p>
        </p:txBody>
      </p:sp>
      <p:sp>
        <p:nvSpPr>
          <p:cNvPr id="45060" name="Tijdelijke aanduiding voor dia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DF2136C-A4DC-43DA-B82E-0CADA0451A94}" type="slidenum">
              <a:rPr lang="nl-NL" altLang="nl-NL" smtClean="0"/>
              <a:pPr fontAlgn="base">
                <a:spcBef>
                  <a:spcPct val="0"/>
                </a:spcBef>
                <a:spcAft>
                  <a:spcPct val="0"/>
                </a:spcAft>
                <a:defRPr/>
              </a:pPr>
              <a:t>8</a:t>
            </a:fld>
            <a:endParaRPr lang="nl-NL" altLang="nl-N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06C5EF80-31A9-495F-84A9-8F85B35588CB}" type="slidenum">
              <a:rPr lang="en-GB" smtClean="0"/>
              <a:pPr>
                <a:defRPr/>
              </a:pPr>
              <a:t>9</a:t>
            </a:fld>
            <a:endParaRPr lang="en-GB"/>
          </a:p>
        </p:txBody>
      </p:sp>
    </p:spTree>
    <p:extLst>
      <p:ext uri="{BB962C8B-B14F-4D97-AF65-F5344CB8AC3E}">
        <p14:creationId xmlns:p14="http://schemas.microsoft.com/office/powerpoint/2010/main" val="11212829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titel">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ep 6"/>
          <p:cNvGrpSpPr>
            <a:grpSpLocks/>
          </p:cNvGrpSpPr>
          <p:nvPr userDrawn="1"/>
        </p:nvGrpSpPr>
        <p:grpSpPr bwMode="auto">
          <a:xfrm>
            <a:off x="0" y="0"/>
            <a:ext cx="12192000" cy="6858000"/>
            <a:chOff x="0" y="0"/>
            <a:chExt cx="12192000" cy="6858000"/>
          </a:xfrm>
        </p:grpSpPr>
        <p:sp>
          <p:nvSpPr>
            <p:cNvPr id="5" name="Rechthoek 4">
              <a:extLst>
                <a:ext uri="{FF2B5EF4-FFF2-40B4-BE49-F238E27FC236}"/>
              </a:extLst>
            </p:cNvPr>
            <p:cNvSpPr/>
            <p:nvPr userDrawn="1"/>
          </p:nvSpPr>
          <p:spPr>
            <a:xfrm>
              <a:off x="0" y="0"/>
              <a:ext cx="12192000" cy="6858000"/>
            </a:xfrm>
            <a:prstGeom prst="rect">
              <a:avLst/>
            </a:prstGeom>
            <a:solidFill>
              <a:srgbClr val="009FE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007BC7"/>
                </a:solidFill>
              </a:endParaRPr>
            </a:p>
          </p:txBody>
        </p:sp>
        <p:pic>
          <p:nvPicPr>
            <p:cNvPr id="6" name="Afbeelding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02568" y="1793700"/>
              <a:ext cx="5759116" cy="299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Ondertitel 2">
            <a:extLst>
              <a:ext uri="{FF2B5EF4-FFF2-40B4-BE49-F238E27FC236}"/>
            </a:extLst>
          </p:cNvPr>
          <p:cNvSpPr>
            <a:spLocks noGrp="1"/>
          </p:cNvSpPr>
          <p:nvPr>
            <p:ph type="subTitle" idx="1"/>
          </p:nvPr>
        </p:nvSpPr>
        <p:spPr>
          <a:xfrm>
            <a:off x="1260000" y="6210000"/>
            <a:ext cx="5401056" cy="414528"/>
          </a:xfrm>
        </p:spPr>
        <p:txBody>
          <a:bodyPr>
            <a:normAutofit/>
          </a:bodyPr>
          <a:lstStyle>
            <a:lvl1pPr marL="0" indent="0" algn="l">
              <a:buNone/>
              <a:defRPr sz="18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sp>
        <p:nvSpPr>
          <p:cNvPr id="7" name="Tijdelijke aanduiding voor datum 3">
            <a:extLst>
              <a:ext uri="{FF2B5EF4-FFF2-40B4-BE49-F238E27FC236}"/>
            </a:extLst>
          </p:cNvPr>
          <p:cNvSpPr>
            <a:spLocks noGrp="1"/>
          </p:cNvSpPr>
          <p:nvPr>
            <p:ph type="dt" sz="half" idx="10"/>
          </p:nvPr>
        </p:nvSpPr>
        <p:spPr/>
        <p:txBody>
          <a:bodyPr/>
          <a:lstStyle>
            <a:lvl1pPr>
              <a:defRPr/>
            </a:lvl1pPr>
          </a:lstStyle>
          <a:p>
            <a:pPr>
              <a:defRPr/>
            </a:pPr>
            <a:fld id="{DC6CCEDD-5CCC-4121-886F-0745F21557B5}" type="datetimeFigureOut">
              <a:rPr lang="nl-NL"/>
              <a:pPr>
                <a:defRPr/>
              </a:pPr>
              <a:t>15-4-2019</a:t>
            </a:fld>
            <a:endParaRPr lang="nl-NL"/>
          </a:p>
        </p:txBody>
      </p:sp>
      <p:sp>
        <p:nvSpPr>
          <p:cNvPr id="8" name="Tijdelijke aanduiding voor voettekst 4">
            <a:extLst>
              <a:ext uri="{FF2B5EF4-FFF2-40B4-BE49-F238E27FC236}"/>
            </a:extLst>
          </p:cNvPr>
          <p:cNvSpPr>
            <a:spLocks noGrp="1"/>
          </p:cNvSpPr>
          <p:nvPr>
            <p:ph type="ftr" sz="quarter" idx="11"/>
          </p:nvPr>
        </p:nvSpPr>
        <p:spPr/>
        <p:txBody>
          <a:bodyPr/>
          <a:lstStyle>
            <a:lvl1pPr>
              <a:defRPr/>
            </a:lvl1pPr>
          </a:lstStyle>
          <a:p>
            <a:pPr>
              <a:defRPr/>
            </a:pPr>
            <a:endParaRPr lang="nl-NL"/>
          </a:p>
        </p:txBody>
      </p:sp>
      <p:sp>
        <p:nvSpPr>
          <p:cNvPr id="9" name="Tijdelijke aanduiding voor dianummer 5">
            <a:extLst>
              <a:ext uri="{FF2B5EF4-FFF2-40B4-BE49-F238E27FC236}"/>
            </a:extLst>
          </p:cNvPr>
          <p:cNvSpPr>
            <a:spLocks noGrp="1"/>
          </p:cNvSpPr>
          <p:nvPr>
            <p:ph type="sldNum" sz="quarter" idx="12"/>
          </p:nvPr>
        </p:nvSpPr>
        <p:spPr/>
        <p:txBody>
          <a:bodyPr/>
          <a:lstStyle>
            <a:lvl1pPr>
              <a:defRPr/>
            </a:lvl1pPr>
          </a:lstStyle>
          <a:p>
            <a:pPr>
              <a:defRPr/>
            </a:pPr>
            <a:fld id="{CB026C6B-2567-495B-A544-B9A542B7008B}" type="slidenum">
              <a:rPr lang="nl-NL"/>
              <a:pPr>
                <a:defRPr/>
              </a:pPr>
              <a:t>‹nr.›</a:t>
            </a:fld>
            <a:endParaRPr lang="nl-NL"/>
          </a:p>
        </p:txBody>
      </p:sp>
    </p:spTree>
    <p:extLst>
      <p:ext uri="{BB962C8B-B14F-4D97-AF65-F5344CB8AC3E}">
        <p14:creationId xmlns:p14="http://schemas.microsoft.com/office/powerpoint/2010/main" val="1195106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Hoofdstuk_Lichte boog">
    <p:spTree>
      <p:nvGrpSpPr>
        <p:cNvPr id="1" name=""/>
        <p:cNvGrpSpPr/>
        <p:nvPr/>
      </p:nvGrpSpPr>
      <p:grpSpPr>
        <a:xfrm>
          <a:off x="0" y="0"/>
          <a:ext cx="0" cy="0"/>
          <a:chOff x="0" y="0"/>
          <a:chExt cx="0" cy="0"/>
        </a:xfrm>
      </p:grpSpPr>
      <p:pic>
        <p:nvPicPr>
          <p:cNvPr id="3"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Rechte verbindingslijn 3">
            <a:extLst>
              <a:ext uri="{FF2B5EF4-FFF2-40B4-BE49-F238E27FC236}"/>
            </a:extLst>
          </p:cNvPr>
          <p:cNvCxnSpPr/>
          <p:nvPr userDrawn="1"/>
        </p:nvCxnSpPr>
        <p:spPr>
          <a:xfrm>
            <a:off x="2813050" y="3162300"/>
            <a:ext cx="496888" cy="0"/>
          </a:xfrm>
          <a:prstGeom prst="line">
            <a:avLst/>
          </a:prstGeom>
          <a:ln w="63500">
            <a:solidFill>
              <a:srgbClr val="D52B1E"/>
            </a:solidFill>
          </a:ln>
        </p:spPr>
        <p:style>
          <a:lnRef idx="1">
            <a:schemeClr val="accent1"/>
          </a:lnRef>
          <a:fillRef idx="0">
            <a:schemeClr val="accent1"/>
          </a:fillRef>
          <a:effectRef idx="0">
            <a:schemeClr val="accent1"/>
          </a:effectRef>
          <a:fontRef idx="minor">
            <a:schemeClr val="tx1"/>
          </a:fontRef>
        </p:style>
      </p:cxnSp>
      <p:pic>
        <p:nvPicPr>
          <p:cNvPr id="5" name="Afbeelding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36150" y="311150"/>
            <a:ext cx="20732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p:cNvSpPr>
            <a:spLocks noChangeArrowheads="1"/>
          </p:cNvSpPr>
          <p:nvPr userDrawn="1"/>
        </p:nvSpPr>
        <p:spPr bwMode="auto">
          <a:xfrm>
            <a:off x="2420938" y="473075"/>
            <a:ext cx="3260725"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MarkPro-Book"/>
              </a:defRPr>
            </a:lvl1pPr>
            <a:lvl2pPr marL="742950" indent="-285750">
              <a:defRPr>
                <a:solidFill>
                  <a:schemeClr val="tx1"/>
                </a:solidFill>
                <a:latin typeface="MarkPro-Book"/>
              </a:defRPr>
            </a:lvl2pPr>
            <a:lvl3pPr marL="1143000" indent="-228600">
              <a:defRPr>
                <a:solidFill>
                  <a:schemeClr val="tx1"/>
                </a:solidFill>
                <a:latin typeface="MarkPro-Book"/>
              </a:defRPr>
            </a:lvl3pPr>
            <a:lvl4pPr marL="1600200" indent="-228600">
              <a:defRPr>
                <a:solidFill>
                  <a:schemeClr val="tx1"/>
                </a:solidFill>
                <a:latin typeface="MarkPro-Book"/>
              </a:defRPr>
            </a:lvl4pPr>
            <a:lvl5pPr marL="2057400" indent="-228600">
              <a:defRPr>
                <a:solidFill>
                  <a:schemeClr val="tx1"/>
                </a:solidFill>
                <a:latin typeface="MarkPro-Book"/>
              </a:defRPr>
            </a:lvl5pPr>
            <a:lvl6pPr marL="2514600" indent="-228600" fontAlgn="base">
              <a:spcBef>
                <a:spcPct val="0"/>
              </a:spcBef>
              <a:spcAft>
                <a:spcPct val="0"/>
              </a:spcAft>
              <a:defRPr>
                <a:solidFill>
                  <a:schemeClr val="tx1"/>
                </a:solidFill>
                <a:latin typeface="MarkPro-Book"/>
              </a:defRPr>
            </a:lvl6pPr>
            <a:lvl7pPr marL="2971800" indent="-228600" fontAlgn="base">
              <a:spcBef>
                <a:spcPct val="0"/>
              </a:spcBef>
              <a:spcAft>
                <a:spcPct val="0"/>
              </a:spcAft>
              <a:defRPr>
                <a:solidFill>
                  <a:schemeClr val="tx1"/>
                </a:solidFill>
                <a:latin typeface="MarkPro-Book"/>
              </a:defRPr>
            </a:lvl7pPr>
            <a:lvl8pPr marL="3429000" indent="-228600" fontAlgn="base">
              <a:spcBef>
                <a:spcPct val="0"/>
              </a:spcBef>
              <a:spcAft>
                <a:spcPct val="0"/>
              </a:spcAft>
              <a:defRPr>
                <a:solidFill>
                  <a:schemeClr val="tx1"/>
                </a:solidFill>
                <a:latin typeface="MarkPro-Book"/>
              </a:defRPr>
            </a:lvl8pPr>
            <a:lvl9pPr marL="3886200" indent="-228600" fontAlgn="base">
              <a:spcBef>
                <a:spcPct val="0"/>
              </a:spcBef>
              <a:spcAft>
                <a:spcPct val="0"/>
              </a:spcAft>
              <a:defRPr>
                <a:solidFill>
                  <a:schemeClr val="tx1"/>
                </a:solidFill>
                <a:latin typeface="MarkPro-Book"/>
              </a:defRPr>
            </a:lvl9pPr>
          </a:lstStyle>
          <a:p>
            <a:pPr>
              <a:defRPr/>
            </a:pPr>
            <a:r>
              <a:rPr lang="en-GB" altLang="nl-NL" sz="19900" b="1" smtClean="0">
                <a:solidFill>
                  <a:srgbClr val="009FE3"/>
                </a:solidFill>
                <a:latin typeface="MarkPro-Bold"/>
                <a:ea typeface="Mark Pro"/>
                <a:cs typeface="Mark Pro"/>
              </a:rPr>
              <a:t>Nr</a:t>
            </a:r>
          </a:p>
        </p:txBody>
      </p:sp>
      <p:sp>
        <p:nvSpPr>
          <p:cNvPr id="2" name="Titel 1">
            <a:extLst>
              <a:ext uri="{FF2B5EF4-FFF2-40B4-BE49-F238E27FC236}"/>
            </a:extLst>
          </p:cNvPr>
          <p:cNvSpPr>
            <a:spLocks noGrp="1"/>
          </p:cNvSpPr>
          <p:nvPr>
            <p:ph type="title"/>
          </p:nvPr>
        </p:nvSpPr>
        <p:spPr>
          <a:xfrm>
            <a:off x="2718000" y="3322800"/>
            <a:ext cx="3600000" cy="1325563"/>
          </a:xfrm>
        </p:spPr>
        <p:txBody>
          <a:bodyPr lIns="0" tIns="0" rIns="0" bIns="0" anchor="t">
            <a:normAutofit/>
          </a:bodyPr>
          <a:lstStyle>
            <a:lvl1pPr>
              <a:defRPr sz="2400" b="1" i="0" baseline="0">
                <a:solidFill>
                  <a:srgbClr val="009FE3"/>
                </a:solidFill>
              </a:defRPr>
            </a:lvl1pPr>
          </a:lstStyle>
          <a:p>
            <a:r>
              <a:rPr lang="nl-NL" smtClean="0"/>
              <a:t>Klik om de stijl te bewerken</a:t>
            </a:r>
            <a:endParaRPr lang="nl-NL" dirty="0"/>
          </a:p>
        </p:txBody>
      </p:sp>
    </p:spTree>
    <p:extLst>
      <p:ext uri="{BB962C8B-B14F-4D97-AF65-F5344CB8AC3E}">
        <p14:creationId xmlns:p14="http://schemas.microsoft.com/office/powerpoint/2010/main" val="3178674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ekop_Foto_Groot log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hoek 3">
            <a:extLst>
              <a:ext uri="{FF2B5EF4-FFF2-40B4-BE49-F238E27FC236}"/>
            </a:extLst>
          </p:cNvPr>
          <p:cNvSpPr/>
          <p:nvPr userDrawn="1"/>
        </p:nvSpPr>
        <p:spPr>
          <a:xfrm>
            <a:off x="0" y="0"/>
            <a:ext cx="60975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5" name="Afbeelding 7"/>
          <p:cNvPicPr>
            <a:picLocks noChangeAspect="1"/>
          </p:cNvPicPr>
          <p:nvPr userDrawn="1"/>
        </p:nvPicPr>
        <p:blipFill>
          <a:blip r:embed="rId3">
            <a:extLst>
              <a:ext uri="{28A0092B-C50C-407E-A947-70E740481C1C}">
                <a14:useLocalDpi xmlns:a14="http://schemas.microsoft.com/office/drawing/2010/main" val="0"/>
              </a:ext>
            </a:extLst>
          </a:blip>
          <a:srcRect l="8" t="-2" r="32001" b="26033"/>
          <a:stretch>
            <a:fillRect/>
          </a:stretch>
        </p:blipFill>
        <p:spPr bwMode="auto">
          <a:xfrm>
            <a:off x="9096375" y="2087563"/>
            <a:ext cx="3095625"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extLst>
          </p:cNvPr>
          <p:cNvSpPr>
            <a:spLocks noGrp="1"/>
          </p:cNvSpPr>
          <p:nvPr>
            <p:ph type="title"/>
          </p:nvPr>
        </p:nvSpPr>
        <p:spPr>
          <a:xfrm>
            <a:off x="475200" y="450000"/>
            <a:ext cx="5263200" cy="1028604"/>
          </a:xfrm>
        </p:spPr>
        <p:txBody>
          <a:bodyPr lIns="0" tIns="0" rIns="0" bIns="0" anchor="t">
            <a:noAutofit/>
          </a:bodyPr>
          <a:lstStyle>
            <a:lvl1pPr>
              <a:defRPr sz="4000" b="1" i="0" baseline="0">
                <a:solidFill>
                  <a:srgbClr val="009FE3"/>
                </a:solidFill>
              </a:defRPr>
            </a:lvl1pPr>
          </a:lstStyle>
          <a:p>
            <a:r>
              <a:rPr lang="nl-NL" smtClean="0"/>
              <a:t>Klik om de stijl te bewerken</a:t>
            </a:r>
            <a:endParaRPr lang="nl-NL" dirty="0"/>
          </a:p>
        </p:txBody>
      </p:sp>
      <p:sp>
        <p:nvSpPr>
          <p:cNvPr id="3" name="Tijdelijke aanduiding voor tekst 2">
            <a:extLst>
              <a:ext uri="{FF2B5EF4-FFF2-40B4-BE49-F238E27FC236}"/>
            </a:extLst>
          </p:cNvPr>
          <p:cNvSpPr>
            <a:spLocks noGrp="1"/>
          </p:cNvSpPr>
          <p:nvPr>
            <p:ph type="body" idx="1"/>
          </p:nvPr>
        </p:nvSpPr>
        <p:spPr>
          <a:xfrm>
            <a:off x="475200" y="1663430"/>
            <a:ext cx="5263200" cy="4106156"/>
          </a:xfrm>
        </p:spPr>
        <p:txBody>
          <a:bodyPr lIns="0" tIns="0" rIns="0" bIns="0">
            <a:normAutofit/>
          </a:bodyPr>
          <a:lstStyle>
            <a:lvl1pPr marL="0" indent="0">
              <a:buNone/>
              <a:defRPr sz="20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Tree>
    <p:extLst>
      <p:ext uri="{BB962C8B-B14F-4D97-AF65-F5344CB8AC3E}">
        <p14:creationId xmlns:p14="http://schemas.microsoft.com/office/powerpoint/2010/main" val="3362589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ekop_Subtitel_Foto_Groot log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hthoek 4">
            <a:extLst>
              <a:ext uri="{FF2B5EF4-FFF2-40B4-BE49-F238E27FC236}"/>
            </a:extLst>
          </p:cNvPr>
          <p:cNvSpPr/>
          <p:nvPr userDrawn="1"/>
        </p:nvSpPr>
        <p:spPr>
          <a:xfrm>
            <a:off x="0" y="0"/>
            <a:ext cx="60975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6" name="Afbeelding 7"/>
          <p:cNvPicPr>
            <a:picLocks noChangeAspect="1"/>
          </p:cNvPicPr>
          <p:nvPr userDrawn="1"/>
        </p:nvPicPr>
        <p:blipFill>
          <a:blip r:embed="rId3">
            <a:extLst>
              <a:ext uri="{28A0092B-C50C-407E-A947-70E740481C1C}">
                <a14:useLocalDpi xmlns:a14="http://schemas.microsoft.com/office/drawing/2010/main" val="0"/>
              </a:ext>
            </a:extLst>
          </a:blip>
          <a:srcRect l="8" t="-2" r="32001" b="26033"/>
          <a:stretch>
            <a:fillRect/>
          </a:stretch>
        </p:blipFill>
        <p:spPr bwMode="auto">
          <a:xfrm>
            <a:off x="9096375" y="2087563"/>
            <a:ext cx="3095625"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extLst>
          </p:cNvPr>
          <p:cNvSpPr>
            <a:spLocks noGrp="1"/>
          </p:cNvSpPr>
          <p:nvPr>
            <p:ph type="title"/>
          </p:nvPr>
        </p:nvSpPr>
        <p:spPr>
          <a:xfrm>
            <a:off x="475200" y="450000"/>
            <a:ext cx="5263200" cy="1105590"/>
          </a:xfrm>
        </p:spPr>
        <p:txBody>
          <a:bodyPr lIns="0" tIns="0" rIns="0" bIns="0" anchor="t">
            <a:noAutofit/>
          </a:bodyPr>
          <a:lstStyle>
            <a:lvl1pPr>
              <a:defRPr sz="4000" b="1" i="0" baseline="0">
                <a:solidFill>
                  <a:srgbClr val="009FE3"/>
                </a:solidFill>
              </a:defRPr>
            </a:lvl1pPr>
          </a:lstStyle>
          <a:p>
            <a:r>
              <a:rPr lang="nl-NL" smtClean="0"/>
              <a:t>Klik om de stijl te bewerken</a:t>
            </a:r>
            <a:endParaRPr lang="nl-NL" dirty="0"/>
          </a:p>
        </p:txBody>
      </p:sp>
      <p:sp>
        <p:nvSpPr>
          <p:cNvPr id="3" name="Tijdelijke aanduiding voor tekst 2">
            <a:extLst>
              <a:ext uri="{FF2B5EF4-FFF2-40B4-BE49-F238E27FC236}"/>
            </a:extLst>
          </p:cNvPr>
          <p:cNvSpPr>
            <a:spLocks noGrp="1"/>
          </p:cNvSpPr>
          <p:nvPr>
            <p:ph type="body" idx="1"/>
          </p:nvPr>
        </p:nvSpPr>
        <p:spPr>
          <a:xfrm>
            <a:off x="475200" y="2461098"/>
            <a:ext cx="5263200" cy="3308488"/>
          </a:xfrm>
        </p:spPr>
        <p:txBody>
          <a:bodyPr lIns="0" tIns="0" rIns="0" bIns="0">
            <a:normAutofit/>
          </a:bodyPr>
          <a:lstStyle>
            <a:lvl1pPr marL="0" indent="0">
              <a:buNone/>
              <a:defRPr sz="20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15" name="Tijdelijke aanduiding voor tekst 14">
            <a:extLst>
              <a:ext uri="{FF2B5EF4-FFF2-40B4-BE49-F238E27FC236}"/>
            </a:extLst>
          </p:cNvPr>
          <p:cNvSpPr>
            <a:spLocks noGrp="1"/>
          </p:cNvSpPr>
          <p:nvPr>
            <p:ph type="body" sz="quarter" idx="11"/>
          </p:nvPr>
        </p:nvSpPr>
        <p:spPr>
          <a:xfrm>
            <a:off x="475200" y="1712068"/>
            <a:ext cx="5263200" cy="589647"/>
          </a:xfrm>
        </p:spPr>
        <p:txBody>
          <a:bodyPr lIns="0" tIns="0" rIns="0" bIns="0" anchor="b">
            <a:normAutofit/>
          </a:bodyPr>
          <a:lstStyle>
            <a:lvl1pPr marL="0" indent="0">
              <a:buFontTx/>
              <a:buNone/>
              <a:defRPr sz="2000" baseline="0">
                <a:solidFill>
                  <a:srgbClr val="009FE3"/>
                </a:solidFill>
              </a:defRPr>
            </a:lvl1pPr>
          </a:lstStyle>
          <a:p>
            <a:pPr lvl="0"/>
            <a:r>
              <a:rPr lang="nl-NL" smtClean="0"/>
              <a:t>Klik om de modelstijlen te bewerken</a:t>
            </a:r>
          </a:p>
        </p:txBody>
      </p:sp>
    </p:spTree>
    <p:extLst>
      <p:ext uri="{BB962C8B-B14F-4D97-AF65-F5344CB8AC3E}">
        <p14:creationId xmlns:p14="http://schemas.microsoft.com/office/powerpoint/2010/main" val="2124401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ekop_Subtitel_Foto_Klein log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hthoek 4">
            <a:extLst>
              <a:ext uri="{FF2B5EF4-FFF2-40B4-BE49-F238E27FC236}"/>
            </a:extLst>
          </p:cNvPr>
          <p:cNvSpPr/>
          <p:nvPr userDrawn="1"/>
        </p:nvSpPr>
        <p:spPr>
          <a:xfrm>
            <a:off x="0" y="0"/>
            <a:ext cx="60975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6"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36150" y="311150"/>
            <a:ext cx="20732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1">
            <a:extLst>
              <a:ext uri="{FF2B5EF4-FFF2-40B4-BE49-F238E27FC236}"/>
            </a:extLst>
          </p:cNvPr>
          <p:cNvSpPr>
            <a:spLocks noGrp="1"/>
          </p:cNvSpPr>
          <p:nvPr>
            <p:ph type="title"/>
          </p:nvPr>
        </p:nvSpPr>
        <p:spPr>
          <a:xfrm>
            <a:off x="475200" y="450000"/>
            <a:ext cx="5263200" cy="1105590"/>
          </a:xfrm>
        </p:spPr>
        <p:txBody>
          <a:bodyPr lIns="0" tIns="0" rIns="0" bIns="0" anchor="t">
            <a:noAutofit/>
          </a:bodyPr>
          <a:lstStyle>
            <a:lvl1pPr>
              <a:defRPr sz="4000" b="1" i="0" baseline="0">
                <a:solidFill>
                  <a:srgbClr val="009FE3"/>
                </a:solidFill>
              </a:defRPr>
            </a:lvl1pPr>
          </a:lstStyle>
          <a:p>
            <a:r>
              <a:rPr lang="nl-NL" smtClean="0"/>
              <a:t>Klik om de stijl te bewerken</a:t>
            </a:r>
            <a:endParaRPr lang="nl-NL" dirty="0"/>
          </a:p>
        </p:txBody>
      </p:sp>
      <p:sp>
        <p:nvSpPr>
          <p:cNvPr id="9" name="Tijdelijke aanduiding voor tekst 2">
            <a:extLst>
              <a:ext uri="{FF2B5EF4-FFF2-40B4-BE49-F238E27FC236}"/>
            </a:extLst>
          </p:cNvPr>
          <p:cNvSpPr>
            <a:spLocks noGrp="1"/>
          </p:cNvSpPr>
          <p:nvPr>
            <p:ph type="body" idx="1"/>
          </p:nvPr>
        </p:nvSpPr>
        <p:spPr>
          <a:xfrm>
            <a:off x="475200" y="2461098"/>
            <a:ext cx="5263200" cy="3308488"/>
          </a:xfrm>
        </p:spPr>
        <p:txBody>
          <a:bodyPr lIns="0" tIns="0" rIns="0" bIns="0">
            <a:normAutofit/>
          </a:bodyPr>
          <a:lstStyle>
            <a:lvl1pPr marL="0" indent="0">
              <a:buNone/>
              <a:defRPr sz="20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10" name="Tijdelijke aanduiding voor tekst 14">
            <a:extLst>
              <a:ext uri="{FF2B5EF4-FFF2-40B4-BE49-F238E27FC236}"/>
            </a:extLst>
          </p:cNvPr>
          <p:cNvSpPr>
            <a:spLocks noGrp="1"/>
          </p:cNvSpPr>
          <p:nvPr>
            <p:ph type="body" sz="quarter" idx="11"/>
          </p:nvPr>
        </p:nvSpPr>
        <p:spPr>
          <a:xfrm>
            <a:off x="475200" y="1712068"/>
            <a:ext cx="5263200" cy="589647"/>
          </a:xfrm>
        </p:spPr>
        <p:txBody>
          <a:bodyPr lIns="0" tIns="0" rIns="0" bIns="0" anchor="b">
            <a:normAutofit/>
          </a:bodyPr>
          <a:lstStyle>
            <a:lvl1pPr marL="0" indent="0">
              <a:buFontTx/>
              <a:buNone/>
              <a:defRPr sz="2000" baseline="0">
                <a:solidFill>
                  <a:srgbClr val="009FE3"/>
                </a:solidFill>
              </a:defRPr>
            </a:lvl1pPr>
          </a:lstStyle>
          <a:p>
            <a:pPr lvl="0"/>
            <a:r>
              <a:rPr lang="nl-NL" smtClean="0"/>
              <a:t>Klik om de modelstijlen te bewerken</a:t>
            </a:r>
          </a:p>
        </p:txBody>
      </p:sp>
    </p:spTree>
    <p:extLst>
      <p:ext uri="{BB962C8B-B14F-4D97-AF65-F5344CB8AC3E}">
        <p14:creationId xmlns:p14="http://schemas.microsoft.com/office/powerpoint/2010/main" val="1360890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ekop_Subtitel_Foto_Klein logo_Boo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hthoek 4">
            <a:extLst>
              <a:ext uri="{FF2B5EF4-FFF2-40B4-BE49-F238E27FC236}"/>
            </a:extLst>
          </p:cNvPr>
          <p:cNvSpPr/>
          <p:nvPr userDrawn="1"/>
        </p:nvSpPr>
        <p:spPr>
          <a:xfrm>
            <a:off x="0" y="0"/>
            <a:ext cx="60975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6"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836150" y="311150"/>
            <a:ext cx="20732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el 1">
            <a:extLst>
              <a:ext uri="{FF2B5EF4-FFF2-40B4-BE49-F238E27FC236}"/>
            </a:extLst>
          </p:cNvPr>
          <p:cNvSpPr>
            <a:spLocks noGrp="1"/>
          </p:cNvSpPr>
          <p:nvPr>
            <p:ph type="title"/>
          </p:nvPr>
        </p:nvSpPr>
        <p:spPr>
          <a:xfrm>
            <a:off x="475200" y="450000"/>
            <a:ext cx="5263200" cy="1105590"/>
          </a:xfrm>
        </p:spPr>
        <p:txBody>
          <a:bodyPr lIns="0" tIns="0" rIns="0" bIns="0" anchor="t">
            <a:noAutofit/>
          </a:bodyPr>
          <a:lstStyle>
            <a:lvl1pPr>
              <a:defRPr sz="4000" b="1" i="0" baseline="0">
                <a:solidFill>
                  <a:srgbClr val="009FE3"/>
                </a:solidFill>
              </a:defRPr>
            </a:lvl1pPr>
          </a:lstStyle>
          <a:p>
            <a:r>
              <a:rPr lang="nl-NL" smtClean="0"/>
              <a:t>Klik om de stijl te bewerken</a:t>
            </a:r>
            <a:endParaRPr lang="nl-NL" dirty="0"/>
          </a:p>
        </p:txBody>
      </p:sp>
      <p:sp>
        <p:nvSpPr>
          <p:cNvPr id="10" name="Tijdelijke aanduiding voor tekst 2">
            <a:extLst>
              <a:ext uri="{FF2B5EF4-FFF2-40B4-BE49-F238E27FC236}"/>
            </a:extLst>
          </p:cNvPr>
          <p:cNvSpPr>
            <a:spLocks noGrp="1"/>
          </p:cNvSpPr>
          <p:nvPr>
            <p:ph type="body" idx="1"/>
          </p:nvPr>
        </p:nvSpPr>
        <p:spPr>
          <a:xfrm>
            <a:off x="475200" y="2461098"/>
            <a:ext cx="5263200" cy="3308488"/>
          </a:xfrm>
        </p:spPr>
        <p:txBody>
          <a:bodyPr lIns="0" tIns="0" rIns="0" bIns="0">
            <a:normAutofit/>
          </a:bodyPr>
          <a:lstStyle>
            <a:lvl1pPr marL="0" indent="0">
              <a:buNone/>
              <a:defRPr sz="20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11" name="Tijdelijke aanduiding voor tekst 14">
            <a:extLst>
              <a:ext uri="{FF2B5EF4-FFF2-40B4-BE49-F238E27FC236}"/>
            </a:extLst>
          </p:cNvPr>
          <p:cNvSpPr>
            <a:spLocks noGrp="1"/>
          </p:cNvSpPr>
          <p:nvPr>
            <p:ph type="body" sz="quarter" idx="11"/>
          </p:nvPr>
        </p:nvSpPr>
        <p:spPr>
          <a:xfrm>
            <a:off x="475200" y="1712068"/>
            <a:ext cx="5263200" cy="589647"/>
          </a:xfrm>
        </p:spPr>
        <p:txBody>
          <a:bodyPr lIns="0" tIns="0" rIns="0" bIns="0" anchor="b">
            <a:normAutofit/>
          </a:bodyPr>
          <a:lstStyle>
            <a:lvl1pPr marL="0" indent="0">
              <a:buFontTx/>
              <a:buNone/>
              <a:defRPr sz="2000" baseline="0">
                <a:solidFill>
                  <a:srgbClr val="009FE3"/>
                </a:solidFill>
              </a:defRPr>
            </a:lvl1pPr>
          </a:lstStyle>
          <a:p>
            <a:pPr lvl="0"/>
            <a:r>
              <a:rPr lang="nl-NL" smtClean="0"/>
              <a:t>Klik om de modelstijlen te bewerken</a:t>
            </a:r>
          </a:p>
        </p:txBody>
      </p:sp>
    </p:spTree>
    <p:extLst>
      <p:ext uri="{BB962C8B-B14F-4D97-AF65-F5344CB8AC3E}">
        <p14:creationId xmlns:p14="http://schemas.microsoft.com/office/powerpoint/2010/main" val="293654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pagina_Klein log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Afbeelding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36150" y="311150"/>
            <a:ext cx="20732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5862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topagina_Groot log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Afbeelding 6"/>
          <p:cNvPicPr>
            <a:picLocks noChangeAspect="1"/>
          </p:cNvPicPr>
          <p:nvPr userDrawn="1"/>
        </p:nvPicPr>
        <p:blipFill>
          <a:blip r:embed="rId3">
            <a:extLst>
              <a:ext uri="{28A0092B-C50C-407E-A947-70E740481C1C}">
                <a14:useLocalDpi xmlns:a14="http://schemas.microsoft.com/office/drawing/2010/main" val="0"/>
              </a:ext>
            </a:extLst>
          </a:blip>
          <a:srcRect l="8" t="-2" r="32001" b="26033"/>
          <a:stretch>
            <a:fillRect/>
          </a:stretch>
        </p:blipFill>
        <p:spPr bwMode="auto">
          <a:xfrm>
            <a:off x="9097963" y="2087563"/>
            <a:ext cx="3095625"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4319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_Tekst_Groot logo blauw">
    <p:spTree>
      <p:nvGrpSpPr>
        <p:cNvPr id="1" name=""/>
        <p:cNvGrpSpPr/>
        <p:nvPr/>
      </p:nvGrpSpPr>
      <p:grpSpPr>
        <a:xfrm>
          <a:off x="0" y="0"/>
          <a:ext cx="0" cy="0"/>
          <a:chOff x="0" y="0"/>
          <a:chExt cx="0" cy="0"/>
        </a:xfrm>
      </p:grpSpPr>
      <p:pic>
        <p:nvPicPr>
          <p:cNvPr id="4" name="Afbeelding 6"/>
          <p:cNvPicPr>
            <a:picLocks noChangeAspect="1"/>
          </p:cNvPicPr>
          <p:nvPr userDrawn="1"/>
        </p:nvPicPr>
        <p:blipFill>
          <a:blip r:embed="rId2">
            <a:extLst>
              <a:ext uri="{28A0092B-C50C-407E-A947-70E740481C1C}">
                <a14:useLocalDpi xmlns:a14="http://schemas.microsoft.com/office/drawing/2010/main" val="0"/>
              </a:ext>
            </a:extLst>
          </a:blip>
          <a:srcRect l="24" r="31796" b="26035"/>
          <a:stretch>
            <a:fillRect/>
          </a:stretch>
        </p:blipFill>
        <p:spPr bwMode="auto">
          <a:xfrm>
            <a:off x="9104313" y="2087563"/>
            <a:ext cx="3095625"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extLst>
          </p:cNvPr>
          <p:cNvSpPr>
            <a:spLocks noGrp="1"/>
          </p:cNvSpPr>
          <p:nvPr>
            <p:ph type="title"/>
          </p:nvPr>
        </p:nvSpPr>
        <p:spPr>
          <a:xfrm>
            <a:off x="475200" y="450000"/>
            <a:ext cx="9075600" cy="576000"/>
          </a:xfrm>
        </p:spPr>
        <p:txBody>
          <a:bodyPr lIns="0" tIns="0" rIns="0" bIns="0" anchor="t">
            <a:noAutofit/>
          </a:bodyPr>
          <a:lstStyle>
            <a:lvl1pPr>
              <a:defRPr sz="4000" b="1" i="0" baseline="0">
                <a:solidFill>
                  <a:srgbClr val="009FE3"/>
                </a:solidFill>
              </a:defRPr>
            </a:lvl1pPr>
          </a:lstStyle>
          <a:p>
            <a:r>
              <a:rPr lang="nl-NL" smtClean="0"/>
              <a:t>Klik om de stijl te bewerken</a:t>
            </a:r>
            <a:endParaRPr lang="nl-NL" dirty="0"/>
          </a:p>
        </p:txBody>
      </p:sp>
      <p:sp>
        <p:nvSpPr>
          <p:cNvPr id="3" name="Tijdelijke aanduiding voor tekst 2">
            <a:extLst>
              <a:ext uri="{FF2B5EF4-FFF2-40B4-BE49-F238E27FC236}"/>
            </a:extLst>
          </p:cNvPr>
          <p:cNvSpPr>
            <a:spLocks noGrp="1"/>
          </p:cNvSpPr>
          <p:nvPr>
            <p:ph type="body" idx="1"/>
          </p:nvPr>
        </p:nvSpPr>
        <p:spPr>
          <a:xfrm>
            <a:off x="475199" y="1182529"/>
            <a:ext cx="7725217" cy="4333054"/>
          </a:xfrm>
        </p:spPr>
        <p:txBody>
          <a:bodyPr lIns="0" tIns="0" rIns="0" bIns="0">
            <a:normAutofit/>
          </a:bodyPr>
          <a:lstStyle>
            <a:lvl1pPr marL="0" indent="0">
              <a:buNone/>
              <a:defRPr sz="20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Tree>
    <p:extLst>
      <p:ext uri="{BB962C8B-B14F-4D97-AF65-F5344CB8AC3E}">
        <p14:creationId xmlns:p14="http://schemas.microsoft.com/office/powerpoint/2010/main" val="3657196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Universeel">
    <p:spTree>
      <p:nvGrpSpPr>
        <p:cNvPr id="1" name=""/>
        <p:cNvGrpSpPr/>
        <p:nvPr/>
      </p:nvGrpSpPr>
      <p:grpSpPr>
        <a:xfrm>
          <a:off x="0" y="0"/>
          <a:ext cx="0" cy="0"/>
          <a:chOff x="0" y="0"/>
          <a:chExt cx="0" cy="0"/>
        </a:xfrm>
      </p:grpSpPr>
      <p:pic>
        <p:nvPicPr>
          <p:cNvPr id="4"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42500" y="311150"/>
            <a:ext cx="20732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extLst>
          </p:cNvPr>
          <p:cNvSpPr>
            <a:spLocks noGrp="1"/>
          </p:cNvSpPr>
          <p:nvPr>
            <p:ph type="title"/>
          </p:nvPr>
        </p:nvSpPr>
        <p:spPr>
          <a:xfrm>
            <a:off x="475200" y="365125"/>
            <a:ext cx="9143797" cy="1325563"/>
          </a:xfrm>
        </p:spPr>
        <p:txBody>
          <a:bodyPr lIns="0" rIns="0" anchor="t">
            <a:normAutofit/>
          </a:bodyPr>
          <a:lstStyle>
            <a:lvl1pPr>
              <a:defRPr sz="4000"/>
            </a:lvl1pPr>
          </a:lstStyle>
          <a:p>
            <a:r>
              <a:rPr lang="nl-NL" smtClean="0"/>
              <a:t>Klik om de stijl te bewerken</a:t>
            </a:r>
            <a:endParaRPr lang="nl-NL" dirty="0"/>
          </a:p>
        </p:txBody>
      </p:sp>
      <p:sp>
        <p:nvSpPr>
          <p:cNvPr id="3" name="Tijdelijke aanduiding voor inhoud 2">
            <a:extLst>
              <a:ext uri="{FF2B5EF4-FFF2-40B4-BE49-F238E27FC236}"/>
            </a:extLst>
          </p:cNvPr>
          <p:cNvSpPr>
            <a:spLocks noGrp="1"/>
          </p:cNvSpPr>
          <p:nvPr>
            <p:ph idx="1"/>
          </p:nvPr>
        </p:nvSpPr>
        <p:spPr>
          <a:xfrm>
            <a:off x="475200" y="1825625"/>
            <a:ext cx="10878600" cy="4351338"/>
          </a:xfrm>
        </p:spPr>
        <p:txBody>
          <a:bodyPr lIns="0" rIns="0">
            <a:normAutofit/>
          </a:bodyPr>
          <a:lstStyle>
            <a:lvl1pPr>
              <a:defRPr sz="2000"/>
            </a:lvl1pPr>
            <a:lvl2pPr>
              <a:defRPr sz="1800"/>
            </a:lvl2pPr>
            <a:lvl3pPr>
              <a:defRPr sz="1600"/>
            </a:lvl3pPr>
            <a:lvl4pPr>
              <a:defRPr sz="1400"/>
            </a:lvl4pPr>
            <a:lvl5pPr>
              <a:defRPr sz="14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datum 3">
            <a:extLst>
              <a:ext uri="{FF2B5EF4-FFF2-40B4-BE49-F238E27FC236}"/>
            </a:extLst>
          </p:cNvPr>
          <p:cNvSpPr>
            <a:spLocks noGrp="1"/>
          </p:cNvSpPr>
          <p:nvPr>
            <p:ph type="dt" sz="half" idx="10"/>
          </p:nvPr>
        </p:nvSpPr>
        <p:spPr/>
        <p:txBody>
          <a:bodyPr/>
          <a:lstStyle>
            <a:lvl1pPr>
              <a:defRPr/>
            </a:lvl1pPr>
          </a:lstStyle>
          <a:p>
            <a:pPr>
              <a:defRPr/>
            </a:pPr>
            <a:fld id="{4558A06B-650C-4202-8EF8-31BCE7E27D14}" type="datetimeFigureOut">
              <a:rPr lang="nl-NL"/>
              <a:pPr>
                <a:defRPr/>
              </a:pPr>
              <a:t>15-4-2019</a:t>
            </a:fld>
            <a:endParaRPr lang="nl-NL"/>
          </a:p>
        </p:txBody>
      </p:sp>
      <p:sp>
        <p:nvSpPr>
          <p:cNvPr id="6" name="Tijdelijke aanduiding voor voettekst 4">
            <a:extLst>
              <a:ext uri="{FF2B5EF4-FFF2-40B4-BE49-F238E27FC236}"/>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extLst>
          </p:cNvPr>
          <p:cNvSpPr>
            <a:spLocks noGrp="1"/>
          </p:cNvSpPr>
          <p:nvPr>
            <p:ph type="sldNum" sz="quarter" idx="12"/>
          </p:nvPr>
        </p:nvSpPr>
        <p:spPr/>
        <p:txBody>
          <a:bodyPr/>
          <a:lstStyle>
            <a:lvl1pPr>
              <a:defRPr/>
            </a:lvl1pPr>
          </a:lstStyle>
          <a:p>
            <a:pPr>
              <a:defRPr/>
            </a:pPr>
            <a:fld id="{9F8AC16D-10CF-41CD-A351-91381FA57D5B}" type="slidenum">
              <a:rPr lang="nl-NL"/>
              <a:pPr>
                <a:defRPr/>
              </a:pPr>
              <a:t>‹nr.›</a:t>
            </a:fld>
            <a:endParaRPr lang="nl-NL"/>
          </a:p>
        </p:txBody>
      </p:sp>
    </p:spTree>
    <p:extLst>
      <p:ext uri="{BB962C8B-B14F-4D97-AF65-F5344CB8AC3E}">
        <p14:creationId xmlns:p14="http://schemas.microsoft.com/office/powerpoint/2010/main" val="4140096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2"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842500" y="311150"/>
            <a:ext cx="20732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4822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Donkere boog">
    <p:spTree>
      <p:nvGrpSpPr>
        <p:cNvPr id="1" name=""/>
        <p:cNvGrpSpPr/>
        <p:nvPr/>
      </p:nvGrpSpPr>
      <p:grpSpPr>
        <a:xfrm>
          <a:off x="0" y="0"/>
          <a:ext cx="0" cy="0"/>
          <a:chOff x="0" y="0"/>
          <a:chExt cx="0" cy="0"/>
        </a:xfrm>
      </p:grpSpPr>
      <p:pic>
        <p:nvPicPr>
          <p:cNvPr id="4"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36150" y="311150"/>
            <a:ext cx="20732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extLst>
          </p:cNvPr>
          <p:cNvSpPr>
            <a:spLocks noGrp="1"/>
          </p:cNvSpPr>
          <p:nvPr>
            <p:ph type="title"/>
          </p:nvPr>
        </p:nvSpPr>
        <p:spPr>
          <a:xfrm>
            <a:off x="1267200" y="1807200"/>
            <a:ext cx="5868000" cy="2340000"/>
          </a:xfrm>
        </p:spPr>
        <p:txBody>
          <a:bodyPr lIns="0" tIns="0" rIns="0" bIns="0" anchor="t">
            <a:noAutofit/>
          </a:bodyPr>
          <a:lstStyle>
            <a:lvl1pPr>
              <a:defRPr sz="5000" b="0" i="0" baseline="0">
                <a:solidFill>
                  <a:srgbClr val="009FE3"/>
                </a:solidFill>
                <a:latin typeface="+mj-lt"/>
              </a:defRPr>
            </a:lvl1pPr>
          </a:lstStyle>
          <a:p>
            <a:r>
              <a:rPr lang="nl-NL" smtClean="0"/>
              <a:t>Klik om de stijl te bewerken</a:t>
            </a:r>
            <a:endParaRPr lang="nl-NL" dirty="0"/>
          </a:p>
        </p:txBody>
      </p:sp>
      <p:sp>
        <p:nvSpPr>
          <p:cNvPr id="5" name="Ondertitel 2">
            <a:extLst>
              <a:ext uri="{FF2B5EF4-FFF2-40B4-BE49-F238E27FC236}"/>
            </a:extLst>
          </p:cNvPr>
          <p:cNvSpPr>
            <a:spLocks noGrp="1"/>
          </p:cNvSpPr>
          <p:nvPr>
            <p:ph type="subTitle" idx="1"/>
          </p:nvPr>
        </p:nvSpPr>
        <p:spPr>
          <a:xfrm>
            <a:off x="1260000" y="6210000"/>
            <a:ext cx="5401056" cy="414528"/>
          </a:xfrm>
        </p:spPr>
        <p:txBody>
          <a:bodyPr>
            <a:normAutofit/>
          </a:bodyPr>
          <a:lstStyle>
            <a:lvl1pPr marL="0" indent="0" algn="l">
              <a:buNone/>
              <a:defRPr sz="18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spTree>
    <p:extLst>
      <p:ext uri="{BB962C8B-B14F-4D97-AF65-F5344CB8AC3E}">
        <p14:creationId xmlns:p14="http://schemas.microsoft.com/office/powerpoint/2010/main" val="672029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1 tekstblok">
    <p:spTree>
      <p:nvGrpSpPr>
        <p:cNvPr id="1" name=""/>
        <p:cNvGrpSpPr/>
        <p:nvPr/>
      </p:nvGrpSpPr>
      <p:grpSpPr>
        <a:xfrm>
          <a:off x="0" y="0"/>
          <a:ext cx="0" cy="0"/>
          <a:chOff x="0" y="0"/>
          <a:chExt cx="0" cy="0"/>
        </a:xfrm>
      </p:grpSpPr>
      <p:sp>
        <p:nvSpPr>
          <p:cNvPr id="4" name="shpKleurvlakOnder"/>
          <p:cNvSpPr>
            <a:spLocks noChangeArrowheads="1"/>
          </p:cNvSpPr>
          <p:nvPr/>
        </p:nvSpPr>
        <p:spPr bwMode="auto">
          <a:xfrm>
            <a:off x="0" y="6318250"/>
            <a:ext cx="12192000" cy="539750"/>
          </a:xfrm>
          <a:prstGeom prst="rect">
            <a:avLst/>
          </a:prstGeom>
          <a:solidFill>
            <a:srgbClr val="E7002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2600">
                <a:solidFill>
                  <a:srgbClr val="000000"/>
                </a:solidFill>
                <a:latin typeface="Verdana" pitchFamily="34" charset="0"/>
                <a:cs typeface="Arial" charset="0"/>
              </a:defRPr>
            </a:lvl1pPr>
            <a:lvl2pPr marL="742950" indent="-285750">
              <a:defRPr sz="2600">
                <a:solidFill>
                  <a:srgbClr val="000000"/>
                </a:solidFill>
                <a:latin typeface="Verdana" pitchFamily="34" charset="0"/>
                <a:cs typeface="Arial" charset="0"/>
              </a:defRPr>
            </a:lvl2pPr>
            <a:lvl3pPr marL="1143000" indent="-228600">
              <a:defRPr sz="2600">
                <a:solidFill>
                  <a:srgbClr val="000000"/>
                </a:solidFill>
                <a:latin typeface="Verdana" pitchFamily="34" charset="0"/>
                <a:cs typeface="Arial" charset="0"/>
              </a:defRPr>
            </a:lvl3pPr>
            <a:lvl4pPr marL="1600200" indent="-228600">
              <a:defRPr sz="2600">
                <a:solidFill>
                  <a:srgbClr val="000000"/>
                </a:solidFill>
                <a:latin typeface="Verdana" pitchFamily="34" charset="0"/>
                <a:cs typeface="Arial" charset="0"/>
              </a:defRPr>
            </a:lvl4pPr>
            <a:lvl5pPr marL="2057400" indent="-228600">
              <a:defRPr sz="2600">
                <a:solidFill>
                  <a:srgbClr val="000000"/>
                </a:solidFill>
                <a:latin typeface="Verdana" pitchFamily="34" charset="0"/>
                <a:cs typeface="Arial" charset="0"/>
              </a:defRPr>
            </a:lvl5pPr>
            <a:lvl6pPr marL="2514600" indent="-228600" eaLnBrk="0" fontAlgn="base" hangingPunct="0">
              <a:spcBef>
                <a:spcPct val="0"/>
              </a:spcBef>
              <a:spcAft>
                <a:spcPct val="0"/>
              </a:spcAft>
              <a:defRPr sz="2600">
                <a:solidFill>
                  <a:srgbClr val="000000"/>
                </a:solidFill>
                <a:latin typeface="Verdana" pitchFamily="34" charset="0"/>
                <a:cs typeface="Arial" charset="0"/>
              </a:defRPr>
            </a:lvl6pPr>
            <a:lvl7pPr marL="2971800" indent="-228600" eaLnBrk="0" fontAlgn="base" hangingPunct="0">
              <a:spcBef>
                <a:spcPct val="0"/>
              </a:spcBef>
              <a:spcAft>
                <a:spcPct val="0"/>
              </a:spcAft>
              <a:defRPr sz="2600">
                <a:solidFill>
                  <a:srgbClr val="000000"/>
                </a:solidFill>
                <a:latin typeface="Verdana" pitchFamily="34" charset="0"/>
                <a:cs typeface="Arial" charset="0"/>
              </a:defRPr>
            </a:lvl7pPr>
            <a:lvl8pPr marL="3429000" indent="-228600" eaLnBrk="0" fontAlgn="base" hangingPunct="0">
              <a:spcBef>
                <a:spcPct val="0"/>
              </a:spcBef>
              <a:spcAft>
                <a:spcPct val="0"/>
              </a:spcAft>
              <a:defRPr sz="2600">
                <a:solidFill>
                  <a:srgbClr val="000000"/>
                </a:solidFill>
                <a:latin typeface="Verdana" pitchFamily="34" charset="0"/>
                <a:cs typeface="Arial" charset="0"/>
              </a:defRPr>
            </a:lvl8pPr>
            <a:lvl9pPr marL="3886200" indent="-228600" eaLnBrk="0" fontAlgn="base" hangingPunct="0">
              <a:spcBef>
                <a:spcPct val="0"/>
              </a:spcBef>
              <a:spcAft>
                <a:spcPct val="0"/>
              </a:spcAft>
              <a:defRPr sz="2600">
                <a:solidFill>
                  <a:srgbClr val="000000"/>
                </a:solidFill>
                <a:latin typeface="Verdana" pitchFamily="34" charset="0"/>
                <a:cs typeface="Arial" charset="0"/>
              </a:defRPr>
            </a:lvl9pPr>
          </a:lstStyle>
          <a:p>
            <a:pPr algn="ctr" fontAlgn="auto">
              <a:spcBef>
                <a:spcPts val="0"/>
              </a:spcBef>
              <a:spcAft>
                <a:spcPts val="0"/>
              </a:spcAft>
              <a:defRPr/>
            </a:pPr>
            <a:endParaRPr lang="nl-NL" altLang="nl-NL" sz="1800">
              <a:solidFill>
                <a:srgbClr val="FFFFFF"/>
              </a:solidFill>
            </a:endParaRPr>
          </a:p>
        </p:txBody>
      </p:sp>
      <p:sp>
        <p:nvSpPr>
          <p:cNvPr id="5" name="shpTekst"/>
          <p:cNvSpPr>
            <a:spLocks noChangeArrowheads="1"/>
          </p:cNvSpPr>
          <p:nvPr/>
        </p:nvSpPr>
        <p:spPr bwMode="auto">
          <a:xfrm>
            <a:off x="0" y="0"/>
            <a:ext cx="12192000" cy="1071563"/>
          </a:xfrm>
          <a:prstGeom prst="rect">
            <a:avLst/>
          </a:prstGeom>
          <a:solidFill>
            <a:srgbClr val="E7002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2600">
                <a:solidFill>
                  <a:srgbClr val="000000"/>
                </a:solidFill>
                <a:latin typeface="Verdana" pitchFamily="34" charset="0"/>
                <a:cs typeface="Arial" charset="0"/>
              </a:defRPr>
            </a:lvl1pPr>
            <a:lvl2pPr marL="742950" indent="-285750">
              <a:defRPr sz="2600">
                <a:solidFill>
                  <a:srgbClr val="000000"/>
                </a:solidFill>
                <a:latin typeface="Verdana" pitchFamily="34" charset="0"/>
                <a:cs typeface="Arial" charset="0"/>
              </a:defRPr>
            </a:lvl2pPr>
            <a:lvl3pPr marL="1143000" indent="-228600">
              <a:defRPr sz="2600">
                <a:solidFill>
                  <a:srgbClr val="000000"/>
                </a:solidFill>
                <a:latin typeface="Verdana" pitchFamily="34" charset="0"/>
                <a:cs typeface="Arial" charset="0"/>
              </a:defRPr>
            </a:lvl3pPr>
            <a:lvl4pPr marL="1600200" indent="-228600">
              <a:defRPr sz="2600">
                <a:solidFill>
                  <a:srgbClr val="000000"/>
                </a:solidFill>
                <a:latin typeface="Verdana" pitchFamily="34" charset="0"/>
                <a:cs typeface="Arial" charset="0"/>
              </a:defRPr>
            </a:lvl4pPr>
            <a:lvl5pPr marL="2057400" indent="-228600">
              <a:defRPr sz="2600">
                <a:solidFill>
                  <a:srgbClr val="000000"/>
                </a:solidFill>
                <a:latin typeface="Verdana" pitchFamily="34" charset="0"/>
                <a:cs typeface="Arial" charset="0"/>
              </a:defRPr>
            </a:lvl5pPr>
            <a:lvl6pPr marL="2514600" indent="-228600" eaLnBrk="0" fontAlgn="base" hangingPunct="0">
              <a:spcBef>
                <a:spcPct val="0"/>
              </a:spcBef>
              <a:spcAft>
                <a:spcPct val="0"/>
              </a:spcAft>
              <a:defRPr sz="2600">
                <a:solidFill>
                  <a:srgbClr val="000000"/>
                </a:solidFill>
                <a:latin typeface="Verdana" pitchFamily="34" charset="0"/>
                <a:cs typeface="Arial" charset="0"/>
              </a:defRPr>
            </a:lvl6pPr>
            <a:lvl7pPr marL="2971800" indent="-228600" eaLnBrk="0" fontAlgn="base" hangingPunct="0">
              <a:spcBef>
                <a:spcPct val="0"/>
              </a:spcBef>
              <a:spcAft>
                <a:spcPct val="0"/>
              </a:spcAft>
              <a:defRPr sz="2600">
                <a:solidFill>
                  <a:srgbClr val="000000"/>
                </a:solidFill>
                <a:latin typeface="Verdana" pitchFamily="34" charset="0"/>
                <a:cs typeface="Arial" charset="0"/>
              </a:defRPr>
            </a:lvl7pPr>
            <a:lvl8pPr marL="3429000" indent="-228600" eaLnBrk="0" fontAlgn="base" hangingPunct="0">
              <a:spcBef>
                <a:spcPct val="0"/>
              </a:spcBef>
              <a:spcAft>
                <a:spcPct val="0"/>
              </a:spcAft>
              <a:defRPr sz="2600">
                <a:solidFill>
                  <a:srgbClr val="000000"/>
                </a:solidFill>
                <a:latin typeface="Verdana" pitchFamily="34" charset="0"/>
                <a:cs typeface="Arial" charset="0"/>
              </a:defRPr>
            </a:lvl8pPr>
            <a:lvl9pPr marL="3886200" indent="-228600" eaLnBrk="0" fontAlgn="base" hangingPunct="0">
              <a:spcBef>
                <a:spcPct val="0"/>
              </a:spcBef>
              <a:spcAft>
                <a:spcPct val="0"/>
              </a:spcAft>
              <a:defRPr sz="2600">
                <a:solidFill>
                  <a:srgbClr val="000000"/>
                </a:solidFill>
                <a:latin typeface="Verdana" pitchFamily="34" charset="0"/>
                <a:cs typeface="Arial" charset="0"/>
              </a:defRPr>
            </a:lvl9pPr>
          </a:lstStyle>
          <a:p>
            <a:pPr algn="ctr" fontAlgn="auto">
              <a:spcBef>
                <a:spcPts val="0"/>
              </a:spcBef>
              <a:spcAft>
                <a:spcPts val="0"/>
              </a:spcAft>
              <a:defRPr/>
            </a:pPr>
            <a:endParaRPr lang="nl-NL" altLang="nl-NL" sz="1800">
              <a:solidFill>
                <a:srgbClr val="FFFFFF"/>
              </a:solidFill>
            </a:endParaRPr>
          </a:p>
        </p:txBody>
      </p:sp>
      <p:pic>
        <p:nvPicPr>
          <p:cNvPr id="6" name="shpDatum" descr="RO__vervolgpagina~LPP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91068" y="1233039"/>
            <a:ext cx="10462717" cy="571504"/>
          </a:xfrm>
          <a:prstGeom prst="rect">
            <a:avLst/>
          </a:prstGeom>
        </p:spPr>
        <p:txBody>
          <a:bodyPr>
            <a:normAutofit/>
          </a:bodyPr>
          <a:lstStyle>
            <a:lvl1pPr algn="l">
              <a:defRPr sz="2600" spc="-60" baseline="0">
                <a:solidFill>
                  <a:srgbClr val="2494C5"/>
                </a:solidFill>
                <a:latin typeface="Verdana" pitchFamily="34" charset="0"/>
                <a:ea typeface="Verdana" pitchFamily="34" charset="0"/>
                <a:cs typeface="Verdana" pitchFamily="34" charset="0"/>
              </a:defRPr>
            </a:lvl1pPr>
          </a:lstStyle>
          <a:p>
            <a:r>
              <a:rPr lang="nl-NL" smtClean="0"/>
              <a:t>Klik om de stijl te bewerken</a:t>
            </a:r>
            <a:endParaRPr lang="nl-NL" dirty="0"/>
          </a:p>
        </p:txBody>
      </p:sp>
      <p:sp>
        <p:nvSpPr>
          <p:cNvPr id="13" name="Tijdelijke aanduiding voor inhoud 2"/>
          <p:cNvSpPr>
            <a:spLocks noGrp="1"/>
          </p:cNvSpPr>
          <p:nvPr>
            <p:ph idx="1"/>
          </p:nvPr>
        </p:nvSpPr>
        <p:spPr>
          <a:xfrm>
            <a:off x="493144" y="1798626"/>
            <a:ext cx="10477573" cy="4273580"/>
          </a:xfrm>
          <a:prstGeom prst="rect">
            <a:avLst/>
          </a:prstGeom>
        </p:spPr>
        <p:txBody>
          <a:bodyPr>
            <a:normAutofit/>
          </a:bodyPr>
          <a:lstStyle>
            <a:lvl1pPr marL="0" indent="0">
              <a:buNone/>
              <a:defRPr sz="1800">
                <a:latin typeface="Verdana" pitchFamily="34" charset="0"/>
                <a:ea typeface="Verdana" pitchFamily="34" charset="0"/>
                <a:cs typeface="Verdana" pitchFamily="34" charset="0"/>
              </a:defRPr>
            </a:lvl1pPr>
            <a:lvl2pPr marL="179388" indent="-179388">
              <a:buFont typeface="Arial" pitchFamily="34" charset="0"/>
              <a:buChar char="•"/>
              <a:defRPr sz="1800">
                <a:latin typeface="Verdana" pitchFamily="34" charset="0"/>
                <a:ea typeface="Verdana" pitchFamily="34" charset="0"/>
                <a:cs typeface="Verdana" pitchFamily="34" charset="0"/>
              </a:defRPr>
            </a:lvl2pPr>
            <a:lvl3pPr marL="396000" indent="-252000">
              <a:buFontTx/>
              <a:buBlip>
                <a:blip r:embed="rId3"/>
              </a:buBlip>
              <a:defRPr sz="1800">
                <a:latin typeface="Verdana" pitchFamily="34" charset="0"/>
                <a:ea typeface="Verdana" pitchFamily="34" charset="0"/>
                <a:cs typeface="Verdana" pitchFamily="34" charset="0"/>
              </a:defRPr>
            </a:lvl3pPr>
            <a:lvl4pPr marL="539750" indent="-144000">
              <a:buSzPct val="100000"/>
              <a:buFontTx/>
              <a:buBlip>
                <a:blip r:embed="rId4"/>
              </a:buBlip>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7" name="shpTitel"/>
          <p:cNvSpPr>
            <a:spLocks noGrp="1" noChangeArrowheads="1"/>
          </p:cNvSpPr>
          <p:nvPr>
            <p:ph type="dt" sz="half" idx="10"/>
          </p:nvPr>
        </p:nvSpPr>
        <p:spPr/>
        <p:txBody>
          <a:bodyPr/>
          <a:lstStyle>
            <a:lvl1pPr>
              <a:defRPr/>
            </a:lvl1pPr>
          </a:lstStyle>
          <a:p>
            <a:pPr>
              <a:defRPr/>
            </a:pPr>
            <a:r>
              <a:rPr lang="nl-NL"/>
              <a:t>Preservation bij impactanalyses</a:t>
            </a:r>
          </a:p>
        </p:txBody>
      </p:sp>
      <p:sp>
        <p:nvSpPr>
          <p:cNvPr id="8" name="shpKleurvlakBoven"/>
          <p:cNvSpPr>
            <a:spLocks noGrp="1" noChangeArrowheads="1"/>
          </p:cNvSpPr>
          <p:nvPr>
            <p:ph type="ftr" sz="quarter" idx="11"/>
          </p:nvPr>
        </p:nvSpPr>
        <p:spPr/>
        <p:txBody>
          <a:bodyPr/>
          <a:lstStyle>
            <a:lvl1pPr>
              <a:defRPr/>
            </a:lvl1pPr>
          </a:lstStyle>
          <a:p>
            <a:pPr>
              <a:defRPr/>
            </a:pPr>
            <a:endParaRPr lang="nl-NL"/>
          </a:p>
        </p:txBody>
      </p:sp>
      <p:sp>
        <p:nvSpPr>
          <p:cNvPr id="9" name="shpBeeldmerk"/>
          <p:cNvSpPr>
            <a:spLocks noGrp="1" noChangeArrowheads="1"/>
          </p:cNvSpPr>
          <p:nvPr>
            <p:ph type="sldNum" sz="quarter" idx="12"/>
          </p:nvPr>
        </p:nvSpPr>
        <p:spPr/>
        <p:txBody>
          <a:bodyPr/>
          <a:lstStyle>
            <a:lvl1pPr>
              <a:defRPr/>
            </a:lvl1pPr>
          </a:lstStyle>
          <a:p>
            <a:pPr>
              <a:defRPr/>
            </a:pPr>
            <a:fld id="{F151DD78-CF5A-42B2-B74C-DB655C9F21D6}" type="slidenum">
              <a:rPr lang="nl-NL"/>
              <a:pPr>
                <a:defRPr/>
              </a:pPr>
              <a:t>‹nr.›</a:t>
            </a:fld>
            <a:endParaRPr lang="nl-NL"/>
          </a:p>
        </p:txBody>
      </p:sp>
    </p:spTree>
    <p:extLst>
      <p:ext uri="{BB962C8B-B14F-4D97-AF65-F5344CB8AC3E}">
        <p14:creationId xmlns:p14="http://schemas.microsoft.com/office/powerpoint/2010/main" val="9050192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_Foto_Lichte boog">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Afbeelding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836150" y="311150"/>
            <a:ext cx="20732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extLst>
          </p:cNvPr>
          <p:cNvSpPr>
            <a:spLocks noGrp="1"/>
          </p:cNvSpPr>
          <p:nvPr>
            <p:ph type="title"/>
          </p:nvPr>
        </p:nvSpPr>
        <p:spPr>
          <a:xfrm>
            <a:off x="1260000" y="5580000"/>
            <a:ext cx="9212400" cy="709200"/>
          </a:xfrm>
        </p:spPr>
        <p:txBody>
          <a:bodyPr lIns="90000" tIns="0" rIns="0" bIns="0" anchor="t">
            <a:normAutofit/>
          </a:bodyPr>
          <a:lstStyle>
            <a:lvl1pPr>
              <a:defRPr sz="5000" b="1" i="0" baseline="0">
                <a:solidFill>
                  <a:schemeClr val="bg1"/>
                </a:solidFill>
              </a:defRPr>
            </a:lvl1pPr>
          </a:lstStyle>
          <a:p>
            <a:r>
              <a:rPr lang="nl-NL" smtClean="0"/>
              <a:t>Klik om de stijl te bewerken</a:t>
            </a:r>
            <a:endParaRPr lang="nl-NL" dirty="0"/>
          </a:p>
        </p:txBody>
      </p:sp>
      <p:sp>
        <p:nvSpPr>
          <p:cNvPr id="7" name="Ondertitel 2">
            <a:extLst>
              <a:ext uri="{FF2B5EF4-FFF2-40B4-BE49-F238E27FC236}"/>
            </a:extLst>
          </p:cNvPr>
          <p:cNvSpPr>
            <a:spLocks noGrp="1"/>
          </p:cNvSpPr>
          <p:nvPr>
            <p:ph type="subTitle" idx="1"/>
          </p:nvPr>
        </p:nvSpPr>
        <p:spPr>
          <a:xfrm>
            <a:off x="1260000" y="6210000"/>
            <a:ext cx="5401056" cy="414528"/>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spTree>
    <p:extLst>
      <p:ext uri="{BB962C8B-B14F-4D97-AF65-F5344CB8AC3E}">
        <p14:creationId xmlns:p14="http://schemas.microsoft.com/office/powerpoint/2010/main" val="107456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_Foto_Donkere boog">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Afbeelding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836150" y="311150"/>
            <a:ext cx="20732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1">
            <a:extLst>
              <a:ext uri="{FF2B5EF4-FFF2-40B4-BE49-F238E27FC236}"/>
            </a:extLst>
          </p:cNvPr>
          <p:cNvSpPr>
            <a:spLocks noGrp="1"/>
          </p:cNvSpPr>
          <p:nvPr>
            <p:ph type="title"/>
          </p:nvPr>
        </p:nvSpPr>
        <p:spPr>
          <a:xfrm>
            <a:off x="1260000" y="5580000"/>
            <a:ext cx="9212400" cy="709200"/>
          </a:xfrm>
        </p:spPr>
        <p:txBody>
          <a:bodyPr lIns="90000" tIns="0" rIns="0" bIns="0" anchor="t">
            <a:normAutofit/>
          </a:bodyPr>
          <a:lstStyle>
            <a:lvl1pPr>
              <a:defRPr sz="5000" b="1" i="0" baseline="0">
                <a:solidFill>
                  <a:schemeClr val="bg1"/>
                </a:solidFill>
              </a:defRPr>
            </a:lvl1pPr>
          </a:lstStyle>
          <a:p>
            <a:r>
              <a:rPr lang="nl-NL" smtClean="0"/>
              <a:t>Klik om de stijl te bewerken</a:t>
            </a:r>
            <a:endParaRPr lang="nl-NL" dirty="0"/>
          </a:p>
        </p:txBody>
      </p:sp>
      <p:sp>
        <p:nvSpPr>
          <p:cNvPr id="7" name="Ondertitel 2">
            <a:extLst>
              <a:ext uri="{FF2B5EF4-FFF2-40B4-BE49-F238E27FC236}"/>
            </a:extLst>
          </p:cNvPr>
          <p:cNvSpPr>
            <a:spLocks noGrp="1"/>
          </p:cNvSpPr>
          <p:nvPr>
            <p:ph type="subTitle" idx="1"/>
          </p:nvPr>
        </p:nvSpPr>
        <p:spPr>
          <a:xfrm>
            <a:off x="1260000" y="6210000"/>
            <a:ext cx="5401056" cy="414528"/>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spTree>
    <p:extLst>
      <p:ext uri="{BB962C8B-B14F-4D97-AF65-F5344CB8AC3E}">
        <p14:creationId xmlns:p14="http://schemas.microsoft.com/office/powerpoint/2010/main" val="1742796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ekop_Donkere boog">
    <p:spTree>
      <p:nvGrpSpPr>
        <p:cNvPr id="1" name=""/>
        <p:cNvGrpSpPr/>
        <p:nvPr/>
      </p:nvGrpSpPr>
      <p:grpSpPr>
        <a:xfrm>
          <a:off x="0" y="0"/>
          <a:ext cx="0" cy="0"/>
          <a:chOff x="0" y="0"/>
          <a:chExt cx="0" cy="0"/>
        </a:xfrm>
      </p:grpSpPr>
      <p:pic>
        <p:nvPicPr>
          <p:cNvPr id="4"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36150" y="311150"/>
            <a:ext cx="20732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tekst 2">
            <a:extLst>
              <a:ext uri="{FF2B5EF4-FFF2-40B4-BE49-F238E27FC236}"/>
            </a:extLst>
          </p:cNvPr>
          <p:cNvSpPr>
            <a:spLocks noGrp="1"/>
          </p:cNvSpPr>
          <p:nvPr>
            <p:ph type="body" idx="1"/>
          </p:nvPr>
        </p:nvSpPr>
        <p:spPr>
          <a:xfrm>
            <a:off x="475200" y="1242000"/>
            <a:ext cx="7200000" cy="3045600"/>
          </a:xfrm>
        </p:spPr>
        <p:txBody>
          <a:bodyPr lIns="0" tIns="0" rIns="0" bIns="0">
            <a:normAutofit/>
          </a:bodyPr>
          <a:lstStyle>
            <a:lvl1pPr marL="0" indent="0">
              <a:buNone/>
              <a:defRPr sz="20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6" name="Titel 1">
            <a:extLst>
              <a:ext uri="{FF2B5EF4-FFF2-40B4-BE49-F238E27FC236}"/>
            </a:extLst>
          </p:cNvPr>
          <p:cNvSpPr>
            <a:spLocks noGrp="1"/>
          </p:cNvSpPr>
          <p:nvPr>
            <p:ph type="title"/>
          </p:nvPr>
        </p:nvSpPr>
        <p:spPr>
          <a:xfrm>
            <a:off x="475200" y="450000"/>
            <a:ext cx="7200000" cy="554400"/>
          </a:xfrm>
        </p:spPr>
        <p:txBody>
          <a:bodyPr lIns="0" tIns="0" rIns="0" bIns="0" anchor="t">
            <a:normAutofit/>
          </a:bodyPr>
          <a:lstStyle>
            <a:lvl1pPr>
              <a:defRPr sz="4000" b="1" i="0" baseline="0">
                <a:solidFill>
                  <a:srgbClr val="009FE3"/>
                </a:solidFill>
              </a:defRPr>
            </a:lvl1pPr>
          </a:lstStyle>
          <a:p>
            <a:r>
              <a:rPr lang="nl-NL" smtClean="0"/>
              <a:t>Klik om de stijl te bewerken</a:t>
            </a:r>
            <a:endParaRPr lang="nl-NL" dirty="0"/>
          </a:p>
        </p:txBody>
      </p:sp>
    </p:spTree>
    <p:extLst>
      <p:ext uri="{BB962C8B-B14F-4D97-AF65-F5344CB8AC3E}">
        <p14:creationId xmlns:p14="http://schemas.microsoft.com/office/powerpoint/2010/main" val="1908824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ekop_Lichte boog">
    <p:spTree>
      <p:nvGrpSpPr>
        <p:cNvPr id="1" name=""/>
        <p:cNvGrpSpPr/>
        <p:nvPr/>
      </p:nvGrpSpPr>
      <p:grpSpPr>
        <a:xfrm>
          <a:off x="0" y="0"/>
          <a:ext cx="0" cy="0"/>
          <a:chOff x="0" y="0"/>
          <a:chExt cx="0" cy="0"/>
        </a:xfrm>
      </p:grpSpPr>
      <p:pic>
        <p:nvPicPr>
          <p:cNvPr id="4"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36150" y="311150"/>
            <a:ext cx="20732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extLst>
          </p:cNvPr>
          <p:cNvSpPr>
            <a:spLocks noGrp="1"/>
          </p:cNvSpPr>
          <p:nvPr>
            <p:ph type="title"/>
          </p:nvPr>
        </p:nvSpPr>
        <p:spPr>
          <a:xfrm>
            <a:off x="475200" y="450000"/>
            <a:ext cx="7200000" cy="554400"/>
          </a:xfrm>
        </p:spPr>
        <p:txBody>
          <a:bodyPr lIns="0" tIns="0" rIns="0" bIns="0" anchor="t">
            <a:normAutofit/>
          </a:bodyPr>
          <a:lstStyle>
            <a:lvl1pPr>
              <a:defRPr sz="4000" b="1" i="0" baseline="0">
                <a:solidFill>
                  <a:srgbClr val="009FE3"/>
                </a:solidFill>
              </a:defRPr>
            </a:lvl1pPr>
          </a:lstStyle>
          <a:p>
            <a:r>
              <a:rPr lang="nl-NL" smtClean="0"/>
              <a:t>Klik om de stijl te bewerken</a:t>
            </a:r>
            <a:endParaRPr lang="nl-NL" dirty="0"/>
          </a:p>
        </p:txBody>
      </p:sp>
      <p:sp>
        <p:nvSpPr>
          <p:cNvPr id="3" name="Tijdelijke aanduiding voor tekst 2">
            <a:extLst>
              <a:ext uri="{FF2B5EF4-FFF2-40B4-BE49-F238E27FC236}"/>
            </a:extLst>
          </p:cNvPr>
          <p:cNvSpPr>
            <a:spLocks noGrp="1"/>
          </p:cNvSpPr>
          <p:nvPr>
            <p:ph type="body" idx="1"/>
          </p:nvPr>
        </p:nvSpPr>
        <p:spPr>
          <a:xfrm>
            <a:off x="475200" y="1242000"/>
            <a:ext cx="7200000" cy="3045600"/>
          </a:xfrm>
        </p:spPr>
        <p:txBody>
          <a:bodyPr lIns="0" tIns="0" rIns="0" bIns="0">
            <a:normAutofit/>
          </a:bodyPr>
          <a:lstStyle>
            <a:lvl1pPr marL="0" indent="0">
              <a:buNone/>
              <a:defRPr sz="20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Tree>
    <p:extLst>
      <p:ext uri="{BB962C8B-B14F-4D97-AF65-F5344CB8AC3E}">
        <p14:creationId xmlns:p14="http://schemas.microsoft.com/office/powerpoint/2010/main" val="4134007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ekop_Donkere boog_2 koloms">
    <p:spTree>
      <p:nvGrpSpPr>
        <p:cNvPr id="1" name=""/>
        <p:cNvGrpSpPr/>
        <p:nvPr/>
      </p:nvGrpSpPr>
      <p:grpSpPr>
        <a:xfrm>
          <a:off x="0" y="0"/>
          <a:ext cx="0" cy="0"/>
          <a:chOff x="0" y="0"/>
          <a:chExt cx="0" cy="0"/>
        </a:xfrm>
      </p:grpSpPr>
      <p:pic>
        <p:nvPicPr>
          <p:cNvPr id="5"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088"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36150" y="311150"/>
            <a:ext cx="20732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extLst>
          </p:cNvPr>
          <p:cNvSpPr>
            <a:spLocks noGrp="1"/>
          </p:cNvSpPr>
          <p:nvPr>
            <p:ph type="title"/>
          </p:nvPr>
        </p:nvSpPr>
        <p:spPr>
          <a:xfrm>
            <a:off x="475200" y="450000"/>
            <a:ext cx="7200000" cy="554400"/>
          </a:xfrm>
        </p:spPr>
        <p:txBody>
          <a:bodyPr lIns="0" tIns="0" rIns="0" bIns="0" anchor="t">
            <a:normAutofit/>
          </a:bodyPr>
          <a:lstStyle>
            <a:lvl1pPr>
              <a:defRPr sz="4000" b="1" i="0" baseline="0">
                <a:solidFill>
                  <a:srgbClr val="009FE3"/>
                </a:solidFill>
              </a:defRPr>
            </a:lvl1pPr>
          </a:lstStyle>
          <a:p>
            <a:r>
              <a:rPr lang="nl-NL" smtClean="0"/>
              <a:t>Klik om de stijl te bewerken</a:t>
            </a:r>
            <a:endParaRPr lang="nl-NL" dirty="0"/>
          </a:p>
        </p:txBody>
      </p:sp>
      <p:sp>
        <p:nvSpPr>
          <p:cNvPr id="3" name="Tijdelijke aanduiding voor tekst 2">
            <a:extLst>
              <a:ext uri="{FF2B5EF4-FFF2-40B4-BE49-F238E27FC236}"/>
            </a:extLst>
          </p:cNvPr>
          <p:cNvSpPr>
            <a:spLocks noGrp="1"/>
          </p:cNvSpPr>
          <p:nvPr>
            <p:ph type="body" idx="1"/>
          </p:nvPr>
        </p:nvSpPr>
        <p:spPr>
          <a:xfrm>
            <a:off x="475200" y="1242000"/>
            <a:ext cx="2880000" cy="3960000"/>
          </a:xfrm>
        </p:spPr>
        <p:txBody>
          <a:bodyPr lIns="0" tIns="0" rIns="0" bIns="0">
            <a:normAutofit/>
          </a:bodyPr>
          <a:lstStyle>
            <a:lvl1pPr marL="0" indent="0">
              <a:buNone/>
              <a:defRPr sz="20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6" name="Tijdelijke aanduiding voor tekst 2">
            <a:extLst>
              <a:ext uri="{FF2B5EF4-FFF2-40B4-BE49-F238E27FC236}"/>
            </a:extLst>
          </p:cNvPr>
          <p:cNvSpPr>
            <a:spLocks noGrp="1"/>
          </p:cNvSpPr>
          <p:nvPr>
            <p:ph type="body" idx="10"/>
          </p:nvPr>
        </p:nvSpPr>
        <p:spPr>
          <a:xfrm>
            <a:off x="3715500" y="1242000"/>
            <a:ext cx="2880000" cy="3960000"/>
          </a:xfrm>
        </p:spPr>
        <p:txBody>
          <a:bodyPr lIns="0" tIns="0" rIns="0" bIns="0">
            <a:normAutofit/>
          </a:bodyPr>
          <a:lstStyle>
            <a:lvl1pPr marL="0" indent="0">
              <a:buNone/>
              <a:defRPr sz="20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Tree>
    <p:extLst>
      <p:ext uri="{BB962C8B-B14F-4D97-AF65-F5344CB8AC3E}">
        <p14:creationId xmlns:p14="http://schemas.microsoft.com/office/powerpoint/2010/main" val="2286557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ekop_Lichte boog_2 koloms">
    <p:spTree>
      <p:nvGrpSpPr>
        <p:cNvPr id="1" name=""/>
        <p:cNvGrpSpPr/>
        <p:nvPr/>
      </p:nvGrpSpPr>
      <p:grpSpPr>
        <a:xfrm>
          <a:off x="0" y="0"/>
          <a:ext cx="0" cy="0"/>
          <a:chOff x="0" y="0"/>
          <a:chExt cx="0" cy="0"/>
        </a:xfrm>
      </p:grpSpPr>
      <p:pic>
        <p:nvPicPr>
          <p:cNvPr id="5"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36150" y="311150"/>
            <a:ext cx="20732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tekst 2">
            <a:extLst>
              <a:ext uri="{FF2B5EF4-FFF2-40B4-BE49-F238E27FC236}"/>
            </a:extLst>
          </p:cNvPr>
          <p:cNvSpPr>
            <a:spLocks noGrp="1"/>
          </p:cNvSpPr>
          <p:nvPr>
            <p:ph type="body" idx="1"/>
          </p:nvPr>
        </p:nvSpPr>
        <p:spPr>
          <a:xfrm>
            <a:off x="475200" y="1242000"/>
            <a:ext cx="2880000" cy="3960000"/>
          </a:xfrm>
        </p:spPr>
        <p:txBody>
          <a:bodyPr lIns="0" tIns="0" rIns="0" bIns="0">
            <a:normAutofit/>
          </a:bodyPr>
          <a:lstStyle>
            <a:lvl1pPr marL="0" indent="0">
              <a:buNone/>
              <a:defRPr sz="2000" b="0" i="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6" name="Tijdelijke aanduiding voor tekst 2">
            <a:extLst>
              <a:ext uri="{FF2B5EF4-FFF2-40B4-BE49-F238E27FC236}"/>
            </a:extLst>
          </p:cNvPr>
          <p:cNvSpPr>
            <a:spLocks noGrp="1"/>
          </p:cNvSpPr>
          <p:nvPr>
            <p:ph type="body" idx="10"/>
          </p:nvPr>
        </p:nvSpPr>
        <p:spPr>
          <a:xfrm>
            <a:off x="3715200" y="1242000"/>
            <a:ext cx="2880000" cy="3960000"/>
          </a:xfrm>
        </p:spPr>
        <p:txBody>
          <a:bodyPr lIns="0" tIns="0" rIns="0" bIns="0">
            <a:normAutofit/>
          </a:bodyPr>
          <a:lstStyle>
            <a:lvl1pPr marL="0" indent="0">
              <a:buNone/>
              <a:defRPr sz="20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8" name="Titel 1">
            <a:extLst>
              <a:ext uri="{FF2B5EF4-FFF2-40B4-BE49-F238E27FC236}"/>
            </a:extLst>
          </p:cNvPr>
          <p:cNvSpPr>
            <a:spLocks noGrp="1"/>
          </p:cNvSpPr>
          <p:nvPr>
            <p:ph type="title"/>
          </p:nvPr>
        </p:nvSpPr>
        <p:spPr>
          <a:xfrm>
            <a:off x="475200" y="450000"/>
            <a:ext cx="7200000" cy="554400"/>
          </a:xfrm>
        </p:spPr>
        <p:txBody>
          <a:bodyPr lIns="0" tIns="0" rIns="0" bIns="0" anchor="t">
            <a:normAutofit/>
          </a:bodyPr>
          <a:lstStyle>
            <a:lvl1pPr>
              <a:defRPr sz="4000" b="1" i="0" baseline="0">
                <a:solidFill>
                  <a:srgbClr val="009FE3"/>
                </a:solidFill>
              </a:defRPr>
            </a:lvl1pPr>
          </a:lstStyle>
          <a:p>
            <a:r>
              <a:rPr lang="nl-NL" smtClean="0"/>
              <a:t>Klik om de stijl te bewerken</a:t>
            </a:r>
            <a:endParaRPr lang="nl-NL" dirty="0"/>
          </a:p>
        </p:txBody>
      </p:sp>
    </p:spTree>
    <p:extLst>
      <p:ext uri="{BB962C8B-B14F-4D97-AF65-F5344CB8AC3E}">
        <p14:creationId xmlns:p14="http://schemas.microsoft.com/office/powerpoint/2010/main" val="2664961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Hoofdstuk_Donkere boog">
    <p:spTree>
      <p:nvGrpSpPr>
        <p:cNvPr id="1" name=""/>
        <p:cNvGrpSpPr/>
        <p:nvPr/>
      </p:nvGrpSpPr>
      <p:grpSpPr>
        <a:xfrm>
          <a:off x="0" y="0"/>
          <a:ext cx="0" cy="0"/>
          <a:chOff x="0" y="0"/>
          <a:chExt cx="0" cy="0"/>
        </a:xfrm>
      </p:grpSpPr>
      <p:cxnSp>
        <p:nvCxnSpPr>
          <p:cNvPr id="3" name="Rechte verbindingslijn 2">
            <a:extLst>
              <a:ext uri="{FF2B5EF4-FFF2-40B4-BE49-F238E27FC236}"/>
            </a:extLst>
          </p:cNvPr>
          <p:cNvCxnSpPr/>
          <p:nvPr userDrawn="1"/>
        </p:nvCxnSpPr>
        <p:spPr>
          <a:xfrm>
            <a:off x="2813050" y="3162300"/>
            <a:ext cx="496888" cy="0"/>
          </a:xfrm>
          <a:prstGeom prst="line">
            <a:avLst/>
          </a:prstGeom>
          <a:ln w="63500">
            <a:solidFill>
              <a:srgbClr val="D52B1E"/>
            </a:solidFill>
          </a:ln>
        </p:spPr>
        <p:style>
          <a:lnRef idx="1">
            <a:schemeClr val="accent1"/>
          </a:lnRef>
          <a:fillRef idx="0">
            <a:schemeClr val="accent1"/>
          </a:fillRef>
          <a:effectRef idx="0">
            <a:schemeClr val="accent1"/>
          </a:effectRef>
          <a:fontRef idx="minor">
            <a:schemeClr val="tx1"/>
          </a:fontRef>
        </p:style>
      </p:cxnSp>
      <p:grpSp>
        <p:nvGrpSpPr>
          <p:cNvPr id="4" name="Groep 7"/>
          <p:cNvGrpSpPr>
            <a:grpSpLocks/>
          </p:cNvGrpSpPr>
          <p:nvPr userDrawn="1"/>
        </p:nvGrpSpPr>
        <p:grpSpPr bwMode="auto">
          <a:xfrm>
            <a:off x="0" y="0"/>
            <a:ext cx="12192000" cy="6858000"/>
            <a:chOff x="0" y="0"/>
            <a:chExt cx="12192000" cy="6858000"/>
          </a:xfrm>
        </p:grpSpPr>
        <p:pic>
          <p:nvPicPr>
            <p:cNvPr id="5" name="Afbeelding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35800" y="310795"/>
              <a:ext cx="2073600" cy="1080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hthoek 6"/>
          <p:cNvSpPr>
            <a:spLocks noChangeArrowheads="1"/>
          </p:cNvSpPr>
          <p:nvPr userDrawn="1"/>
        </p:nvSpPr>
        <p:spPr bwMode="auto">
          <a:xfrm>
            <a:off x="2420938" y="473075"/>
            <a:ext cx="3260725"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MarkPro-Book"/>
              </a:defRPr>
            </a:lvl1pPr>
            <a:lvl2pPr marL="742950" indent="-285750">
              <a:defRPr>
                <a:solidFill>
                  <a:schemeClr val="tx1"/>
                </a:solidFill>
                <a:latin typeface="MarkPro-Book"/>
              </a:defRPr>
            </a:lvl2pPr>
            <a:lvl3pPr marL="1143000" indent="-228600">
              <a:defRPr>
                <a:solidFill>
                  <a:schemeClr val="tx1"/>
                </a:solidFill>
                <a:latin typeface="MarkPro-Book"/>
              </a:defRPr>
            </a:lvl3pPr>
            <a:lvl4pPr marL="1600200" indent="-228600">
              <a:defRPr>
                <a:solidFill>
                  <a:schemeClr val="tx1"/>
                </a:solidFill>
                <a:latin typeface="MarkPro-Book"/>
              </a:defRPr>
            </a:lvl4pPr>
            <a:lvl5pPr marL="2057400" indent="-228600">
              <a:defRPr>
                <a:solidFill>
                  <a:schemeClr val="tx1"/>
                </a:solidFill>
                <a:latin typeface="MarkPro-Book"/>
              </a:defRPr>
            </a:lvl5pPr>
            <a:lvl6pPr marL="2514600" indent="-228600" fontAlgn="base">
              <a:spcBef>
                <a:spcPct val="0"/>
              </a:spcBef>
              <a:spcAft>
                <a:spcPct val="0"/>
              </a:spcAft>
              <a:defRPr>
                <a:solidFill>
                  <a:schemeClr val="tx1"/>
                </a:solidFill>
                <a:latin typeface="MarkPro-Book"/>
              </a:defRPr>
            </a:lvl6pPr>
            <a:lvl7pPr marL="2971800" indent="-228600" fontAlgn="base">
              <a:spcBef>
                <a:spcPct val="0"/>
              </a:spcBef>
              <a:spcAft>
                <a:spcPct val="0"/>
              </a:spcAft>
              <a:defRPr>
                <a:solidFill>
                  <a:schemeClr val="tx1"/>
                </a:solidFill>
                <a:latin typeface="MarkPro-Book"/>
              </a:defRPr>
            </a:lvl7pPr>
            <a:lvl8pPr marL="3429000" indent="-228600" fontAlgn="base">
              <a:spcBef>
                <a:spcPct val="0"/>
              </a:spcBef>
              <a:spcAft>
                <a:spcPct val="0"/>
              </a:spcAft>
              <a:defRPr>
                <a:solidFill>
                  <a:schemeClr val="tx1"/>
                </a:solidFill>
                <a:latin typeface="MarkPro-Book"/>
              </a:defRPr>
            </a:lvl8pPr>
            <a:lvl9pPr marL="3886200" indent="-228600" fontAlgn="base">
              <a:spcBef>
                <a:spcPct val="0"/>
              </a:spcBef>
              <a:spcAft>
                <a:spcPct val="0"/>
              </a:spcAft>
              <a:defRPr>
                <a:solidFill>
                  <a:schemeClr val="tx1"/>
                </a:solidFill>
                <a:latin typeface="MarkPro-Book"/>
              </a:defRPr>
            </a:lvl9pPr>
          </a:lstStyle>
          <a:p>
            <a:pPr>
              <a:defRPr/>
            </a:pPr>
            <a:r>
              <a:rPr lang="en-GB" altLang="nl-NL" sz="19900" b="1" smtClean="0">
                <a:solidFill>
                  <a:srgbClr val="009FE3"/>
                </a:solidFill>
                <a:latin typeface="MarkPro-Bold"/>
                <a:ea typeface="Mark Pro"/>
                <a:cs typeface="Mark Pro"/>
              </a:rPr>
              <a:t>Nr</a:t>
            </a:r>
          </a:p>
        </p:txBody>
      </p:sp>
      <p:sp>
        <p:nvSpPr>
          <p:cNvPr id="2" name="Titel 1">
            <a:extLst>
              <a:ext uri="{FF2B5EF4-FFF2-40B4-BE49-F238E27FC236}"/>
            </a:extLst>
          </p:cNvPr>
          <p:cNvSpPr>
            <a:spLocks noGrp="1"/>
          </p:cNvSpPr>
          <p:nvPr>
            <p:ph type="title"/>
          </p:nvPr>
        </p:nvSpPr>
        <p:spPr>
          <a:xfrm>
            <a:off x="2718000" y="3322800"/>
            <a:ext cx="3600000" cy="1325563"/>
          </a:xfrm>
        </p:spPr>
        <p:txBody>
          <a:bodyPr lIns="0" tIns="0" rIns="0" bIns="0" anchor="t">
            <a:normAutofit/>
          </a:bodyPr>
          <a:lstStyle>
            <a:lvl1pPr>
              <a:defRPr sz="2400" b="1" i="0" baseline="0">
                <a:solidFill>
                  <a:srgbClr val="009FE3"/>
                </a:solidFill>
              </a:defRPr>
            </a:lvl1pPr>
          </a:lstStyle>
          <a:p>
            <a:r>
              <a:rPr lang="nl-NL" smtClean="0"/>
              <a:t>Klik om de stijl te bewerken</a:t>
            </a:r>
            <a:endParaRPr lang="nl-NL" dirty="0"/>
          </a:p>
        </p:txBody>
      </p:sp>
    </p:spTree>
    <p:extLst>
      <p:ext uri="{BB962C8B-B14F-4D97-AF65-F5344CB8AC3E}">
        <p14:creationId xmlns:p14="http://schemas.microsoft.com/office/powerpoint/2010/main" val="1818002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smtClean="0"/>
              <a:t>Klik om de stijl te bewerken</a:t>
            </a:r>
          </a:p>
        </p:txBody>
      </p:sp>
      <p:sp>
        <p:nvSpPr>
          <p:cNvPr id="1027" name="Tijdelijke aanduiding voor tekst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Tekststijl van het model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4" name="Tijdelijke aanduiding voor datum 3">
            <a:extLst>
              <a:ext uri="{FF2B5EF4-FFF2-40B4-BE49-F238E27FC236}"/>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b="0" i="0">
                <a:solidFill>
                  <a:schemeClr val="tx1">
                    <a:tint val="75000"/>
                  </a:schemeClr>
                </a:solidFill>
                <a:latin typeface="Mark Pro Book" panose="020B0604020101010102" pitchFamily="34" charset="77"/>
                <a:cs typeface="+mn-cs"/>
              </a:defRPr>
            </a:lvl1pPr>
          </a:lstStyle>
          <a:p>
            <a:pPr>
              <a:defRPr/>
            </a:pPr>
            <a:fld id="{3998FD55-7920-4EF7-91FC-F42227CAC4A1}" type="datetimeFigureOut">
              <a:rPr lang="nl-NL"/>
              <a:pPr>
                <a:defRPr/>
              </a:pPr>
              <a:t>15-4-2019</a:t>
            </a:fld>
            <a:endParaRPr lang="nl-NL" dirty="0"/>
          </a:p>
        </p:txBody>
      </p:sp>
      <p:sp>
        <p:nvSpPr>
          <p:cNvPr id="5" name="Tijdelijke aanduiding voor voettekst 4">
            <a:extLst>
              <a:ext uri="{FF2B5EF4-FFF2-40B4-BE49-F238E27FC236}"/>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b="0" i="0">
                <a:solidFill>
                  <a:schemeClr val="tx1">
                    <a:tint val="75000"/>
                  </a:schemeClr>
                </a:solidFill>
                <a:latin typeface="Mark Pro Book" panose="020B0604020101010102" pitchFamily="34" charset="77"/>
                <a:cs typeface="+mn-cs"/>
              </a:defRPr>
            </a:lvl1pPr>
          </a:lstStyle>
          <a:p>
            <a:pPr>
              <a:defRPr/>
            </a:pPr>
            <a:endParaRPr lang="nl-NL"/>
          </a:p>
        </p:txBody>
      </p:sp>
      <p:sp>
        <p:nvSpPr>
          <p:cNvPr id="6" name="Tijdelijke aanduiding voor dianummer 5">
            <a:extLst>
              <a:ext uri="{FF2B5EF4-FFF2-40B4-BE49-F238E27FC236}"/>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b="0" i="0">
                <a:solidFill>
                  <a:schemeClr val="tx1">
                    <a:tint val="75000"/>
                  </a:schemeClr>
                </a:solidFill>
                <a:latin typeface="Mark Pro Book" panose="020B0604020101010102" pitchFamily="34" charset="77"/>
                <a:cs typeface="+mn-cs"/>
              </a:defRPr>
            </a:lvl1pPr>
          </a:lstStyle>
          <a:p>
            <a:pPr>
              <a:defRPr/>
            </a:pPr>
            <a:fld id="{15F545A9-954D-493B-B2F1-73D899DE0B0C}" type="slidenum">
              <a:rPr lang="nl-NL"/>
              <a:pPr>
                <a:defRPr/>
              </a:pPr>
              <a:t>‹nr.›</a:t>
            </a:fld>
            <a:endParaRPr lang="nl-NL" dirty="0"/>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 id="2147483900" r:id="rId18"/>
    <p:sldLayoutId id="2147483901" r:id="rId19"/>
    <p:sldLayoutId id="2147483902" r:id="rId20"/>
  </p:sldLayoutIdLst>
  <p:txStyles>
    <p:titleStyle>
      <a:lvl1pPr algn="l" rtl="0" eaLnBrk="1" fontAlgn="base" hangingPunct="1">
        <a:lnSpc>
          <a:spcPct val="90000"/>
        </a:lnSpc>
        <a:spcBef>
          <a:spcPct val="0"/>
        </a:spcBef>
        <a:spcAft>
          <a:spcPct val="0"/>
        </a:spcAft>
        <a:defRPr sz="40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4000">
          <a:solidFill>
            <a:schemeClr val="accent1"/>
          </a:solidFill>
          <a:latin typeface="MarkPro-Bold"/>
        </a:defRPr>
      </a:lvl2pPr>
      <a:lvl3pPr algn="l" rtl="0" eaLnBrk="1" fontAlgn="base" hangingPunct="1">
        <a:lnSpc>
          <a:spcPct val="90000"/>
        </a:lnSpc>
        <a:spcBef>
          <a:spcPct val="0"/>
        </a:spcBef>
        <a:spcAft>
          <a:spcPct val="0"/>
        </a:spcAft>
        <a:defRPr sz="4000">
          <a:solidFill>
            <a:schemeClr val="accent1"/>
          </a:solidFill>
          <a:latin typeface="MarkPro-Bold"/>
        </a:defRPr>
      </a:lvl3pPr>
      <a:lvl4pPr algn="l" rtl="0" eaLnBrk="1" fontAlgn="base" hangingPunct="1">
        <a:lnSpc>
          <a:spcPct val="90000"/>
        </a:lnSpc>
        <a:spcBef>
          <a:spcPct val="0"/>
        </a:spcBef>
        <a:spcAft>
          <a:spcPct val="0"/>
        </a:spcAft>
        <a:defRPr sz="4000">
          <a:solidFill>
            <a:schemeClr val="accent1"/>
          </a:solidFill>
          <a:latin typeface="MarkPro-Bold"/>
        </a:defRPr>
      </a:lvl4pPr>
      <a:lvl5pPr algn="l" rtl="0" eaLnBrk="1" fontAlgn="base" hangingPunct="1">
        <a:lnSpc>
          <a:spcPct val="90000"/>
        </a:lnSpc>
        <a:spcBef>
          <a:spcPct val="0"/>
        </a:spcBef>
        <a:spcAft>
          <a:spcPct val="0"/>
        </a:spcAft>
        <a:defRPr sz="4000">
          <a:solidFill>
            <a:schemeClr val="accent1"/>
          </a:solidFill>
          <a:latin typeface="MarkPro-Bold"/>
        </a:defRPr>
      </a:lvl5pPr>
      <a:lvl6pPr marL="457200" algn="l" rtl="0" eaLnBrk="1" fontAlgn="base" hangingPunct="1">
        <a:lnSpc>
          <a:spcPct val="90000"/>
        </a:lnSpc>
        <a:spcBef>
          <a:spcPct val="0"/>
        </a:spcBef>
        <a:spcAft>
          <a:spcPct val="0"/>
        </a:spcAft>
        <a:defRPr sz="4000">
          <a:solidFill>
            <a:schemeClr val="accent1"/>
          </a:solidFill>
          <a:latin typeface="MarkPro-Bold"/>
        </a:defRPr>
      </a:lvl6pPr>
      <a:lvl7pPr marL="914400" algn="l" rtl="0" eaLnBrk="1" fontAlgn="base" hangingPunct="1">
        <a:lnSpc>
          <a:spcPct val="90000"/>
        </a:lnSpc>
        <a:spcBef>
          <a:spcPct val="0"/>
        </a:spcBef>
        <a:spcAft>
          <a:spcPct val="0"/>
        </a:spcAft>
        <a:defRPr sz="4000">
          <a:solidFill>
            <a:schemeClr val="accent1"/>
          </a:solidFill>
          <a:latin typeface="MarkPro-Bold"/>
        </a:defRPr>
      </a:lvl7pPr>
      <a:lvl8pPr marL="1371600" algn="l" rtl="0" eaLnBrk="1" fontAlgn="base" hangingPunct="1">
        <a:lnSpc>
          <a:spcPct val="90000"/>
        </a:lnSpc>
        <a:spcBef>
          <a:spcPct val="0"/>
        </a:spcBef>
        <a:spcAft>
          <a:spcPct val="0"/>
        </a:spcAft>
        <a:defRPr sz="4000">
          <a:solidFill>
            <a:schemeClr val="accent1"/>
          </a:solidFill>
          <a:latin typeface="MarkPro-Bold"/>
        </a:defRPr>
      </a:lvl8pPr>
      <a:lvl9pPr marL="1828800" algn="l" rtl="0" eaLnBrk="1" fontAlgn="base" hangingPunct="1">
        <a:lnSpc>
          <a:spcPct val="90000"/>
        </a:lnSpc>
        <a:spcBef>
          <a:spcPct val="0"/>
        </a:spcBef>
        <a:spcAft>
          <a:spcPct val="0"/>
        </a:spcAft>
        <a:defRPr sz="4000">
          <a:solidFill>
            <a:schemeClr val="accent1"/>
          </a:solidFill>
          <a:latin typeface="MarkPro-Bold"/>
        </a:defRPr>
      </a:lvl9pPr>
    </p:titleStyle>
    <p:bodyStyle>
      <a:lvl1pPr marL="228600" indent="-228600" algn="l" rtl="0" eaLnBrk="1" fontAlgn="base" hangingPunct="1">
        <a:lnSpc>
          <a:spcPct val="90000"/>
        </a:lnSpc>
        <a:spcBef>
          <a:spcPts val="1000"/>
        </a:spcBef>
        <a:spcAft>
          <a:spcPct val="0"/>
        </a:spcAft>
        <a:buFont typeface="Arial" pitchFamily="34" charset="0"/>
        <a:buChar char="•"/>
        <a:defRPr sz="20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hyperlink" Target="https://www.nationaalarchief.nl/archiveren/kennisbank/handreiking-voorkeursformaten-nationaal-archief"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mailto:Pepijn.Lucker@nationaalarchief.nl"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ndertitel 1"/>
          <p:cNvSpPr>
            <a:spLocks noGrp="1"/>
          </p:cNvSpPr>
          <p:nvPr>
            <p:ph type="subTitle" idx="1"/>
          </p:nvPr>
        </p:nvSpPr>
        <p:spPr>
          <a:xfrm>
            <a:off x="1260475" y="6210300"/>
            <a:ext cx="5400675" cy="414338"/>
          </a:xfrm>
        </p:spPr>
        <p:txBody>
          <a:bodyPr>
            <a:normAutofit fontScale="85000" lnSpcReduction="10000"/>
          </a:bodyPr>
          <a:lstStyle/>
          <a:p>
            <a:r>
              <a:rPr lang="nl-NL" altLang="nl-NL" dirty="0" smtClean="0">
                <a:latin typeface="Arial" pitchFamily="34" charset="0"/>
              </a:rPr>
              <a:t>NA Voorkeursformaten - KIA kennisbijeenkomst 15-04-2019</a:t>
            </a:r>
            <a:endParaRPr lang="nl-NL" altLang="nl-NL"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Voorkeursformaten - criteria</a:t>
            </a:r>
            <a:endParaRPr lang="nl-NL" dirty="0"/>
          </a:p>
        </p:txBody>
      </p:sp>
      <p:sp>
        <p:nvSpPr>
          <p:cNvPr id="7" name="Tijdelijke aanduiding voor tekst 2"/>
          <p:cNvSpPr>
            <a:spLocks noGrp="1"/>
          </p:cNvSpPr>
          <p:nvPr>
            <p:ph idx="1"/>
          </p:nvPr>
        </p:nvSpPr>
        <p:spPr/>
        <p:txBody>
          <a:bodyPr>
            <a:normAutofit fontScale="92500" lnSpcReduction="20000"/>
          </a:bodyPr>
          <a:lstStyle/>
          <a:p>
            <a:pPr marL="285750" indent="-285750">
              <a:buFont typeface="Wingdings" pitchFamily="2" charset="2"/>
              <a:buChar char="q"/>
            </a:pPr>
            <a:r>
              <a:rPr lang="nl-NL" altLang="nl-NL" dirty="0"/>
              <a:t>Open standaarden </a:t>
            </a:r>
            <a:endParaRPr lang="nl-NL" altLang="nl-NL" dirty="0" smtClean="0"/>
          </a:p>
          <a:p>
            <a:pPr lvl="1"/>
            <a:r>
              <a:rPr lang="nl-NL" dirty="0"/>
              <a:t>laagdrempelige beschikbaarheid </a:t>
            </a:r>
            <a:r>
              <a:rPr lang="nl-NL" dirty="0" smtClean="0"/>
              <a:t>van documentatie</a:t>
            </a:r>
          </a:p>
          <a:p>
            <a:pPr lvl="1"/>
            <a:r>
              <a:rPr lang="nl-NL" dirty="0" smtClean="0"/>
              <a:t>geen </a:t>
            </a:r>
            <a:r>
              <a:rPr lang="nl-NL" dirty="0"/>
              <a:t>hindernissen op basis van intellectuele </a:t>
            </a:r>
            <a:r>
              <a:rPr lang="nl-NL" dirty="0" smtClean="0"/>
              <a:t>eigendomsrechten</a:t>
            </a:r>
            <a:endParaRPr lang="nl-NL" dirty="0"/>
          </a:p>
          <a:p>
            <a:pPr lvl="1"/>
            <a:r>
              <a:rPr lang="nl-NL" dirty="0"/>
              <a:t>inspraakmogelijkheden en onafhankelijkheid en duurzaamheid van de </a:t>
            </a:r>
            <a:r>
              <a:rPr lang="nl-NL" dirty="0" smtClean="0"/>
              <a:t>standaardisatie-organisatie</a:t>
            </a:r>
            <a:endParaRPr lang="nl-NL" altLang="nl-NL" dirty="0" smtClean="0"/>
          </a:p>
          <a:p>
            <a:pPr marL="285750" indent="-285750">
              <a:buFont typeface="Wingdings" pitchFamily="2" charset="2"/>
              <a:buChar char="q"/>
            </a:pPr>
            <a:endParaRPr lang="nl-NL" altLang="nl-NL" dirty="0"/>
          </a:p>
          <a:p>
            <a:pPr marL="285750" indent="-285750">
              <a:buFont typeface="Wingdings" pitchFamily="2" charset="2"/>
              <a:buChar char="q"/>
            </a:pPr>
            <a:r>
              <a:rPr lang="nl-NL" altLang="nl-NL" dirty="0" smtClean="0"/>
              <a:t>Interoperabiliteit</a:t>
            </a:r>
            <a:endParaRPr lang="nl-NL" altLang="nl-NL" dirty="0"/>
          </a:p>
          <a:p>
            <a:pPr lvl="1"/>
            <a:r>
              <a:rPr lang="nl-NL" dirty="0" smtClean="0"/>
              <a:t>Uitwisseling tussen systemen/organisaties</a:t>
            </a:r>
            <a:endParaRPr lang="nl-NL" dirty="0"/>
          </a:p>
          <a:p>
            <a:pPr marL="285750" indent="-285750">
              <a:buFont typeface="Wingdings" pitchFamily="2" charset="2"/>
              <a:buChar char="q"/>
            </a:pPr>
            <a:endParaRPr lang="nl-NL" altLang="nl-NL" dirty="0" smtClean="0"/>
          </a:p>
          <a:p>
            <a:pPr marL="285750" indent="-285750">
              <a:buFont typeface="Wingdings" pitchFamily="2" charset="2"/>
              <a:buChar char="q"/>
            </a:pPr>
            <a:r>
              <a:rPr lang="nl-NL" altLang="nl-NL" dirty="0" smtClean="0"/>
              <a:t>Forum Standaardisatie, DEN</a:t>
            </a:r>
          </a:p>
          <a:p>
            <a:pPr lvl="1"/>
            <a:r>
              <a:rPr lang="nl-NL" altLang="nl-NL" dirty="0" smtClean="0"/>
              <a:t>‘Pas toe </a:t>
            </a:r>
            <a:r>
              <a:rPr lang="nl-NL" altLang="nl-NL" dirty="0"/>
              <a:t>of</a:t>
            </a:r>
            <a:r>
              <a:rPr lang="nl-NL" altLang="nl-NL" dirty="0" smtClean="0"/>
              <a:t> leg uit’</a:t>
            </a:r>
          </a:p>
          <a:p>
            <a:pPr lvl="1"/>
            <a:r>
              <a:rPr lang="nl-NL" altLang="nl-NL" dirty="0" smtClean="0"/>
              <a:t>‘De basis’</a:t>
            </a:r>
          </a:p>
          <a:p>
            <a:pPr marL="742950" lvl="1" indent="-285750">
              <a:buFont typeface="Wingdings" pitchFamily="2" charset="2"/>
              <a:buChar char="q"/>
            </a:pPr>
            <a:endParaRPr lang="nl-NL" altLang="nl-NL" dirty="0"/>
          </a:p>
          <a:p>
            <a:pPr marL="285750" indent="-285750">
              <a:buFont typeface="Wingdings" pitchFamily="2" charset="2"/>
              <a:buChar char="q"/>
            </a:pPr>
            <a:r>
              <a:rPr lang="nl-NL" altLang="nl-NL" dirty="0" smtClean="0"/>
              <a:t>Nationale en internationale best </a:t>
            </a:r>
            <a:r>
              <a:rPr lang="nl-NL" altLang="nl-NL" dirty="0" err="1" smtClean="0"/>
              <a:t>practices</a:t>
            </a:r>
            <a:endParaRPr lang="nl-NL" altLang="nl-NL" dirty="0"/>
          </a:p>
          <a:p>
            <a:pPr lvl="1"/>
            <a:r>
              <a:rPr lang="nl-NL" dirty="0" smtClean="0"/>
              <a:t>KB, DANS, NIBG, ..</a:t>
            </a:r>
          </a:p>
          <a:p>
            <a:pPr lvl="1"/>
            <a:r>
              <a:rPr lang="nl-NL" dirty="0" smtClean="0"/>
              <a:t>NARA, Library of </a:t>
            </a:r>
            <a:r>
              <a:rPr lang="nl-NL" dirty="0" err="1" smtClean="0"/>
              <a:t>Congress</a:t>
            </a:r>
            <a:r>
              <a:rPr lang="nl-NL" dirty="0" smtClean="0"/>
              <a:t>, …</a:t>
            </a:r>
            <a:endParaRPr lang="nl-NL" dirty="0"/>
          </a:p>
        </p:txBody>
      </p:sp>
      <p:sp>
        <p:nvSpPr>
          <p:cNvPr id="8" name="shpDatum"/>
          <p:cNvSpPr txBox="1">
            <a:spLocks noChangeArrowheads="1"/>
          </p:cNvSpPr>
          <p:nvPr/>
        </p:nvSpPr>
        <p:spPr bwMode="auto">
          <a:xfrm>
            <a:off x="733425" y="6380163"/>
            <a:ext cx="1106805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nl-NL"/>
            </a:defPPr>
            <a:lvl1pPr algn="l" rtl="0" eaLnBrk="0" fontAlgn="base" hangingPunct="0">
              <a:lnSpc>
                <a:spcPct val="90000"/>
              </a:lnSpc>
              <a:spcBef>
                <a:spcPts val="1000"/>
              </a:spcBef>
              <a:spcAft>
                <a:spcPct val="0"/>
              </a:spcAft>
              <a:buFont typeface="Arial" charset="0"/>
              <a:buChar char="•"/>
              <a:defRPr sz="2800" kern="1200">
                <a:solidFill>
                  <a:schemeClr val="tx1"/>
                </a:solidFill>
                <a:latin typeface="Calibri" pitchFamily="34" charset="0"/>
                <a:ea typeface="+mn-ea"/>
                <a:cs typeface="Arial" pitchFamily="34" charset="0"/>
              </a:defRPr>
            </a:lvl1pPr>
            <a:lvl2pPr marL="742950" indent="-285750" algn="l" rtl="0" eaLnBrk="0" fontAlgn="base" hangingPunct="0">
              <a:lnSpc>
                <a:spcPct val="90000"/>
              </a:lnSpc>
              <a:spcBef>
                <a:spcPts val="500"/>
              </a:spcBef>
              <a:spcAft>
                <a:spcPct val="0"/>
              </a:spcAft>
              <a:buFont typeface="Arial" charset="0"/>
              <a:buChar char="•"/>
              <a:defRPr sz="2400" kern="1200">
                <a:solidFill>
                  <a:schemeClr val="tx1"/>
                </a:solidFill>
                <a:latin typeface="Calibri" pitchFamily="34" charset="0"/>
                <a:ea typeface="+mn-ea"/>
                <a:cs typeface="Arial"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Calibri" pitchFamily="34" charset="0"/>
                <a:ea typeface="+mn-ea"/>
                <a:cs typeface="Arial"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5pPr>
            <a:lvl6pPr marL="25146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6pPr>
            <a:lvl7pPr marL="29718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7pPr>
            <a:lvl8pPr marL="34290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8pPr>
            <a:lvl9pPr marL="38862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9pPr>
          </a:lstStyle>
          <a:p>
            <a:pPr>
              <a:buNone/>
            </a:pPr>
            <a:r>
              <a:rPr lang="nl-NL" altLang="nl-NL" sz="1000" dirty="0">
                <a:latin typeface="Arial" pitchFamily="34" charset="0"/>
              </a:rPr>
              <a:t>NA Voorkeursformaten - KIA kennisbijeenkomst 15-04-2019</a:t>
            </a:r>
            <a:endParaRPr lang="nl-NL" altLang="nl-NL" sz="1000" dirty="0"/>
          </a:p>
        </p:txBody>
      </p:sp>
    </p:spTree>
    <p:extLst>
      <p:ext uri="{BB962C8B-B14F-4D97-AF65-F5344CB8AC3E}">
        <p14:creationId xmlns:p14="http://schemas.microsoft.com/office/powerpoint/2010/main" val="2787037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Kanttekening</a:t>
            </a:r>
            <a:endParaRPr lang="nl-NL" dirty="0"/>
          </a:p>
        </p:txBody>
      </p:sp>
      <p:sp>
        <p:nvSpPr>
          <p:cNvPr id="7" name="Tijdelijke aanduiding voor tekst 2"/>
          <p:cNvSpPr>
            <a:spLocks noGrp="1"/>
          </p:cNvSpPr>
          <p:nvPr>
            <p:ph idx="1"/>
          </p:nvPr>
        </p:nvSpPr>
        <p:spPr>
          <a:xfrm>
            <a:off x="475199" y="1825625"/>
            <a:ext cx="7171077" cy="4351338"/>
          </a:xfrm>
        </p:spPr>
        <p:txBody>
          <a:bodyPr>
            <a:normAutofit/>
          </a:bodyPr>
          <a:lstStyle/>
          <a:p>
            <a:pPr marL="285750" indent="-285750">
              <a:buFont typeface="Wingdings" pitchFamily="2" charset="2"/>
              <a:buChar char="q"/>
            </a:pPr>
            <a:r>
              <a:rPr lang="nl-NL" altLang="nl-NL" dirty="0"/>
              <a:t>G</a:t>
            </a:r>
            <a:r>
              <a:rPr lang="nl-NL" altLang="nl-NL" dirty="0" smtClean="0"/>
              <a:t>ebruik </a:t>
            </a:r>
            <a:r>
              <a:rPr lang="nl-NL" altLang="nl-NL" dirty="0"/>
              <a:t>van een </a:t>
            </a:r>
            <a:r>
              <a:rPr lang="nl-NL" altLang="nl-NL" dirty="0" smtClean="0"/>
              <a:t>(open) standaard garandeert niet dat </a:t>
            </a:r>
            <a:r>
              <a:rPr lang="nl-NL" altLang="nl-NL" dirty="0"/>
              <a:t>de inhoud van de informatie kwalitatief </a:t>
            </a:r>
            <a:r>
              <a:rPr lang="nl-NL" altLang="nl-NL" dirty="0" smtClean="0"/>
              <a:t>goed is</a:t>
            </a:r>
            <a:r>
              <a:rPr lang="nl-NL" altLang="nl-NL" dirty="0"/>
              <a:t>. </a:t>
            </a:r>
            <a:endParaRPr lang="nl-NL" altLang="nl-NL" dirty="0" smtClean="0"/>
          </a:p>
          <a:p>
            <a:pPr marL="457200" lvl="1" indent="0">
              <a:buNone/>
            </a:pPr>
            <a:r>
              <a:rPr lang="nl-NL" altLang="nl-NL" dirty="0" smtClean="0"/>
              <a:t>Iets </a:t>
            </a:r>
            <a:r>
              <a:rPr lang="nl-NL" altLang="nl-NL" dirty="0"/>
              <a:t>wat opgeslagen is in een open standaard, kan nog steeds onbegrijpelijk of ontoegankelijk zijn</a:t>
            </a:r>
            <a:r>
              <a:rPr lang="nl-NL" altLang="nl-NL" dirty="0" smtClean="0"/>
              <a:t>.</a:t>
            </a:r>
          </a:p>
          <a:p>
            <a:pPr marL="285750" indent="-285750">
              <a:buFont typeface="Wingdings" pitchFamily="2" charset="2"/>
              <a:buChar char="q"/>
            </a:pPr>
            <a:endParaRPr lang="nl-NL" altLang="nl-NL" dirty="0"/>
          </a:p>
          <a:p>
            <a:pPr marL="285750" indent="-285750">
              <a:buFont typeface="Wingdings" pitchFamily="2" charset="2"/>
              <a:buChar char="q"/>
            </a:pPr>
            <a:r>
              <a:rPr lang="nl-NL" altLang="nl-NL" dirty="0" smtClean="0"/>
              <a:t>Risico op informatieverlies bij migratie</a:t>
            </a:r>
          </a:p>
          <a:p>
            <a:pPr marL="457200" lvl="1" indent="0">
              <a:buNone/>
            </a:pPr>
            <a:r>
              <a:rPr lang="nl-NL" altLang="nl-NL" dirty="0" smtClean="0"/>
              <a:t>vaak méér dan </a:t>
            </a:r>
            <a:r>
              <a:rPr lang="nl-NL" altLang="nl-NL" dirty="0"/>
              <a:t>bij de </a:t>
            </a:r>
            <a:r>
              <a:rPr lang="nl-NL" altLang="nl-NL" dirty="0" smtClean="0"/>
              <a:t>veroudering of </a:t>
            </a:r>
            <a:r>
              <a:rPr lang="nl-NL" altLang="nl-NL" dirty="0"/>
              <a:t>onbruikbaarheid van het bestandsformaat zelf.</a:t>
            </a:r>
            <a:endParaRPr lang="nl-NL" dirty="0"/>
          </a:p>
        </p:txBody>
      </p:sp>
      <p:sp>
        <p:nvSpPr>
          <p:cNvPr id="4" name="shpDatum"/>
          <p:cNvSpPr txBox="1">
            <a:spLocks noChangeArrowheads="1"/>
          </p:cNvSpPr>
          <p:nvPr/>
        </p:nvSpPr>
        <p:spPr bwMode="auto">
          <a:xfrm>
            <a:off x="733425" y="6380163"/>
            <a:ext cx="1106805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nl-NL"/>
            </a:defPPr>
            <a:lvl1pPr algn="l" rtl="0" eaLnBrk="0" fontAlgn="base" hangingPunct="0">
              <a:lnSpc>
                <a:spcPct val="90000"/>
              </a:lnSpc>
              <a:spcBef>
                <a:spcPts val="1000"/>
              </a:spcBef>
              <a:spcAft>
                <a:spcPct val="0"/>
              </a:spcAft>
              <a:buFont typeface="Arial" charset="0"/>
              <a:buChar char="•"/>
              <a:defRPr sz="2800" kern="1200">
                <a:solidFill>
                  <a:schemeClr val="tx1"/>
                </a:solidFill>
                <a:latin typeface="Calibri" pitchFamily="34" charset="0"/>
                <a:ea typeface="+mn-ea"/>
                <a:cs typeface="Arial" pitchFamily="34" charset="0"/>
              </a:defRPr>
            </a:lvl1pPr>
            <a:lvl2pPr marL="742950" indent="-285750" algn="l" rtl="0" eaLnBrk="0" fontAlgn="base" hangingPunct="0">
              <a:lnSpc>
                <a:spcPct val="90000"/>
              </a:lnSpc>
              <a:spcBef>
                <a:spcPts val="500"/>
              </a:spcBef>
              <a:spcAft>
                <a:spcPct val="0"/>
              </a:spcAft>
              <a:buFont typeface="Arial" charset="0"/>
              <a:buChar char="•"/>
              <a:defRPr sz="2400" kern="1200">
                <a:solidFill>
                  <a:schemeClr val="tx1"/>
                </a:solidFill>
                <a:latin typeface="Calibri" pitchFamily="34" charset="0"/>
                <a:ea typeface="+mn-ea"/>
                <a:cs typeface="Arial"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Calibri" pitchFamily="34" charset="0"/>
                <a:ea typeface="+mn-ea"/>
                <a:cs typeface="Arial"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5pPr>
            <a:lvl6pPr marL="25146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6pPr>
            <a:lvl7pPr marL="29718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7pPr>
            <a:lvl8pPr marL="34290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8pPr>
            <a:lvl9pPr marL="38862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9pPr>
          </a:lstStyle>
          <a:p>
            <a:pPr>
              <a:buNone/>
            </a:pPr>
            <a:r>
              <a:rPr lang="nl-NL" altLang="nl-NL" sz="1000" dirty="0">
                <a:latin typeface="Arial" pitchFamily="34" charset="0"/>
              </a:rPr>
              <a:t>NA Voorkeursformaten - KIA kennisbijeenkomst 15-04-2019</a:t>
            </a:r>
            <a:endParaRPr lang="nl-NL" altLang="nl-NL" sz="1000" dirty="0"/>
          </a:p>
        </p:txBody>
      </p:sp>
      <p:pic>
        <p:nvPicPr>
          <p:cNvPr id="2051" name="Picture 3" descr="\\Owwnlfs007\users007$\plucker\My Pictures\digitalbevaring.dk\RiskAnalysis_DigitalPreserv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1855" y="1324269"/>
            <a:ext cx="4420144" cy="4414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225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Informatiesoorten</a:t>
            </a:r>
            <a:endParaRPr lang="nl-NL" dirty="0"/>
          </a:p>
        </p:txBody>
      </p:sp>
      <p:sp>
        <p:nvSpPr>
          <p:cNvPr id="5" name="Tijdelijke aanduiding voor dianummer 4"/>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fontAlgn="base" hangingPunct="1">
              <a:lnSpc>
                <a:spcPct val="100000"/>
              </a:lnSpc>
              <a:spcBef>
                <a:spcPct val="0"/>
              </a:spcBef>
              <a:spcAft>
                <a:spcPct val="0"/>
              </a:spcAft>
              <a:buFontTx/>
              <a:buNone/>
            </a:pPr>
            <a:fld id="{7C79B2E4-569B-4379-B0D2-DEBB44A4B298}" type="slidenum">
              <a:rPr lang="nl-NL" altLang="nl-NL" sz="1000" smtClean="0">
                <a:latin typeface="Verdana" pitchFamily="34" charset="0"/>
                <a:cs typeface="Arial" charset="0"/>
              </a:rPr>
              <a:pPr eaLnBrk="1" fontAlgn="base" hangingPunct="1">
                <a:lnSpc>
                  <a:spcPct val="100000"/>
                </a:lnSpc>
                <a:spcBef>
                  <a:spcPct val="0"/>
                </a:spcBef>
                <a:spcAft>
                  <a:spcPct val="0"/>
                </a:spcAft>
                <a:buFontTx/>
                <a:buNone/>
              </a:pPr>
              <a:t>12</a:t>
            </a:fld>
            <a:endParaRPr lang="nl-NL" altLang="nl-NL" sz="1000" smtClean="0">
              <a:latin typeface="Verdana" pitchFamily="34" charset="0"/>
              <a:cs typeface="Arial" charset="0"/>
            </a:endParaRPr>
          </a:p>
        </p:txBody>
      </p:sp>
      <p:sp>
        <p:nvSpPr>
          <p:cNvPr id="7" name="shpDatum"/>
          <p:cNvSpPr txBox="1">
            <a:spLocks noChangeArrowheads="1"/>
          </p:cNvSpPr>
          <p:nvPr/>
        </p:nvSpPr>
        <p:spPr bwMode="auto">
          <a:xfrm>
            <a:off x="733425" y="6380163"/>
            <a:ext cx="1106805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nl-NL"/>
            </a:defPPr>
            <a:lvl1pPr algn="l" rtl="0" eaLnBrk="0" fontAlgn="base" hangingPunct="0">
              <a:lnSpc>
                <a:spcPct val="90000"/>
              </a:lnSpc>
              <a:spcBef>
                <a:spcPts val="1000"/>
              </a:spcBef>
              <a:spcAft>
                <a:spcPct val="0"/>
              </a:spcAft>
              <a:buFont typeface="Arial" charset="0"/>
              <a:buChar char="•"/>
              <a:defRPr sz="2800" kern="1200">
                <a:solidFill>
                  <a:schemeClr val="tx1"/>
                </a:solidFill>
                <a:latin typeface="Calibri" pitchFamily="34" charset="0"/>
                <a:ea typeface="+mn-ea"/>
                <a:cs typeface="Arial" pitchFamily="34" charset="0"/>
              </a:defRPr>
            </a:lvl1pPr>
            <a:lvl2pPr marL="742950" indent="-285750" algn="l" rtl="0" eaLnBrk="0" fontAlgn="base" hangingPunct="0">
              <a:lnSpc>
                <a:spcPct val="90000"/>
              </a:lnSpc>
              <a:spcBef>
                <a:spcPts val="500"/>
              </a:spcBef>
              <a:spcAft>
                <a:spcPct val="0"/>
              </a:spcAft>
              <a:buFont typeface="Arial" charset="0"/>
              <a:buChar char="•"/>
              <a:defRPr sz="2400" kern="1200">
                <a:solidFill>
                  <a:schemeClr val="tx1"/>
                </a:solidFill>
                <a:latin typeface="Calibri" pitchFamily="34" charset="0"/>
                <a:ea typeface="+mn-ea"/>
                <a:cs typeface="Arial"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Calibri" pitchFamily="34" charset="0"/>
                <a:ea typeface="+mn-ea"/>
                <a:cs typeface="Arial"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5pPr>
            <a:lvl6pPr marL="25146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6pPr>
            <a:lvl7pPr marL="29718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7pPr>
            <a:lvl8pPr marL="34290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8pPr>
            <a:lvl9pPr marL="38862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9pPr>
          </a:lstStyle>
          <a:p>
            <a:pPr>
              <a:buNone/>
            </a:pPr>
            <a:r>
              <a:rPr lang="nl-NL" altLang="nl-NL" sz="1000" dirty="0">
                <a:latin typeface="Arial" pitchFamily="34" charset="0"/>
              </a:rPr>
              <a:t>NA Voorkeursformaten - KIA kennisbijeenkomst 15-04-2019</a:t>
            </a:r>
            <a:endParaRPr lang="nl-NL" altLang="nl-NL" sz="1000" dirty="0"/>
          </a:p>
        </p:txBody>
      </p:sp>
      <p:sp>
        <p:nvSpPr>
          <p:cNvPr id="10" name="Tijdelijke aanduiding voor inhoud 9"/>
          <p:cNvSpPr>
            <a:spLocks noGrp="1"/>
          </p:cNvSpPr>
          <p:nvPr>
            <p:ph idx="1"/>
          </p:nvPr>
        </p:nvSpPr>
        <p:spPr/>
        <p:txBody>
          <a:bodyPr/>
          <a:lstStyle/>
          <a:p>
            <a:pPr marL="536575" indent="-536575">
              <a:buFont typeface="Wingdings" panose="05000000000000000000" pitchFamily="2" charset="2"/>
              <a:buChar char="q"/>
            </a:pPr>
            <a:r>
              <a:rPr lang="nl-NL" dirty="0"/>
              <a:t>Audio (geluid)</a:t>
            </a:r>
          </a:p>
          <a:p>
            <a:pPr marL="528638" indent="-528638">
              <a:buFont typeface="Wingdings" panose="05000000000000000000" pitchFamily="2" charset="2"/>
              <a:buChar char="q"/>
            </a:pPr>
            <a:r>
              <a:rPr lang="nl-NL" dirty="0"/>
              <a:t>Database</a:t>
            </a:r>
          </a:p>
          <a:p>
            <a:pPr marL="528638" indent="-528638">
              <a:buFont typeface="Wingdings" panose="05000000000000000000" pitchFamily="2" charset="2"/>
              <a:buChar char="q"/>
            </a:pPr>
            <a:r>
              <a:rPr lang="nl-NL" dirty="0"/>
              <a:t>Document (</a:t>
            </a:r>
            <a:r>
              <a:rPr lang="nl-NL" dirty="0" err="1"/>
              <a:t>tekstgebaseerde</a:t>
            </a:r>
            <a:r>
              <a:rPr lang="nl-NL" dirty="0"/>
              <a:t> documenten)</a:t>
            </a:r>
          </a:p>
          <a:p>
            <a:pPr marL="528638" indent="-528638">
              <a:buFont typeface="Wingdings" panose="05000000000000000000" pitchFamily="2" charset="2"/>
              <a:buChar char="q"/>
            </a:pPr>
            <a:r>
              <a:rPr lang="nl-NL" dirty="0"/>
              <a:t>E-mail (berichten)</a:t>
            </a:r>
          </a:p>
          <a:p>
            <a:pPr marL="528638" indent="-528638">
              <a:buFont typeface="Wingdings" panose="05000000000000000000" pitchFamily="2" charset="2"/>
              <a:buChar char="q"/>
            </a:pPr>
            <a:r>
              <a:rPr lang="nl-NL" dirty="0"/>
              <a:t>Image (rasterplaatjes)</a:t>
            </a:r>
          </a:p>
          <a:p>
            <a:pPr marL="528638" indent="-528638">
              <a:buFont typeface="Wingdings" panose="05000000000000000000" pitchFamily="2" charset="2"/>
              <a:buChar char="q"/>
            </a:pPr>
            <a:r>
              <a:rPr lang="nl-NL" dirty="0"/>
              <a:t>Presentation</a:t>
            </a:r>
          </a:p>
          <a:p>
            <a:pPr marL="528638" indent="-528638">
              <a:buFont typeface="Wingdings" panose="05000000000000000000" pitchFamily="2" charset="2"/>
              <a:buChar char="q"/>
            </a:pPr>
            <a:r>
              <a:rPr lang="nl-NL" dirty="0"/>
              <a:t>Spreadsheet</a:t>
            </a:r>
          </a:p>
          <a:p>
            <a:pPr marL="528638" indent="-528638">
              <a:buFont typeface="Wingdings" panose="05000000000000000000" pitchFamily="2" charset="2"/>
              <a:buChar char="q"/>
            </a:pPr>
            <a:r>
              <a:rPr lang="nl-NL" dirty="0"/>
              <a:t>Vector image (schaalbare plaatjes)</a:t>
            </a:r>
          </a:p>
          <a:p>
            <a:pPr marL="528638" indent="-528638">
              <a:buFont typeface="Wingdings" panose="05000000000000000000" pitchFamily="2" charset="2"/>
              <a:buChar char="q"/>
            </a:pPr>
            <a:r>
              <a:rPr lang="nl-NL" dirty="0"/>
              <a:t>Video (bewegend beeld)</a:t>
            </a:r>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171" t="-1724" r="30085" b="-1"/>
          <a:stretch/>
        </p:blipFill>
        <p:spPr bwMode="auto">
          <a:xfrm>
            <a:off x="8749904" y="1551197"/>
            <a:ext cx="2893717" cy="4164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7416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Voorkeurs- en acceptabele formaten</a:t>
            </a:r>
            <a:endParaRPr lang="nl-NL" dirty="0"/>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680449325"/>
              </p:ext>
            </p:extLst>
          </p:nvPr>
        </p:nvGraphicFramePr>
        <p:xfrm>
          <a:off x="614839" y="2031524"/>
          <a:ext cx="9824561" cy="3816824"/>
        </p:xfrm>
        <a:graphic>
          <a:graphicData uri="http://schemas.openxmlformats.org/drawingml/2006/table">
            <a:tbl>
              <a:tblPr firstRow="1" firstCol="1" bandRow="1">
                <a:tableStyleId>{5C22544A-7EE6-4342-B048-85BDC9FD1C3A}</a:tableStyleId>
              </a:tblPr>
              <a:tblGrid>
                <a:gridCol w="2052616"/>
                <a:gridCol w="3700159"/>
                <a:gridCol w="4071786"/>
              </a:tblGrid>
              <a:tr h="449973">
                <a:tc>
                  <a:txBody>
                    <a:bodyPr/>
                    <a:lstStyle/>
                    <a:p>
                      <a:pPr algn="l">
                        <a:lnSpc>
                          <a:spcPts val="1200"/>
                        </a:lnSpc>
                        <a:spcAft>
                          <a:spcPts val="0"/>
                        </a:spcAft>
                      </a:pPr>
                      <a:r>
                        <a:rPr lang="en-GB" sz="1200" dirty="0" err="1" smtClean="0">
                          <a:effectLst/>
                        </a:rPr>
                        <a:t>Informatiesoort</a:t>
                      </a:r>
                      <a:endParaRPr lang="nl-NL" sz="1200" dirty="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dirty="0" err="1" smtClean="0">
                          <a:effectLst/>
                        </a:rPr>
                        <a:t>Voorkeursformaat</a:t>
                      </a:r>
                      <a:endParaRPr lang="nl-NL" sz="1200" dirty="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dirty="0" err="1" smtClean="0">
                          <a:effectLst/>
                        </a:rPr>
                        <a:t>Acceptabel</a:t>
                      </a:r>
                      <a:r>
                        <a:rPr lang="en-GB" sz="1200" dirty="0" smtClean="0">
                          <a:effectLst/>
                        </a:rPr>
                        <a:t> </a:t>
                      </a:r>
                      <a:r>
                        <a:rPr lang="en-GB" sz="1200" dirty="0" err="1" smtClean="0">
                          <a:effectLst/>
                        </a:rPr>
                        <a:t>formaat</a:t>
                      </a:r>
                      <a:endParaRPr lang="nl-NL" sz="1200" dirty="0">
                        <a:effectLst/>
                        <a:latin typeface="Verdana"/>
                        <a:ea typeface="Times New Roman"/>
                        <a:cs typeface="Times New Roman"/>
                      </a:endParaRPr>
                    </a:p>
                  </a:txBody>
                  <a:tcPr marL="68580" marR="68580" marT="0" marB="0" anchor="ctr"/>
                </a:tc>
              </a:tr>
              <a:tr h="375859">
                <a:tc>
                  <a:txBody>
                    <a:bodyPr/>
                    <a:lstStyle/>
                    <a:p>
                      <a:pPr algn="l">
                        <a:lnSpc>
                          <a:spcPts val="1200"/>
                        </a:lnSpc>
                        <a:spcAft>
                          <a:spcPts val="0"/>
                        </a:spcAft>
                      </a:pPr>
                      <a:r>
                        <a:rPr lang="en-GB" sz="1200">
                          <a:effectLst/>
                        </a:rPr>
                        <a:t>Audio</a:t>
                      </a:r>
                      <a:endParaRPr lang="nl-NL" sz="120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dirty="0">
                          <a:effectLst/>
                        </a:rPr>
                        <a:t>WAV, WAVE, BWF</a:t>
                      </a:r>
                      <a:endParaRPr lang="nl-NL" sz="1200" dirty="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a:effectLst/>
                        </a:rPr>
                        <a:t>MP3, AAC</a:t>
                      </a:r>
                      <a:endParaRPr lang="nl-NL" sz="1200">
                        <a:effectLst/>
                        <a:latin typeface="Verdana"/>
                        <a:ea typeface="Times New Roman"/>
                        <a:cs typeface="Times New Roman"/>
                      </a:endParaRPr>
                    </a:p>
                  </a:txBody>
                  <a:tcPr marL="68580" marR="68580" marT="0" marB="0" anchor="ctr"/>
                </a:tc>
              </a:tr>
              <a:tr h="356008">
                <a:tc>
                  <a:txBody>
                    <a:bodyPr/>
                    <a:lstStyle/>
                    <a:p>
                      <a:pPr algn="l">
                        <a:lnSpc>
                          <a:spcPts val="1200"/>
                        </a:lnSpc>
                        <a:spcAft>
                          <a:spcPts val="0"/>
                        </a:spcAft>
                      </a:pPr>
                      <a:r>
                        <a:rPr lang="en-GB" sz="1200">
                          <a:effectLst/>
                        </a:rPr>
                        <a:t>Database</a:t>
                      </a:r>
                      <a:endParaRPr lang="nl-NL" sz="120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a:effectLst/>
                        </a:rPr>
                        <a:t>SQL, SIARD, ODB</a:t>
                      </a:r>
                      <a:endParaRPr lang="nl-NL" sz="120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a:effectLst/>
                        </a:rPr>
                        <a:t>ACDB, MDB</a:t>
                      </a:r>
                      <a:endParaRPr lang="nl-NL" sz="1200">
                        <a:effectLst/>
                        <a:latin typeface="Verdana"/>
                        <a:ea typeface="Times New Roman"/>
                        <a:cs typeface="Times New Roman"/>
                      </a:endParaRPr>
                    </a:p>
                  </a:txBody>
                  <a:tcPr marL="68580" marR="68580" marT="0" marB="0" anchor="ctr"/>
                </a:tc>
              </a:tr>
              <a:tr h="379830">
                <a:tc>
                  <a:txBody>
                    <a:bodyPr/>
                    <a:lstStyle/>
                    <a:p>
                      <a:pPr algn="l">
                        <a:lnSpc>
                          <a:spcPts val="1200"/>
                        </a:lnSpc>
                        <a:spcAft>
                          <a:spcPts val="0"/>
                        </a:spcAft>
                      </a:pPr>
                      <a:r>
                        <a:rPr lang="en-GB" sz="1200">
                          <a:effectLst/>
                        </a:rPr>
                        <a:t>Document</a:t>
                      </a:r>
                      <a:endParaRPr lang="nl-NL" sz="120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a:effectLst/>
                        </a:rPr>
                        <a:t>PDF/A-1, PDF/A-2, ODT</a:t>
                      </a:r>
                      <a:endParaRPr lang="nl-NL" sz="120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a:effectLst/>
                        </a:rPr>
                        <a:t>PDF 1.7, DOC, DOCX</a:t>
                      </a:r>
                      <a:endParaRPr lang="nl-NL" sz="1200">
                        <a:effectLst/>
                        <a:latin typeface="Verdana"/>
                        <a:ea typeface="Times New Roman"/>
                        <a:cs typeface="Times New Roman"/>
                      </a:endParaRPr>
                    </a:p>
                  </a:txBody>
                  <a:tcPr marL="68580" marR="68580" marT="0" marB="0" anchor="ctr"/>
                </a:tc>
              </a:tr>
              <a:tr h="375859">
                <a:tc>
                  <a:txBody>
                    <a:bodyPr/>
                    <a:lstStyle/>
                    <a:p>
                      <a:pPr algn="l">
                        <a:lnSpc>
                          <a:spcPts val="1200"/>
                        </a:lnSpc>
                        <a:spcAft>
                          <a:spcPts val="0"/>
                        </a:spcAft>
                      </a:pPr>
                      <a:r>
                        <a:rPr lang="en-GB" sz="1200">
                          <a:effectLst/>
                        </a:rPr>
                        <a:t>E-mail</a:t>
                      </a:r>
                      <a:endParaRPr lang="nl-NL" sz="120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a:effectLst/>
                        </a:rPr>
                        <a:t>EML</a:t>
                      </a:r>
                      <a:endParaRPr lang="nl-NL" sz="120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a:effectLst/>
                        </a:rPr>
                        <a:t>MSG, PST, MBOX</a:t>
                      </a:r>
                      <a:endParaRPr lang="nl-NL" sz="1200">
                        <a:effectLst/>
                        <a:latin typeface="Verdana"/>
                        <a:ea typeface="Times New Roman"/>
                        <a:cs typeface="Times New Roman"/>
                      </a:endParaRPr>
                    </a:p>
                  </a:txBody>
                  <a:tcPr marL="68580" marR="68580" marT="0" marB="0" anchor="ctr"/>
                </a:tc>
              </a:tr>
              <a:tr h="375859">
                <a:tc>
                  <a:txBody>
                    <a:bodyPr/>
                    <a:lstStyle/>
                    <a:p>
                      <a:pPr algn="l">
                        <a:lnSpc>
                          <a:spcPts val="1200"/>
                        </a:lnSpc>
                        <a:spcAft>
                          <a:spcPts val="0"/>
                        </a:spcAft>
                      </a:pPr>
                      <a:r>
                        <a:rPr lang="en-GB" sz="1200" dirty="0" err="1" smtClean="0">
                          <a:effectLst/>
                        </a:rPr>
                        <a:t>Afbeelding</a:t>
                      </a:r>
                      <a:endParaRPr lang="nl-NL" sz="1200" dirty="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a:effectLst/>
                        </a:rPr>
                        <a:t>TIFF, PNG</a:t>
                      </a:r>
                      <a:endParaRPr lang="nl-NL" sz="120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a:effectLst/>
                        </a:rPr>
                        <a:t>JPEG, JPG, JP2, JPX</a:t>
                      </a:r>
                      <a:endParaRPr lang="nl-NL" sz="1200">
                        <a:effectLst/>
                        <a:latin typeface="Verdana"/>
                        <a:ea typeface="Times New Roman"/>
                        <a:cs typeface="Times New Roman"/>
                      </a:endParaRPr>
                    </a:p>
                  </a:txBody>
                  <a:tcPr marL="68580" marR="68580" marT="0" marB="0" anchor="ctr"/>
                </a:tc>
              </a:tr>
              <a:tr h="375859">
                <a:tc>
                  <a:txBody>
                    <a:bodyPr/>
                    <a:lstStyle/>
                    <a:p>
                      <a:pPr algn="l">
                        <a:lnSpc>
                          <a:spcPts val="1200"/>
                        </a:lnSpc>
                        <a:spcAft>
                          <a:spcPts val="0"/>
                        </a:spcAft>
                      </a:pPr>
                      <a:r>
                        <a:rPr lang="en-GB" sz="1200" dirty="0" err="1" smtClean="0">
                          <a:effectLst/>
                        </a:rPr>
                        <a:t>Presentatie</a:t>
                      </a:r>
                      <a:endParaRPr lang="nl-NL" sz="1200" dirty="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a:effectLst/>
                        </a:rPr>
                        <a:t>ODP, PDF/A</a:t>
                      </a:r>
                      <a:endParaRPr lang="nl-NL" sz="120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a:effectLst/>
                        </a:rPr>
                        <a:t>PPT, PPTX</a:t>
                      </a:r>
                      <a:endParaRPr lang="nl-NL" sz="1200">
                        <a:effectLst/>
                        <a:latin typeface="Verdana"/>
                        <a:ea typeface="Times New Roman"/>
                        <a:cs typeface="Times New Roman"/>
                      </a:endParaRPr>
                    </a:p>
                  </a:txBody>
                  <a:tcPr marL="68580" marR="68580" marT="0" marB="0" anchor="ctr"/>
                </a:tc>
              </a:tr>
              <a:tr h="375859">
                <a:tc>
                  <a:txBody>
                    <a:bodyPr/>
                    <a:lstStyle/>
                    <a:p>
                      <a:pPr algn="l">
                        <a:lnSpc>
                          <a:spcPts val="1200"/>
                        </a:lnSpc>
                        <a:spcAft>
                          <a:spcPts val="0"/>
                        </a:spcAft>
                      </a:pPr>
                      <a:r>
                        <a:rPr lang="en-GB" sz="1200">
                          <a:effectLst/>
                        </a:rPr>
                        <a:t>Spreadsheet</a:t>
                      </a:r>
                      <a:endParaRPr lang="nl-NL" sz="120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a:effectLst/>
                        </a:rPr>
                        <a:t>ODS, CSV, PDF/A</a:t>
                      </a:r>
                      <a:endParaRPr lang="nl-NL" sz="120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a:effectLst/>
                        </a:rPr>
                        <a:t>XLS, XLSX</a:t>
                      </a:r>
                      <a:endParaRPr lang="nl-NL" sz="1200">
                        <a:effectLst/>
                        <a:latin typeface="Verdana"/>
                        <a:ea typeface="Times New Roman"/>
                        <a:cs typeface="Times New Roman"/>
                      </a:endParaRPr>
                    </a:p>
                  </a:txBody>
                  <a:tcPr marL="68580" marR="68580" marT="0" marB="0" anchor="ctr"/>
                </a:tc>
              </a:tr>
              <a:tr h="375859">
                <a:tc>
                  <a:txBody>
                    <a:bodyPr/>
                    <a:lstStyle/>
                    <a:p>
                      <a:pPr algn="l">
                        <a:lnSpc>
                          <a:spcPts val="1200"/>
                        </a:lnSpc>
                        <a:spcAft>
                          <a:spcPts val="0"/>
                        </a:spcAft>
                      </a:pPr>
                      <a:r>
                        <a:rPr lang="en-GB" sz="1200">
                          <a:effectLst/>
                        </a:rPr>
                        <a:t>Vector Image</a:t>
                      </a:r>
                      <a:endParaRPr lang="nl-NL" sz="120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a:effectLst/>
                        </a:rPr>
                        <a:t>SVG</a:t>
                      </a:r>
                      <a:endParaRPr lang="nl-NL" sz="120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dirty="0" smtClean="0">
                          <a:effectLst/>
                          <a:latin typeface="+mn-lt"/>
                          <a:ea typeface="+mn-ea"/>
                          <a:cs typeface="+mn-cs"/>
                        </a:rPr>
                        <a:t>-</a:t>
                      </a:r>
                      <a:endParaRPr lang="nl-NL" sz="1200" dirty="0">
                        <a:effectLst/>
                        <a:latin typeface="Verdana"/>
                        <a:ea typeface="Times New Roman"/>
                        <a:cs typeface="Times New Roman"/>
                      </a:endParaRPr>
                    </a:p>
                  </a:txBody>
                  <a:tcPr marL="68580" marR="68580" marT="0" marB="0" anchor="ctr"/>
                </a:tc>
              </a:tr>
              <a:tr h="375859">
                <a:tc>
                  <a:txBody>
                    <a:bodyPr/>
                    <a:lstStyle/>
                    <a:p>
                      <a:pPr algn="l">
                        <a:lnSpc>
                          <a:spcPts val="1200"/>
                        </a:lnSpc>
                        <a:spcAft>
                          <a:spcPts val="0"/>
                        </a:spcAft>
                      </a:pPr>
                      <a:r>
                        <a:rPr lang="en-GB" sz="1200">
                          <a:effectLst/>
                        </a:rPr>
                        <a:t>Video</a:t>
                      </a:r>
                      <a:endParaRPr lang="nl-NL" sz="120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a:effectLst/>
                        </a:rPr>
                        <a:t>MXF</a:t>
                      </a:r>
                      <a:endParaRPr lang="nl-NL" sz="120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dirty="0">
                          <a:effectLst/>
                        </a:rPr>
                        <a:t>MPEG-4, MKV</a:t>
                      </a:r>
                      <a:endParaRPr lang="nl-NL" sz="1200" dirty="0">
                        <a:effectLst/>
                        <a:latin typeface="Verdana"/>
                        <a:ea typeface="Times New Roman"/>
                        <a:cs typeface="Times New Roman"/>
                      </a:endParaRPr>
                    </a:p>
                  </a:txBody>
                  <a:tcPr marL="68580" marR="68580" marT="0" marB="0" anchor="ctr"/>
                </a:tc>
              </a:tr>
            </a:tbl>
          </a:graphicData>
        </a:graphic>
      </p:graphicFrame>
      <p:sp>
        <p:nvSpPr>
          <p:cNvPr id="5" name="Tijdelijke aanduiding voor dianummer 4"/>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fontAlgn="base" hangingPunct="1">
              <a:lnSpc>
                <a:spcPct val="100000"/>
              </a:lnSpc>
              <a:spcBef>
                <a:spcPct val="0"/>
              </a:spcBef>
              <a:spcAft>
                <a:spcPct val="0"/>
              </a:spcAft>
              <a:buFontTx/>
              <a:buNone/>
            </a:pPr>
            <a:fld id="{7C79B2E4-569B-4379-B0D2-DEBB44A4B298}" type="slidenum">
              <a:rPr lang="nl-NL" altLang="nl-NL" sz="1000" smtClean="0">
                <a:latin typeface="Verdana" pitchFamily="34" charset="0"/>
                <a:cs typeface="Arial" charset="0"/>
              </a:rPr>
              <a:pPr eaLnBrk="1" fontAlgn="base" hangingPunct="1">
                <a:lnSpc>
                  <a:spcPct val="100000"/>
                </a:lnSpc>
                <a:spcBef>
                  <a:spcPct val="0"/>
                </a:spcBef>
                <a:spcAft>
                  <a:spcPct val="0"/>
                </a:spcAft>
                <a:buFontTx/>
                <a:buNone/>
              </a:pPr>
              <a:t>13</a:t>
            </a:fld>
            <a:endParaRPr lang="nl-NL" altLang="nl-NL" sz="1000" smtClean="0">
              <a:latin typeface="Verdana" pitchFamily="34" charset="0"/>
              <a:cs typeface="Arial" charset="0"/>
            </a:endParaRPr>
          </a:p>
        </p:txBody>
      </p:sp>
      <p:sp>
        <p:nvSpPr>
          <p:cNvPr id="7" name="shpDatum"/>
          <p:cNvSpPr txBox="1">
            <a:spLocks noChangeArrowheads="1"/>
          </p:cNvSpPr>
          <p:nvPr/>
        </p:nvSpPr>
        <p:spPr bwMode="auto">
          <a:xfrm>
            <a:off x="733425" y="6380163"/>
            <a:ext cx="1106805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nl-NL"/>
            </a:defPPr>
            <a:lvl1pPr algn="l" rtl="0" eaLnBrk="0" fontAlgn="base" hangingPunct="0">
              <a:lnSpc>
                <a:spcPct val="90000"/>
              </a:lnSpc>
              <a:spcBef>
                <a:spcPts val="1000"/>
              </a:spcBef>
              <a:spcAft>
                <a:spcPct val="0"/>
              </a:spcAft>
              <a:buFont typeface="Arial" charset="0"/>
              <a:buChar char="•"/>
              <a:defRPr sz="2800" kern="1200">
                <a:solidFill>
                  <a:schemeClr val="tx1"/>
                </a:solidFill>
                <a:latin typeface="Calibri" pitchFamily="34" charset="0"/>
                <a:ea typeface="+mn-ea"/>
                <a:cs typeface="Arial" pitchFamily="34" charset="0"/>
              </a:defRPr>
            </a:lvl1pPr>
            <a:lvl2pPr marL="742950" indent="-285750" algn="l" rtl="0" eaLnBrk="0" fontAlgn="base" hangingPunct="0">
              <a:lnSpc>
                <a:spcPct val="90000"/>
              </a:lnSpc>
              <a:spcBef>
                <a:spcPts val="500"/>
              </a:spcBef>
              <a:spcAft>
                <a:spcPct val="0"/>
              </a:spcAft>
              <a:buFont typeface="Arial" charset="0"/>
              <a:buChar char="•"/>
              <a:defRPr sz="2400" kern="1200">
                <a:solidFill>
                  <a:schemeClr val="tx1"/>
                </a:solidFill>
                <a:latin typeface="Calibri" pitchFamily="34" charset="0"/>
                <a:ea typeface="+mn-ea"/>
                <a:cs typeface="Arial"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Calibri" pitchFamily="34" charset="0"/>
                <a:ea typeface="+mn-ea"/>
                <a:cs typeface="Arial"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5pPr>
            <a:lvl6pPr marL="25146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6pPr>
            <a:lvl7pPr marL="29718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7pPr>
            <a:lvl8pPr marL="34290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8pPr>
            <a:lvl9pPr marL="38862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9pPr>
          </a:lstStyle>
          <a:p>
            <a:pPr>
              <a:buNone/>
            </a:pPr>
            <a:r>
              <a:rPr lang="nl-NL" altLang="nl-NL" sz="1000" dirty="0">
                <a:latin typeface="Arial" pitchFamily="34" charset="0"/>
              </a:rPr>
              <a:t>NA Voorkeursformaten - KIA kennisbijeenkomst 15-04-2019</a:t>
            </a:r>
            <a:endParaRPr lang="nl-NL" altLang="nl-NL" sz="1000" dirty="0"/>
          </a:p>
        </p:txBody>
      </p:sp>
    </p:spTree>
    <p:extLst>
      <p:ext uri="{BB962C8B-B14F-4D97-AF65-F5344CB8AC3E}">
        <p14:creationId xmlns:p14="http://schemas.microsoft.com/office/powerpoint/2010/main" val="248379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95325" y="449263"/>
            <a:ext cx="9075738" cy="576262"/>
          </a:xfrm>
        </p:spPr>
        <p:txBody>
          <a:bodyPr/>
          <a:lstStyle/>
          <a:p>
            <a:r>
              <a:rPr lang="nl-NL" dirty="0" smtClean="0"/>
              <a:t>Hoe gebruiken we voorkeursformaten?</a:t>
            </a:r>
            <a:endParaRPr lang="nl-NL" dirty="0"/>
          </a:p>
        </p:txBody>
      </p:sp>
      <p:sp>
        <p:nvSpPr>
          <p:cNvPr id="9" name="Tijdelijke aanduiding voor dianummer 4"/>
          <p:cNvSpPr txBox="1">
            <a:spLocks/>
          </p:cNvSpPr>
          <p:nvPr/>
        </p:nvSpPr>
        <p:spPr bwMode="auto">
          <a:xfrm>
            <a:off x="8610600" y="6356350"/>
            <a:ext cx="27432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nl-NL"/>
            </a:defPPr>
            <a:lvl1pPr algn="r">
              <a:defRPr sz="1200" b="0" i="0">
                <a:latin typeface="Calibri" pitchFamily="34" charset="0"/>
                <a:cs typeface="+mn-cs"/>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fld id="{F77A42A8-A2C5-4570-9502-FD57F0EE89FD}" type="slidenum">
              <a:rPr lang="nl-NL" altLang="nl-NL"/>
              <a:pPr/>
              <a:t>14</a:t>
            </a:fld>
            <a:endParaRPr lang="nl-NL" altLang="nl-NL" dirty="0"/>
          </a:p>
        </p:txBody>
      </p:sp>
      <p:sp>
        <p:nvSpPr>
          <p:cNvPr id="7" name="shpDatum"/>
          <p:cNvSpPr txBox="1">
            <a:spLocks noChangeArrowheads="1"/>
          </p:cNvSpPr>
          <p:nvPr/>
        </p:nvSpPr>
        <p:spPr bwMode="auto">
          <a:xfrm>
            <a:off x="733425" y="6380163"/>
            <a:ext cx="1106805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nl-NL"/>
            </a:defPPr>
            <a:lvl1pPr algn="l" rtl="0" eaLnBrk="0" fontAlgn="base" hangingPunct="0">
              <a:lnSpc>
                <a:spcPct val="90000"/>
              </a:lnSpc>
              <a:spcBef>
                <a:spcPts val="1000"/>
              </a:spcBef>
              <a:spcAft>
                <a:spcPct val="0"/>
              </a:spcAft>
              <a:buFont typeface="Arial" charset="0"/>
              <a:buChar char="•"/>
              <a:defRPr sz="2800" kern="1200">
                <a:solidFill>
                  <a:schemeClr val="tx1"/>
                </a:solidFill>
                <a:latin typeface="Calibri" pitchFamily="34" charset="0"/>
                <a:ea typeface="+mn-ea"/>
                <a:cs typeface="Arial" pitchFamily="34" charset="0"/>
              </a:defRPr>
            </a:lvl1pPr>
            <a:lvl2pPr marL="742950" indent="-285750" algn="l" rtl="0" eaLnBrk="0" fontAlgn="base" hangingPunct="0">
              <a:lnSpc>
                <a:spcPct val="90000"/>
              </a:lnSpc>
              <a:spcBef>
                <a:spcPts val="500"/>
              </a:spcBef>
              <a:spcAft>
                <a:spcPct val="0"/>
              </a:spcAft>
              <a:buFont typeface="Arial" charset="0"/>
              <a:buChar char="•"/>
              <a:defRPr sz="2400" kern="1200">
                <a:solidFill>
                  <a:schemeClr val="tx1"/>
                </a:solidFill>
                <a:latin typeface="Calibri" pitchFamily="34" charset="0"/>
                <a:ea typeface="+mn-ea"/>
                <a:cs typeface="Arial"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Calibri" pitchFamily="34" charset="0"/>
                <a:ea typeface="+mn-ea"/>
                <a:cs typeface="Arial"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5pPr>
            <a:lvl6pPr marL="25146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6pPr>
            <a:lvl7pPr marL="29718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7pPr>
            <a:lvl8pPr marL="34290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8pPr>
            <a:lvl9pPr marL="38862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9pPr>
          </a:lstStyle>
          <a:p>
            <a:pPr>
              <a:buNone/>
            </a:pPr>
            <a:r>
              <a:rPr lang="nl-NL" altLang="nl-NL" sz="1000" dirty="0">
                <a:latin typeface="Arial" pitchFamily="34" charset="0"/>
              </a:rPr>
              <a:t>NA Voorkeursformaten - KIA kennisbijeenkomst 15-04-2019</a:t>
            </a:r>
            <a:endParaRPr lang="nl-NL" altLang="nl-NL" sz="1000" dirty="0"/>
          </a:p>
        </p:txBody>
      </p:sp>
      <p:pic>
        <p:nvPicPr>
          <p:cNvPr id="1026" name="Picture 2" descr="\\Owwnlfs007\users007$\plucker\My Pictures\digitalbevaring.dk\ChosingFormats_DigitalPreserv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 y="1182409"/>
            <a:ext cx="6701527" cy="5040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966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eaLnBrk="1" fontAlgn="auto" hangingPunct="1">
              <a:spcAft>
                <a:spcPts val="0"/>
              </a:spcAft>
              <a:defRPr/>
            </a:pPr>
            <a:r>
              <a:rPr lang="nl-NL" dirty="0" smtClean="0"/>
              <a:t>Website Nationaal Archief</a:t>
            </a:r>
            <a:endParaRPr lang="nl-NL" dirty="0"/>
          </a:p>
        </p:txBody>
      </p:sp>
      <p:sp>
        <p:nvSpPr>
          <p:cNvPr id="3" name="Tijdelijke aanduiding voor inhoud 2"/>
          <p:cNvSpPr>
            <a:spLocks noGrp="1"/>
          </p:cNvSpPr>
          <p:nvPr>
            <p:ph idx="1"/>
          </p:nvPr>
        </p:nvSpPr>
        <p:spPr>
          <a:xfrm>
            <a:off x="0" y="1207596"/>
            <a:ext cx="10878601" cy="4351338"/>
          </a:xfrm>
        </p:spPr>
        <p:txBody>
          <a:bodyPr rtlCol="0">
            <a:normAutofit/>
          </a:bodyPr>
          <a:lstStyle/>
          <a:p>
            <a:pPr marL="457200" lvl="1" indent="0" fontAlgn="auto">
              <a:spcAft>
                <a:spcPts val="0"/>
              </a:spcAft>
              <a:buNone/>
              <a:defRPr/>
            </a:pPr>
            <a:r>
              <a:rPr lang="nl-NL" sz="1600" dirty="0">
                <a:hlinkClick r:id="rId3"/>
              </a:rPr>
              <a:t>https://</a:t>
            </a:r>
            <a:r>
              <a:rPr lang="nl-NL" sz="1600" dirty="0" smtClean="0">
                <a:hlinkClick r:id="rId3"/>
              </a:rPr>
              <a:t>www.nationaalarchief.nl/archiveren/kennisbank/handreiking-voorkeursformaten-nationaal-archief</a:t>
            </a:r>
            <a:r>
              <a:rPr lang="nl-NL" sz="1600" dirty="0" smtClean="0"/>
              <a:t> </a:t>
            </a:r>
            <a:endParaRPr lang="nl-NL" sz="1600" dirty="0" smtClean="0">
              <a:ea typeface="MS PGothic" pitchFamily="34" charset="-128"/>
            </a:endParaRPr>
          </a:p>
        </p:txBody>
      </p:sp>
      <p:sp>
        <p:nvSpPr>
          <p:cNvPr id="35845" name="Tijdelijke aanduiding voor dianumm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D5A1384-DED3-445D-B29A-3FCF1D25D678}" type="slidenum">
              <a:rPr lang="nl-NL" altLang="nl-NL" smtClean="0"/>
              <a:pPr fontAlgn="base">
                <a:spcBef>
                  <a:spcPct val="0"/>
                </a:spcBef>
                <a:spcAft>
                  <a:spcPct val="0"/>
                </a:spcAft>
                <a:defRPr/>
              </a:pPr>
              <a:t>15</a:t>
            </a:fld>
            <a:endParaRPr lang="nl-NL" altLang="nl-NL" smtClean="0"/>
          </a:p>
        </p:txBody>
      </p:sp>
      <p:sp>
        <p:nvSpPr>
          <p:cNvPr id="9" name="shpDatum"/>
          <p:cNvSpPr txBox="1">
            <a:spLocks noChangeArrowheads="1"/>
          </p:cNvSpPr>
          <p:nvPr/>
        </p:nvSpPr>
        <p:spPr bwMode="auto">
          <a:xfrm>
            <a:off x="733425" y="6380163"/>
            <a:ext cx="1106805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nl-NL"/>
            </a:defPPr>
            <a:lvl1pPr algn="l" rtl="0" eaLnBrk="0" fontAlgn="base" hangingPunct="0">
              <a:lnSpc>
                <a:spcPct val="90000"/>
              </a:lnSpc>
              <a:spcBef>
                <a:spcPts val="1000"/>
              </a:spcBef>
              <a:spcAft>
                <a:spcPct val="0"/>
              </a:spcAft>
              <a:buFont typeface="Arial" charset="0"/>
              <a:buChar char="•"/>
              <a:defRPr sz="2800" kern="1200">
                <a:solidFill>
                  <a:schemeClr val="tx1"/>
                </a:solidFill>
                <a:latin typeface="Calibri" pitchFamily="34" charset="0"/>
                <a:ea typeface="+mn-ea"/>
                <a:cs typeface="Arial" pitchFamily="34" charset="0"/>
              </a:defRPr>
            </a:lvl1pPr>
            <a:lvl2pPr marL="742950" indent="-285750" algn="l" rtl="0" eaLnBrk="0" fontAlgn="base" hangingPunct="0">
              <a:lnSpc>
                <a:spcPct val="90000"/>
              </a:lnSpc>
              <a:spcBef>
                <a:spcPts val="500"/>
              </a:spcBef>
              <a:spcAft>
                <a:spcPct val="0"/>
              </a:spcAft>
              <a:buFont typeface="Arial" charset="0"/>
              <a:buChar char="•"/>
              <a:defRPr sz="2400" kern="1200">
                <a:solidFill>
                  <a:schemeClr val="tx1"/>
                </a:solidFill>
                <a:latin typeface="Calibri" pitchFamily="34" charset="0"/>
                <a:ea typeface="+mn-ea"/>
                <a:cs typeface="Arial"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Calibri" pitchFamily="34" charset="0"/>
                <a:ea typeface="+mn-ea"/>
                <a:cs typeface="Arial"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5pPr>
            <a:lvl6pPr marL="25146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6pPr>
            <a:lvl7pPr marL="29718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7pPr>
            <a:lvl8pPr marL="34290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8pPr>
            <a:lvl9pPr marL="38862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9pPr>
          </a:lstStyle>
          <a:p>
            <a:pPr>
              <a:buNone/>
            </a:pPr>
            <a:r>
              <a:rPr lang="nl-NL" altLang="nl-NL" sz="1000" dirty="0">
                <a:latin typeface="Arial" pitchFamily="34" charset="0"/>
              </a:rPr>
              <a:t>NA Voorkeursformaten - KIA kennisbijeenkomst 15-04-2019</a:t>
            </a:r>
            <a:endParaRPr lang="nl-NL" altLang="nl-NL" sz="1000"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353" y="1573879"/>
            <a:ext cx="8123715" cy="482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1372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95325" y="449263"/>
            <a:ext cx="9075738" cy="576262"/>
          </a:xfrm>
        </p:spPr>
        <p:txBody>
          <a:bodyPr/>
          <a:lstStyle/>
          <a:p>
            <a:r>
              <a:rPr lang="nl-NL" dirty="0" smtClean="0"/>
              <a:t>Gebruiken bij</a:t>
            </a:r>
            <a:endParaRPr lang="nl-NL" dirty="0"/>
          </a:p>
        </p:txBody>
      </p:sp>
      <p:sp>
        <p:nvSpPr>
          <p:cNvPr id="9" name="Tijdelijke aanduiding voor dianummer 4"/>
          <p:cNvSpPr txBox="1">
            <a:spLocks/>
          </p:cNvSpPr>
          <p:nvPr/>
        </p:nvSpPr>
        <p:spPr bwMode="auto">
          <a:xfrm>
            <a:off x="8610600" y="6356350"/>
            <a:ext cx="27432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nl-NL"/>
            </a:defPPr>
            <a:lvl1pPr algn="r">
              <a:defRPr sz="1200" b="0" i="0">
                <a:latin typeface="Calibri" pitchFamily="34" charset="0"/>
                <a:cs typeface="+mn-cs"/>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fld id="{F77A42A8-A2C5-4570-9502-FD57F0EE89FD}" type="slidenum">
              <a:rPr lang="nl-NL" altLang="nl-NL"/>
              <a:pPr/>
              <a:t>16</a:t>
            </a:fld>
            <a:endParaRPr lang="nl-NL" altLang="nl-NL" dirty="0"/>
          </a:p>
        </p:txBody>
      </p:sp>
      <p:sp>
        <p:nvSpPr>
          <p:cNvPr id="7" name="shpDatum"/>
          <p:cNvSpPr txBox="1">
            <a:spLocks noChangeArrowheads="1"/>
          </p:cNvSpPr>
          <p:nvPr/>
        </p:nvSpPr>
        <p:spPr bwMode="auto">
          <a:xfrm>
            <a:off x="733425" y="6380163"/>
            <a:ext cx="1106805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nl-NL"/>
            </a:defPPr>
            <a:lvl1pPr algn="l" rtl="0" eaLnBrk="0" fontAlgn="base" hangingPunct="0">
              <a:lnSpc>
                <a:spcPct val="90000"/>
              </a:lnSpc>
              <a:spcBef>
                <a:spcPts val="1000"/>
              </a:spcBef>
              <a:spcAft>
                <a:spcPct val="0"/>
              </a:spcAft>
              <a:buFont typeface="Arial" charset="0"/>
              <a:buChar char="•"/>
              <a:defRPr sz="2800" kern="1200">
                <a:solidFill>
                  <a:schemeClr val="tx1"/>
                </a:solidFill>
                <a:latin typeface="Calibri" pitchFamily="34" charset="0"/>
                <a:ea typeface="+mn-ea"/>
                <a:cs typeface="Arial" pitchFamily="34" charset="0"/>
              </a:defRPr>
            </a:lvl1pPr>
            <a:lvl2pPr marL="742950" indent="-285750" algn="l" rtl="0" eaLnBrk="0" fontAlgn="base" hangingPunct="0">
              <a:lnSpc>
                <a:spcPct val="90000"/>
              </a:lnSpc>
              <a:spcBef>
                <a:spcPts val="500"/>
              </a:spcBef>
              <a:spcAft>
                <a:spcPct val="0"/>
              </a:spcAft>
              <a:buFont typeface="Arial" charset="0"/>
              <a:buChar char="•"/>
              <a:defRPr sz="2400" kern="1200">
                <a:solidFill>
                  <a:schemeClr val="tx1"/>
                </a:solidFill>
                <a:latin typeface="Calibri" pitchFamily="34" charset="0"/>
                <a:ea typeface="+mn-ea"/>
                <a:cs typeface="Arial"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Calibri" pitchFamily="34" charset="0"/>
                <a:ea typeface="+mn-ea"/>
                <a:cs typeface="Arial"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5pPr>
            <a:lvl6pPr marL="25146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6pPr>
            <a:lvl7pPr marL="29718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7pPr>
            <a:lvl8pPr marL="34290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8pPr>
            <a:lvl9pPr marL="38862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9pPr>
          </a:lstStyle>
          <a:p>
            <a:pPr>
              <a:buNone/>
            </a:pPr>
            <a:r>
              <a:rPr lang="nl-NL" altLang="nl-NL" sz="1000" dirty="0">
                <a:latin typeface="Arial" pitchFamily="34" charset="0"/>
              </a:rPr>
              <a:t>NA Voorkeursformaten - KIA kennisbijeenkomst 15-04-2019</a:t>
            </a:r>
            <a:endParaRPr lang="nl-NL" altLang="nl-NL" sz="1000" dirty="0"/>
          </a:p>
        </p:txBody>
      </p:sp>
      <p:sp>
        <p:nvSpPr>
          <p:cNvPr id="6" name="Tijdelijke aanduiding voor tekst 2"/>
          <p:cNvSpPr txBox="1">
            <a:spLocks/>
          </p:cNvSpPr>
          <p:nvPr/>
        </p:nvSpPr>
        <p:spPr>
          <a:xfrm>
            <a:off x="475200" y="1825625"/>
            <a:ext cx="10878600" cy="4351338"/>
          </a:xfrm>
          <a:prstGeom prst="rect">
            <a:avLst/>
          </a:prstGeom>
        </p:spPr>
        <p:txBody>
          <a:bodyPr>
            <a:normAutofit/>
          </a:bodyPr>
          <a:lstStyle>
            <a:lvl1pPr marL="228600" indent="-228600" algn="l" rtl="0" eaLnBrk="1" fontAlgn="base" hangingPunct="1">
              <a:lnSpc>
                <a:spcPct val="90000"/>
              </a:lnSpc>
              <a:spcBef>
                <a:spcPts val="1000"/>
              </a:spcBef>
              <a:spcAft>
                <a:spcPct val="0"/>
              </a:spcAft>
              <a:buFont typeface="Arial" pitchFamily="34" charset="0"/>
              <a:buChar char="•"/>
              <a:defRPr sz="20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1825" indent="-631825">
              <a:buFont typeface="Wingdings" pitchFamily="2" charset="2"/>
              <a:buChar char="q"/>
            </a:pPr>
            <a:r>
              <a:rPr lang="nl-NL" altLang="nl-NL" dirty="0" smtClean="0"/>
              <a:t>Creatie</a:t>
            </a:r>
          </a:p>
          <a:p>
            <a:pPr marL="904875" lvl="1"/>
            <a:r>
              <a:rPr lang="nl-NL" altLang="nl-NL" sz="1800" dirty="0" smtClean="0"/>
              <a:t>Inrichting van systemen</a:t>
            </a:r>
          </a:p>
          <a:p>
            <a:pPr marL="457200" lvl="1" indent="0">
              <a:buNone/>
            </a:pPr>
            <a:endParaRPr lang="nl-NL" altLang="nl-NL" dirty="0"/>
          </a:p>
          <a:p>
            <a:pPr marL="631825" indent="-631825">
              <a:buFont typeface="Wingdings" pitchFamily="2" charset="2"/>
              <a:buChar char="q"/>
            </a:pPr>
            <a:r>
              <a:rPr lang="nl-NL" altLang="nl-NL" dirty="0" smtClean="0"/>
              <a:t>Klantvragen</a:t>
            </a:r>
            <a:endParaRPr lang="nl-NL" altLang="nl-NL" dirty="0"/>
          </a:p>
          <a:p>
            <a:pPr marL="904875" lvl="1"/>
            <a:r>
              <a:rPr lang="nl-NL" altLang="nl-NL" sz="1800" dirty="0" err="1" smtClean="0"/>
              <a:t>RHC’s</a:t>
            </a:r>
            <a:endParaRPr lang="nl-NL" altLang="nl-NL" sz="1800" dirty="0" smtClean="0"/>
          </a:p>
          <a:p>
            <a:pPr marL="904875" lvl="1"/>
            <a:r>
              <a:rPr lang="nl-NL" altLang="nl-NL" sz="1800" dirty="0" smtClean="0"/>
              <a:t>Gemeenten</a:t>
            </a:r>
          </a:p>
          <a:p>
            <a:pPr marL="904875" lvl="1"/>
            <a:r>
              <a:rPr lang="nl-NL" altLang="nl-NL" sz="1800" dirty="0" smtClean="0"/>
              <a:t>Particulieren</a:t>
            </a:r>
          </a:p>
          <a:p>
            <a:pPr marL="676275" lvl="1" indent="0">
              <a:buNone/>
            </a:pPr>
            <a:endParaRPr lang="nl-NL" altLang="nl-NL" sz="1800" dirty="0" smtClean="0"/>
          </a:p>
          <a:p>
            <a:pPr marL="631825" indent="-631825">
              <a:buFont typeface="Wingdings" pitchFamily="2" charset="2"/>
              <a:buChar char="q"/>
            </a:pPr>
            <a:r>
              <a:rPr lang="nl-NL" altLang="nl-NL" dirty="0"/>
              <a:t>Overbrenging/uitplaatsing</a:t>
            </a:r>
          </a:p>
          <a:p>
            <a:pPr marL="904875" lvl="1"/>
            <a:r>
              <a:rPr lang="nl-NL" altLang="nl-NL" sz="1800" dirty="0"/>
              <a:t>impactanalyses</a:t>
            </a:r>
          </a:p>
          <a:p>
            <a:pPr marL="285750" indent="-285750">
              <a:buFont typeface="Wingdings" pitchFamily="2" charset="2"/>
              <a:buChar char="q"/>
            </a:pPr>
            <a:endParaRPr lang="nl-NL" altLang="nl-NL" dirty="0"/>
          </a:p>
          <a:p>
            <a:pPr marL="904875" lvl="1"/>
            <a:endParaRPr lang="nl-NL" altLang="nl-NL" sz="1800" dirty="0"/>
          </a:p>
          <a:p>
            <a:pPr marL="285750" indent="-285750">
              <a:buFont typeface="Wingdings" pitchFamily="2" charset="2"/>
              <a:buChar char="q"/>
            </a:pPr>
            <a:endParaRPr lang="nl-NL" altLang="nl-NL" dirty="0" smtClean="0"/>
          </a:p>
          <a:p>
            <a:pPr marL="0" indent="0">
              <a:buNone/>
            </a:pPr>
            <a:endParaRPr lang="nl-NL" altLang="nl-NL" dirty="0" smtClean="0"/>
          </a:p>
          <a:p>
            <a:pPr marL="285750" indent="-285750">
              <a:buFont typeface="Wingdings" pitchFamily="2" charset="2"/>
              <a:buChar char="q"/>
            </a:pPr>
            <a:endParaRPr lang="nl-NL" altLang="nl-NL" dirty="0"/>
          </a:p>
          <a:p>
            <a:pPr marL="285750" indent="-285750">
              <a:buFont typeface="Wingdings" pitchFamily="2" charset="2"/>
              <a:buChar char="q"/>
            </a:pPr>
            <a:endParaRPr lang="nl-NL" altLang="nl-NL" dirty="0" smtClean="0"/>
          </a:p>
        </p:txBody>
      </p:sp>
      <p:pic>
        <p:nvPicPr>
          <p:cNvPr id="4098" name="Picture 2" descr="\\Owwnlfs007\users007$\plucker\My Pictures\digitalbevaring.dk\HowToChoose_DigitalPreserv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3312" y="1212358"/>
            <a:ext cx="4370200" cy="4797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457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eaLnBrk="1" fontAlgn="auto" hangingPunct="1">
              <a:spcAft>
                <a:spcPts val="0"/>
              </a:spcAft>
              <a:defRPr/>
            </a:pPr>
            <a:r>
              <a:rPr lang="nl-NL" dirty="0" err="1" smtClean="0"/>
              <a:t>Preservation</a:t>
            </a:r>
            <a:r>
              <a:rPr lang="nl-NL" dirty="0" smtClean="0"/>
              <a:t> bij impactanalyses: Gespreksonderwerpen &amp; tools</a:t>
            </a:r>
            <a:endParaRPr lang="nl-NL" dirty="0"/>
          </a:p>
        </p:txBody>
      </p:sp>
      <p:sp>
        <p:nvSpPr>
          <p:cNvPr id="3" name="Tijdelijke aanduiding voor inhoud 2"/>
          <p:cNvSpPr>
            <a:spLocks noGrp="1"/>
          </p:cNvSpPr>
          <p:nvPr>
            <p:ph idx="1"/>
          </p:nvPr>
        </p:nvSpPr>
        <p:spPr>
          <a:xfrm>
            <a:off x="475200" y="1873250"/>
            <a:ext cx="10878600" cy="4351338"/>
          </a:xfrm>
        </p:spPr>
        <p:txBody>
          <a:bodyPr rtlCol="0">
            <a:normAutofit/>
          </a:bodyPr>
          <a:lstStyle/>
          <a:p>
            <a:pPr marL="342900" indent="-342900" eaLnBrk="1" fontAlgn="auto" hangingPunct="1">
              <a:spcAft>
                <a:spcPts val="0"/>
              </a:spcAft>
              <a:buFont typeface="+mj-lt"/>
              <a:buAutoNum type="arabicPeriod"/>
              <a:defRPr/>
            </a:pPr>
            <a:r>
              <a:rPr lang="nl-NL" sz="2200" dirty="0" smtClean="0"/>
              <a:t>Informatiesoorten</a:t>
            </a:r>
            <a:endParaRPr lang="nl-NL" sz="2200" dirty="0"/>
          </a:p>
          <a:p>
            <a:pPr marL="342900" indent="-342900" eaLnBrk="1" fontAlgn="auto" hangingPunct="1">
              <a:spcAft>
                <a:spcPts val="0"/>
              </a:spcAft>
              <a:buFont typeface="+mj-lt"/>
              <a:buAutoNum type="arabicPeriod"/>
              <a:defRPr/>
            </a:pPr>
            <a:r>
              <a:rPr lang="nl-NL" sz="2200" dirty="0"/>
              <a:t>Voorkeursformaten</a:t>
            </a:r>
          </a:p>
          <a:p>
            <a:pPr marL="342900" indent="-342900" eaLnBrk="1" fontAlgn="auto" hangingPunct="1">
              <a:spcAft>
                <a:spcPts val="0"/>
              </a:spcAft>
              <a:buFont typeface="+mj-lt"/>
              <a:buAutoNum type="arabicPeriod"/>
              <a:defRPr/>
            </a:pPr>
            <a:r>
              <a:rPr lang="nl-NL" sz="2200" dirty="0"/>
              <a:t>Gedragselementen</a:t>
            </a:r>
          </a:p>
          <a:p>
            <a:pPr marL="342900" indent="-342900" eaLnBrk="1" fontAlgn="auto" hangingPunct="1">
              <a:spcAft>
                <a:spcPts val="0"/>
              </a:spcAft>
              <a:buFont typeface="+mj-lt"/>
              <a:buAutoNum type="arabicPeriod"/>
              <a:defRPr/>
            </a:pPr>
            <a:r>
              <a:rPr lang="nl-NL" sz="2200" dirty="0"/>
              <a:t>Encryptie</a:t>
            </a:r>
          </a:p>
          <a:p>
            <a:pPr marL="342900" indent="-342900" eaLnBrk="1" fontAlgn="auto" hangingPunct="1">
              <a:spcAft>
                <a:spcPts val="0"/>
              </a:spcAft>
              <a:buFont typeface="+mj-lt"/>
              <a:buAutoNum type="arabicPeriod"/>
              <a:defRPr/>
            </a:pPr>
            <a:r>
              <a:rPr lang="nl-NL" sz="2200" dirty="0"/>
              <a:t>Digitale handtekeningen</a:t>
            </a:r>
          </a:p>
          <a:p>
            <a:pPr marL="342900" indent="-342900" eaLnBrk="1" fontAlgn="auto" hangingPunct="1">
              <a:spcAft>
                <a:spcPts val="0"/>
              </a:spcAft>
              <a:buFont typeface="+mj-lt"/>
              <a:buAutoNum type="arabicPeriod"/>
              <a:defRPr/>
            </a:pPr>
            <a:r>
              <a:rPr lang="nl-NL" sz="2200" dirty="0" smtClean="0"/>
              <a:t>Conversie </a:t>
            </a:r>
            <a:r>
              <a:rPr lang="nl-NL" sz="2200" dirty="0"/>
              <a:t>bij de klant</a:t>
            </a:r>
          </a:p>
          <a:p>
            <a:pPr eaLnBrk="1" fontAlgn="auto" hangingPunct="1">
              <a:spcAft>
                <a:spcPts val="0"/>
              </a:spcAft>
              <a:buFont typeface="Arial" panose="020B0604020202020204" pitchFamily="34" charset="0"/>
              <a:buNone/>
              <a:defRPr/>
            </a:pPr>
            <a:endParaRPr lang="nl-NL" sz="2200" dirty="0"/>
          </a:p>
        </p:txBody>
      </p:sp>
      <p:sp>
        <p:nvSpPr>
          <p:cNvPr id="17412" name="Tijdelijke aanduiding voor dianumm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fontAlgn="base" hangingPunct="1">
              <a:lnSpc>
                <a:spcPct val="100000"/>
              </a:lnSpc>
              <a:spcBef>
                <a:spcPct val="0"/>
              </a:spcBef>
              <a:spcAft>
                <a:spcPct val="0"/>
              </a:spcAft>
              <a:buFontTx/>
              <a:buNone/>
            </a:pPr>
            <a:fld id="{6A3FA996-061D-4D0D-BB38-D4B4DA35D988}" type="slidenum">
              <a:rPr lang="nl-NL" altLang="nl-NL" sz="1000" smtClean="0">
                <a:latin typeface="Verdana" pitchFamily="34" charset="0"/>
                <a:cs typeface="Arial" charset="0"/>
              </a:rPr>
              <a:pPr eaLnBrk="1" fontAlgn="base" hangingPunct="1">
                <a:lnSpc>
                  <a:spcPct val="100000"/>
                </a:lnSpc>
                <a:spcBef>
                  <a:spcPct val="0"/>
                </a:spcBef>
                <a:spcAft>
                  <a:spcPct val="0"/>
                </a:spcAft>
                <a:buFontTx/>
                <a:buNone/>
              </a:pPr>
              <a:t>17</a:t>
            </a:fld>
            <a:endParaRPr lang="nl-NL" altLang="nl-NL" sz="1000" smtClean="0">
              <a:latin typeface="Verdana" pitchFamily="34" charset="0"/>
              <a:cs typeface="Arial" charset="0"/>
            </a:endParaRPr>
          </a:p>
        </p:txBody>
      </p:sp>
      <p:sp>
        <p:nvSpPr>
          <p:cNvPr id="6" name="Rechthoek 5"/>
          <p:cNvSpPr>
            <a:spLocks noChangeArrowheads="1"/>
          </p:cNvSpPr>
          <p:nvPr/>
        </p:nvSpPr>
        <p:spPr bwMode="auto">
          <a:xfrm>
            <a:off x="5911848" y="1831975"/>
            <a:ext cx="5948363"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AutoNum type="alphaLcParenR"/>
            </a:pPr>
            <a:r>
              <a:rPr lang="nl-NL" altLang="nl-NL" sz="2200" dirty="0" smtClean="0">
                <a:solidFill>
                  <a:srgbClr val="000000"/>
                </a:solidFill>
                <a:latin typeface="+mn-lt"/>
              </a:rPr>
              <a:t>Formaatidentificatie </a:t>
            </a:r>
            <a:r>
              <a:rPr lang="nl-NL" altLang="nl-NL" sz="2200" dirty="0">
                <a:solidFill>
                  <a:srgbClr val="000000"/>
                </a:solidFill>
                <a:latin typeface="+mn-lt"/>
              </a:rPr>
              <a:t>(t.b.v. de gespreksonderwerpen 1 en 2)</a:t>
            </a:r>
          </a:p>
          <a:p>
            <a:pPr eaLnBrk="1" hangingPunct="1">
              <a:lnSpc>
                <a:spcPct val="100000"/>
              </a:lnSpc>
              <a:spcBef>
                <a:spcPct val="0"/>
              </a:spcBef>
              <a:buFontTx/>
              <a:buAutoNum type="alphaLcParenR"/>
            </a:pPr>
            <a:r>
              <a:rPr lang="nl-NL" altLang="nl-NL" sz="2200" dirty="0">
                <a:solidFill>
                  <a:srgbClr val="000000"/>
                </a:solidFill>
                <a:latin typeface="+mn-lt"/>
              </a:rPr>
              <a:t>Validiteit en welgevormdheid (t.b.v. de gespreksonderwerpen 1 en 2)</a:t>
            </a:r>
          </a:p>
          <a:p>
            <a:pPr eaLnBrk="1" hangingPunct="1">
              <a:lnSpc>
                <a:spcPct val="100000"/>
              </a:lnSpc>
              <a:spcBef>
                <a:spcPct val="0"/>
              </a:spcBef>
              <a:buFontTx/>
              <a:buAutoNum type="alphaLcParenR"/>
            </a:pPr>
            <a:r>
              <a:rPr lang="nl-NL" altLang="nl-NL" sz="2200" dirty="0">
                <a:solidFill>
                  <a:srgbClr val="000000"/>
                </a:solidFill>
                <a:latin typeface="+mn-lt"/>
              </a:rPr>
              <a:t>Creatie- en modificatiedatums</a:t>
            </a:r>
          </a:p>
          <a:p>
            <a:pPr eaLnBrk="1" hangingPunct="1">
              <a:lnSpc>
                <a:spcPct val="100000"/>
              </a:lnSpc>
              <a:spcBef>
                <a:spcPct val="0"/>
              </a:spcBef>
              <a:buFontTx/>
              <a:buAutoNum type="alphaLcParenR"/>
            </a:pPr>
            <a:r>
              <a:rPr lang="nl-NL" altLang="nl-NL" sz="2200" dirty="0">
                <a:solidFill>
                  <a:srgbClr val="000000"/>
                </a:solidFill>
                <a:latin typeface="+mn-lt"/>
              </a:rPr>
              <a:t>Encryptie en wachtwoordbeveiliging (t.b.v. gespreksonderwerp 4)</a:t>
            </a:r>
          </a:p>
        </p:txBody>
      </p:sp>
      <p:sp>
        <p:nvSpPr>
          <p:cNvPr id="8" name="Tekstvak 7"/>
          <p:cNvSpPr txBox="1">
            <a:spLocks noChangeArrowheads="1"/>
          </p:cNvSpPr>
          <p:nvPr/>
        </p:nvSpPr>
        <p:spPr bwMode="auto">
          <a:xfrm rot="-652192">
            <a:off x="5595938" y="5185865"/>
            <a:ext cx="5949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nl-NL" altLang="nl-NL" sz="2400" dirty="0">
                <a:solidFill>
                  <a:srgbClr val="000000"/>
                </a:solidFill>
                <a:latin typeface="Verdana" pitchFamily="34" charset="0"/>
              </a:rPr>
              <a:t>Vooral (formaat)technisch</a:t>
            </a:r>
          </a:p>
        </p:txBody>
      </p:sp>
      <p:sp>
        <p:nvSpPr>
          <p:cNvPr id="9" name="Tekstvak 8"/>
          <p:cNvSpPr txBox="1">
            <a:spLocks noChangeArrowheads="1"/>
          </p:cNvSpPr>
          <p:nvPr/>
        </p:nvSpPr>
        <p:spPr bwMode="auto">
          <a:xfrm rot="-656178">
            <a:off x="331788" y="5235078"/>
            <a:ext cx="5413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nl-NL" altLang="nl-NL" sz="2600" dirty="0">
                <a:solidFill>
                  <a:srgbClr val="000000"/>
                </a:solidFill>
                <a:latin typeface="Verdana" pitchFamily="34" charset="0"/>
              </a:rPr>
              <a:t>O.a. context en inhoud</a:t>
            </a:r>
          </a:p>
        </p:txBody>
      </p:sp>
      <p:sp>
        <p:nvSpPr>
          <p:cNvPr id="11" name="shpDatum"/>
          <p:cNvSpPr txBox="1">
            <a:spLocks noChangeArrowheads="1"/>
          </p:cNvSpPr>
          <p:nvPr/>
        </p:nvSpPr>
        <p:spPr bwMode="auto">
          <a:xfrm>
            <a:off x="733425" y="6380163"/>
            <a:ext cx="1106805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nl-NL"/>
            </a:defPPr>
            <a:lvl1pPr algn="l" rtl="0" eaLnBrk="0" fontAlgn="base" hangingPunct="0">
              <a:lnSpc>
                <a:spcPct val="90000"/>
              </a:lnSpc>
              <a:spcBef>
                <a:spcPts val="1000"/>
              </a:spcBef>
              <a:spcAft>
                <a:spcPct val="0"/>
              </a:spcAft>
              <a:buFont typeface="Arial" charset="0"/>
              <a:buChar char="•"/>
              <a:defRPr sz="2800" kern="1200">
                <a:solidFill>
                  <a:schemeClr val="tx1"/>
                </a:solidFill>
                <a:latin typeface="Calibri" pitchFamily="34" charset="0"/>
                <a:ea typeface="+mn-ea"/>
                <a:cs typeface="Arial" pitchFamily="34" charset="0"/>
              </a:defRPr>
            </a:lvl1pPr>
            <a:lvl2pPr marL="742950" indent="-285750" algn="l" rtl="0" eaLnBrk="0" fontAlgn="base" hangingPunct="0">
              <a:lnSpc>
                <a:spcPct val="90000"/>
              </a:lnSpc>
              <a:spcBef>
                <a:spcPts val="500"/>
              </a:spcBef>
              <a:spcAft>
                <a:spcPct val="0"/>
              </a:spcAft>
              <a:buFont typeface="Arial" charset="0"/>
              <a:buChar char="•"/>
              <a:defRPr sz="2400" kern="1200">
                <a:solidFill>
                  <a:schemeClr val="tx1"/>
                </a:solidFill>
                <a:latin typeface="Calibri" pitchFamily="34" charset="0"/>
                <a:ea typeface="+mn-ea"/>
                <a:cs typeface="Arial"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Calibri" pitchFamily="34" charset="0"/>
                <a:ea typeface="+mn-ea"/>
                <a:cs typeface="Arial"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5pPr>
            <a:lvl6pPr marL="25146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6pPr>
            <a:lvl7pPr marL="29718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7pPr>
            <a:lvl8pPr marL="34290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8pPr>
            <a:lvl9pPr marL="38862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9pPr>
          </a:lstStyle>
          <a:p>
            <a:pPr>
              <a:buNone/>
            </a:pPr>
            <a:r>
              <a:rPr lang="nl-NL" altLang="nl-NL" sz="1000" dirty="0">
                <a:latin typeface="Arial" pitchFamily="34" charset="0"/>
              </a:rPr>
              <a:t>NA Voorkeursformaten - KIA kennisbijeenkomst 15-04-2019</a:t>
            </a:r>
            <a:endParaRPr lang="nl-NL" altLang="nl-NL" sz="1000" dirty="0"/>
          </a:p>
        </p:txBody>
      </p:sp>
    </p:spTree>
    <p:extLst>
      <p:ext uri="{BB962C8B-B14F-4D97-AF65-F5344CB8AC3E}">
        <p14:creationId xmlns:p14="http://schemas.microsoft.com/office/powerpoint/2010/main" val="973791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eaLnBrk="1" fontAlgn="auto" hangingPunct="1">
              <a:spcAft>
                <a:spcPts val="0"/>
              </a:spcAft>
              <a:defRPr/>
            </a:pPr>
            <a:r>
              <a:rPr lang="nl-NL" dirty="0" smtClean="0"/>
              <a:t>Welke vragen stellen we? </a:t>
            </a:r>
            <a:endParaRPr lang="nl-NL" dirty="0"/>
          </a:p>
        </p:txBody>
      </p:sp>
      <p:sp>
        <p:nvSpPr>
          <p:cNvPr id="18435" name="Tijdelijke aanduiding voor inhoud 2"/>
          <p:cNvSpPr>
            <a:spLocks noGrp="1"/>
          </p:cNvSpPr>
          <p:nvPr>
            <p:ph idx="1"/>
          </p:nvPr>
        </p:nvSpPr>
        <p:spPr/>
        <p:txBody>
          <a:bodyPr/>
          <a:lstStyle/>
          <a:p>
            <a:pPr marL="361950" indent="-361950" eaLnBrk="1" hangingPunct="1">
              <a:buFont typeface="Wingdings" panose="05000000000000000000" pitchFamily="2" charset="2"/>
              <a:buChar char="q"/>
            </a:pPr>
            <a:r>
              <a:rPr lang="nl-NL" altLang="nl-NL" sz="1600" dirty="0" smtClean="0"/>
              <a:t>Informatiesoorten</a:t>
            </a:r>
          </a:p>
          <a:p>
            <a:pPr marL="681750" lvl="2" indent="-285750" fontAlgn="auto">
              <a:spcAft>
                <a:spcPts val="0"/>
              </a:spcAft>
              <a:buFontTx/>
              <a:buChar char="-"/>
              <a:defRPr/>
            </a:pPr>
            <a:r>
              <a:rPr lang="nl-NL" altLang="nl-NL" dirty="0">
                <a:ea typeface="MS PGothic" pitchFamily="34" charset="-128"/>
              </a:rPr>
              <a:t>Wat voor informatiesoorten worden aangeleverd? </a:t>
            </a:r>
          </a:p>
          <a:p>
            <a:pPr marL="361950" indent="-361950" eaLnBrk="1" hangingPunct="1">
              <a:buFont typeface="Wingdings" panose="05000000000000000000" pitchFamily="2" charset="2"/>
              <a:buChar char="q"/>
            </a:pPr>
            <a:r>
              <a:rPr lang="nl-NL" altLang="nl-NL" sz="1600" dirty="0"/>
              <a:t>Voorkeursformaten</a:t>
            </a:r>
          </a:p>
          <a:p>
            <a:pPr marL="681750" lvl="2" indent="-285750" fontAlgn="auto">
              <a:spcAft>
                <a:spcPts val="0"/>
              </a:spcAft>
              <a:buFontTx/>
              <a:buChar char="-"/>
              <a:defRPr/>
            </a:pPr>
            <a:r>
              <a:rPr lang="nl-NL" altLang="nl-NL" dirty="0">
                <a:ea typeface="MS PGothic" pitchFamily="34" charset="-128"/>
              </a:rPr>
              <a:t>In hoeverre zijn de aan te leveren archiefbescheiden opgeslagen in NA-voorkeursformaten?</a:t>
            </a:r>
          </a:p>
          <a:p>
            <a:pPr marL="361950" indent="-361950" eaLnBrk="1" hangingPunct="1">
              <a:buFont typeface="Wingdings" panose="05000000000000000000" pitchFamily="2" charset="2"/>
              <a:buChar char="q"/>
            </a:pPr>
            <a:r>
              <a:rPr lang="nl-NL" altLang="nl-NL" sz="1600" dirty="0" smtClean="0">
                <a:solidFill>
                  <a:schemeClr val="bg1">
                    <a:lumMod val="65000"/>
                  </a:schemeClr>
                </a:solidFill>
              </a:rPr>
              <a:t>Gedragselementen</a:t>
            </a:r>
          </a:p>
          <a:p>
            <a:pPr marL="681750" lvl="2" indent="-285750" fontAlgn="auto">
              <a:spcAft>
                <a:spcPts val="0"/>
              </a:spcAft>
              <a:buFontTx/>
              <a:buChar char="-"/>
              <a:defRPr/>
            </a:pPr>
            <a:r>
              <a:rPr lang="nl-NL" altLang="nl-NL" dirty="0">
                <a:solidFill>
                  <a:schemeClr val="bg1">
                    <a:lumMod val="65000"/>
                  </a:schemeClr>
                </a:solidFill>
                <a:ea typeface="MS PGothic" pitchFamily="34" charset="-128"/>
              </a:rPr>
              <a:t>In hoeverre bevat het aan te leveren materiaal veel of ongebruikelijke (interactieve) gedragselementen?</a:t>
            </a:r>
          </a:p>
          <a:p>
            <a:pPr marL="361950" indent="-361950" eaLnBrk="1" hangingPunct="1">
              <a:buFont typeface="Wingdings" panose="05000000000000000000" pitchFamily="2" charset="2"/>
              <a:buChar char="q"/>
            </a:pPr>
            <a:r>
              <a:rPr lang="nl-NL" altLang="nl-NL" sz="1600" dirty="0" smtClean="0">
                <a:solidFill>
                  <a:schemeClr val="bg1">
                    <a:lumMod val="65000"/>
                  </a:schemeClr>
                </a:solidFill>
              </a:rPr>
              <a:t>Encryptie</a:t>
            </a:r>
          </a:p>
          <a:p>
            <a:pPr marL="681750" lvl="2" indent="-285750" fontAlgn="auto">
              <a:spcAft>
                <a:spcPts val="0"/>
              </a:spcAft>
              <a:buFontTx/>
              <a:buChar char="-"/>
              <a:defRPr/>
            </a:pPr>
            <a:r>
              <a:rPr lang="nl-NL" altLang="nl-NL" dirty="0">
                <a:solidFill>
                  <a:schemeClr val="bg1">
                    <a:lumMod val="65000"/>
                  </a:schemeClr>
                </a:solidFill>
                <a:ea typeface="MS PGothic" pitchFamily="34" charset="-128"/>
              </a:rPr>
              <a:t>In hoeverre bevat het aan te leveren materiaal versleutelde archiefbescheiden (encryptie)?</a:t>
            </a:r>
          </a:p>
          <a:p>
            <a:pPr marL="361950" indent="-361950" eaLnBrk="1" hangingPunct="1">
              <a:buFont typeface="Wingdings" panose="05000000000000000000" pitchFamily="2" charset="2"/>
              <a:buChar char="q"/>
            </a:pPr>
            <a:r>
              <a:rPr lang="nl-NL" altLang="nl-NL" sz="1600" dirty="0" smtClean="0">
                <a:solidFill>
                  <a:schemeClr val="bg1">
                    <a:lumMod val="65000"/>
                  </a:schemeClr>
                </a:solidFill>
              </a:rPr>
              <a:t>Digitale handtekeningen</a:t>
            </a:r>
          </a:p>
          <a:p>
            <a:pPr marL="681750" lvl="2" indent="-285750" fontAlgn="auto">
              <a:spcAft>
                <a:spcPts val="0"/>
              </a:spcAft>
              <a:buFontTx/>
              <a:buChar char="-"/>
              <a:defRPr/>
            </a:pPr>
            <a:r>
              <a:rPr lang="nl-NL" altLang="nl-NL" dirty="0">
                <a:solidFill>
                  <a:schemeClr val="bg1">
                    <a:lumMod val="65000"/>
                  </a:schemeClr>
                </a:solidFill>
                <a:ea typeface="MS PGothic" pitchFamily="34" charset="-128"/>
              </a:rPr>
              <a:t>In hoeverre bevat het aan te leveren materiaal digitale handtekeningen waarbij rechtsgeldigheid van de handtekening relevant is?</a:t>
            </a:r>
          </a:p>
          <a:p>
            <a:pPr marL="361950" indent="-361950" eaLnBrk="1" hangingPunct="1">
              <a:buFont typeface="Wingdings" panose="05000000000000000000" pitchFamily="2" charset="2"/>
              <a:buChar char="q"/>
            </a:pPr>
            <a:r>
              <a:rPr lang="nl-NL" altLang="nl-NL" sz="1600" dirty="0" smtClean="0">
                <a:solidFill>
                  <a:schemeClr val="bg1">
                    <a:lumMod val="65000"/>
                  </a:schemeClr>
                </a:solidFill>
              </a:rPr>
              <a:t>Conversie bij de klant</a:t>
            </a:r>
          </a:p>
          <a:p>
            <a:pPr marL="681750" lvl="2" indent="-285750" fontAlgn="auto">
              <a:spcAft>
                <a:spcPts val="0"/>
              </a:spcAft>
              <a:buFontTx/>
              <a:buChar char="-"/>
              <a:defRPr/>
            </a:pPr>
            <a:r>
              <a:rPr lang="nl-NL" altLang="nl-NL" sz="1400" dirty="0" smtClean="0">
                <a:solidFill>
                  <a:schemeClr val="bg1">
                    <a:lumMod val="65000"/>
                  </a:schemeClr>
                </a:solidFill>
              </a:rPr>
              <a:t>In hoeverre vond conversie bij de klant plaats, en hoe werd de kwaliteit gemeten?</a:t>
            </a:r>
            <a:endParaRPr lang="nl-NL" altLang="nl-NL" dirty="0">
              <a:solidFill>
                <a:schemeClr val="bg1">
                  <a:lumMod val="65000"/>
                </a:schemeClr>
              </a:solidFill>
              <a:ea typeface="MS PGothic" pitchFamily="34" charset="-128"/>
            </a:endParaRPr>
          </a:p>
          <a:p>
            <a:pPr marL="465138" lvl="1" indent="-285750" eaLnBrk="1" hangingPunct="1">
              <a:buFont typeface="Arial" charset="0"/>
              <a:buChar char="•"/>
            </a:pPr>
            <a:endParaRPr lang="nl-NL" altLang="nl-NL" sz="1600" dirty="0" smtClean="0"/>
          </a:p>
        </p:txBody>
      </p:sp>
      <p:sp>
        <p:nvSpPr>
          <p:cNvPr id="18436" name="Tijdelijke aanduiding voor dianumm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fontAlgn="base" hangingPunct="1">
              <a:lnSpc>
                <a:spcPct val="100000"/>
              </a:lnSpc>
              <a:spcBef>
                <a:spcPct val="0"/>
              </a:spcBef>
              <a:spcAft>
                <a:spcPct val="0"/>
              </a:spcAft>
              <a:buFontTx/>
              <a:buNone/>
            </a:pPr>
            <a:fld id="{7C79B2E4-569B-4379-B0D2-DEBB44A4B298}" type="slidenum">
              <a:rPr lang="nl-NL" altLang="nl-NL" sz="1000" smtClean="0">
                <a:latin typeface="Verdana" pitchFamily="34" charset="0"/>
                <a:cs typeface="Arial" charset="0"/>
              </a:rPr>
              <a:pPr eaLnBrk="1" fontAlgn="base" hangingPunct="1">
                <a:lnSpc>
                  <a:spcPct val="100000"/>
                </a:lnSpc>
                <a:spcBef>
                  <a:spcPct val="0"/>
                </a:spcBef>
                <a:spcAft>
                  <a:spcPct val="0"/>
                </a:spcAft>
                <a:buFontTx/>
                <a:buNone/>
              </a:pPr>
              <a:t>18</a:t>
            </a:fld>
            <a:endParaRPr lang="nl-NL" altLang="nl-NL" sz="1000" smtClean="0">
              <a:latin typeface="Verdana" pitchFamily="34" charset="0"/>
              <a:cs typeface="Arial" charset="0"/>
            </a:endParaRPr>
          </a:p>
        </p:txBody>
      </p:sp>
      <p:sp>
        <p:nvSpPr>
          <p:cNvPr id="7" name="shpDatum"/>
          <p:cNvSpPr txBox="1">
            <a:spLocks noChangeArrowheads="1"/>
          </p:cNvSpPr>
          <p:nvPr/>
        </p:nvSpPr>
        <p:spPr bwMode="auto">
          <a:xfrm>
            <a:off x="733425" y="6380163"/>
            <a:ext cx="1106805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nl-NL"/>
            </a:defPPr>
            <a:lvl1pPr algn="l" rtl="0" eaLnBrk="0" fontAlgn="base" hangingPunct="0">
              <a:lnSpc>
                <a:spcPct val="90000"/>
              </a:lnSpc>
              <a:spcBef>
                <a:spcPts val="1000"/>
              </a:spcBef>
              <a:spcAft>
                <a:spcPct val="0"/>
              </a:spcAft>
              <a:buFont typeface="Arial" charset="0"/>
              <a:buChar char="•"/>
              <a:defRPr sz="2800" kern="1200">
                <a:solidFill>
                  <a:schemeClr val="tx1"/>
                </a:solidFill>
                <a:latin typeface="Calibri" pitchFamily="34" charset="0"/>
                <a:ea typeface="+mn-ea"/>
                <a:cs typeface="Arial" pitchFamily="34" charset="0"/>
              </a:defRPr>
            </a:lvl1pPr>
            <a:lvl2pPr marL="742950" indent="-285750" algn="l" rtl="0" eaLnBrk="0" fontAlgn="base" hangingPunct="0">
              <a:lnSpc>
                <a:spcPct val="90000"/>
              </a:lnSpc>
              <a:spcBef>
                <a:spcPts val="500"/>
              </a:spcBef>
              <a:spcAft>
                <a:spcPct val="0"/>
              </a:spcAft>
              <a:buFont typeface="Arial" charset="0"/>
              <a:buChar char="•"/>
              <a:defRPr sz="2400" kern="1200">
                <a:solidFill>
                  <a:schemeClr val="tx1"/>
                </a:solidFill>
                <a:latin typeface="Calibri" pitchFamily="34" charset="0"/>
                <a:ea typeface="+mn-ea"/>
                <a:cs typeface="Arial"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Calibri" pitchFamily="34" charset="0"/>
                <a:ea typeface="+mn-ea"/>
                <a:cs typeface="Arial"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5pPr>
            <a:lvl6pPr marL="25146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6pPr>
            <a:lvl7pPr marL="29718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7pPr>
            <a:lvl8pPr marL="34290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8pPr>
            <a:lvl9pPr marL="38862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9pPr>
          </a:lstStyle>
          <a:p>
            <a:pPr>
              <a:buNone/>
            </a:pPr>
            <a:r>
              <a:rPr lang="nl-NL" altLang="nl-NL" sz="1000" dirty="0">
                <a:latin typeface="Arial" pitchFamily="34" charset="0"/>
              </a:rPr>
              <a:t>NA Voorkeursformaten - KIA kennisbijeenkomst 15-04-2019</a:t>
            </a:r>
            <a:endParaRPr lang="nl-NL" altLang="nl-NL" sz="1000" dirty="0"/>
          </a:p>
        </p:txBody>
      </p:sp>
    </p:spTree>
    <p:extLst>
      <p:ext uri="{BB962C8B-B14F-4D97-AF65-F5344CB8AC3E}">
        <p14:creationId xmlns:p14="http://schemas.microsoft.com/office/powerpoint/2010/main" val="2230759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Voorkeurs- en acceptabele formaten</a:t>
            </a:r>
            <a:endParaRPr lang="nl-NL" dirty="0"/>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1446550364"/>
              </p:ext>
            </p:extLst>
          </p:nvPr>
        </p:nvGraphicFramePr>
        <p:xfrm>
          <a:off x="614839" y="2031524"/>
          <a:ext cx="9824561" cy="3816824"/>
        </p:xfrm>
        <a:graphic>
          <a:graphicData uri="http://schemas.openxmlformats.org/drawingml/2006/table">
            <a:tbl>
              <a:tblPr firstRow="1" firstCol="1" bandRow="1">
                <a:tableStyleId>{5C22544A-7EE6-4342-B048-85BDC9FD1C3A}</a:tableStyleId>
              </a:tblPr>
              <a:tblGrid>
                <a:gridCol w="2052616"/>
                <a:gridCol w="3700159"/>
                <a:gridCol w="4071786"/>
              </a:tblGrid>
              <a:tr h="449973">
                <a:tc>
                  <a:txBody>
                    <a:bodyPr/>
                    <a:lstStyle/>
                    <a:p>
                      <a:pPr algn="l">
                        <a:lnSpc>
                          <a:spcPts val="1200"/>
                        </a:lnSpc>
                        <a:spcAft>
                          <a:spcPts val="0"/>
                        </a:spcAft>
                      </a:pPr>
                      <a:r>
                        <a:rPr lang="en-GB" sz="1200" dirty="0" err="1" smtClean="0">
                          <a:effectLst/>
                        </a:rPr>
                        <a:t>Informatiesoort</a:t>
                      </a:r>
                      <a:endParaRPr lang="nl-NL" sz="1200" dirty="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dirty="0" err="1" smtClean="0">
                          <a:effectLst/>
                        </a:rPr>
                        <a:t>Voorkeursformaat</a:t>
                      </a:r>
                      <a:endParaRPr lang="nl-NL" sz="1200" dirty="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dirty="0" err="1" smtClean="0">
                          <a:effectLst/>
                        </a:rPr>
                        <a:t>Acceptabel</a:t>
                      </a:r>
                      <a:r>
                        <a:rPr lang="en-GB" sz="1200" dirty="0" smtClean="0">
                          <a:effectLst/>
                        </a:rPr>
                        <a:t> </a:t>
                      </a:r>
                      <a:r>
                        <a:rPr lang="en-GB" sz="1200" dirty="0" err="1" smtClean="0">
                          <a:effectLst/>
                        </a:rPr>
                        <a:t>formaat</a:t>
                      </a:r>
                      <a:endParaRPr lang="nl-NL" sz="1200" dirty="0">
                        <a:effectLst/>
                        <a:latin typeface="Verdana"/>
                        <a:ea typeface="Times New Roman"/>
                        <a:cs typeface="Times New Roman"/>
                      </a:endParaRPr>
                    </a:p>
                  </a:txBody>
                  <a:tcPr marL="68580" marR="68580" marT="0" marB="0" anchor="ctr"/>
                </a:tc>
              </a:tr>
              <a:tr h="375859">
                <a:tc>
                  <a:txBody>
                    <a:bodyPr/>
                    <a:lstStyle/>
                    <a:p>
                      <a:pPr algn="l">
                        <a:lnSpc>
                          <a:spcPts val="1200"/>
                        </a:lnSpc>
                        <a:spcAft>
                          <a:spcPts val="0"/>
                        </a:spcAft>
                      </a:pPr>
                      <a:r>
                        <a:rPr lang="en-GB" sz="1200">
                          <a:effectLst/>
                        </a:rPr>
                        <a:t>Audio</a:t>
                      </a:r>
                      <a:endParaRPr lang="nl-NL" sz="120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dirty="0">
                          <a:effectLst/>
                        </a:rPr>
                        <a:t>WAV, WAVE, BWF</a:t>
                      </a:r>
                      <a:endParaRPr lang="nl-NL" sz="1200" dirty="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a:effectLst/>
                        </a:rPr>
                        <a:t>MP3, AAC</a:t>
                      </a:r>
                      <a:endParaRPr lang="nl-NL" sz="1200">
                        <a:effectLst/>
                        <a:latin typeface="Verdana"/>
                        <a:ea typeface="Times New Roman"/>
                        <a:cs typeface="Times New Roman"/>
                      </a:endParaRPr>
                    </a:p>
                  </a:txBody>
                  <a:tcPr marL="68580" marR="68580" marT="0" marB="0" anchor="ctr"/>
                </a:tc>
              </a:tr>
              <a:tr h="356008">
                <a:tc>
                  <a:txBody>
                    <a:bodyPr/>
                    <a:lstStyle/>
                    <a:p>
                      <a:pPr algn="l">
                        <a:lnSpc>
                          <a:spcPts val="1200"/>
                        </a:lnSpc>
                        <a:spcAft>
                          <a:spcPts val="0"/>
                        </a:spcAft>
                      </a:pPr>
                      <a:r>
                        <a:rPr lang="en-GB" sz="1200">
                          <a:effectLst/>
                        </a:rPr>
                        <a:t>Database</a:t>
                      </a:r>
                      <a:endParaRPr lang="nl-NL" sz="120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a:effectLst/>
                        </a:rPr>
                        <a:t>SQL, SIARD, ODB</a:t>
                      </a:r>
                      <a:endParaRPr lang="nl-NL" sz="120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a:effectLst/>
                        </a:rPr>
                        <a:t>ACDB, MDB</a:t>
                      </a:r>
                      <a:endParaRPr lang="nl-NL" sz="1200">
                        <a:effectLst/>
                        <a:latin typeface="Verdana"/>
                        <a:ea typeface="Times New Roman"/>
                        <a:cs typeface="Times New Roman"/>
                      </a:endParaRPr>
                    </a:p>
                  </a:txBody>
                  <a:tcPr marL="68580" marR="68580" marT="0" marB="0" anchor="ctr"/>
                </a:tc>
              </a:tr>
              <a:tr h="379830">
                <a:tc>
                  <a:txBody>
                    <a:bodyPr/>
                    <a:lstStyle/>
                    <a:p>
                      <a:pPr algn="l">
                        <a:lnSpc>
                          <a:spcPts val="1200"/>
                        </a:lnSpc>
                        <a:spcAft>
                          <a:spcPts val="0"/>
                        </a:spcAft>
                      </a:pPr>
                      <a:r>
                        <a:rPr lang="en-GB" sz="1200">
                          <a:effectLst/>
                        </a:rPr>
                        <a:t>Document</a:t>
                      </a:r>
                      <a:endParaRPr lang="nl-NL" sz="120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a:effectLst/>
                        </a:rPr>
                        <a:t>PDF/A-1, PDF/A-2, ODT</a:t>
                      </a:r>
                      <a:endParaRPr lang="nl-NL" sz="120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a:effectLst/>
                        </a:rPr>
                        <a:t>PDF 1.7, DOC, DOCX</a:t>
                      </a:r>
                      <a:endParaRPr lang="nl-NL" sz="1200">
                        <a:effectLst/>
                        <a:latin typeface="Verdana"/>
                        <a:ea typeface="Times New Roman"/>
                        <a:cs typeface="Times New Roman"/>
                      </a:endParaRPr>
                    </a:p>
                  </a:txBody>
                  <a:tcPr marL="68580" marR="68580" marT="0" marB="0" anchor="ctr"/>
                </a:tc>
              </a:tr>
              <a:tr h="375859">
                <a:tc>
                  <a:txBody>
                    <a:bodyPr/>
                    <a:lstStyle/>
                    <a:p>
                      <a:pPr algn="l">
                        <a:lnSpc>
                          <a:spcPts val="1200"/>
                        </a:lnSpc>
                        <a:spcAft>
                          <a:spcPts val="0"/>
                        </a:spcAft>
                      </a:pPr>
                      <a:r>
                        <a:rPr lang="en-GB" sz="1200">
                          <a:effectLst/>
                        </a:rPr>
                        <a:t>E-mail</a:t>
                      </a:r>
                      <a:endParaRPr lang="nl-NL" sz="120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a:effectLst/>
                        </a:rPr>
                        <a:t>EML</a:t>
                      </a:r>
                      <a:endParaRPr lang="nl-NL" sz="120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a:effectLst/>
                        </a:rPr>
                        <a:t>MSG, PST, MBOX</a:t>
                      </a:r>
                      <a:endParaRPr lang="nl-NL" sz="1200">
                        <a:effectLst/>
                        <a:latin typeface="Verdana"/>
                        <a:ea typeface="Times New Roman"/>
                        <a:cs typeface="Times New Roman"/>
                      </a:endParaRPr>
                    </a:p>
                  </a:txBody>
                  <a:tcPr marL="68580" marR="68580" marT="0" marB="0" anchor="ctr"/>
                </a:tc>
              </a:tr>
              <a:tr h="375859">
                <a:tc>
                  <a:txBody>
                    <a:bodyPr/>
                    <a:lstStyle/>
                    <a:p>
                      <a:pPr algn="l">
                        <a:lnSpc>
                          <a:spcPts val="1200"/>
                        </a:lnSpc>
                        <a:spcAft>
                          <a:spcPts val="0"/>
                        </a:spcAft>
                      </a:pPr>
                      <a:r>
                        <a:rPr lang="en-GB" sz="1200" dirty="0" err="1" smtClean="0">
                          <a:effectLst/>
                        </a:rPr>
                        <a:t>Afbeelding</a:t>
                      </a:r>
                      <a:endParaRPr lang="nl-NL" sz="1200" dirty="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a:effectLst/>
                        </a:rPr>
                        <a:t>TIFF, PNG</a:t>
                      </a:r>
                      <a:endParaRPr lang="nl-NL" sz="120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a:effectLst/>
                        </a:rPr>
                        <a:t>JPEG, JPG, JP2, JPX</a:t>
                      </a:r>
                      <a:endParaRPr lang="nl-NL" sz="1200">
                        <a:effectLst/>
                        <a:latin typeface="Verdana"/>
                        <a:ea typeface="Times New Roman"/>
                        <a:cs typeface="Times New Roman"/>
                      </a:endParaRPr>
                    </a:p>
                  </a:txBody>
                  <a:tcPr marL="68580" marR="68580" marT="0" marB="0" anchor="ctr"/>
                </a:tc>
              </a:tr>
              <a:tr h="375859">
                <a:tc>
                  <a:txBody>
                    <a:bodyPr/>
                    <a:lstStyle/>
                    <a:p>
                      <a:pPr algn="l">
                        <a:lnSpc>
                          <a:spcPts val="1200"/>
                        </a:lnSpc>
                        <a:spcAft>
                          <a:spcPts val="0"/>
                        </a:spcAft>
                      </a:pPr>
                      <a:r>
                        <a:rPr lang="en-GB" sz="1200" dirty="0" err="1" smtClean="0">
                          <a:effectLst/>
                        </a:rPr>
                        <a:t>Presentatie</a:t>
                      </a:r>
                      <a:endParaRPr lang="nl-NL" sz="1200" dirty="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a:effectLst/>
                        </a:rPr>
                        <a:t>ODP, PDF/A</a:t>
                      </a:r>
                      <a:endParaRPr lang="nl-NL" sz="120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a:effectLst/>
                        </a:rPr>
                        <a:t>PPT, PPTX</a:t>
                      </a:r>
                      <a:endParaRPr lang="nl-NL" sz="1200">
                        <a:effectLst/>
                        <a:latin typeface="Verdana"/>
                        <a:ea typeface="Times New Roman"/>
                        <a:cs typeface="Times New Roman"/>
                      </a:endParaRPr>
                    </a:p>
                  </a:txBody>
                  <a:tcPr marL="68580" marR="68580" marT="0" marB="0" anchor="ctr"/>
                </a:tc>
              </a:tr>
              <a:tr h="375859">
                <a:tc>
                  <a:txBody>
                    <a:bodyPr/>
                    <a:lstStyle/>
                    <a:p>
                      <a:pPr algn="l">
                        <a:lnSpc>
                          <a:spcPts val="1200"/>
                        </a:lnSpc>
                        <a:spcAft>
                          <a:spcPts val="0"/>
                        </a:spcAft>
                      </a:pPr>
                      <a:r>
                        <a:rPr lang="en-GB" sz="1200">
                          <a:effectLst/>
                        </a:rPr>
                        <a:t>Spreadsheet</a:t>
                      </a:r>
                      <a:endParaRPr lang="nl-NL" sz="120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a:effectLst/>
                        </a:rPr>
                        <a:t>ODS, CSV, PDF/A</a:t>
                      </a:r>
                      <a:endParaRPr lang="nl-NL" sz="120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a:effectLst/>
                        </a:rPr>
                        <a:t>XLS, XLSX</a:t>
                      </a:r>
                      <a:endParaRPr lang="nl-NL" sz="1200">
                        <a:effectLst/>
                        <a:latin typeface="Verdana"/>
                        <a:ea typeface="Times New Roman"/>
                        <a:cs typeface="Times New Roman"/>
                      </a:endParaRPr>
                    </a:p>
                  </a:txBody>
                  <a:tcPr marL="68580" marR="68580" marT="0" marB="0" anchor="ctr"/>
                </a:tc>
              </a:tr>
              <a:tr h="375859">
                <a:tc>
                  <a:txBody>
                    <a:bodyPr/>
                    <a:lstStyle/>
                    <a:p>
                      <a:pPr algn="l">
                        <a:lnSpc>
                          <a:spcPts val="1200"/>
                        </a:lnSpc>
                        <a:spcAft>
                          <a:spcPts val="0"/>
                        </a:spcAft>
                      </a:pPr>
                      <a:r>
                        <a:rPr lang="en-GB" sz="1200">
                          <a:effectLst/>
                        </a:rPr>
                        <a:t>Vector Image</a:t>
                      </a:r>
                      <a:endParaRPr lang="nl-NL" sz="120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a:effectLst/>
                        </a:rPr>
                        <a:t>SVG</a:t>
                      </a:r>
                      <a:endParaRPr lang="nl-NL" sz="120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dirty="0" smtClean="0">
                          <a:effectLst/>
                          <a:latin typeface="+mn-lt"/>
                          <a:ea typeface="+mn-ea"/>
                          <a:cs typeface="+mn-cs"/>
                        </a:rPr>
                        <a:t>-</a:t>
                      </a:r>
                      <a:endParaRPr lang="nl-NL" sz="1200" dirty="0">
                        <a:effectLst/>
                        <a:latin typeface="Verdana"/>
                        <a:ea typeface="Times New Roman"/>
                        <a:cs typeface="Times New Roman"/>
                      </a:endParaRPr>
                    </a:p>
                  </a:txBody>
                  <a:tcPr marL="68580" marR="68580" marT="0" marB="0" anchor="ctr"/>
                </a:tc>
              </a:tr>
              <a:tr h="375859">
                <a:tc>
                  <a:txBody>
                    <a:bodyPr/>
                    <a:lstStyle/>
                    <a:p>
                      <a:pPr algn="l">
                        <a:lnSpc>
                          <a:spcPts val="1200"/>
                        </a:lnSpc>
                        <a:spcAft>
                          <a:spcPts val="0"/>
                        </a:spcAft>
                      </a:pPr>
                      <a:r>
                        <a:rPr lang="en-GB" sz="1200">
                          <a:effectLst/>
                        </a:rPr>
                        <a:t>Video</a:t>
                      </a:r>
                      <a:endParaRPr lang="nl-NL" sz="120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a:effectLst/>
                        </a:rPr>
                        <a:t>MXF</a:t>
                      </a:r>
                      <a:endParaRPr lang="nl-NL" sz="1200">
                        <a:effectLst/>
                        <a:latin typeface="Verdana"/>
                        <a:ea typeface="Times New Roman"/>
                        <a:cs typeface="Times New Roman"/>
                      </a:endParaRPr>
                    </a:p>
                  </a:txBody>
                  <a:tcPr marL="68580" marR="68580" marT="0" marB="0" anchor="ctr"/>
                </a:tc>
                <a:tc>
                  <a:txBody>
                    <a:bodyPr/>
                    <a:lstStyle/>
                    <a:p>
                      <a:pPr algn="l">
                        <a:lnSpc>
                          <a:spcPts val="1200"/>
                        </a:lnSpc>
                        <a:spcAft>
                          <a:spcPts val="0"/>
                        </a:spcAft>
                      </a:pPr>
                      <a:r>
                        <a:rPr lang="en-GB" sz="1200" dirty="0">
                          <a:effectLst/>
                        </a:rPr>
                        <a:t>MPEG-4, MKV</a:t>
                      </a:r>
                      <a:endParaRPr lang="nl-NL" sz="1200" dirty="0">
                        <a:effectLst/>
                        <a:latin typeface="Verdana"/>
                        <a:ea typeface="Times New Roman"/>
                        <a:cs typeface="Times New Roman"/>
                      </a:endParaRPr>
                    </a:p>
                  </a:txBody>
                  <a:tcPr marL="68580" marR="68580" marT="0" marB="0" anchor="ctr"/>
                </a:tc>
              </a:tr>
            </a:tbl>
          </a:graphicData>
        </a:graphic>
      </p:graphicFrame>
      <p:sp>
        <p:nvSpPr>
          <p:cNvPr id="5" name="Tijdelijke aanduiding voor dianummer 4"/>
          <p:cNvSpPr>
            <a:spLocks noGrp="1"/>
          </p:cNvSpPr>
          <p:nvPr>
            <p:ph type="sldNum" sz="quarter" idx="12"/>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fontAlgn="base" hangingPunct="1">
              <a:lnSpc>
                <a:spcPct val="100000"/>
              </a:lnSpc>
              <a:spcBef>
                <a:spcPct val="0"/>
              </a:spcBef>
              <a:spcAft>
                <a:spcPct val="0"/>
              </a:spcAft>
              <a:buFontTx/>
              <a:buNone/>
            </a:pPr>
            <a:fld id="{7C79B2E4-569B-4379-B0D2-DEBB44A4B298}" type="slidenum">
              <a:rPr lang="nl-NL" altLang="nl-NL" sz="1000" smtClean="0">
                <a:latin typeface="Verdana" pitchFamily="34" charset="0"/>
                <a:cs typeface="Arial" charset="0"/>
              </a:rPr>
              <a:pPr eaLnBrk="1" fontAlgn="base" hangingPunct="1">
                <a:lnSpc>
                  <a:spcPct val="100000"/>
                </a:lnSpc>
                <a:spcBef>
                  <a:spcPct val="0"/>
                </a:spcBef>
                <a:spcAft>
                  <a:spcPct val="0"/>
                </a:spcAft>
                <a:buFontTx/>
                <a:buNone/>
              </a:pPr>
              <a:t>19</a:t>
            </a:fld>
            <a:endParaRPr lang="nl-NL" altLang="nl-NL" sz="1000" smtClean="0">
              <a:latin typeface="Verdana" pitchFamily="34" charset="0"/>
              <a:cs typeface="Arial" charset="0"/>
            </a:endParaRPr>
          </a:p>
        </p:txBody>
      </p:sp>
      <p:sp>
        <p:nvSpPr>
          <p:cNvPr id="7" name="shpDatum"/>
          <p:cNvSpPr txBox="1">
            <a:spLocks noChangeArrowheads="1"/>
          </p:cNvSpPr>
          <p:nvPr/>
        </p:nvSpPr>
        <p:spPr bwMode="auto">
          <a:xfrm>
            <a:off x="733425" y="6380163"/>
            <a:ext cx="1106805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nl-NL"/>
            </a:defPPr>
            <a:lvl1pPr algn="l" rtl="0" eaLnBrk="0" fontAlgn="base" hangingPunct="0">
              <a:lnSpc>
                <a:spcPct val="90000"/>
              </a:lnSpc>
              <a:spcBef>
                <a:spcPts val="1000"/>
              </a:spcBef>
              <a:spcAft>
                <a:spcPct val="0"/>
              </a:spcAft>
              <a:buFont typeface="Arial" charset="0"/>
              <a:buChar char="•"/>
              <a:defRPr sz="2800" kern="1200">
                <a:solidFill>
                  <a:schemeClr val="tx1"/>
                </a:solidFill>
                <a:latin typeface="Calibri" pitchFamily="34" charset="0"/>
                <a:ea typeface="+mn-ea"/>
                <a:cs typeface="Arial" pitchFamily="34" charset="0"/>
              </a:defRPr>
            </a:lvl1pPr>
            <a:lvl2pPr marL="742950" indent="-285750" algn="l" rtl="0" eaLnBrk="0" fontAlgn="base" hangingPunct="0">
              <a:lnSpc>
                <a:spcPct val="90000"/>
              </a:lnSpc>
              <a:spcBef>
                <a:spcPts val="500"/>
              </a:spcBef>
              <a:spcAft>
                <a:spcPct val="0"/>
              </a:spcAft>
              <a:buFont typeface="Arial" charset="0"/>
              <a:buChar char="•"/>
              <a:defRPr sz="2400" kern="1200">
                <a:solidFill>
                  <a:schemeClr val="tx1"/>
                </a:solidFill>
                <a:latin typeface="Calibri" pitchFamily="34" charset="0"/>
                <a:ea typeface="+mn-ea"/>
                <a:cs typeface="Arial"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Calibri" pitchFamily="34" charset="0"/>
                <a:ea typeface="+mn-ea"/>
                <a:cs typeface="Arial"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5pPr>
            <a:lvl6pPr marL="25146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6pPr>
            <a:lvl7pPr marL="29718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7pPr>
            <a:lvl8pPr marL="34290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8pPr>
            <a:lvl9pPr marL="38862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9pPr>
          </a:lstStyle>
          <a:p>
            <a:pPr>
              <a:buNone/>
            </a:pPr>
            <a:r>
              <a:rPr lang="nl-NL" altLang="nl-NL" sz="1000" dirty="0">
                <a:latin typeface="Arial" pitchFamily="34" charset="0"/>
              </a:rPr>
              <a:t>NA Voorkeursformaten - KIA kennisbijeenkomst 15-04-2019</a:t>
            </a:r>
            <a:endParaRPr lang="nl-NL" altLang="nl-NL" sz="1000" dirty="0"/>
          </a:p>
        </p:txBody>
      </p:sp>
    </p:spTree>
    <p:extLst>
      <p:ext uri="{BB962C8B-B14F-4D97-AF65-F5344CB8AC3E}">
        <p14:creationId xmlns:p14="http://schemas.microsoft.com/office/powerpoint/2010/main" val="2745671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95325" y="449263"/>
            <a:ext cx="9075738" cy="576262"/>
          </a:xfrm>
        </p:spPr>
        <p:txBody>
          <a:bodyPr/>
          <a:lstStyle/>
          <a:p>
            <a:r>
              <a:rPr lang="nl-NL" dirty="0"/>
              <a:t>Kennismaken</a:t>
            </a:r>
          </a:p>
        </p:txBody>
      </p:sp>
      <p:sp>
        <p:nvSpPr>
          <p:cNvPr id="3" name="Tijdelijke aanduiding voor tekst 2"/>
          <p:cNvSpPr>
            <a:spLocks noGrp="1"/>
          </p:cNvSpPr>
          <p:nvPr>
            <p:ph type="body" idx="4294967295"/>
          </p:nvPr>
        </p:nvSpPr>
        <p:spPr>
          <a:xfrm>
            <a:off x="695325" y="1752600"/>
            <a:ext cx="8924925" cy="3762375"/>
          </a:xfrm>
        </p:spPr>
        <p:txBody>
          <a:bodyPr/>
          <a:lstStyle/>
          <a:p>
            <a:pPr marL="285750" lvl="0" indent="-285750">
              <a:lnSpc>
                <a:spcPct val="110000"/>
              </a:lnSpc>
              <a:buFont typeface="Wingdings" pitchFamily="2" charset="2"/>
              <a:buChar char="q"/>
              <a:defRPr/>
            </a:pPr>
            <a:r>
              <a:rPr lang="nl-NL" sz="1600" dirty="0">
                <a:solidFill>
                  <a:srgbClr val="000000"/>
                </a:solidFill>
              </a:rPr>
              <a:t>Sinds mei 2015 adviseur </a:t>
            </a:r>
            <a:r>
              <a:rPr lang="nl-NL" sz="1600" dirty="0" err="1">
                <a:solidFill>
                  <a:srgbClr val="000000"/>
                </a:solidFill>
              </a:rPr>
              <a:t>preservation</a:t>
            </a:r>
            <a:r>
              <a:rPr lang="nl-NL" sz="1600" dirty="0">
                <a:solidFill>
                  <a:srgbClr val="000000"/>
                </a:solidFill>
              </a:rPr>
              <a:t> bij het NA</a:t>
            </a:r>
            <a:r>
              <a:rPr lang="nl-NL" sz="1600" dirty="0" smtClean="0">
                <a:solidFill>
                  <a:srgbClr val="000000"/>
                </a:solidFill>
              </a:rPr>
              <a:t>.</a:t>
            </a:r>
          </a:p>
          <a:p>
            <a:pPr marL="285750" lvl="0" indent="-285750">
              <a:lnSpc>
                <a:spcPct val="110000"/>
              </a:lnSpc>
              <a:buFont typeface="Wingdings" pitchFamily="2" charset="2"/>
              <a:buChar char="q"/>
              <a:defRPr/>
            </a:pPr>
            <a:endParaRPr lang="nl-NL" sz="1600" dirty="0">
              <a:solidFill>
                <a:srgbClr val="000000"/>
              </a:solidFill>
            </a:endParaRPr>
          </a:p>
          <a:p>
            <a:pPr marL="285750" lvl="0" indent="-285750">
              <a:lnSpc>
                <a:spcPct val="110000"/>
              </a:lnSpc>
              <a:buFont typeface="Wingdings" pitchFamily="2" charset="2"/>
              <a:buChar char="q"/>
              <a:defRPr/>
            </a:pPr>
            <a:r>
              <a:rPr lang="nl-NL" sz="1600" dirty="0" smtClean="0">
                <a:solidFill>
                  <a:srgbClr val="000000"/>
                </a:solidFill>
              </a:rPr>
              <a:t>O.a</a:t>
            </a:r>
            <a:r>
              <a:rPr lang="nl-NL" sz="1600" dirty="0">
                <a:solidFill>
                  <a:srgbClr val="000000"/>
                </a:solidFill>
              </a:rPr>
              <a:t>. betrokken bij </a:t>
            </a:r>
            <a:r>
              <a:rPr lang="nl-NL" sz="1600" dirty="0" smtClean="0">
                <a:solidFill>
                  <a:srgbClr val="000000"/>
                </a:solidFill>
              </a:rPr>
              <a:t>opstellen </a:t>
            </a:r>
            <a:r>
              <a:rPr lang="nl-NL" sz="1600" dirty="0" err="1" smtClean="0">
                <a:solidFill>
                  <a:srgbClr val="000000"/>
                </a:solidFill>
              </a:rPr>
              <a:t>Preservation</a:t>
            </a:r>
            <a:r>
              <a:rPr lang="nl-NL" sz="1600" dirty="0" smtClean="0">
                <a:solidFill>
                  <a:srgbClr val="000000"/>
                </a:solidFill>
              </a:rPr>
              <a:t> Policy en Voorkeursformaten</a:t>
            </a:r>
            <a:endParaRPr lang="nl-NL" sz="1600" dirty="0">
              <a:solidFill>
                <a:srgbClr val="000000"/>
              </a:solidFill>
            </a:endParaRPr>
          </a:p>
          <a:p>
            <a:pPr marL="0" lvl="0" indent="0">
              <a:lnSpc>
                <a:spcPct val="110000"/>
              </a:lnSpc>
              <a:buNone/>
              <a:defRPr/>
            </a:pPr>
            <a:endParaRPr lang="nl-NL" sz="1600" dirty="0">
              <a:solidFill>
                <a:srgbClr val="000000"/>
              </a:solidFill>
            </a:endParaRPr>
          </a:p>
          <a:p>
            <a:pPr marL="285750" lvl="0" indent="-285750">
              <a:lnSpc>
                <a:spcPct val="110000"/>
              </a:lnSpc>
              <a:buFont typeface="Wingdings" pitchFamily="2" charset="2"/>
              <a:buChar char="q"/>
              <a:defRPr/>
            </a:pPr>
            <a:r>
              <a:rPr lang="nl-NL" sz="1600" dirty="0">
                <a:solidFill>
                  <a:srgbClr val="000000"/>
                </a:solidFill>
              </a:rPr>
              <a:t>Aanjager kennisplatform </a:t>
            </a:r>
            <a:r>
              <a:rPr lang="nl-NL" sz="1600" dirty="0" err="1">
                <a:solidFill>
                  <a:srgbClr val="000000"/>
                </a:solidFill>
              </a:rPr>
              <a:t>Preservation</a:t>
            </a:r>
            <a:r>
              <a:rPr lang="nl-NL" sz="1600" dirty="0">
                <a:solidFill>
                  <a:srgbClr val="000000"/>
                </a:solidFill>
              </a:rPr>
              <a:t> op KIA.</a:t>
            </a:r>
          </a:p>
          <a:p>
            <a:pPr marL="285750" lvl="0" indent="-285750">
              <a:lnSpc>
                <a:spcPct val="110000"/>
              </a:lnSpc>
              <a:buFont typeface="Wingdings" pitchFamily="2" charset="2"/>
              <a:buChar char="q"/>
              <a:defRPr/>
            </a:pPr>
            <a:endParaRPr lang="nl-NL" sz="1600" dirty="0" smtClean="0">
              <a:solidFill>
                <a:srgbClr val="000000"/>
              </a:solidFill>
            </a:endParaRPr>
          </a:p>
          <a:p>
            <a:pPr marL="285750" lvl="0" indent="-285750">
              <a:lnSpc>
                <a:spcPct val="110000"/>
              </a:lnSpc>
              <a:buFont typeface="Wingdings" pitchFamily="2" charset="2"/>
              <a:buChar char="q"/>
              <a:defRPr/>
            </a:pPr>
            <a:r>
              <a:rPr lang="nl-NL" sz="1600" dirty="0" smtClean="0">
                <a:solidFill>
                  <a:srgbClr val="000000"/>
                </a:solidFill>
              </a:rPr>
              <a:t>Diverse </a:t>
            </a:r>
            <a:r>
              <a:rPr lang="nl-NL" sz="1600" dirty="0">
                <a:solidFill>
                  <a:srgbClr val="000000"/>
                </a:solidFill>
              </a:rPr>
              <a:t>impactanalyses (EZ, BZ, DNB, J&amp;V, VWS, Fin). </a:t>
            </a:r>
            <a:endParaRPr lang="nl-NL" sz="1600" dirty="0" smtClean="0">
              <a:solidFill>
                <a:srgbClr val="000000"/>
              </a:solidFill>
            </a:endParaRPr>
          </a:p>
          <a:p>
            <a:pPr marL="285750" lvl="0" indent="-285750">
              <a:lnSpc>
                <a:spcPct val="110000"/>
              </a:lnSpc>
              <a:buFont typeface="Wingdings" pitchFamily="2" charset="2"/>
              <a:buChar char="q"/>
              <a:defRPr/>
            </a:pPr>
            <a:endParaRPr lang="nl-NL" sz="1600" dirty="0">
              <a:solidFill>
                <a:srgbClr val="000000"/>
              </a:solidFill>
            </a:endParaRPr>
          </a:p>
          <a:p>
            <a:pPr marL="0" indent="0">
              <a:buNone/>
            </a:pPr>
            <a:r>
              <a:rPr lang="nl-NL" sz="1600" dirty="0" smtClean="0">
                <a:hlinkClick r:id="rId3"/>
              </a:rPr>
              <a:t>Pepijn.Lucker@nationaalarchief.nl</a:t>
            </a:r>
            <a:endParaRPr lang="nl-NL" sz="1600" dirty="0" smtClean="0"/>
          </a:p>
          <a:p>
            <a:pPr marL="0" indent="0">
              <a:buNone/>
            </a:pPr>
            <a:r>
              <a:rPr lang="nl-NL" sz="1600" dirty="0" smtClean="0"/>
              <a:t>@</a:t>
            </a:r>
            <a:r>
              <a:rPr lang="nl-NL" sz="1600" dirty="0" err="1" smtClean="0"/>
              <a:t>pepijnlucker</a:t>
            </a:r>
            <a:r>
              <a:rPr lang="nl-NL" sz="1600" dirty="0" smtClean="0"/>
              <a:t> </a:t>
            </a:r>
          </a:p>
          <a:p>
            <a:pPr marL="0" indent="0">
              <a:buNone/>
            </a:pPr>
            <a:r>
              <a:rPr lang="nl-NL" sz="1600" dirty="0" smtClean="0"/>
              <a:t>#kennisdelen </a:t>
            </a:r>
            <a:endParaRPr lang="nl-NL" sz="1600" dirty="0"/>
          </a:p>
        </p:txBody>
      </p:sp>
      <p:sp>
        <p:nvSpPr>
          <p:cNvPr id="5" name="shpDatum"/>
          <p:cNvSpPr txBox="1">
            <a:spLocks noChangeArrowheads="1"/>
          </p:cNvSpPr>
          <p:nvPr/>
        </p:nvSpPr>
        <p:spPr bwMode="auto">
          <a:xfrm>
            <a:off x="733425" y="6380163"/>
            <a:ext cx="1106805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nl-NL"/>
            </a:defPPr>
            <a:lvl1pPr algn="l" rtl="0" eaLnBrk="0" fontAlgn="base" hangingPunct="0">
              <a:lnSpc>
                <a:spcPct val="90000"/>
              </a:lnSpc>
              <a:spcBef>
                <a:spcPts val="1000"/>
              </a:spcBef>
              <a:spcAft>
                <a:spcPct val="0"/>
              </a:spcAft>
              <a:buFont typeface="Arial" charset="0"/>
              <a:buChar char="•"/>
              <a:defRPr sz="2800" kern="1200">
                <a:solidFill>
                  <a:schemeClr val="tx1"/>
                </a:solidFill>
                <a:latin typeface="Calibri" pitchFamily="34" charset="0"/>
                <a:ea typeface="+mn-ea"/>
                <a:cs typeface="Arial" pitchFamily="34" charset="0"/>
              </a:defRPr>
            </a:lvl1pPr>
            <a:lvl2pPr marL="742950" indent="-285750" algn="l" rtl="0" eaLnBrk="0" fontAlgn="base" hangingPunct="0">
              <a:lnSpc>
                <a:spcPct val="90000"/>
              </a:lnSpc>
              <a:spcBef>
                <a:spcPts val="500"/>
              </a:spcBef>
              <a:spcAft>
                <a:spcPct val="0"/>
              </a:spcAft>
              <a:buFont typeface="Arial" charset="0"/>
              <a:buChar char="•"/>
              <a:defRPr sz="2400" kern="1200">
                <a:solidFill>
                  <a:schemeClr val="tx1"/>
                </a:solidFill>
                <a:latin typeface="Calibri" pitchFamily="34" charset="0"/>
                <a:ea typeface="+mn-ea"/>
                <a:cs typeface="Arial"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Calibri" pitchFamily="34" charset="0"/>
                <a:ea typeface="+mn-ea"/>
                <a:cs typeface="Arial"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5pPr>
            <a:lvl6pPr marL="25146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6pPr>
            <a:lvl7pPr marL="29718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7pPr>
            <a:lvl8pPr marL="34290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8pPr>
            <a:lvl9pPr marL="38862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9pPr>
          </a:lstStyle>
          <a:p>
            <a:pPr>
              <a:buNone/>
            </a:pPr>
            <a:r>
              <a:rPr lang="nl-NL" altLang="nl-NL" sz="1000" dirty="0">
                <a:latin typeface="Arial" pitchFamily="34" charset="0"/>
              </a:rPr>
              <a:t>NA Voorkeursformaten - KIA kennisbijeenkomst 15-04-2019</a:t>
            </a:r>
            <a:endParaRPr lang="nl-NL" altLang="nl-NL" sz="1000" dirty="0"/>
          </a:p>
        </p:txBody>
      </p:sp>
      <p:sp>
        <p:nvSpPr>
          <p:cNvPr id="9" name="Tijdelijke aanduiding voor dianummer 4"/>
          <p:cNvSpPr txBox="1">
            <a:spLocks/>
          </p:cNvSpPr>
          <p:nvPr/>
        </p:nvSpPr>
        <p:spPr bwMode="auto">
          <a:xfrm>
            <a:off x="8610600" y="6356350"/>
            <a:ext cx="27432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nl-NL"/>
            </a:defPPr>
            <a:lvl1pPr algn="r">
              <a:defRPr sz="1200" b="0" i="0">
                <a:latin typeface="Calibri" pitchFamily="34" charset="0"/>
                <a:cs typeface="+mn-cs"/>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fld id="{F77A42A8-A2C5-4570-9502-FD57F0EE89FD}" type="slidenum">
              <a:rPr lang="nl-NL" altLang="nl-NL"/>
              <a:pPr/>
              <a:t>2</a:t>
            </a:fld>
            <a:endParaRPr lang="nl-NL" altLang="nl-NL" dirty="0"/>
          </a:p>
        </p:txBody>
      </p:sp>
    </p:spTree>
    <p:extLst>
      <p:ext uri="{BB962C8B-B14F-4D97-AF65-F5344CB8AC3E}">
        <p14:creationId xmlns:p14="http://schemas.microsoft.com/office/powerpoint/2010/main" val="1018027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95325" y="449263"/>
            <a:ext cx="9075738" cy="576262"/>
          </a:xfrm>
        </p:spPr>
        <p:txBody>
          <a:bodyPr/>
          <a:lstStyle/>
          <a:p>
            <a:r>
              <a:rPr lang="nl-NL" altLang="nl-NL" dirty="0"/>
              <a:t>Hoe </a:t>
            </a:r>
            <a:r>
              <a:rPr lang="nl-NL" altLang="nl-NL" dirty="0" smtClean="0"/>
              <a:t>verder</a:t>
            </a:r>
            <a:r>
              <a:rPr lang="nl-NL" dirty="0" smtClean="0"/>
              <a:t>?</a:t>
            </a:r>
            <a:endParaRPr lang="nl-NL" dirty="0"/>
          </a:p>
        </p:txBody>
      </p:sp>
      <p:sp>
        <p:nvSpPr>
          <p:cNvPr id="9" name="Tijdelijke aanduiding voor dianummer 4"/>
          <p:cNvSpPr txBox="1">
            <a:spLocks/>
          </p:cNvSpPr>
          <p:nvPr/>
        </p:nvSpPr>
        <p:spPr bwMode="auto">
          <a:xfrm>
            <a:off x="8610600" y="6356350"/>
            <a:ext cx="27432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nl-NL"/>
            </a:defPPr>
            <a:lvl1pPr algn="r">
              <a:defRPr sz="1200" b="0" i="0">
                <a:latin typeface="Calibri" pitchFamily="34" charset="0"/>
                <a:cs typeface="+mn-cs"/>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fld id="{F77A42A8-A2C5-4570-9502-FD57F0EE89FD}" type="slidenum">
              <a:rPr lang="nl-NL" altLang="nl-NL"/>
              <a:pPr/>
              <a:t>20</a:t>
            </a:fld>
            <a:endParaRPr lang="nl-NL" altLang="nl-NL" dirty="0"/>
          </a:p>
        </p:txBody>
      </p:sp>
      <p:sp>
        <p:nvSpPr>
          <p:cNvPr id="7" name="shpDatum"/>
          <p:cNvSpPr txBox="1">
            <a:spLocks noChangeArrowheads="1"/>
          </p:cNvSpPr>
          <p:nvPr/>
        </p:nvSpPr>
        <p:spPr bwMode="auto">
          <a:xfrm>
            <a:off x="733425" y="6380163"/>
            <a:ext cx="1106805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nl-NL"/>
            </a:defPPr>
            <a:lvl1pPr algn="l" rtl="0" eaLnBrk="0" fontAlgn="base" hangingPunct="0">
              <a:lnSpc>
                <a:spcPct val="90000"/>
              </a:lnSpc>
              <a:spcBef>
                <a:spcPts val="1000"/>
              </a:spcBef>
              <a:spcAft>
                <a:spcPct val="0"/>
              </a:spcAft>
              <a:buFont typeface="Arial" charset="0"/>
              <a:buChar char="•"/>
              <a:defRPr sz="2800" kern="1200">
                <a:solidFill>
                  <a:schemeClr val="tx1"/>
                </a:solidFill>
                <a:latin typeface="Calibri" pitchFamily="34" charset="0"/>
                <a:ea typeface="+mn-ea"/>
                <a:cs typeface="Arial" pitchFamily="34" charset="0"/>
              </a:defRPr>
            </a:lvl1pPr>
            <a:lvl2pPr marL="742950" indent="-285750" algn="l" rtl="0" eaLnBrk="0" fontAlgn="base" hangingPunct="0">
              <a:lnSpc>
                <a:spcPct val="90000"/>
              </a:lnSpc>
              <a:spcBef>
                <a:spcPts val="500"/>
              </a:spcBef>
              <a:spcAft>
                <a:spcPct val="0"/>
              </a:spcAft>
              <a:buFont typeface="Arial" charset="0"/>
              <a:buChar char="•"/>
              <a:defRPr sz="2400" kern="1200">
                <a:solidFill>
                  <a:schemeClr val="tx1"/>
                </a:solidFill>
                <a:latin typeface="Calibri" pitchFamily="34" charset="0"/>
                <a:ea typeface="+mn-ea"/>
                <a:cs typeface="Arial"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Calibri" pitchFamily="34" charset="0"/>
                <a:ea typeface="+mn-ea"/>
                <a:cs typeface="Arial"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5pPr>
            <a:lvl6pPr marL="25146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6pPr>
            <a:lvl7pPr marL="29718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7pPr>
            <a:lvl8pPr marL="34290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8pPr>
            <a:lvl9pPr marL="38862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9pPr>
          </a:lstStyle>
          <a:p>
            <a:pPr>
              <a:buNone/>
            </a:pPr>
            <a:r>
              <a:rPr lang="nl-NL" altLang="nl-NL" sz="1000" dirty="0">
                <a:latin typeface="Arial" pitchFamily="34" charset="0"/>
              </a:rPr>
              <a:t>NA Voorkeursformaten - KIA kennisbijeenkomst 15-04-2019</a:t>
            </a:r>
            <a:endParaRPr lang="nl-NL" altLang="nl-NL" sz="1000" dirty="0"/>
          </a:p>
        </p:txBody>
      </p:sp>
      <p:pic>
        <p:nvPicPr>
          <p:cNvPr id="3" name="Picture 2" descr="\\Owwnlfs007\users007$\plucker\My Pictures\digitalbevaring.dk\Events_DigitalPreserv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4" y="1119342"/>
            <a:ext cx="7038976" cy="496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3165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eaLnBrk="1" fontAlgn="auto" hangingPunct="1">
              <a:spcAft>
                <a:spcPts val="0"/>
              </a:spcAft>
              <a:defRPr/>
            </a:pPr>
            <a:r>
              <a:rPr lang="nl-NL" dirty="0" smtClean="0"/>
              <a:t>Voorkeursformaten 2.0 - updaten</a:t>
            </a:r>
            <a:endParaRPr lang="nl-NL" dirty="0"/>
          </a:p>
        </p:txBody>
      </p:sp>
      <p:sp>
        <p:nvSpPr>
          <p:cNvPr id="3" name="Tijdelijke aanduiding voor inhoud 2"/>
          <p:cNvSpPr>
            <a:spLocks noGrp="1"/>
          </p:cNvSpPr>
          <p:nvPr>
            <p:ph idx="1"/>
          </p:nvPr>
        </p:nvSpPr>
        <p:spPr>
          <a:xfrm>
            <a:off x="475200" y="1825625"/>
            <a:ext cx="8430675" cy="4351338"/>
          </a:xfrm>
        </p:spPr>
        <p:txBody>
          <a:bodyPr rtlCol="0">
            <a:normAutofit/>
          </a:bodyPr>
          <a:lstStyle/>
          <a:p>
            <a:pPr marL="457200" lvl="1" indent="0" eaLnBrk="1" fontAlgn="auto" hangingPunct="1">
              <a:spcAft>
                <a:spcPts val="0"/>
              </a:spcAft>
              <a:buNone/>
              <a:defRPr/>
            </a:pPr>
            <a:endParaRPr lang="nl-NL" dirty="0"/>
          </a:p>
          <a:p>
            <a:pPr lvl="1" eaLnBrk="1" fontAlgn="auto" hangingPunct="1">
              <a:spcAft>
                <a:spcPts val="0"/>
              </a:spcAft>
              <a:defRPr/>
            </a:pPr>
            <a:endParaRPr lang="nl-NL" dirty="0" smtClean="0"/>
          </a:p>
          <a:p>
            <a:pPr eaLnBrk="1" fontAlgn="auto" hangingPunct="1">
              <a:spcAft>
                <a:spcPts val="0"/>
              </a:spcAft>
              <a:buFont typeface="Arial" panose="020B0604020202020204" pitchFamily="34" charset="0"/>
              <a:buNone/>
              <a:defRPr/>
            </a:pPr>
            <a:endParaRPr lang="nl-NL" dirty="0" smtClean="0">
              <a:ea typeface="MS PGothic" pitchFamily="34" charset="-128"/>
            </a:endParaRPr>
          </a:p>
        </p:txBody>
      </p:sp>
      <p:sp>
        <p:nvSpPr>
          <p:cNvPr id="35845" name="Tijdelijke aanduiding voor dianumm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D5A1384-DED3-445D-B29A-3FCF1D25D678}" type="slidenum">
              <a:rPr lang="nl-NL" altLang="nl-NL" smtClean="0"/>
              <a:pPr fontAlgn="base">
                <a:spcBef>
                  <a:spcPct val="0"/>
                </a:spcBef>
                <a:spcAft>
                  <a:spcPct val="0"/>
                </a:spcAft>
                <a:defRPr/>
              </a:pPr>
              <a:t>21</a:t>
            </a:fld>
            <a:endParaRPr lang="nl-NL" altLang="nl-NL" smtClean="0"/>
          </a:p>
        </p:txBody>
      </p:sp>
      <p:sp>
        <p:nvSpPr>
          <p:cNvPr id="9" name="shpDatum"/>
          <p:cNvSpPr txBox="1">
            <a:spLocks noChangeArrowheads="1"/>
          </p:cNvSpPr>
          <p:nvPr/>
        </p:nvSpPr>
        <p:spPr bwMode="auto">
          <a:xfrm>
            <a:off x="733425" y="6380163"/>
            <a:ext cx="1106805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nl-NL"/>
            </a:defPPr>
            <a:lvl1pPr algn="l" rtl="0" eaLnBrk="0" fontAlgn="base" hangingPunct="0">
              <a:lnSpc>
                <a:spcPct val="90000"/>
              </a:lnSpc>
              <a:spcBef>
                <a:spcPts val="1000"/>
              </a:spcBef>
              <a:spcAft>
                <a:spcPct val="0"/>
              </a:spcAft>
              <a:buFont typeface="Arial" charset="0"/>
              <a:buChar char="•"/>
              <a:defRPr sz="2800" kern="1200">
                <a:solidFill>
                  <a:schemeClr val="tx1"/>
                </a:solidFill>
                <a:latin typeface="Calibri" pitchFamily="34" charset="0"/>
                <a:ea typeface="+mn-ea"/>
                <a:cs typeface="Arial" pitchFamily="34" charset="0"/>
              </a:defRPr>
            </a:lvl1pPr>
            <a:lvl2pPr marL="742950" indent="-285750" algn="l" rtl="0" eaLnBrk="0" fontAlgn="base" hangingPunct="0">
              <a:lnSpc>
                <a:spcPct val="90000"/>
              </a:lnSpc>
              <a:spcBef>
                <a:spcPts val="500"/>
              </a:spcBef>
              <a:spcAft>
                <a:spcPct val="0"/>
              </a:spcAft>
              <a:buFont typeface="Arial" charset="0"/>
              <a:buChar char="•"/>
              <a:defRPr sz="2400" kern="1200">
                <a:solidFill>
                  <a:schemeClr val="tx1"/>
                </a:solidFill>
                <a:latin typeface="Calibri" pitchFamily="34" charset="0"/>
                <a:ea typeface="+mn-ea"/>
                <a:cs typeface="Arial"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Calibri" pitchFamily="34" charset="0"/>
                <a:ea typeface="+mn-ea"/>
                <a:cs typeface="Arial"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5pPr>
            <a:lvl6pPr marL="25146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6pPr>
            <a:lvl7pPr marL="29718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7pPr>
            <a:lvl8pPr marL="34290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8pPr>
            <a:lvl9pPr marL="38862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9pPr>
          </a:lstStyle>
          <a:p>
            <a:pPr>
              <a:buNone/>
            </a:pPr>
            <a:r>
              <a:rPr lang="nl-NL" altLang="nl-NL" sz="1000" dirty="0">
                <a:latin typeface="Arial" pitchFamily="34" charset="0"/>
              </a:rPr>
              <a:t>NA Voorkeursformaten - KIA kennisbijeenkomst 15-04-2019</a:t>
            </a:r>
            <a:endParaRPr lang="nl-NL" altLang="nl-NL" sz="10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735" y="1454198"/>
            <a:ext cx="10952455" cy="5167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9731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eaLnBrk="1" fontAlgn="auto" hangingPunct="1">
              <a:spcAft>
                <a:spcPts val="0"/>
              </a:spcAft>
              <a:defRPr/>
            </a:pPr>
            <a:r>
              <a:rPr lang="nl-NL" dirty="0" smtClean="0"/>
              <a:t>Voorkeursformaten 2.0 - updaten</a:t>
            </a:r>
            <a:endParaRPr lang="nl-NL" dirty="0"/>
          </a:p>
        </p:txBody>
      </p:sp>
      <p:sp>
        <p:nvSpPr>
          <p:cNvPr id="3" name="Tijdelijke aanduiding voor inhoud 2"/>
          <p:cNvSpPr>
            <a:spLocks noGrp="1"/>
          </p:cNvSpPr>
          <p:nvPr>
            <p:ph idx="1"/>
          </p:nvPr>
        </p:nvSpPr>
        <p:spPr>
          <a:xfrm>
            <a:off x="475200" y="1825625"/>
            <a:ext cx="8430675" cy="4351338"/>
          </a:xfrm>
        </p:spPr>
        <p:txBody>
          <a:bodyPr rtlCol="0">
            <a:normAutofit/>
          </a:bodyPr>
          <a:lstStyle/>
          <a:p>
            <a:pPr marL="457200" lvl="1" indent="0" eaLnBrk="1" fontAlgn="auto" hangingPunct="1">
              <a:spcAft>
                <a:spcPts val="0"/>
              </a:spcAft>
              <a:buNone/>
              <a:defRPr/>
            </a:pPr>
            <a:endParaRPr lang="nl-NL" dirty="0"/>
          </a:p>
          <a:p>
            <a:pPr lvl="1" eaLnBrk="1" fontAlgn="auto" hangingPunct="1">
              <a:spcAft>
                <a:spcPts val="0"/>
              </a:spcAft>
              <a:defRPr/>
            </a:pPr>
            <a:endParaRPr lang="nl-NL" dirty="0" smtClean="0"/>
          </a:p>
          <a:p>
            <a:pPr eaLnBrk="1" fontAlgn="auto" hangingPunct="1">
              <a:spcAft>
                <a:spcPts val="0"/>
              </a:spcAft>
              <a:buFont typeface="Arial" panose="020B0604020202020204" pitchFamily="34" charset="0"/>
              <a:buNone/>
              <a:defRPr/>
            </a:pPr>
            <a:endParaRPr lang="nl-NL" dirty="0" smtClean="0">
              <a:ea typeface="MS PGothic" pitchFamily="34" charset="-128"/>
            </a:endParaRPr>
          </a:p>
        </p:txBody>
      </p:sp>
      <p:sp>
        <p:nvSpPr>
          <p:cNvPr id="35845" name="Tijdelijke aanduiding voor dianumm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D5A1384-DED3-445D-B29A-3FCF1D25D678}" type="slidenum">
              <a:rPr lang="nl-NL" altLang="nl-NL" smtClean="0"/>
              <a:pPr fontAlgn="base">
                <a:spcBef>
                  <a:spcPct val="0"/>
                </a:spcBef>
                <a:spcAft>
                  <a:spcPct val="0"/>
                </a:spcAft>
                <a:defRPr/>
              </a:pPr>
              <a:t>22</a:t>
            </a:fld>
            <a:endParaRPr lang="nl-NL" altLang="nl-NL" smtClean="0"/>
          </a:p>
        </p:txBody>
      </p:sp>
      <p:sp>
        <p:nvSpPr>
          <p:cNvPr id="9" name="shpDatum"/>
          <p:cNvSpPr txBox="1">
            <a:spLocks noChangeArrowheads="1"/>
          </p:cNvSpPr>
          <p:nvPr/>
        </p:nvSpPr>
        <p:spPr bwMode="auto">
          <a:xfrm>
            <a:off x="733425" y="6380163"/>
            <a:ext cx="1106805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nl-NL"/>
            </a:defPPr>
            <a:lvl1pPr algn="l" rtl="0" eaLnBrk="0" fontAlgn="base" hangingPunct="0">
              <a:lnSpc>
                <a:spcPct val="90000"/>
              </a:lnSpc>
              <a:spcBef>
                <a:spcPts val="1000"/>
              </a:spcBef>
              <a:spcAft>
                <a:spcPct val="0"/>
              </a:spcAft>
              <a:buFont typeface="Arial" charset="0"/>
              <a:buChar char="•"/>
              <a:defRPr sz="2800" kern="1200">
                <a:solidFill>
                  <a:schemeClr val="tx1"/>
                </a:solidFill>
                <a:latin typeface="Calibri" pitchFamily="34" charset="0"/>
                <a:ea typeface="+mn-ea"/>
                <a:cs typeface="Arial" pitchFamily="34" charset="0"/>
              </a:defRPr>
            </a:lvl1pPr>
            <a:lvl2pPr marL="742950" indent="-285750" algn="l" rtl="0" eaLnBrk="0" fontAlgn="base" hangingPunct="0">
              <a:lnSpc>
                <a:spcPct val="90000"/>
              </a:lnSpc>
              <a:spcBef>
                <a:spcPts val="500"/>
              </a:spcBef>
              <a:spcAft>
                <a:spcPct val="0"/>
              </a:spcAft>
              <a:buFont typeface="Arial" charset="0"/>
              <a:buChar char="•"/>
              <a:defRPr sz="2400" kern="1200">
                <a:solidFill>
                  <a:schemeClr val="tx1"/>
                </a:solidFill>
                <a:latin typeface="Calibri" pitchFamily="34" charset="0"/>
                <a:ea typeface="+mn-ea"/>
                <a:cs typeface="Arial"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Calibri" pitchFamily="34" charset="0"/>
                <a:ea typeface="+mn-ea"/>
                <a:cs typeface="Arial"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5pPr>
            <a:lvl6pPr marL="25146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6pPr>
            <a:lvl7pPr marL="29718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7pPr>
            <a:lvl8pPr marL="34290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8pPr>
            <a:lvl9pPr marL="38862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9pPr>
          </a:lstStyle>
          <a:p>
            <a:pPr>
              <a:buNone/>
            </a:pPr>
            <a:r>
              <a:rPr lang="nl-NL" altLang="nl-NL" sz="1000" dirty="0">
                <a:latin typeface="Arial" pitchFamily="34" charset="0"/>
              </a:rPr>
              <a:t>NA Voorkeursformaten - KIA kennisbijeenkomst 15-04-2019</a:t>
            </a:r>
            <a:endParaRPr lang="nl-NL" altLang="nl-NL" sz="1000" dirty="0"/>
          </a:p>
        </p:txBody>
      </p:sp>
      <p:sp>
        <p:nvSpPr>
          <p:cNvPr id="7" name="Tijdelijke aanduiding voor inhoud 2"/>
          <p:cNvSpPr txBox="1">
            <a:spLocks/>
          </p:cNvSpPr>
          <p:nvPr/>
        </p:nvSpPr>
        <p:spPr bwMode="auto">
          <a:xfrm>
            <a:off x="627600" y="1978025"/>
            <a:ext cx="843067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rtlCol="0" anchor="t" anchorCtr="0" compatLnSpc="1">
            <a:prstTxWarp prst="textNoShape">
              <a:avLst/>
            </a:prstTxWarp>
            <a:normAutofit/>
          </a:bodyPr>
          <a:lstStyle>
            <a:lvl1pPr marL="228600" indent="-228600" algn="l" rtl="0" eaLnBrk="1" fontAlgn="base" hangingPunct="1">
              <a:lnSpc>
                <a:spcPct val="90000"/>
              </a:lnSpc>
              <a:spcBef>
                <a:spcPts val="1000"/>
              </a:spcBef>
              <a:spcAft>
                <a:spcPct val="0"/>
              </a:spcAft>
              <a:buFont typeface="Arial" pitchFamily="34" charset="0"/>
              <a:buChar char="•"/>
              <a:defRPr sz="20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itchFamily="34" charset="0"/>
              <a:buChar char="•"/>
              <a:defRPr sz="18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itchFamily="34" charset="0"/>
              <a:buChar char="•"/>
              <a:defRPr sz="16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itchFamily="34" charset="0"/>
              <a:buChar char="•"/>
              <a:defRPr sz="14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fontAlgn="auto">
              <a:spcAft>
                <a:spcPts val="0"/>
              </a:spcAft>
              <a:buFont typeface="Arial" pitchFamily="34" charset="0"/>
              <a:buNone/>
              <a:defRPr/>
            </a:pPr>
            <a:endParaRPr lang="nl-NL" dirty="0" smtClean="0"/>
          </a:p>
          <a:p>
            <a:pPr lvl="1" fontAlgn="auto">
              <a:spcAft>
                <a:spcPts val="0"/>
              </a:spcAft>
              <a:defRPr/>
            </a:pPr>
            <a:endParaRPr lang="nl-NL" dirty="0" smtClean="0"/>
          </a:p>
          <a:p>
            <a:pPr fontAlgn="auto">
              <a:spcAft>
                <a:spcPts val="0"/>
              </a:spcAft>
              <a:buFont typeface="Arial" pitchFamily="34" charset="0"/>
              <a:buNone/>
              <a:defRPr/>
            </a:pPr>
            <a:endParaRPr lang="nl-NL" dirty="0" smtClean="0">
              <a:ea typeface="MS PGothic" pitchFamily="34" charset="-128"/>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00" y="1662935"/>
            <a:ext cx="82581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012" y="3279853"/>
            <a:ext cx="8705850"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174" y="4806810"/>
            <a:ext cx="877252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400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eaLnBrk="1" fontAlgn="auto" hangingPunct="1">
              <a:spcAft>
                <a:spcPts val="0"/>
              </a:spcAft>
              <a:defRPr/>
            </a:pPr>
            <a:r>
              <a:rPr lang="nl-NL" dirty="0" smtClean="0"/>
              <a:t>Voorkeursformaten 2.0 - uitbreiden</a:t>
            </a:r>
            <a:endParaRPr lang="nl-NL" dirty="0"/>
          </a:p>
        </p:txBody>
      </p:sp>
      <p:sp>
        <p:nvSpPr>
          <p:cNvPr id="3" name="Tijdelijke aanduiding voor inhoud 2"/>
          <p:cNvSpPr>
            <a:spLocks noGrp="1"/>
          </p:cNvSpPr>
          <p:nvPr>
            <p:ph idx="1"/>
          </p:nvPr>
        </p:nvSpPr>
        <p:spPr>
          <a:xfrm>
            <a:off x="475200" y="1825625"/>
            <a:ext cx="8430675" cy="4351338"/>
          </a:xfrm>
        </p:spPr>
        <p:txBody>
          <a:bodyPr rtlCol="0">
            <a:normAutofit/>
          </a:bodyPr>
          <a:lstStyle/>
          <a:p>
            <a:pPr marL="457200" lvl="1" indent="0" eaLnBrk="1" fontAlgn="auto" hangingPunct="1">
              <a:spcAft>
                <a:spcPts val="0"/>
              </a:spcAft>
              <a:buNone/>
              <a:defRPr/>
            </a:pPr>
            <a:endParaRPr lang="nl-NL" dirty="0"/>
          </a:p>
          <a:p>
            <a:pPr lvl="1" eaLnBrk="1" fontAlgn="auto" hangingPunct="1">
              <a:spcAft>
                <a:spcPts val="0"/>
              </a:spcAft>
              <a:defRPr/>
            </a:pPr>
            <a:endParaRPr lang="nl-NL" dirty="0" smtClean="0"/>
          </a:p>
          <a:p>
            <a:pPr eaLnBrk="1" fontAlgn="auto" hangingPunct="1">
              <a:spcAft>
                <a:spcPts val="0"/>
              </a:spcAft>
              <a:buFont typeface="Arial" panose="020B0604020202020204" pitchFamily="34" charset="0"/>
              <a:buNone/>
              <a:defRPr/>
            </a:pPr>
            <a:endParaRPr lang="nl-NL" dirty="0" smtClean="0">
              <a:ea typeface="MS PGothic" pitchFamily="34" charset="-128"/>
            </a:endParaRPr>
          </a:p>
        </p:txBody>
      </p:sp>
      <p:sp>
        <p:nvSpPr>
          <p:cNvPr id="35845" name="Tijdelijke aanduiding voor dianumm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D5A1384-DED3-445D-B29A-3FCF1D25D678}" type="slidenum">
              <a:rPr lang="nl-NL" altLang="nl-NL" smtClean="0"/>
              <a:pPr fontAlgn="base">
                <a:spcBef>
                  <a:spcPct val="0"/>
                </a:spcBef>
                <a:spcAft>
                  <a:spcPct val="0"/>
                </a:spcAft>
                <a:defRPr/>
              </a:pPr>
              <a:t>23</a:t>
            </a:fld>
            <a:endParaRPr lang="nl-NL" altLang="nl-NL" smtClean="0"/>
          </a:p>
        </p:txBody>
      </p:sp>
      <p:sp>
        <p:nvSpPr>
          <p:cNvPr id="9" name="shpDatum"/>
          <p:cNvSpPr txBox="1">
            <a:spLocks noChangeArrowheads="1"/>
          </p:cNvSpPr>
          <p:nvPr/>
        </p:nvSpPr>
        <p:spPr bwMode="auto">
          <a:xfrm>
            <a:off x="733425" y="6380163"/>
            <a:ext cx="1106805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nl-NL"/>
            </a:defPPr>
            <a:lvl1pPr algn="l" rtl="0" eaLnBrk="0" fontAlgn="base" hangingPunct="0">
              <a:lnSpc>
                <a:spcPct val="90000"/>
              </a:lnSpc>
              <a:spcBef>
                <a:spcPts val="1000"/>
              </a:spcBef>
              <a:spcAft>
                <a:spcPct val="0"/>
              </a:spcAft>
              <a:buFont typeface="Arial" charset="0"/>
              <a:buChar char="•"/>
              <a:defRPr sz="2800" kern="1200">
                <a:solidFill>
                  <a:schemeClr val="tx1"/>
                </a:solidFill>
                <a:latin typeface="Calibri" pitchFamily="34" charset="0"/>
                <a:ea typeface="+mn-ea"/>
                <a:cs typeface="Arial" pitchFamily="34" charset="0"/>
              </a:defRPr>
            </a:lvl1pPr>
            <a:lvl2pPr marL="742950" indent="-285750" algn="l" rtl="0" eaLnBrk="0" fontAlgn="base" hangingPunct="0">
              <a:lnSpc>
                <a:spcPct val="90000"/>
              </a:lnSpc>
              <a:spcBef>
                <a:spcPts val="500"/>
              </a:spcBef>
              <a:spcAft>
                <a:spcPct val="0"/>
              </a:spcAft>
              <a:buFont typeface="Arial" charset="0"/>
              <a:buChar char="•"/>
              <a:defRPr sz="2400" kern="1200">
                <a:solidFill>
                  <a:schemeClr val="tx1"/>
                </a:solidFill>
                <a:latin typeface="Calibri" pitchFamily="34" charset="0"/>
                <a:ea typeface="+mn-ea"/>
                <a:cs typeface="Arial"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Calibri" pitchFamily="34" charset="0"/>
                <a:ea typeface="+mn-ea"/>
                <a:cs typeface="Arial"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5pPr>
            <a:lvl6pPr marL="25146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6pPr>
            <a:lvl7pPr marL="29718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7pPr>
            <a:lvl8pPr marL="34290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8pPr>
            <a:lvl9pPr marL="38862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9pPr>
          </a:lstStyle>
          <a:p>
            <a:pPr>
              <a:buNone/>
            </a:pPr>
            <a:r>
              <a:rPr lang="nl-NL" altLang="nl-NL" sz="1000" dirty="0">
                <a:latin typeface="Arial" pitchFamily="34" charset="0"/>
              </a:rPr>
              <a:t>NA Voorkeursformaten - KIA kennisbijeenkomst 15-04-2019</a:t>
            </a:r>
            <a:endParaRPr lang="nl-NL" altLang="nl-NL" sz="10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233" y="1825625"/>
            <a:ext cx="10898952" cy="3613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hoek 3"/>
          <p:cNvSpPr/>
          <p:nvPr/>
        </p:nvSpPr>
        <p:spPr>
          <a:xfrm>
            <a:off x="4666595" y="3522001"/>
            <a:ext cx="3959772" cy="35631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6963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eaLnBrk="1" fontAlgn="auto" hangingPunct="1">
              <a:spcAft>
                <a:spcPts val="0"/>
              </a:spcAft>
              <a:defRPr/>
            </a:pPr>
            <a:r>
              <a:rPr lang="nl-NL" dirty="0" smtClean="0"/>
              <a:t>Voorkeursformaten 2.0 - verdiepen</a:t>
            </a:r>
            <a:endParaRPr lang="nl-NL" dirty="0"/>
          </a:p>
        </p:txBody>
      </p:sp>
      <p:sp>
        <p:nvSpPr>
          <p:cNvPr id="3" name="Tijdelijke aanduiding voor inhoud 2"/>
          <p:cNvSpPr>
            <a:spLocks noGrp="1"/>
          </p:cNvSpPr>
          <p:nvPr>
            <p:ph idx="1"/>
          </p:nvPr>
        </p:nvSpPr>
        <p:spPr>
          <a:xfrm>
            <a:off x="475200" y="1825625"/>
            <a:ext cx="8430675" cy="4351338"/>
          </a:xfrm>
        </p:spPr>
        <p:txBody>
          <a:bodyPr rtlCol="0">
            <a:normAutofit/>
          </a:bodyPr>
          <a:lstStyle/>
          <a:p>
            <a:pPr marL="457200" lvl="1" indent="0" eaLnBrk="1" fontAlgn="auto" hangingPunct="1">
              <a:spcAft>
                <a:spcPts val="0"/>
              </a:spcAft>
              <a:buNone/>
              <a:defRPr/>
            </a:pPr>
            <a:endParaRPr lang="nl-NL" dirty="0"/>
          </a:p>
          <a:p>
            <a:pPr lvl="1" eaLnBrk="1" fontAlgn="auto" hangingPunct="1">
              <a:spcAft>
                <a:spcPts val="0"/>
              </a:spcAft>
              <a:defRPr/>
            </a:pPr>
            <a:endParaRPr lang="nl-NL" dirty="0" smtClean="0"/>
          </a:p>
          <a:p>
            <a:pPr eaLnBrk="1" fontAlgn="auto" hangingPunct="1">
              <a:spcAft>
                <a:spcPts val="0"/>
              </a:spcAft>
              <a:buFont typeface="Arial" panose="020B0604020202020204" pitchFamily="34" charset="0"/>
              <a:buNone/>
              <a:defRPr/>
            </a:pPr>
            <a:endParaRPr lang="nl-NL" dirty="0" smtClean="0">
              <a:ea typeface="MS PGothic" pitchFamily="34" charset="-128"/>
            </a:endParaRPr>
          </a:p>
        </p:txBody>
      </p:sp>
      <p:sp>
        <p:nvSpPr>
          <p:cNvPr id="35845" name="Tijdelijke aanduiding voor dianumm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D5A1384-DED3-445D-B29A-3FCF1D25D678}" type="slidenum">
              <a:rPr lang="nl-NL" altLang="nl-NL" smtClean="0"/>
              <a:pPr fontAlgn="base">
                <a:spcBef>
                  <a:spcPct val="0"/>
                </a:spcBef>
                <a:spcAft>
                  <a:spcPct val="0"/>
                </a:spcAft>
                <a:defRPr/>
              </a:pPr>
              <a:t>24</a:t>
            </a:fld>
            <a:endParaRPr lang="nl-NL" altLang="nl-NL" smtClean="0"/>
          </a:p>
        </p:txBody>
      </p:sp>
      <p:sp>
        <p:nvSpPr>
          <p:cNvPr id="9" name="shpDatum"/>
          <p:cNvSpPr txBox="1">
            <a:spLocks noChangeArrowheads="1"/>
          </p:cNvSpPr>
          <p:nvPr/>
        </p:nvSpPr>
        <p:spPr bwMode="auto">
          <a:xfrm>
            <a:off x="733425" y="6380163"/>
            <a:ext cx="1106805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nl-NL"/>
            </a:defPPr>
            <a:lvl1pPr algn="l" rtl="0" eaLnBrk="0" fontAlgn="base" hangingPunct="0">
              <a:lnSpc>
                <a:spcPct val="90000"/>
              </a:lnSpc>
              <a:spcBef>
                <a:spcPts val="1000"/>
              </a:spcBef>
              <a:spcAft>
                <a:spcPct val="0"/>
              </a:spcAft>
              <a:buFont typeface="Arial" charset="0"/>
              <a:buChar char="•"/>
              <a:defRPr sz="2800" kern="1200">
                <a:solidFill>
                  <a:schemeClr val="tx1"/>
                </a:solidFill>
                <a:latin typeface="Calibri" pitchFamily="34" charset="0"/>
                <a:ea typeface="+mn-ea"/>
                <a:cs typeface="Arial" pitchFamily="34" charset="0"/>
              </a:defRPr>
            </a:lvl1pPr>
            <a:lvl2pPr marL="742950" indent="-285750" algn="l" rtl="0" eaLnBrk="0" fontAlgn="base" hangingPunct="0">
              <a:lnSpc>
                <a:spcPct val="90000"/>
              </a:lnSpc>
              <a:spcBef>
                <a:spcPts val="500"/>
              </a:spcBef>
              <a:spcAft>
                <a:spcPct val="0"/>
              </a:spcAft>
              <a:buFont typeface="Arial" charset="0"/>
              <a:buChar char="•"/>
              <a:defRPr sz="2400" kern="1200">
                <a:solidFill>
                  <a:schemeClr val="tx1"/>
                </a:solidFill>
                <a:latin typeface="Calibri" pitchFamily="34" charset="0"/>
                <a:ea typeface="+mn-ea"/>
                <a:cs typeface="Arial"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Calibri" pitchFamily="34" charset="0"/>
                <a:ea typeface="+mn-ea"/>
                <a:cs typeface="Arial"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5pPr>
            <a:lvl6pPr marL="25146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6pPr>
            <a:lvl7pPr marL="29718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7pPr>
            <a:lvl8pPr marL="34290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8pPr>
            <a:lvl9pPr marL="38862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9pPr>
          </a:lstStyle>
          <a:p>
            <a:pPr>
              <a:buNone/>
            </a:pPr>
            <a:r>
              <a:rPr lang="nl-NL" altLang="nl-NL" sz="1000" dirty="0">
                <a:latin typeface="Arial" pitchFamily="34" charset="0"/>
              </a:rPr>
              <a:t>NA Voorkeursformaten - KIA kennisbijeenkomst 15-04-2019</a:t>
            </a:r>
            <a:endParaRPr lang="nl-NL" altLang="nl-NL" sz="10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 y="1690687"/>
            <a:ext cx="9547488" cy="4300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hthoek 7"/>
          <p:cNvSpPr/>
          <p:nvPr/>
        </p:nvSpPr>
        <p:spPr>
          <a:xfrm>
            <a:off x="2664313" y="4546791"/>
            <a:ext cx="3421177" cy="35631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p:nvSpPr>
        <p:spPr>
          <a:xfrm>
            <a:off x="1292671" y="3979215"/>
            <a:ext cx="3216266" cy="35631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4162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eaLnBrk="1" fontAlgn="auto" hangingPunct="1">
              <a:spcAft>
                <a:spcPts val="0"/>
              </a:spcAft>
              <a:defRPr/>
            </a:pPr>
            <a:r>
              <a:rPr lang="nl-NL" dirty="0" smtClean="0"/>
              <a:t>Voorkeursformaten 2.0</a:t>
            </a:r>
            <a:endParaRPr lang="nl-NL" dirty="0"/>
          </a:p>
        </p:txBody>
      </p:sp>
      <p:sp>
        <p:nvSpPr>
          <p:cNvPr id="3" name="Tijdelijke aanduiding voor inhoud 2"/>
          <p:cNvSpPr>
            <a:spLocks noGrp="1"/>
          </p:cNvSpPr>
          <p:nvPr>
            <p:ph idx="1"/>
          </p:nvPr>
        </p:nvSpPr>
        <p:spPr>
          <a:xfrm>
            <a:off x="475200" y="1825625"/>
            <a:ext cx="7565214" cy="4351338"/>
          </a:xfrm>
        </p:spPr>
        <p:txBody>
          <a:bodyPr rtlCol="0">
            <a:normAutofit fontScale="92500" lnSpcReduction="10000"/>
          </a:bodyPr>
          <a:lstStyle/>
          <a:p>
            <a:pPr marL="630238" lvl="1" indent="-630238" fontAlgn="auto">
              <a:lnSpc>
                <a:spcPct val="100000"/>
              </a:lnSpc>
              <a:spcBef>
                <a:spcPts val="1000"/>
              </a:spcBef>
              <a:spcAft>
                <a:spcPts val="0"/>
              </a:spcAft>
              <a:buFont typeface="Wingdings" pitchFamily="2" charset="2"/>
              <a:buChar char="q"/>
              <a:defRPr/>
            </a:pPr>
            <a:r>
              <a:rPr lang="nl-NL" sz="2000" dirty="0" smtClean="0"/>
              <a:t>Verouderde informatie bijwerken </a:t>
            </a:r>
          </a:p>
          <a:p>
            <a:pPr marL="630238" lvl="1" indent="-630238" fontAlgn="auto">
              <a:lnSpc>
                <a:spcPct val="100000"/>
              </a:lnSpc>
              <a:spcBef>
                <a:spcPts val="1000"/>
              </a:spcBef>
              <a:spcAft>
                <a:spcPts val="0"/>
              </a:spcAft>
              <a:buFont typeface="Wingdings" pitchFamily="2" charset="2"/>
              <a:buChar char="q"/>
              <a:defRPr/>
            </a:pPr>
            <a:endParaRPr lang="nl-NL" sz="2000" dirty="0"/>
          </a:p>
          <a:p>
            <a:pPr marL="630238" lvl="1" indent="-630238" fontAlgn="auto">
              <a:lnSpc>
                <a:spcPct val="100000"/>
              </a:lnSpc>
              <a:spcBef>
                <a:spcPts val="1000"/>
              </a:spcBef>
              <a:spcAft>
                <a:spcPts val="0"/>
              </a:spcAft>
              <a:buFont typeface="Wingdings" pitchFamily="2" charset="2"/>
              <a:buChar char="q"/>
              <a:defRPr/>
            </a:pPr>
            <a:r>
              <a:rPr lang="nl-NL" sz="2000" dirty="0" smtClean="0"/>
              <a:t>Uitbreiden met nieuwe informatiesoorten (websites, GIS, …)</a:t>
            </a:r>
          </a:p>
          <a:p>
            <a:pPr marL="630238" lvl="1" indent="-630238" fontAlgn="auto">
              <a:lnSpc>
                <a:spcPct val="100000"/>
              </a:lnSpc>
              <a:spcBef>
                <a:spcPts val="1000"/>
              </a:spcBef>
              <a:spcAft>
                <a:spcPts val="0"/>
              </a:spcAft>
              <a:buFont typeface="Wingdings" pitchFamily="2" charset="2"/>
              <a:buChar char="q"/>
              <a:defRPr/>
            </a:pPr>
            <a:endParaRPr lang="nl-NL" sz="2000" dirty="0"/>
          </a:p>
          <a:p>
            <a:pPr marL="630238" lvl="1" indent="-630238" fontAlgn="auto">
              <a:lnSpc>
                <a:spcPct val="100000"/>
              </a:lnSpc>
              <a:spcBef>
                <a:spcPts val="1000"/>
              </a:spcBef>
              <a:spcAft>
                <a:spcPts val="0"/>
              </a:spcAft>
              <a:buFont typeface="Wingdings" pitchFamily="2" charset="2"/>
              <a:buChar char="q"/>
              <a:defRPr/>
            </a:pPr>
            <a:r>
              <a:rPr lang="nl-NL" sz="2000" dirty="0" smtClean="0"/>
              <a:t>(technische) verdieping (versies, </a:t>
            </a:r>
            <a:r>
              <a:rPr lang="nl-NL" sz="2000" dirty="0" err="1" smtClean="0"/>
              <a:t>codecs</a:t>
            </a:r>
            <a:r>
              <a:rPr lang="nl-NL" sz="2000" dirty="0" smtClean="0"/>
              <a:t>, </a:t>
            </a:r>
            <a:r>
              <a:rPr lang="nl-NL" sz="2000" dirty="0" smtClean="0"/>
              <a:t>…)</a:t>
            </a:r>
          </a:p>
          <a:p>
            <a:pPr marL="630238" lvl="1" indent="-630238" fontAlgn="auto">
              <a:lnSpc>
                <a:spcPct val="100000"/>
              </a:lnSpc>
              <a:spcBef>
                <a:spcPts val="1000"/>
              </a:spcBef>
              <a:spcAft>
                <a:spcPts val="0"/>
              </a:spcAft>
              <a:buFont typeface="Wingdings" pitchFamily="2" charset="2"/>
              <a:buChar char="q"/>
              <a:defRPr/>
            </a:pPr>
            <a:endParaRPr lang="nl-NL" sz="2000" dirty="0"/>
          </a:p>
          <a:p>
            <a:pPr marL="630238" lvl="1" indent="-630238" fontAlgn="auto">
              <a:lnSpc>
                <a:spcPct val="100000"/>
              </a:lnSpc>
              <a:spcBef>
                <a:spcPts val="1000"/>
              </a:spcBef>
              <a:spcAft>
                <a:spcPts val="0"/>
              </a:spcAft>
              <a:buFont typeface="Wingdings" pitchFamily="2" charset="2"/>
              <a:buChar char="q"/>
              <a:defRPr/>
            </a:pPr>
            <a:r>
              <a:rPr lang="nl-NL" sz="2000" dirty="0" smtClean="0"/>
              <a:t>Vormgeving </a:t>
            </a:r>
            <a:endParaRPr lang="nl-NL" sz="2000" dirty="0" smtClean="0"/>
          </a:p>
          <a:p>
            <a:pPr marL="630238" lvl="1" indent="-630238" fontAlgn="auto">
              <a:lnSpc>
                <a:spcPct val="100000"/>
              </a:lnSpc>
              <a:spcBef>
                <a:spcPts val="1000"/>
              </a:spcBef>
              <a:spcAft>
                <a:spcPts val="0"/>
              </a:spcAft>
              <a:buFont typeface="Wingdings" pitchFamily="2" charset="2"/>
              <a:buChar char="q"/>
              <a:defRPr/>
            </a:pPr>
            <a:endParaRPr lang="nl-NL" sz="2000" dirty="0"/>
          </a:p>
          <a:p>
            <a:pPr marL="630238" lvl="1" indent="-630238" fontAlgn="auto">
              <a:lnSpc>
                <a:spcPct val="100000"/>
              </a:lnSpc>
              <a:spcBef>
                <a:spcPts val="1000"/>
              </a:spcBef>
              <a:spcAft>
                <a:spcPts val="0"/>
              </a:spcAft>
              <a:buFont typeface="Wingdings" pitchFamily="2" charset="2"/>
              <a:buChar char="q"/>
              <a:defRPr/>
            </a:pPr>
            <a:r>
              <a:rPr lang="nl-NL" sz="2000" dirty="0" smtClean="0"/>
              <a:t>Redactiegroep (NA en daarbuiten)	</a:t>
            </a:r>
          </a:p>
          <a:p>
            <a:pPr marL="630238" lvl="1" indent="-630238" fontAlgn="auto">
              <a:lnSpc>
                <a:spcPct val="100000"/>
              </a:lnSpc>
              <a:spcBef>
                <a:spcPts val="1000"/>
              </a:spcBef>
              <a:spcAft>
                <a:spcPts val="0"/>
              </a:spcAft>
              <a:buFont typeface="Wingdings" pitchFamily="2" charset="2"/>
              <a:buChar char="q"/>
              <a:defRPr/>
            </a:pPr>
            <a:endParaRPr lang="nl-NL" sz="2000" dirty="0"/>
          </a:p>
          <a:p>
            <a:pPr marL="630238" lvl="1" indent="-630238" fontAlgn="auto">
              <a:lnSpc>
                <a:spcPct val="100000"/>
              </a:lnSpc>
              <a:spcBef>
                <a:spcPts val="1000"/>
              </a:spcBef>
              <a:spcAft>
                <a:spcPts val="0"/>
              </a:spcAft>
              <a:buFont typeface="Wingdings" pitchFamily="2" charset="2"/>
              <a:buChar char="q"/>
              <a:defRPr/>
            </a:pPr>
            <a:r>
              <a:rPr lang="nl-NL" sz="2000" dirty="0" smtClean="0"/>
              <a:t>Review op KIA</a:t>
            </a:r>
            <a:endParaRPr lang="nl-NL" sz="2000" dirty="0"/>
          </a:p>
          <a:p>
            <a:pPr marL="457200" lvl="1" indent="0" eaLnBrk="1" fontAlgn="auto" hangingPunct="1">
              <a:spcAft>
                <a:spcPts val="0"/>
              </a:spcAft>
              <a:buNone/>
              <a:defRPr/>
            </a:pPr>
            <a:endParaRPr lang="nl-NL" dirty="0"/>
          </a:p>
          <a:p>
            <a:pPr lvl="1" eaLnBrk="1" fontAlgn="auto" hangingPunct="1">
              <a:spcAft>
                <a:spcPts val="0"/>
              </a:spcAft>
              <a:defRPr/>
            </a:pPr>
            <a:endParaRPr lang="nl-NL" dirty="0" smtClean="0"/>
          </a:p>
          <a:p>
            <a:pPr eaLnBrk="1" fontAlgn="auto" hangingPunct="1">
              <a:spcAft>
                <a:spcPts val="0"/>
              </a:spcAft>
              <a:buFont typeface="Arial" panose="020B0604020202020204" pitchFamily="34" charset="0"/>
              <a:buNone/>
              <a:defRPr/>
            </a:pPr>
            <a:endParaRPr lang="nl-NL" dirty="0" smtClean="0">
              <a:ea typeface="MS PGothic" pitchFamily="34" charset="-128"/>
            </a:endParaRPr>
          </a:p>
        </p:txBody>
      </p:sp>
      <p:sp>
        <p:nvSpPr>
          <p:cNvPr id="35845" name="Tijdelijke aanduiding voor dianumm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D5A1384-DED3-445D-B29A-3FCF1D25D678}" type="slidenum">
              <a:rPr lang="nl-NL" altLang="nl-NL" smtClean="0"/>
              <a:pPr fontAlgn="base">
                <a:spcBef>
                  <a:spcPct val="0"/>
                </a:spcBef>
                <a:spcAft>
                  <a:spcPct val="0"/>
                </a:spcAft>
                <a:defRPr/>
              </a:pPr>
              <a:t>25</a:t>
            </a:fld>
            <a:endParaRPr lang="nl-NL" altLang="nl-NL" smtClean="0"/>
          </a:p>
        </p:txBody>
      </p:sp>
      <p:pic>
        <p:nvPicPr>
          <p:cNvPr id="12289" name="Picture 1" descr="\\Owwnlfs007\users007$\plucker\My Pictures\digitalbevaring.dk\PolicyStrategy_DigitalPreserv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0524" y="1074027"/>
            <a:ext cx="3342022" cy="4839079"/>
          </a:xfrm>
          <a:prstGeom prst="rect">
            <a:avLst/>
          </a:prstGeom>
          <a:noFill/>
          <a:extLst>
            <a:ext uri="{909E8E84-426E-40DD-AFC4-6F175D3DCCD1}">
              <a14:hiddenFill xmlns:a14="http://schemas.microsoft.com/office/drawing/2010/main">
                <a:solidFill>
                  <a:srgbClr val="FFFFFF"/>
                </a:solidFill>
              </a14:hiddenFill>
            </a:ext>
          </a:extLst>
        </p:spPr>
      </p:pic>
      <p:sp>
        <p:nvSpPr>
          <p:cNvPr id="9" name="shpDatum"/>
          <p:cNvSpPr txBox="1">
            <a:spLocks noChangeArrowheads="1"/>
          </p:cNvSpPr>
          <p:nvPr/>
        </p:nvSpPr>
        <p:spPr bwMode="auto">
          <a:xfrm>
            <a:off x="733425" y="6380163"/>
            <a:ext cx="1106805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nl-NL"/>
            </a:defPPr>
            <a:lvl1pPr algn="l" rtl="0" eaLnBrk="0" fontAlgn="base" hangingPunct="0">
              <a:lnSpc>
                <a:spcPct val="90000"/>
              </a:lnSpc>
              <a:spcBef>
                <a:spcPts val="1000"/>
              </a:spcBef>
              <a:spcAft>
                <a:spcPct val="0"/>
              </a:spcAft>
              <a:buFont typeface="Arial" charset="0"/>
              <a:buChar char="•"/>
              <a:defRPr sz="2800" kern="1200">
                <a:solidFill>
                  <a:schemeClr val="tx1"/>
                </a:solidFill>
                <a:latin typeface="Calibri" pitchFamily="34" charset="0"/>
                <a:ea typeface="+mn-ea"/>
                <a:cs typeface="Arial" pitchFamily="34" charset="0"/>
              </a:defRPr>
            </a:lvl1pPr>
            <a:lvl2pPr marL="742950" indent="-285750" algn="l" rtl="0" eaLnBrk="0" fontAlgn="base" hangingPunct="0">
              <a:lnSpc>
                <a:spcPct val="90000"/>
              </a:lnSpc>
              <a:spcBef>
                <a:spcPts val="500"/>
              </a:spcBef>
              <a:spcAft>
                <a:spcPct val="0"/>
              </a:spcAft>
              <a:buFont typeface="Arial" charset="0"/>
              <a:buChar char="•"/>
              <a:defRPr sz="2400" kern="1200">
                <a:solidFill>
                  <a:schemeClr val="tx1"/>
                </a:solidFill>
                <a:latin typeface="Calibri" pitchFamily="34" charset="0"/>
                <a:ea typeface="+mn-ea"/>
                <a:cs typeface="Arial"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Calibri" pitchFamily="34" charset="0"/>
                <a:ea typeface="+mn-ea"/>
                <a:cs typeface="Arial"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5pPr>
            <a:lvl6pPr marL="25146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6pPr>
            <a:lvl7pPr marL="29718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7pPr>
            <a:lvl8pPr marL="34290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8pPr>
            <a:lvl9pPr marL="38862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9pPr>
          </a:lstStyle>
          <a:p>
            <a:pPr>
              <a:buNone/>
            </a:pPr>
            <a:r>
              <a:rPr lang="nl-NL" altLang="nl-NL" sz="1000" dirty="0">
                <a:latin typeface="Arial" pitchFamily="34" charset="0"/>
              </a:rPr>
              <a:t>NA Voorkeursformaten - KIA kennisbijeenkomst 15-04-2019</a:t>
            </a:r>
            <a:endParaRPr lang="nl-NL" altLang="nl-NL" sz="1000" dirty="0"/>
          </a:p>
        </p:txBody>
      </p:sp>
      <p:pic>
        <p:nvPicPr>
          <p:cNvPr id="11266" name="Picture 2" descr="https://d2a3ux41sjxpco.cloudfront.net/pages/file/4371/vrijwilliger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2879" y="4554127"/>
            <a:ext cx="2757535" cy="1802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45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wwnlfs007\users007$\plucker\My Pictures\digitalbevaring.dk\FAQ_DigitalPreservation.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73746" y="504825"/>
            <a:ext cx="5444508" cy="567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hpDatum"/>
          <p:cNvSpPr txBox="1">
            <a:spLocks noChangeArrowheads="1"/>
          </p:cNvSpPr>
          <p:nvPr/>
        </p:nvSpPr>
        <p:spPr bwMode="auto">
          <a:xfrm>
            <a:off x="733425" y="6380163"/>
            <a:ext cx="1106805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nl-NL"/>
            </a:defPPr>
            <a:lvl1pPr algn="l" rtl="0" eaLnBrk="0" fontAlgn="base" hangingPunct="0">
              <a:lnSpc>
                <a:spcPct val="90000"/>
              </a:lnSpc>
              <a:spcBef>
                <a:spcPts val="1000"/>
              </a:spcBef>
              <a:spcAft>
                <a:spcPct val="0"/>
              </a:spcAft>
              <a:buFont typeface="Arial" charset="0"/>
              <a:buChar char="•"/>
              <a:defRPr sz="2800" kern="1200">
                <a:solidFill>
                  <a:schemeClr val="tx1"/>
                </a:solidFill>
                <a:latin typeface="Calibri" pitchFamily="34" charset="0"/>
                <a:ea typeface="+mn-ea"/>
                <a:cs typeface="Arial" pitchFamily="34" charset="0"/>
              </a:defRPr>
            </a:lvl1pPr>
            <a:lvl2pPr marL="742950" indent="-285750" algn="l" rtl="0" eaLnBrk="0" fontAlgn="base" hangingPunct="0">
              <a:lnSpc>
                <a:spcPct val="90000"/>
              </a:lnSpc>
              <a:spcBef>
                <a:spcPts val="500"/>
              </a:spcBef>
              <a:spcAft>
                <a:spcPct val="0"/>
              </a:spcAft>
              <a:buFont typeface="Arial" charset="0"/>
              <a:buChar char="•"/>
              <a:defRPr sz="2400" kern="1200">
                <a:solidFill>
                  <a:schemeClr val="tx1"/>
                </a:solidFill>
                <a:latin typeface="Calibri" pitchFamily="34" charset="0"/>
                <a:ea typeface="+mn-ea"/>
                <a:cs typeface="Arial"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Calibri" pitchFamily="34" charset="0"/>
                <a:ea typeface="+mn-ea"/>
                <a:cs typeface="Arial"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5pPr>
            <a:lvl6pPr marL="25146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6pPr>
            <a:lvl7pPr marL="29718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7pPr>
            <a:lvl8pPr marL="34290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8pPr>
            <a:lvl9pPr marL="38862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9pPr>
          </a:lstStyle>
          <a:p>
            <a:pPr>
              <a:buNone/>
            </a:pPr>
            <a:r>
              <a:rPr lang="nl-NL" altLang="nl-NL" sz="1000" dirty="0">
                <a:latin typeface="Arial" pitchFamily="34" charset="0"/>
              </a:rPr>
              <a:t>NA Voorkeursformaten - KIA kennisbijeenkomst 15-04-2019</a:t>
            </a:r>
            <a:endParaRPr lang="nl-NL" altLang="nl-NL" sz="1000" dirty="0"/>
          </a:p>
        </p:txBody>
      </p:sp>
    </p:spTree>
    <p:extLst>
      <p:ext uri="{BB962C8B-B14F-4D97-AF65-F5344CB8AC3E}">
        <p14:creationId xmlns:p14="http://schemas.microsoft.com/office/powerpoint/2010/main" val="933036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95325" y="449263"/>
            <a:ext cx="9075738" cy="576262"/>
          </a:xfrm>
        </p:spPr>
        <p:txBody>
          <a:bodyPr/>
          <a:lstStyle/>
          <a:p>
            <a:r>
              <a:rPr lang="nl-NL" dirty="0"/>
              <a:t>Inhoud</a:t>
            </a:r>
          </a:p>
        </p:txBody>
      </p:sp>
      <p:sp>
        <p:nvSpPr>
          <p:cNvPr id="3" name="Tijdelijke aanduiding voor tekst 2"/>
          <p:cNvSpPr>
            <a:spLocks noGrp="1"/>
          </p:cNvSpPr>
          <p:nvPr>
            <p:ph type="body" idx="4294967295"/>
          </p:nvPr>
        </p:nvSpPr>
        <p:spPr>
          <a:xfrm>
            <a:off x="695325" y="1752600"/>
            <a:ext cx="7726363" cy="3762375"/>
          </a:xfrm>
        </p:spPr>
        <p:txBody>
          <a:bodyPr/>
          <a:lstStyle/>
          <a:p>
            <a:pPr marL="285750" indent="-285750">
              <a:buFont typeface="Wingdings" pitchFamily="2" charset="2"/>
              <a:buChar char="q"/>
            </a:pPr>
            <a:r>
              <a:rPr lang="nl-NL" altLang="nl-NL" dirty="0"/>
              <a:t>Waarom </a:t>
            </a:r>
            <a:r>
              <a:rPr lang="nl-NL" altLang="nl-NL" dirty="0" smtClean="0"/>
              <a:t>voorkeursformaten</a:t>
            </a:r>
            <a:r>
              <a:rPr lang="nl-NL" altLang="nl-NL" dirty="0"/>
              <a:t>?</a:t>
            </a:r>
          </a:p>
          <a:p>
            <a:pPr marL="285750" indent="-285750">
              <a:buFont typeface="Wingdings" pitchFamily="2" charset="2"/>
              <a:buChar char="q"/>
            </a:pPr>
            <a:endParaRPr lang="nl-NL" altLang="nl-NL" dirty="0" smtClean="0"/>
          </a:p>
          <a:p>
            <a:pPr marL="285750" indent="-285750">
              <a:buFont typeface="Wingdings" pitchFamily="2" charset="2"/>
              <a:buChar char="q"/>
            </a:pPr>
            <a:r>
              <a:rPr lang="nl-NL" altLang="nl-NL" dirty="0" smtClean="0"/>
              <a:t>Wat zijn </a:t>
            </a:r>
            <a:r>
              <a:rPr lang="nl-NL" altLang="nl-NL" dirty="0" smtClean="0"/>
              <a:t>de voorkeursformaten</a:t>
            </a:r>
            <a:r>
              <a:rPr lang="nl-NL" altLang="nl-NL" dirty="0" smtClean="0"/>
              <a:t>?</a:t>
            </a:r>
            <a:endParaRPr lang="nl-NL" altLang="nl-NL" dirty="0"/>
          </a:p>
          <a:p>
            <a:pPr marL="285750" indent="-285750">
              <a:buFont typeface="Wingdings" pitchFamily="2" charset="2"/>
              <a:buChar char="q"/>
            </a:pPr>
            <a:endParaRPr lang="nl-NL" altLang="nl-NL" dirty="0"/>
          </a:p>
          <a:p>
            <a:pPr marL="285750" indent="-285750">
              <a:buFont typeface="Wingdings" pitchFamily="2" charset="2"/>
              <a:buChar char="q"/>
            </a:pPr>
            <a:r>
              <a:rPr lang="nl-NL" altLang="nl-NL" dirty="0" smtClean="0"/>
              <a:t>Hoe gebruiken we ze?</a:t>
            </a:r>
          </a:p>
          <a:p>
            <a:pPr marL="285750" indent="-285750">
              <a:buFont typeface="Wingdings" pitchFamily="2" charset="2"/>
              <a:buChar char="q"/>
            </a:pPr>
            <a:endParaRPr lang="nl-NL" altLang="nl-NL" dirty="0"/>
          </a:p>
          <a:p>
            <a:pPr marL="285750" indent="-285750">
              <a:buFont typeface="Wingdings" pitchFamily="2" charset="2"/>
              <a:buChar char="q"/>
            </a:pPr>
            <a:r>
              <a:rPr lang="nl-NL" altLang="nl-NL" dirty="0" smtClean="0"/>
              <a:t>Hoe verder? </a:t>
            </a:r>
            <a:endParaRPr lang="nl-NL" altLang="nl-NL" dirty="0"/>
          </a:p>
          <a:p>
            <a:endParaRPr lang="nl-NL" dirty="0"/>
          </a:p>
        </p:txBody>
      </p:sp>
      <p:pic>
        <p:nvPicPr>
          <p:cNvPr id="6" name="Picture 2" descr="\\Owwnlfs007\users007$\plucker\My Pictures\digitalbevaring.dk\AboutTheSite_DigitalPreserv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188" y="1604963"/>
            <a:ext cx="4184650"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4"/>
          <p:cNvSpPr txBox="1">
            <a:spLocks/>
          </p:cNvSpPr>
          <p:nvPr/>
        </p:nvSpPr>
        <p:spPr bwMode="auto">
          <a:xfrm>
            <a:off x="8610600" y="6356350"/>
            <a:ext cx="27432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nl-NL"/>
            </a:defPPr>
            <a:lvl1pPr algn="r">
              <a:defRPr sz="1200" b="0" i="0">
                <a:latin typeface="Calibri" pitchFamily="34" charset="0"/>
                <a:cs typeface="+mn-cs"/>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fld id="{F77A42A8-A2C5-4570-9502-FD57F0EE89FD}" type="slidenum">
              <a:rPr lang="nl-NL" altLang="nl-NL"/>
              <a:pPr/>
              <a:t>3</a:t>
            </a:fld>
            <a:endParaRPr lang="nl-NL" altLang="nl-NL" dirty="0"/>
          </a:p>
        </p:txBody>
      </p:sp>
      <p:sp>
        <p:nvSpPr>
          <p:cNvPr id="7" name="shpDatum"/>
          <p:cNvSpPr txBox="1">
            <a:spLocks noChangeArrowheads="1"/>
          </p:cNvSpPr>
          <p:nvPr/>
        </p:nvSpPr>
        <p:spPr bwMode="auto">
          <a:xfrm>
            <a:off x="733425" y="6380163"/>
            <a:ext cx="1106805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nl-NL"/>
            </a:defPPr>
            <a:lvl1pPr algn="l" rtl="0" eaLnBrk="0" fontAlgn="base" hangingPunct="0">
              <a:lnSpc>
                <a:spcPct val="90000"/>
              </a:lnSpc>
              <a:spcBef>
                <a:spcPts val="1000"/>
              </a:spcBef>
              <a:spcAft>
                <a:spcPct val="0"/>
              </a:spcAft>
              <a:buFont typeface="Arial" charset="0"/>
              <a:buChar char="•"/>
              <a:defRPr sz="2800" kern="1200">
                <a:solidFill>
                  <a:schemeClr val="tx1"/>
                </a:solidFill>
                <a:latin typeface="Calibri" pitchFamily="34" charset="0"/>
                <a:ea typeface="+mn-ea"/>
                <a:cs typeface="Arial" pitchFamily="34" charset="0"/>
              </a:defRPr>
            </a:lvl1pPr>
            <a:lvl2pPr marL="742950" indent="-285750" algn="l" rtl="0" eaLnBrk="0" fontAlgn="base" hangingPunct="0">
              <a:lnSpc>
                <a:spcPct val="90000"/>
              </a:lnSpc>
              <a:spcBef>
                <a:spcPts val="500"/>
              </a:spcBef>
              <a:spcAft>
                <a:spcPct val="0"/>
              </a:spcAft>
              <a:buFont typeface="Arial" charset="0"/>
              <a:buChar char="•"/>
              <a:defRPr sz="2400" kern="1200">
                <a:solidFill>
                  <a:schemeClr val="tx1"/>
                </a:solidFill>
                <a:latin typeface="Calibri" pitchFamily="34" charset="0"/>
                <a:ea typeface="+mn-ea"/>
                <a:cs typeface="Arial"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Calibri" pitchFamily="34" charset="0"/>
                <a:ea typeface="+mn-ea"/>
                <a:cs typeface="Arial"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5pPr>
            <a:lvl6pPr marL="25146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6pPr>
            <a:lvl7pPr marL="29718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7pPr>
            <a:lvl8pPr marL="34290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8pPr>
            <a:lvl9pPr marL="38862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9pPr>
          </a:lstStyle>
          <a:p>
            <a:pPr>
              <a:buNone/>
            </a:pPr>
            <a:r>
              <a:rPr lang="nl-NL" altLang="nl-NL" sz="1000" dirty="0">
                <a:latin typeface="Arial" pitchFamily="34" charset="0"/>
              </a:rPr>
              <a:t>NA Voorkeursformaten - KIA kennisbijeenkomst 15-04-2019</a:t>
            </a:r>
            <a:endParaRPr lang="nl-NL" altLang="nl-NL" sz="1000" dirty="0"/>
          </a:p>
        </p:txBody>
      </p:sp>
    </p:spTree>
    <p:extLst>
      <p:ext uri="{BB962C8B-B14F-4D97-AF65-F5344CB8AC3E}">
        <p14:creationId xmlns:p14="http://schemas.microsoft.com/office/powerpoint/2010/main" val="2155918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95325" y="449263"/>
            <a:ext cx="9075738" cy="576262"/>
          </a:xfrm>
        </p:spPr>
        <p:txBody>
          <a:bodyPr/>
          <a:lstStyle/>
          <a:p>
            <a:r>
              <a:rPr lang="nl-NL" dirty="0" smtClean="0"/>
              <a:t>Waarom voorkeursformaten?</a:t>
            </a:r>
            <a:endParaRPr lang="nl-NL" dirty="0"/>
          </a:p>
        </p:txBody>
      </p:sp>
      <p:sp>
        <p:nvSpPr>
          <p:cNvPr id="9" name="Tijdelijke aanduiding voor dianummer 4"/>
          <p:cNvSpPr txBox="1">
            <a:spLocks/>
          </p:cNvSpPr>
          <p:nvPr/>
        </p:nvSpPr>
        <p:spPr bwMode="auto">
          <a:xfrm>
            <a:off x="8610600" y="6356350"/>
            <a:ext cx="27432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nl-NL"/>
            </a:defPPr>
            <a:lvl1pPr algn="r">
              <a:defRPr sz="1200" b="0" i="0">
                <a:latin typeface="Calibri" pitchFamily="34" charset="0"/>
                <a:cs typeface="+mn-cs"/>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fld id="{F77A42A8-A2C5-4570-9502-FD57F0EE89FD}" type="slidenum">
              <a:rPr lang="nl-NL" altLang="nl-NL"/>
              <a:pPr/>
              <a:t>4</a:t>
            </a:fld>
            <a:endParaRPr lang="nl-NL" altLang="nl-NL" dirty="0"/>
          </a:p>
        </p:txBody>
      </p:sp>
      <p:sp>
        <p:nvSpPr>
          <p:cNvPr id="7" name="shpDatum"/>
          <p:cNvSpPr txBox="1">
            <a:spLocks noChangeArrowheads="1"/>
          </p:cNvSpPr>
          <p:nvPr/>
        </p:nvSpPr>
        <p:spPr bwMode="auto">
          <a:xfrm>
            <a:off x="733425" y="6380163"/>
            <a:ext cx="1106805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nl-NL"/>
            </a:defPPr>
            <a:lvl1pPr algn="l" rtl="0" eaLnBrk="0" fontAlgn="base" hangingPunct="0">
              <a:lnSpc>
                <a:spcPct val="90000"/>
              </a:lnSpc>
              <a:spcBef>
                <a:spcPts val="1000"/>
              </a:spcBef>
              <a:spcAft>
                <a:spcPct val="0"/>
              </a:spcAft>
              <a:buFont typeface="Arial" charset="0"/>
              <a:buChar char="•"/>
              <a:defRPr sz="2800" kern="1200">
                <a:solidFill>
                  <a:schemeClr val="tx1"/>
                </a:solidFill>
                <a:latin typeface="Calibri" pitchFamily="34" charset="0"/>
                <a:ea typeface="+mn-ea"/>
                <a:cs typeface="Arial" pitchFamily="34" charset="0"/>
              </a:defRPr>
            </a:lvl1pPr>
            <a:lvl2pPr marL="742950" indent="-285750" algn="l" rtl="0" eaLnBrk="0" fontAlgn="base" hangingPunct="0">
              <a:lnSpc>
                <a:spcPct val="90000"/>
              </a:lnSpc>
              <a:spcBef>
                <a:spcPts val="500"/>
              </a:spcBef>
              <a:spcAft>
                <a:spcPct val="0"/>
              </a:spcAft>
              <a:buFont typeface="Arial" charset="0"/>
              <a:buChar char="•"/>
              <a:defRPr sz="2400" kern="1200">
                <a:solidFill>
                  <a:schemeClr val="tx1"/>
                </a:solidFill>
                <a:latin typeface="Calibri" pitchFamily="34" charset="0"/>
                <a:ea typeface="+mn-ea"/>
                <a:cs typeface="Arial"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Calibri" pitchFamily="34" charset="0"/>
                <a:ea typeface="+mn-ea"/>
                <a:cs typeface="Arial"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5pPr>
            <a:lvl6pPr marL="25146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6pPr>
            <a:lvl7pPr marL="29718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7pPr>
            <a:lvl8pPr marL="34290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8pPr>
            <a:lvl9pPr marL="38862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9pPr>
          </a:lstStyle>
          <a:p>
            <a:pPr>
              <a:buNone/>
            </a:pPr>
            <a:r>
              <a:rPr lang="nl-NL" altLang="nl-NL" sz="1000" dirty="0">
                <a:latin typeface="Arial" pitchFamily="34" charset="0"/>
              </a:rPr>
              <a:t>NA Voorkeursformaten - KIA kennisbijeenkomst 15-04-2019</a:t>
            </a:r>
            <a:endParaRPr lang="nl-NL" altLang="nl-NL" sz="1000" dirty="0"/>
          </a:p>
        </p:txBody>
      </p:sp>
      <p:pic>
        <p:nvPicPr>
          <p:cNvPr id="1026" name="Picture 2" descr="\\Owwnlfs007\users007$\plucker\My Pictures\digitalbevaring.dk\ChosingFormats_DigitalPreserv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 y="1182409"/>
            <a:ext cx="6701527" cy="5040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370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nl-NL" dirty="0" err="1"/>
              <a:t>Preservation</a:t>
            </a:r>
            <a:r>
              <a:rPr lang="nl-NL" dirty="0"/>
              <a:t> </a:t>
            </a:r>
            <a:r>
              <a:rPr lang="nl-NL" dirty="0" smtClean="0"/>
              <a:t>Policy (2015)</a:t>
            </a:r>
            <a:endParaRPr lang="nl-NL" altLang="nl-NL" dirty="0" smtClean="0">
              <a:cs typeface="Arial" charset="0"/>
            </a:endParaRPr>
          </a:p>
        </p:txBody>
      </p:sp>
      <p:sp>
        <p:nvSpPr>
          <p:cNvPr id="3" name="Tijdelijke aanduiding voor inhoud 2"/>
          <p:cNvSpPr>
            <a:spLocks noGrp="1"/>
          </p:cNvSpPr>
          <p:nvPr>
            <p:ph idx="1"/>
          </p:nvPr>
        </p:nvSpPr>
        <p:spPr>
          <a:xfrm>
            <a:off x="475200" y="1825625"/>
            <a:ext cx="8240175" cy="4351338"/>
          </a:xfrm>
        </p:spPr>
        <p:txBody>
          <a:bodyPr rtlCol="0">
            <a:normAutofit fontScale="92500" lnSpcReduction="10000"/>
          </a:bodyPr>
          <a:lstStyle/>
          <a:p>
            <a:pPr marL="465138" lvl="1" indent="-285750" fontAlgn="auto">
              <a:lnSpc>
                <a:spcPct val="110000"/>
              </a:lnSpc>
              <a:spcAft>
                <a:spcPts val="0"/>
              </a:spcAft>
              <a:buFont typeface="Wingdings" panose="05000000000000000000" pitchFamily="2" charset="2"/>
              <a:buChar char="q"/>
              <a:defRPr/>
            </a:pPr>
            <a:r>
              <a:rPr lang="nl-NL" sz="2100" dirty="0">
                <a:ea typeface="MS PGothic" pitchFamily="34" charset="-128"/>
              </a:rPr>
              <a:t>Waar doe je het voor?</a:t>
            </a:r>
          </a:p>
          <a:p>
            <a:pPr marL="742950" lvl="1" indent="-285750" fontAlgn="auto">
              <a:spcAft>
                <a:spcPts val="0"/>
              </a:spcAft>
              <a:defRPr/>
            </a:pPr>
            <a:r>
              <a:rPr lang="nl-NL" dirty="0" smtClean="0"/>
              <a:t>de </a:t>
            </a:r>
            <a:r>
              <a:rPr lang="nl-NL" dirty="0"/>
              <a:t>digitale informatie die </a:t>
            </a:r>
            <a:r>
              <a:rPr lang="nl-NL" dirty="0" smtClean="0"/>
              <a:t>beheerd wordt </a:t>
            </a:r>
            <a:r>
              <a:rPr lang="nl-NL" dirty="0" smtClean="0">
                <a:solidFill>
                  <a:srgbClr val="FF0000"/>
                </a:solidFill>
              </a:rPr>
              <a:t>authentiek </a:t>
            </a:r>
            <a:r>
              <a:rPr lang="nl-NL" dirty="0">
                <a:solidFill>
                  <a:srgbClr val="FF0000"/>
                </a:solidFill>
              </a:rPr>
              <a:t>en bruikbaar </a:t>
            </a:r>
            <a:r>
              <a:rPr lang="nl-NL" dirty="0" smtClean="0"/>
              <a:t>houden</a:t>
            </a:r>
          </a:p>
          <a:p>
            <a:pPr marL="742950" lvl="1" indent="-285750" fontAlgn="auto">
              <a:spcAft>
                <a:spcPts val="0"/>
              </a:spcAft>
              <a:defRPr/>
            </a:pPr>
            <a:r>
              <a:rPr lang="nl-NL" dirty="0" smtClean="0"/>
              <a:t>binnen de </a:t>
            </a:r>
            <a:r>
              <a:rPr lang="nl-NL" dirty="0" smtClean="0">
                <a:solidFill>
                  <a:srgbClr val="FF0000"/>
                </a:solidFill>
              </a:rPr>
              <a:t>kaders </a:t>
            </a:r>
            <a:r>
              <a:rPr lang="nl-NL" dirty="0" smtClean="0"/>
              <a:t>van </a:t>
            </a:r>
            <a:r>
              <a:rPr lang="nl-NL" dirty="0" err="1" smtClean="0"/>
              <a:t>wet-en</a:t>
            </a:r>
            <a:r>
              <a:rPr lang="nl-NL" dirty="0" smtClean="0"/>
              <a:t> regelgeving en referentiemodel</a:t>
            </a:r>
          </a:p>
          <a:p>
            <a:pPr marL="742950" lvl="1" indent="-285750" fontAlgn="auto">
              <a:spcAft>
                <a:spcPts val="0"/>
              </a:spcAft>
              <a:defRPr/>
            </a:pPr>
            <a:r>
              <a:rPr lang="nl-NL" dirty="0" smtClean="0"/>
              <a:t>voorwaarden </a:t>
            </a:r>
            <a:r>
              <a:rPr lang="nl-NL" dirty="0"/>
              <a:t>voor </a:t>
            </a:r>
            <a:r>
              <a:rPr lang="nl-NL" dirty="0">
                <a:solidFill>
                  <a:srgbClr val="FF0000"/>
                </a:solidFill>
              </a:rPr>
              <a:t>producenten</a:t>
            </a:r>
            <a:r>
              <a:rPr lang="nl-NL" dirty="0"/>
              <a:t> van informatie en de voorwaarden voor koppelingen naar </a:t>
            </a:r>
            <a:r>
              <a:rPr lang="nl-NL" dirty="0">
                <a:solidFill>
                  <a:srgbClr val="FF0000"/>
                </a:solidFill>
              </a:rPr>
              <a:t>consumenten</a:t>
            </a:r>
          </a:p>
          <a:p>
            <a:pPr eaLnBrk="1" fontAlgn="auto" hangingPunct="1">
              <a:spcAft>
                <a:spcPts val="0"/>
              </a:spcAft>
              <a:buFont typeface="Arial" panose="020B0604020202020204" pitchFamily="34" charset="0"/>
              <a:buNone/>
              <a:defRPr/>
            </a:pPr>
            <a:endParaRPr lang="nl-NL" sz="2100" dirty="0">
              <a:ea typeface="MS PGothic" pitchFamily="34" charset="-128"/>
            </a:endParaRPr>
          </a:p>
          <a:p>
            <a:pPr marL="465138" lvl="1" indent="-285750" fontAlgn="auto">
              <a:lnSpc>
                <a:spcPct val="110000"/>
              </a:lnSpc>
              <a:spcAft>
                <a:spcPts val="0"/>
              </a:spcAft>
              <a:buFont typeface="Wingdings" panose="05000000000000000000" pitchFamily="2" charset="2"/>
              <a:buChar char="q"/>
              <a:defRPr/>
            </a:pPr>
            <a:r>
              <a:rPr lang="nl-NL" sz="2100" dirty="0">
                <a:ea typeface="MS PGothic" pitchFamily="34" charset="-128"/>
              </a:rPr>
              <a:t>Hoe doe je het?</a:t>
            </a:r>
          </a:p>
          <a:p>
            <a:pPr marL="742950" lvl="1" indent="-285750" fontAlgn="auto">
              <a:spcAft>
                <a:spcPts val="0"/>
              </a:spcAft>
              <a:defRPr/>
            </a:pPr>
            <a:r>
              <a:rPr lang="nl-NL" dirty="0" smtClean="0">
                <a:solidFill>
                  <a:srgbClr val="FF0000"/>
                </a:solidFill>
              </a:rPr>
              <a:t>Processen</a:t>
            </a:r>
            <a:r>
              <a:rPr lang="nl-NL" dirty="0" smtClean="0"/>
              <a:t> </a:t>
            </a:r>
            <a:r>
              <a:rPr lang="nl-NL" dirty="0">
                <a:solidFill>
                  <a:srgbClr val="FF0000"/>
                </a:solidFill>
              </a:rPr>
              <a:t>en procedures </a:t>
            </a:r>
            <a:r>
              <a:rPr lang="nl-NL" dirty="0" smtClean="0"/>
              <a:t>vormgeven en uitwerken</a:t>
            </a:r>
          </a:p>
          <a:p>
            <a:pPr marL="742950" lvl="1" indent="-285750" fontAlgn="auto">
              <a:spcAft>
                <a:spcPts val="0"/>
              </a:spcAft>
              <a:defRPr/>
            </a:pPr>
            <a:r>
              <a:rPr lang="nl-NL" dirty="0" smtClean="0">
                <a:solidFill>
                  <a:srgbClr val="FF0000"/>
                </a:solidFill>
              </a:rPr>
              <a:t>Verantwoordelijkheden</a:t>
            </a:r>
            <a:r>
              <a:rPr lang="nl-NL" dirty="0" smtClean="0"/>
              <a:t> </a:t>
            </a:r>
            <a:r>
              <a:rPr lang="nl-NL" dirty="0"/>
              <a:t>in de organisatie duiden.</a:t>
            </a:r>
          </a:p>
          <a:p>
            <a:pPr eaLnBrk="1" fontAlgn="auto" hangingPunct="1">
              <a:spcAft>
                <a:spcPts val="0"/>
              </a:spcAft>
              <a:buFont typeface="Arial" panose="020B0604020202020204" pitchFamily="34" charset="0"/>
              <a:buNone/>
              <a:defRPr/>
            </a:pPr>
            <a:endParaRPr lang="nl-NL" dirty="0" smtClean="0"/>
          </a:p>
          <a:p>
            <a:pPr marL="465138" lvl="1" indent="-285750" fontAlgn="auto">
              <a:lnSpc>
                <a:spcPct val="110000"/>
              </a:lnSpc>
              <a:spcAft>
                <a:spcPts val="0"/>
              </a:spcAft>
              <a:buFont typeface="Wingdings" panose="05000000000000000000" pitchFamily="2" charset="2"/>
              <a:buChar char="q"/>
              <a:defRPr/>
            </a:pPr>
            <a:r>
              <a:rPr lang="nl-NL" sz="2100" dirty="0">
                <a:ea typeface="MS PGothic" pitchFamily="34" charset="-128"/>
              </a:rPr>
              <a:t>Voor wie doe je het?</a:t>
            </a:r>
          </a:p>
          <a:p>
            <a:pPr marL="742950" lvl="1" indent="-285750" fontAlgn="auto">
              <a:spcAft>
                <a:spcPts val="0"/>
              </a:spcAft>
              <a:defRPr/>
            </a:pPr>
            <a:r>
              <a:rPr lang="nl-NL" dirty="0" smtClean="0"/>
              <a:t>Verantwoording </a:t>
            </a:r>
            <a:r>
              <a:rPr lang="nl-NL" dirty="0"/>
              <a:t>afleggen </a:t>
            </a:r>
            <a:r>
              <a:rPr lang="nl-NL" dirty="0" smtClean="0"/>
              <a:t>aan </a:t>
            </a:r>
            <a:r>
              <a:rPr lang="nl-NL" dirty="0" smtClean="0">
                <a:solidFill>
                  <a:srgbClr val="FF0000"/>
                </a:solidFill>
              </a:rPr>
              <a:t>bestuurders</a:t>
            </a:r>
            <a:r>
              <a:rPr lang="nl-NL" dirty="0">
                <a:solidFill>
                  <a:srgbClr val="FF0000"/>
                </a:solidFill>
              </a:rPr>
              <a:t>, medewerkers, klanten, burgers, partners, </a:t>
            </a:r>
            <a:r>
              <a:rPr lang="nl-NL" dirty="0" smtClean="0">
                <a:solidFill>
                  <a:srgbClr val="FF0000"/>
                </a:solidFill>
              </a:rPr>
              <a:t>certificeringsinstanties</a:t>
            </a:r>
          </a:p>
          <a:p>
            <a:pPr marL="742950" lvl="1" indent="-285750" fontAlgn="auto">
              <a:spcAft>
                <a:spcPts val="0"/>
              </a:spcAft>
              <a:defRPr/>
            </a:pPr>
            <a:r>
              <a:rPr lang="nl-NL" dirty="0" smtClean="0"/>
              <a:t>Voor het </a:t>
            </a:r>
            <a:r>
              <a:rPr lang="nl-NL" dirty="0" smtClean="0">
                <a:solidFill>
                  <a:srgbClr val="FF0000"/>
                </a:solidFill>
              </a:rPr>
              <a:t>NA</a:t>
            </a:r>
            <a:r>
              <a:rPr lang="nl-NL" dirty="0" smtClean="0"/>
              <a:t> en de collectiebeheerders op Rijksniveau (</a:t>
            </a:r>
            <a:r>
              <a:rPr lang="nl-NL" dirty="0" err="1" smtClean="0">
                <a:solidFill>
                  <a:srgbClr val="FF0000"/>
                </a:solidFill>
              </a:rPr>
              <a:t>RHC’s</a:t>
            </a:r>
            <a:r>
              <a:rPr lang="nl-NL" dirty="0" smtClean="0"/>
              <a:t>)</a:t>
            </a:r>
          </a:p>
          <a:p>
            <a:pPr eaLnBrk="1" fontAlgn="auto" hangingPunct="1">
              <a:spcAft>
                <a:spcPts val="0"/>
              </a:spcAft>
              <a:buFont typeface="Arial" panose="020B0604020202020204" pitchFamily="34" charset="0"/>
              <a:buNone/>
              <a:defRPr/>
            </a:pPr>
            <a:endParaRPr lang="nl-NL" dirty="0" smtClean="0"/>
          </a:p>
          <a:p>
            <a:pPr eaLnBrk="1" fontAlgn="auto" hangingPunct="1">
              <a:spcAft>
                <a:spcPts val="0"/>
              </a:spcAft>
              <a:buFont typeface="Arial" panose="020B0604020202020204" pitchFamily="34" charset="0"/>
              <a:buNone/>
              <a:defRPr/>
            </a:pPr>
            <a:endParaRPr lang="nl-NL" dirty="0"/>
          </a:p>
          <a:p>
            <a:pPr eaLnBrk="1" fontAlgn="auto" hangingPunct="1">
              <a:spcAft>
                <a:spcPts val="0"/>
              </a:spcAft>
              <a:buFont typeface="Arial" panose="020B0604020202020204" pitchFamily="34" charset="0"/>
              <a:buNone/>
              <a:defRPr/>
            </a:pPr>
            <a:endParaRPr lang="nl-NL" dirty="0"/>
          </a:p>
        </p:txBody>
      </p:sp>
      <p:sp>
        <p:nvSpPr>
          <p:cNvPr id="14340" name="Tijdelijke aanduiding voor dianumm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rgbClr val="000000"/>
                </a:solidFill>
                <a:latin typeface="Verdana" pitchFamily="34" charset="0"/>
                <a:cs typeface="Arial" charset="0"/>
              </a:defRPr>
            </a:lvl1pPr>
            <a:lvl2pPr marL="742950" indent="-285750" eaLnBrk="0" hangingPunct="0">
              <a:defRPr sz="2600">
                <a:solidFill>
                  <a:srgbClr val="000000"/>
                </a:solidFill>
                <a:latin typeface="Verdana" pitchFamily="34" charset="0"/>
                <a:cs typeface="Arial" charset="0"/>
              </a:defRPr>
            </a:lvl2pPr>
            <a:lvl3pPr marL="1143000" indent="-228600" eaLnBrk="0" hangingPunct="0">
              <a:defRPr sz="2600">
                <a:solidFill>
                  <a:srgbClr val="000000"/>
                </a:solidFill>
                <a:latin typeface="Verdana" pitchFamily="34" charset="0"/>
                <a:cs typeface="Arial" charset="0"/>
              </a:defRPr>
            </a:lvl3pPr>
            <a:lvl4pPr marL="1600200" indent="-228600" eaLnBrk="0" hangingPunct="0">
              <a:defRPr sz="2600">
                <a:solidFill>
                  <a:srgbClr val="000000"/>
                </a:solidFill>
                <a:latin typeface="Verdana" pitchFamily="34" charset="0"/>
                <a:cs typeface="Arial" charset="0"/>
              </a:defRPr>
            </a:lvl4pPr>
            <a:lvl5pPr marL="2057400" indent="-228600" eaLnBrk="0" hangingPunct="0">
              <a:defRPr sz="2600">
                <a:solidFill>
                  <a:srgbClr val="000000"/>
                </a:solidFill>
                <a:latin typeface="Verdana" pitchFamily="34" charset="0"/>
                <a:cs typeface="Arial" charset="0"/>
              </a:defRPr>
            </a:lvl5pPr>
            <a:lvl6pPr marL="2514600" indent="-228600" eaLnBrk="0" fontAlgn="base" hangingPunct="0">
              <a:spcBef>
                <a:spcPct val="0"/>
              </a:spcBef>
              <a:spcAft>
                <a:spcPct val="0"/>
              </a:spcAft>
              <a:defRPr sz="2600">
                <a:solidFill>
                  <a:srgbClr val="000000"/>
                </a:solidFill>
                <a:latin typeface="Verdana" pitchFamily="34" charset="0"/>
                <a:cs typeface="Arial" charset="0"/>
              </a:defRPr>
            </a:lvl6pPr>
            <a:lvl7pPr marL="2971800" indent="-228600" eaLnBrk="0" fontAlgn="base" hangingPunct="0">
              <a:spcBef>
                <a:spcPct val="0"/>
              </a:spcBef>
              <a:spcAft>
                <a:spcPct val="0"/>
              </a:spcAft>
              <a:defRPr sz="2600">
                <a:solidFill>
                  <a:srgbClr val="000000"/>
                </a:solidFill>
                <a:latin typeface="Verdana" pitchFamily="34" charset="0"/>
                <a:cs typeface="Arial" charset="0"/>
              </a:defRPr>
            </a:lvl7pPr>
            <a:lvl8pPr marL="3429000" indent="-228600" eaLnBrk="0" fontAlgn="base" hangingPunct="0">
              <a:spcBef>
                <a:spcPct val="0"/>
              </a:spcBef>
              <a:spcAft>
                <a:spcPct val="0"/>
              </a:spcAft>
              <a:defRPr sz="2600">
                <a:solidFill>
                  <a:srgbClr val="000000"/>
                </a:solidFill>
                <a:latin typeface="Verdana" pitchFamily="34" charset="0"/>
                <a:cs typeface="Arial" charset="0"/>
              </a:defRPr>
            </a:lvl8pPr>
            <a:lvl9pPr marL="3886200" indent="-228600" eaLnBrk="0" fontAlgn="base" hangingPunct="0">
              <a:spcBef>
                <a:spcPct val="0"/>
              </a:spcBef>
              <a:spcAft>
                <a:spcPct val="0"/>
              </a:spcAft>
              <a:defRPr sz="2600">
                <a:solidFill>
                  <a:srgbClr val="000000"/>
                </a:solidFill>
                <a:latin typeface="Verdana" pitchFamily="34" charset="0"/>
                <a:cs typeface="Arial" charset="0"/>
              </a:defRPr>
            </a:lvl9pPr>
          </a:lstStyle>
          <a:p>
            <a:fld id="{D3ED8E51-EA27-4674-9528-E81154AA1033}" type="slidenum">
              <a:rPr lang="nl-NL" altLang="nl-NL" sz="1000" smtClean="0">
                <a:solidFill>
                  <a:schemeClr val="tx1"/>
                </a:solidFill>
                <a:latin typeface="Calibri" pitchFamily="34" charset="0"/>
              </a:rPr>
              <a:pPr/>
              <a:t>5</a:t>
            </a:fld>
            <a:endParaRPr lang="nl-NL" altLang="nl-NL" sz="1000" smtClean="0">
              <a:solidFill>
                <a:schemeClr val="tx1"/>
              </a:solidFill>
              <a:latin typeface="Calibri" pitchFamily="34" charset="0"/>
            </a:endParaRPr>
          </a:p>
        </p:txBody>
      </p:sp>
      <p:pic>
        <p:nvPicPr>
          <p:cNvPr id="143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7775" y="1873250"/>
            <a:ext cx="3025775" cy="388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hpDatum"/>
          <p:cNvSpPr txBox="1">
            <a:spLocks noChangeArrowheads="1"/>
          </p:cNvSpPr>
          <p:nvPr/>
        </p:nvSpPr>
        <p:spPr bwMode="auto">
          <a:xfrm>
            <a:off x="733425" y="6380163"/>
            <a:ext cx="1106805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nl-NL"/>
            </a:defPPr>
            <a:lvl1pPr algn="l" rtl="0" eaLnBrk="0" fontAlgn="base" hangingPunct="0">
              <a:lnSpc>
                <a:spcPct val="90000"/>
              </a:lnSpc>
              <a:spcBef>
                <a:spcPts val="1000"/>
              </a:spcBef>
              <a:spcAft>
                <a:spcPct val="0"/>
              </a:spcAft>
              <a:buFont typeface="Arial" charset="0"/>
              <a:buChar char="•"/>
              <a:defRPr sz="2800" kern="1200">
                <a:solidFill>
                  <a:schemeClr val="tx1"/>
                </a:solidFill>
                <a:latin typeface="Calibri" pitchFamily="34" charset="0"/>
                <a:ea typeface="+mn-ea"/>
                <a:cs typeface="Arial" pitchFamily="34" charset="0"/>
              </a:defRPr>
            </a:lvl1pPr>
            <a:lvl2pPr marL="742950" indent="-285750" algn="l" rtl="0" eaLnBrk="0" fontAlgn="base" hangingPunct="0">
              <a:lnSpc>
                <a:spcPct val="90000"/>
              </a:lnSpc>
              <a:spcBef>
                <a:spcPts val="500"/>
              </a:spcBef>
              <a:spcAft>
                <a:spcPct val="0"/>
              </a:spcAft>
              <a:buFont typeface="Arial" charset="0"/>
              <a:buChar char="•"/>
              <a:defRPr sz="2400" kern="1200">
                <a:solidFill>
                  <a:schemeClr val="tx1"/>
                </a:solidFill>
                <a:latin typeface="Calibri" pitchFamily="34" charset="0"/>
                <a:ea typeface="+mn-ea"/>
                <a:cs typeface="Arial"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Calibri" pitchFamily="34" charset="0"/>
                <a:ea typeface="+mn-ea"/>
                <a:cs typeface="Arial"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5pPr>
            <a:lvl6pPr marL="25146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6pPr>
            <a:lvl7pPr marL="29718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7pPr>
            <a:lvl8pPr marL="34290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8pPr>
            <a:lvl9pPr marL="38862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9pPr>
          </a:lstStyle>
          <a:p>
            <a:pPr>
              <a:buNone/>
            </a:pPr>
            <a:r>
              <a:rPr lang="nl-NL" altLang="nl-NL" sz="1000" dirty="0">
                <a:latin typeface="Arial" pitchFamily="34" charset="0"/>
              </a:rPr>
              <a:t>NA Voorkeursformaten - KIA kennisbijeenkomst 15-04-2019</a:t>
            </a:r>
            <a:endParaRPr lang="nl-NL" altLang="nl-NL" sz="1000" dirty="0"/>
          </a:p>
        </p:txBody>
      </p:sp>
    </p:spTree>
    <p:extLst>
      <p:ext uri="{BB962C8B-B14F-4D97-AF65-F5344CB8AC3E}">
        <p14:creationId xmlns:p14="http://schemas.microsoft.com/office/powerpoint/2010/main" val="333634796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9"/>
          <p:cNvPicPr>
            <a:picLocks noChangeAspect="1" noChangeArrowheads="1"/>
          </p:cNvPicPr>
          <p:nvPr/>
        </p:nvPicPr>
        <p:blipFill rotWithShape="1">
          <a:blip r:embed="rId3">
            <a:extLst>
              <a:ext uri="{28A0092B-C50C-407E-A947-70E740481C1C}">
                <a14:useLocalDpi xmlns:a14="http://schemas.microsoft.com/office/drawing/2010/main" val="0"/>
              </a:ext>
            </a:extLst>
          </a:blip>
          <a:srcRect t="17744" b="17744"/>
          <a:stretch/>
        </p:blipFill>
        <p:spPr bwMode="auto">
          <a:xfrm>
            <a:off x="1" y="306981"/>
            <a:ext cx="12192000" cy="6001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1" name="Picture 29"/>
          <p:cNvSpPr>
            <a:spLocks noChangeAspect="1" noChangeArrowheads="1"/>
          </p:cNvSpPr>
          <p:nvPr/>
        </p:nvSpPr>
        <p:spPr bwMode="auto">
          <a:xfrm>
            <a:off x="0" y="1098551"/>
            <a:ext cx="12192000" cy="521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2600">
                <a:solidFill>
                  <a:srgbClr val="000000"/>
                </a:solidFill>
                <a:latin typeface="Verdana" pitchFamily="34" charset="0"/>
                <a:ea typeface="ヒラギノ角ゴ Pro W3"/>
                <a:cs typeface="ヒラギノ角ゴ Pro W3"/>
              </a:defRPr>
            </a:lvl1pPr>
            <a:lvl2pPr marL="742950" indent="-285750" eaLnBrk="0" hangingPunct="0">
              <a:defRPr sz="2600">
                <a:solidFill>
                  <a:srgbClr val="000000"/>
                </a:solidFill>
                <a:latin typeface="Verdana" pitchFamily="34" charset="0"/>
                <a:ea typeface="ヒラギノ角ゴ Pro W3"/>
                <a:cs typeface="ヒラギノ角ゴ Pro W3"/>
              </a:defRPr>
            </a:lvl2pPr>
            <a:lvl3pPr marL="1143000" indent="-228600" eaLnBrk="0" hangingPunct="0">
              <a:defRPr sz="2600">
                <a:solidFill>
                  <a:srgbClr val="000000"/>
                </a:solidFill>
                <a:latin typeface="Verdana" pitchFamily="34" charset="0"/>
                <a:ea typeface="ヒラギノ角ゴ Pro W3"/>
                <a:cs typeface="ヒラギノ角ゴ Pro W3"/>
              </a:defRPr>
            </a:lvl3pPr>
            <a:lvl4pPr marL="1600200" indent="-228600" eaLnBrk="0" hangingPunct="0">
              <a:defRPr sz="2600">
                <a:solidFill>
                  <a:srgbClr val="000000"/>
                </a:solidFill>
                <a:latin typeface="Verdana" pitchFamily="34" charset="0"/>
                <a:ea typeface="ヒラギノ角ゴ Pro W3"/>
                <a:cs typeface="ヒラギノ角ゴ Pro W3"/>
              </a:defRPr>
            </a:lvl4pPr>
            <a:lvl5pPr marL="2057400" indent="-228600" eaLnBrk="0" hangingPunct="0">
              <a:defRPr sz="2600">
                <a:solidFill>
                  <a:srgbClr val="000000"/>
                </a:solidFill>
                <a:latin typeface="Verdana" pitchFamily="34" charset="0"/>
                <a:ea typeface="ヒラギノ角ゴ Pro W3"/>
                <a:cs typeface="ヒラギノ角ゴ Pro W3"/>
              </a:defRPr>
            </a:lvl5pPr>
            <a:lvl6pPr marL="2514600" indent="-228600" eaLnBrk="0" fontAlgn="base" hangingPunct="0">
              <a:spcBef>
                <a:spcPct val="0"/>
              </a:spcBef>
              <a:spcAft>
                <a:spcPct val="0"/>
              </a:spcAft>
              <a:defRPr sz="2600">
                <a:solidFill>
                  <a:srgbClr val="000000"/>
                </a:solidFill>
                <a:latin typeface="Verdana" pitchFamily="34" charset="0"/>
                <a:ea typeface="ヒラギノ角ゴ Pro W3"/>
                <a:cs typeface="ヒラギノ角ゴ Pro W3"/>
              </a:defRPr>
            </a:lvl6pPr>
            <a:lvl7pPr marL="2971800" indent="-228600" eaLnBrk="0" fontAlgn="base" hangingPunct="0">
              <a:spcBef>
                <a:spcPct val="0"/>
              </a:spcBef>
              <a:spcAft>
                <a:spcPct val="0"/>
              </a:spcAft>
              <a:defRPr sz="2600">
                <a:solidFill>
                  <a:srgbClr val="000000"/>
                </a:solidFill>
                <a:latin typeface="Verdana" pitchFamily="34" charset="0"/>
                <a:ea typeface="ヒラギノ角ゴ Pro W3"/>
                <a:cs typeface="ヒラギノ角ゴ Pro W3"/>
              </a:defRPr>
            </a:lvl7pPr>
            <a:lvl8pPr marL="3429000" indent="-228600" eaLnBrk="0" fontAlgn="base" hangingPunct="0">
              <a:spcBef>
                <a:spcPct val="0"/>
              </a:spcBef>
              <a:spcAft>
                <a:spcPct val="0"/>
              </a:spcAft>
              <a:defRPr sz="2600">
                <a:solidFill>
                  <a:srgbClr val="000000"/>
                </a:solidFill>
                <a:latin typeface="Verdana" pitchFamily="34" charset="0"/>
                <a:ea typeface="ヒラギノ角ゴ Pro W3"/>
                <a:cs typeface="ヒラギノ角ゴ Pro W3"/>
              </a:defRPr>
            </a:lvl8pPr>
            <a:lvl9pPr marL="3886200" indent="-228600" eaLnBrk="0" fontAlgn="base" hangingPunct="0">
              <a:spcBef>
                <a:spcPct val="0"/>
              </a:spcBef>
              <a:spcAft>
                <a:spcPct val="0"/>
              </a:spcAft>
              <a:defRPr sz="2600">
                <a:solidFill>
                  <a:srgbClr val="000000"/>
                </a:solidFill>
                <a:latin typeface="Verdana" pitchFamily="34" charset="0"/>
                <a:ea typeface="ヒラギノ角ゴ Pro W3"/>
                <a:cs typeface="ヒラギノ角ゴ Pro W3"/>
              </a:defRPr>
            </a:lvl9pPr>
          </a:lstStyle>
          <a:p>
            <a:pPr eaLnBrk="1" hangingPunct="1"/>
            <a:endParaRPr lang="nl-NL" altLang="nl-NL"/>
          </a:p>
        </p:txBody>
      </p:sp>
      <p:pic>
        <p:nvPicPr>
          <p:cNvPr id="11299" name="Picture 35" descr="http://media.gizmodo.co.uk/wp-content/uploads/2013/06/man-sleeping-keyboa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48" y="3703639"/>
            <a:ext cx="5207000"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1" name="Picture 37" descr="Happy Business woman office P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7885" y="3703639"/>
            <a:ext cx="4574116"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Wolkvormige toelichting 15"/>
          <p:cNvSpPr/>
          <p:nvPr/>
        </p:nvSpPr>
        <p:spPr>
          <a:xfrm>
            <a:off x="6913034" y="2336801"/>
            <a:ext cx="3420533" cy="1603375"/>
          </a:xfrm>
          <a:prstGeom prst="cloudCallout">
            <a:avLst>
              <a:gd name="adj1" fmla="val 46813"/>
              <a:gd name="adj2" fmla="val 7897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2400" dirty="0"/>
              <a:t>Boeiend!</a:t>
            </a:r>
            <a:endParaRPr lang="nl-NL" sz="2800" dirty="0"/>
          </a:p>
        </p:txBody>
      </p:sp>
      <p:sp>
        <p:nvSpPr>
          <p:cNvPr id="10" name="Wolkvormige toelichting 9"/>
          <p:cNvSpPr/>
          <p:nvPr/>
        </p:nvSpPr>
        <p:spPr>
          <a:xfrm>
            <a:off x="2603500" y="1408114"/>
            <a:ext cx="3558117" cy="1603375"/>
          </a:xfrm>
          <a:prstGeom prst="cloudCallout">
            <a:avLst>
              <a:gd name="adj1" fmla="val -33675"/>
              <a:gd name="adj2" fmla="val 11899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2400" dirty="0"/>
              <a:t>Boeien!</a:t>
            </a:r>
            <a:endParaRPr lang="nl-NL" sz="2800" dirty="0"/>
          </a:p>
        </p:txBody>
      </p:sp>
      <p:sp>
        <p:nvSpPr>
          <p:cNvPr id="12" name="Tijdelijke aanduiding voor dianummer 4"/>
          <p:cNvSpPr txBox="1">
            <a:spLocks/>
          </p:cNvSpPr>
          <p:nvPr/>
        </p:nvSpPr>
        <p:spPr>
          <a:xfrm>
            <a:off x="8610600" y="6356350"/>
            <a:ext cx="2743200" cy="365125"/>
          </a:xfrm>
          <a:prstGeom prst="rect">
            <a:avLst/>
          </a:prstGeom>
        </p:spPr>
        <p:txBody>
          <a:bodyPr/>
          <a:lstStyle>
            <a:defPPr>
              <a:defRPr lang="nl-NL"/>
            </a:defPPr>
            <a:lvl1pPr algn="l" rtl="0" fontAlgn="base">
              <a:spcBef>
                <a:spcPct val="0"/>
              </a:spcBef>
              <a:spcAft>
                <a:spcPct val="0"/>
              </a:spcAft>
              <a:defRPr kern="1200">
                <a:solidFill>
                  <a:schemeClr val="tx1"/>
                </a:solidFill>
                <a:latin typeface="MarkPro-Book"/>
                <a:ea typeface="+mn-ea"/>
                <a:cs typeface="Arial" pitchFamily="34" charset="0"/>
              </a:defRPr>
            </a:lvl1pPr>
            <a:lvl2pPr marL="457200" algn="l" rtl="0" fontAlgn="base">
              <a:spcBef>
                <a:spcPct val="0"/>
              </a:spcBef>
              <a:spcAft>
                <a:spcPct val="0"/>
              </a:spcAft>
              <a:defRPr kern="1200">
                <a:solidFill>
                  <a:schemeClr val="tx1"/>
                </a:solidFill>
                <a:latin typeface="MarkPro-Book"/>
                <a:ea typeface="+mn-ea"/>
                <a:cs typeface="Arial" pitchFamily="34" charset="0"/>
              </a:defRPr>
            </a:lvl2pPr>
            <a:lvl3pPr marL="914400" algn="l" rtl="0" fontAlgn="base">
              <a:spcBef>
                <a:spcPct val="0"/>
              </a:spcBef>
              <a:spcAft>
                <a:spcPct val="0"/>
              </a:spcAft>
              <a:defRPr kern="1200">
                <a:solidFill>
                  <a:schemeClr val="tx1"/>
                </a:solidFill>
                <a:latin typeface="MarkPro-Book"/>
                <a:ea typeface="+mn-ea"/>
                <a:cs typeface="Arial" pitchFamily="34" charset="0"/>
              </a:defRPr>
            </a:lvl3pPr>
            <a:lvl4pPr marL="1371600" algn="l" rtl="0" fontAlgn="base">
              <a:spcBef>
                <a:spcPct val="0"/>
              </a:spcBef>
              <a:spcAft>
                <a:spcPct val="0"/>
              </a:spcAft>
              <a:defRPr kern="1200">
                <a:solidFill>
                  <a:schemeClr val="tx1"/>
                </a:solidFill>
                <a:latin typeface="MarkPro-Book"/>
                <a:ea typeface="+mn-ea"/>
                <a:cs typeface="Arial" pitchFamily="34" charset="0"/>
              </a:defRPr>
            </a:lvl4pPr>
            <a:lvl5pPr marL="1828800" algn="l" rtl="0" fontAlgn="base">
              <a:spcBef>
                <a:spcPct val="0"/>
              </a:spcBef>
              <a:spcAft>
                <a:spcPct val="0"/>
              </a:spcAft>
              <a:defRPr kern="1200">
                <a:solidFill>
                  <a:schemeClr val="tx1"/>
                </a:solidFill>
                <a:latin typeface="MarkPro-Book"/>
                <a:ea typeface="+mn-ea"/>
                <a:cs typeface="Arial" pitchFamily="34" charset="0"/>
              </a:defRPr>
            </a:lvl5pPr>
            <a:lvl6pPr marL="2286000" algn="l" defTabSz="914400" rtl="0" eaLnBrk="1" latinLnBrk="0" hangingPunct="1">
              <a:defRPr kern="1200">
                <a:solidFill>
                  <a:schemeClr val="tx1"/>
                </a:solidFill>
                <a:latin typeface="MarkPro-Book"/>
                <a:ea typeface="+mn-ea"/>
                <a:cs typeface="Arial" pitchFamily="34" charset="0"/>
              </a:defRPr>
            </a:lvl6pPr>
            <a:lvl7pPr marL="2743200" algn="l" defTabSz="914400" rtl="0" eaLnBrk="1" latinLnBrk="0" hangingPunct="1">
              <a:defRPr kern="1200">
                <a:solidFill>
                  <a:schemeClr val="tx1"/>
                </a:solidFill>
                <a:latin typeface="MarkPro-Book"/>
                <a:ea typeface="+mn-ea"/>
                <a:cs typeface="Arial" pitchFamily="34" charset="0"/>
              </a:defRPr>
            </a:lvl7pPr>
            <a:lvl8pPr marL="3200400" algn="l" defTabSz="914400" rtl="0" eaLnBrk="1" latinLnBrk="0" hangingPunct="1">
              <a:defRPr kern="1200">
                <a:solidFill>
                  <a:schemeClr val="tx1"/>
                </a:solidFill>
                <a:latin typeface="MarkPro-Book"/>
                <a:ea typeface="+mn-ea"/>
                <a:cs typeface="Arial" pitchFamily="34" charset="0"/>
              </a:defRPr>
            </a:lvl8pPr>
            <a:lvl9pPr marL="3657600" algn="l" defTabSz="914400" rtl="0" eaLnBrk="1" latinLnBrk="0" hangingPunct="1">
              <a:defRPr kern="1200">
                <a:solidFill>
                  <a:schemeClr val="tx1"/>
                </a:solidFill>
                <a:latin typeface="MarkPro-Book"/>
                <a:ea typeface="+mn-ea"/>
                <a:cs typeface="Arial" pitchFamily="34" charset="0"/>
              </a:defRPr>
            </a:lvl9pPr>
          </a:lstStyle>
          <a:p>
            <a:pPr algn="r">
              <a:defRPr/>
            </a:pPr>
            <a:fld id="{09923758-5E79-44AB-AA20-2A03054CE7DE}" type="slidenum">
              <a:rPr lang="nl-NL" sz="1000" smtClean="0">
                <a:latin typeface="Verdana" panose="020B0604030504040204" pitchFamily="34" charset="0"/>
                <a:ea typeface="Verdana" panose="020B0604030504040204" pitchFamily="34" charset="0"/>
                <a:cs typeface="Verdana" panose="020B0604030504040204" pitchFamily="34" charset="0"/>
              </a:rPr>
              <a:pPr algn="r">
                <a:defRPr/>
              </a:pPr>
              <a:t>6</a:t>
            </a:fld>
            <a:endParaRPr lang="nl-NL" sz="1000" dirty="0">
              <a:latin typeface="Verdana" panose="020B0604030504040204" pitchFamily="34" charset="0"/>
              <a:ea typeface="Verdana" panose="020B0604030504040204" pitchFamily="34" charset="0"/>
              <a:cs typeface="Verdana" panose="020B0604030504040204" pitchFamily="34" charset="0"/>
            </a:endParaRPr>
          </a:p>
        </p:txBody>
      </p:sp>
      <p:sp>
        <p:nvSpPr>
          <p:cNvPr id="13" name="shpDatum"/>
          <p:cNvSpPr txBox="1">
            <a:spLocks noChangeArrowheads="1"/>
          </p:cNvSpPr>
          <p:nvPr/>
        </p:nvSpPr>
        <p:spPr bwMode="auto">
          <a:xfrm>
            <a:off x="733425" y="6380163"/>
            <a:ext cx="1106805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nl-NL"/>
            </a:defPPr>
            <a:lvl1pPr algn="l" rtl="0" eaLnBrk="0" fontAlgn="base" hangingPunct="0">
              <a:lnSpc>
                <a:spcPct val="90000"/>
              </a:lnSpc>
              <a:spcBef>
                <a:spcPts val="1000"/>
              </a:spcBef>
              <a:spcAft>
                <a:spcPct val="0"/>
              </a:spcAft>
              <a:buFont typeface="Arial" charset="0"/>
              <a:buChar char="•"/>
              <a:defRPr sz="2800" kern="1200">
                <a:solidFill>
                  <a:schemeClr val="tx1"/>
                </a:solidFill>
                <a:latin typeface="Calibri" pitchFamily="34" charset="0"/>
                <a:ea typeface="+mn-ea"/>
                <a:cs typeface="Arial" pitchFamily="34" charset="0"/>
              </a:defRPr>
            </a:lvl1pPr>
            <a:lvl2pPr marL="742950" indent="-285750" algn="l" rtl="0" eaLnBrk="0" fontAlgn="base" hangingPunct="0">
              <a:lnSpc>
                <a:spcPct val="90000"/>
              </a:lnSpc>
              <a:spcBef>
                <a:spcPts val="500"/>
              </a:spcBef>
              <a:spcAft>
                <a:spcPct val="0"/>
              </a:spcAft>
              <a:buFont typeface="Arial" charset="0"/>
              <a:buChar char="•"/>
              <a:defRPr sz="2400" kern="1200">
                <a:solidFill>
                  <a:schemeClr val="tx1"/>
                </a:solidFill>
                <a:latin typeface="Calibri" pitchFamily="34" charset="0"/>
                <a:ea typeface="+mn-ea"/>
                <a:cs typeface="Arial"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Calibri" pitchFamily="34" charset="0"/>
                <a:ea typeface="+mn-ea"/>
                <a:cs typeface="Arial"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5pPr>
            <a:lvl6pPr marL="25146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6pPr>
            <a:lvl7pPr marL="29718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7pPr>
            <a:lvl8pPr marL="34290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8pPr>
            <a:lvl9pPr marL="38862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9pPr>
          </a:lstStyle>
          <a:p>
            <a:pPr>
              <a:buNone/>
            </a:pPr>
            <a:r>
              <a:rPr lang="nl-NL" altLang="nl-NL" sz="1000" dirty="0">
                <a:latin typeface="Arial" pitchFamily="34" charset="0"/>
              </a:rPr>
              <a:t>NA Voorkeursformaten - KIA kennisbijeenkomst 15-04-2019</a:t>
            </a:r>
            <a:endParaRPr lang="nl-NL" altLang="nl-NL" sz="1000" dirty="0"/>
          </a:p>
        </p:txBody>
      </p:sp>
    </p:spTree>
    <p:extLst>
      <p:ext uri="{BB962C8B-B14F-4D97-AF65-F5344CB8AC3E}">
        <p14:creationId xmlns:p14="http://schemas.microsoft.com/office/powerpoint/2010/main" val="1880480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30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altLang="nl-NL" dirty="0" smtClean="0">
                <a:cs typeface="Arial" charset="0"/>
              </a:rPr>
              <a:t>Enerzijds …</a:t>
            </a:r>
          </a:p>
        </p:txBody>
      </p:sp>
      <p:sp>
        <p:nvSpPr>
          <p:cNvPr id="3" name="Tijdelijke aanduiding voor inhoud 2"/>
          <p:cNvSpPr>
            <a:spLocks noGrp="1"/>
          </p:cNvSpPr>
          <p:nvPr>
            <p:ph idx="1"/>
          </p:nvPr>
        </p:nvSpPr>
        <p:spPr>
          <a:xfrm>
            <a:off x="475200" y="1825625"/>
            <a:ext cx="8240175" cy="4351338"/>
          </a:xfrm>
        </p:spPr>
        <p:txBody>
          <a:bodyPr rtlCol="0">
            <a:normAutofit/>
          </a:bodyPr>
          <a:lstStyle/>
          <a:p>
            <a:pPr marL="465138" lvl="1" indent="-285750" fontAlgn="auto">
              <a:lnSpc>
                <a:spcPct val="110000"/>
              </a:lnSpc>
              <a:spcAft>
                <a:spcPts val="0"/>
              </a:spcAft>
              <a:buFont typeface="Wingdings" panose="05000000000000000000" pitchFamily="2" charset="2"/>
              <a:buChar char="q"/>
              <a:defRPr/>
            </a:pPr>
            <a:r>
              <a:rPr lang="nl-NL" sz="2000" dirty="0" smtClean="0">
                <a:ea typeface="MS PGothic" pitchFamily="34" charset="-128"/>
              </a:rPr>
              <a:t>geen beperking </a:t>
            </a:r>
            <a:r>
              <a:rPr lang="nl-NL" sz="2000" dirty="0">
                <a:ea typeface="MS PGothic" pitchFamily="34" charset="-128"/>
              </a:rPr>
              <a:t>in het </a:t>
            </a:r>
            <a:r>
              <a:rPr lang="nl-NL" sz="2000" i="1" dirty="0">
                <a:ea typeface="MS PGothic" pitchFamily="34" charset="-128"/>
              </a:rPr>
              <a:t>aantal</a:t>
            </a:r>
            <a:r>
              <a:rPr lang="nl-NL" sz="2000" dirty="0">
                <a:ea typeface="MS PGothic" pitchFamily="34" charset="-128"/>
              </a:rPr>
              <a:t> </a:t>
            </a:r>
            <a:r>
              <a:rPr lang="nl-NL" sz="2000" dirty="0" smtClean="0">
                <a:ea typeface="MS PGothic" pitchFamily="34" charset="-128"/>
              </a:rPr>
              <a:t>bestandsformaten dat </a:t>
            </a:r>
            <a:r>
              <a:rPr lang="nl-NL" sz="2000" dirty="0">
                <a:ea typeface="MS PGothic" pitchFamily="34" charset="-128"/>
              </a:rPr>
              <a:t>wordt opgenomen in het </a:t>
            </a:r>
            <a:r>
              <a:rPr lang="nl-NL" sz="2000" dirty="0" err="1" smtClean="0">
                <a:ea typeface="MS PGothic" pitchFamily="34" charset="-128"/>
              </a:rPr>
              <a:t>e-Depot</a:t>
            </a:r>
            <a:r>
              <a:rPr lang="nl-NL" sz="2000" dirty="0" smtClean="0">
                <a:ea typeface="MS PGothic" pitchFamily="34" charset="-128"/>
              </a:rPr>
              <a:t> </a:t>
            </a:r>
          </a:p>
          <a:p>
            <a:pPr marL="465138" lvl="1" indent="-285750" fontAlgn="auto">
              <a:lnSpc>
                <a:spcPct val="110000"/>
              </a:lnSpc>
              <a:spcAft>
                <a:spcPts val="0"/>
              </a:spcAft>
              <a:buFont typeface="Wingdings" panose="05000000000000000000" pitchFamily="2" charset="2"/>
              <a:buChar char="q"/>
              <a:defRPr/>
            </a:pPr>
            <a:endParaRPr lang="nl-NL" sz="2000" dirty="0">
              <a:ea typeface="MS PGothic" pitchFamily="34" charset="-128"/>
            </a:endParaRPr>
          </a:p>
          <a:p>
            <a:pPr marL="465138" lvl="1" indent="-285750" fontAlgn="auto">
              <a:lnSpc>
                <a:spcPct val="110000"/>
              </a:lnSpc>
              <a:spcAft>
                <a:spcPts val="0"/>
              </a:spcAft>
              <a:buFont typeface="Wingdings" panose="05000000000000000000" pitchFamily="2" charset="2"/>
              <a:buChar char="q"/>
              <a:defRPr/>
            </a:pPr>
            <a:r>
              <a:rPr lang="nl-NL" sz="2000" dirty="0" smtClean="0">
                <a:ea typeface="MS PGothic" pitchFamily="34" charset="-128"/>
              </a:rPr>
              <a:t>geen </a:t>
            </a:r>
            <a:r>
              <a:rPr lang="nl-NL" sz="2000" dirty="0">
                <a:ea typeface="MS PGothic" pitchFamily="34" charset="-128"/>
              </a:rPr>
              <a:t>beperking in het </a:t>
            </a:r>
            <a:r>
              <a:rPr lang="nl-NL" sz="2000" i="1" dirty="0">
                <a:ea typeface="MS PGothic" pitchFamily="34" charset="-128"/>
              </a:rPr>
              <a:t>type</a:t>
            </a:r>
            <a:r>
              <a:rPr lang="nl-NL" sz="2000" dirty="0">
                <a:ea typeface="MS PGothic" pitchFamily="34" charset="-128"/>
              </a:rPr>
              <a:t> </a:t>
            </a:r>
            <a:r>
              <a:rPr lang="nl-NL" sz="2000" dirty="0" smtClean="0">
                <a:ea typeface="MS PGothic" pitchFamily="34" charset="-128"/>
              </a:rPr>
              <a:t>bestandsformaten</a:t>
            </a:r>
          </a:p>
          <a:p>
            <a:pPr eaLnBrk="1" fontAlgn="auto" hangingPunct="1">
              <a:spcAft>
                <a:spcPts val="0"/>
              </a:spcAft>
              <a:buFont typeface="Arial" panose="020B0604020202020204" pitchFamily="34" charset="0"/>
              <a:buNone/>
              <a:defRPr/>
            </a:pPr>
            <a:endParaRPr lang="nl-NL" sz="2100" dirty="0">
              <a:ea typeface="MS PGothic" pitchFamily="34" charset="-128"/>
            </a:endParaRPr>
          </a:p>
          <a:p>
            <a:pPr marL="465138" lvl="1" indent="-285750" fontAlgn="auto">
              <a:lnSpc>
                <a:spcPct val="110000"/>
              </a:lnSpc>
              <a:spcAft>
                <a:spcPts val="0"/>
              </a:spcAft>
              <a:buFont typeface="Wingdings" panose="05000000000000000000" pitchFamily="2" charset="2"/>
              <a:buChar char="q"/>
              <a:defRPr/>
            </a:pPr>
            <a:r>
              <a:rPr lang="nl-NL" sz="2100" dirty="0" err="1">
                <a:ea typeface="MS PGothic" pitchFamily="34" charset="-128"/>
              </a:rPr>
              <a:t>e-Depot</a:t>
            </a:r>
            <a:r>
              <a:rPr lang="nl-NL" sz="2100" dirty="0">
                <a:ea typeface="MS PGothic" pitchFamily="34" charset="-128"/>
              </a:rPr>
              <a:t> </a:t>
            </a:r>
            <a:r>
              <a:rPr lang="nl-NL" sz="2100" i="1" dirty="0">
                <a:ea typeface="MS PGothic" pitchFamily="34" charset="-128"/>
              </a:rPr>
              <a:t>technisch</a:t>
            </a:r>
            <a:r>
              <a:rPr lang="nl-NL" sz="2100" dirty="0">
                <a:ea typeface="MS PGothic" pitchFamily="34" charset="-128"/>
              </a:rPr>
              <a:t> gezien in staat om een grote verscheidenheid aan </a:t>
            </a:r>
            <a:r>
              <a:rPr lang="nl-NL" sz="2100" dirty="0" smtClean="0">
                <a:ea typeface="MS PGothic" pitchFamily="34" charset="-128"/>
              </a:rPr>
              <a:t>bestandsformaten op </a:t>
            </a:r>
            <a:r>
              <a:rPr lang="nl-NL" sz="2100" dirty="0">
                <a:ea typeface="MS PGothic" pitchFamily="34" charset="-128"/>
              </a:rPr>
              <a:t>te nemen en te </a:t>
            </a:r>
            <a:r>
              <a:rPr lang="nl-NL" sz="2100" dirty="0" smtClean="0">
                <a:ea typeface="MS PGothic" pitchFamily="34" charset="-128"/>
              </a:rPr>
              <a:t>bewaren</a:t>
            </a:r>
          </a:p>
          <a:p>
            <a:pPr marL="465138" lvl="1" indent="-285750" fontAlgn="auto">
              <a:lnSpc>
                <a:spcPct val="110000"/>
              </a:lnSpc>
              <a:spcAft>
                <a:spcPts val="0"/>
              </a:spcAft>
              <a:buFont typeface="Wingdings" panose="05000000000000000000" pitchFamily="2" charset="2"/>
              <a:buChar char="q"/>
              <a:defRPr/>
            </a:pPr>
            <a:endParaRPr lang="nl-NL" sz="2100" dirty="0">
              <a:ea typeface="MS PGothic" pitchFamily="34" charset="-128"/>
            </a:endParaRPr>
          </a:p>
          <a:p>
            <a:pPr eaLnBrk="1" fontAlgn="auto" hangingPunct="1">
              <a:spcAft>
                <a:spcPts val="0"/>
              </a:spcAft>
              <a:buFont typeface="Arial" panose="020B0604020202020204" pitchFamily="34" charset="0"/>
              <a:buNone/>
              <a:defRPr/>
            </a:pPr>
            <a:endParaRPr lang="nl-NL" dirty="0"/>
          </a:p>
          <a:p>
            <a:pPr eaLnBrk="1" fontAlgn="auto" hangingPunct="1">
              <a:spcAft>
                <a:spcPts val="0"/>
              </a:spcAft>
              <a:buFont typeface="Arial" panose="020B0604020202020204" pitchFamily="34" charset="0"/>
              <a:buNone/>
              <a:defRPr/>
            </a:pPr>
            <a:endParaRPr lang="nl-NL" dirty="0"/>
          </a:p>
        </p:txBody>
      </p:sp>
      <p:sp>
        <p:nvSpPr>
          <p:cNvPr id="14340" name="Tijdelijke aanduiding voor dianumm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rgbClr val="000000"/>
                </a:solidFill>
                <a:latin typeface="Verdana" pitchFamily="34" charset="0"/>
                <a:cs typeface="Arial" charset="0"/>
              </a:defRPr>
            </a:lvl1pPr>
            <a:lvl2pPr marL="742950" indent="-285750" eaLnBrk="0" hangingPunct="0">
              <a:defRPr sz="2600">
                <a:solidFill>
                  <a:srgbClr val="000000"/>
                </a:solidFill>
                <a:latin typeface="Verdana" pitchFamily="34" charset="0"/>
                <a:cs typeface="Arial" charset="0"/>
              </a:defRPr>
            </a:lvl2pPr>
            <a:lvl3pPr marL="1143000" indent="-228600" eaLnBrk="0" hangingPunct="0">
              <a:defRPr sz="2600">
                <a:solidFill>
                  <a:srgbClr val="000000"/>
                </a:solidFill>
                <a:latin typeface="Verdana" pitchFamily="34" charset="0"/>
                <a:cs typeface="Arial" charset="0"/>
              </a:defRPr>
            </a:lvl3pPr>
            <a:lvl4pPr marL="1600200" indent="-228600" eaLnBrk="0" hangingPunct="0">
              <a:defRPr sz="2600">
                <a:solidFill>
                  <a:srgbClr val="000000"/>
                </a:solidFill>
                <a:latin typeface="Verdana" pitchFamily="34" charset="0"/>
                <a:cs typeface="Arial" charset="0"/>
              </a:defRPr>
            </a:lvl4pPr>
            <a:lvl5pPr marL="2057400" indent="-228600" eaLnBrk="0" hangingPunct="0">
              <a:defRPr sz="2600">
                <a:solidFill>
                  <a:srgbClr val="000000"/>
                </a:solidFill>
                <a:latin typeface="Verdana" pitchFamily="34" charset="0"/>
                <a:cs typeface="Arial" charset="0"/>
              </a:defRPr>
            </a:lvl5pPr>
            <a:lvl6pPr marL="2514600" indent="-228600" eaLnBrk="0" fontAlgn="base" hangingPunct="0">
              <a:spcBef>
                <a:spcPct val="0"/>
              </a:spcBef>
              <a:spcAft>
                <a:spcPct val="0"/>
              </a:spcAft>
              <a:defRPr sz="2600">
                <a:solidFill>
                  <a:srgbClr val="000000"/>
                </a:solidFill>
                <a:latin typeface="Verdana" pitchFamily="34" charset="0"/>
                <a:cs typeface="Arial" charset="0"/>
              </a:defRPr>
            </a:lvl6pPr>
            <a:lvl7pPr marL="2971800" indent="-228600" eaLnBrk="0" fontAlgn="base" hangingPunct="0">
              <a:spcBef>
                <a:spcPct val="0"/>
              </a:spcBef>
              <a:spcAft>
                <a:spcPct val="0"/>
              </a:spcAft>
              <a:defRPr sz="2600">
                <a:solidFill>
                  <a:srgbClr val="000000"/>
                </a:solidFill>
                <a:latin typeface="Verdana" pitchFamily="34" charset="0"/>
                <a:cs typeface="Arial" charset="0"/>
              </a:defRPr>
            </a:lvl7pPr>
            <a:lvl8pPr marL="3429000" indent="-228600" eaLnBrk="0" fontAlgn="base" hangingPunct="0">
              <a:spcBef>
                <a:spcPct val="0"/>
              </a:spcBef>
              <a:spcAft>
                <a:spcPct val="0"/>
              </a:spcAft>
              <a:defRPr sz="2600">
                <a:solidFill>
                  <a:srgbClr val="000000"/>
                </a:solidFill>
                <a:latin typeface="Verdana" pitchFamily="34" charset="0"/>
                <a:cs typeface="Arial" charset="0"/>
              </a:defRPr>
            </a:lvl8pPr>
            <a:lvl9pPr marL="3886200" indent="-228600" eaLnBrk="0" fontAlgn="base" hangingPunct="0">
              <a:spcBef>
                <a:spcPct val="0"/>
              </a:spcBef>
              <a:spcAft>
                <a:spcPct val="0"/>
              </a:spcAft>
              <a:defRPr sz="2600">
                <a:solidFill>
                  <a:srgbClr val="000000"/>
                </a:solidFill>
                <a:latin typeface="Verdana" pitchFamily="34" charset="0"/>
                <a:cs typeface="Arial" charset="0"/>
              </a:defRPr>
            </a:lvl9pPr>
          </a:lstStyle>
          <a:p>
            <a:fld id="{D3ED8E51-EA27-4674-9528-E81154AA1033}" type="slidenum">
              <a:rPr lang="nl-NL" altLang="nl-NL" sz="1000" smtClean="0">
                <a:solidFill>
                  <a:schemeClr val="tx1"/>
                </a:solidFill>
                <a:latin typeface="Calibri" pitchFamily="34" charset="0"/>
              </a:rPr>
              <a:pPr/>
              <a:t>7</a:t>
            </a:fld>
            <a:endParaRPr lang="nl-NL" altLang="nl-NL" sz="1000" smtClean="0">
              <a:solidFill>
                <a:schemeClr val="tx1"/>
              </a:solidFill>
              <a:latin typeface="Calibri" pitchFamily="34" charset="0"/>
            </a:endParaRPr>
          </a:p>
        </p:txBody>
      </p:sp>
      <p:pic>
        <p:nvPicPr>
          <p:cNvPr id="143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7775" y="1873250"/>
            <a:ext cx="3025775" cy="388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hpDatum"/>
          <p:cNvSpPr txBox="1">
            <a:spLocks noChangeArrowheads="1"/>
          </p:cNvSpPr>
          <p:nvPr/>
        </p:nvSpPr>
        <p:spPr bwMode="auto">
          <a:xfrm>
            <a:off x="733425" y="6380163"/>
            <a:ext cx="1106805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nl-NL"/>
            </a:defPPr>
            <a:lvl1pPr algn="l" rtl="0" eaLnBrk="0" fontAlgn="base" hangingPunct="0">
              <a:lnSpc>
                <a:spcPct val="90000"/>
              </a:lnSpc>
              <a:spcBef>
                <a:spcPts val="1000"/>
              </a:spcBef>
              <a:spcAft>
                <a:spcPct val="0"/>
              </a:spcAft>
              <a:buFont typeface="Arial" charset="0"/>
              <a:buChar char="•"/>
              <a:defRPr sz="2800" kern="1200">
                <a:solidFill>
                  <a:schemeClr val="tx1"/>
                </a:solidFill>
                <a:latin typeface="Calibri" pitchFamily="34" charset="0"/>
                <a:ea typeface="+mn-ea"/>
                <a:cs typeface="Arial" pitchFamily="34" charset="0"/>
              </a:defRPr>
            </a:lvl1pPr>
            <a:lvl2pPr marL="742950" indent="-285750" algn="l" rtl="0" eaLnBrk="0" fontAlgn="base" hangingPunct="0">
              <a:lnSpc>
                <a:spcPct val="90000"/>
              </a:lnSpc>
              <a:spcBef>
                <a:spcPts val="500"/>
              </a:spcBef>
              <a:spcAft>
                <a:spcPct val="0"/>
              </a:spcAft>
              <a:buFont typeface="Arial" charset="0"/>
              <a:buChar char="•"/>
              <a:defRPr sz="2400" kern="1200">
                <a:solidFill>
                  <a:schemeClr val="tx1"/>
                </a:solidFill>
                <a:latin typeface="Calibri" pitchFamily="34" charset="0"/>
                <a:ea typeface="+mn-ea"/>
                <a:cs typeface="Arial"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Calibri" pitchFamily="34" charset="0"/>
                <a:ea typeface="+mn-ea"/>
                <a:cs typeface="Arial"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5pPr>
            <a:lvl6pPr marL="25146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6pPr>
            <a:lvl7pPr marL="29718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7pPr>
            <a:lvl8pPr marL="34290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8pPr>
            <a:lvl9pPr marL="38862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9pPr>
          </a:lstStyle>
          <a:p>
            <a:pPr>
              <a:buNone/>
            </a:pPr>
            <a:r>
              <a:rPr lang="nl-NL" altLang="nl-NL" sz="1000" dirty="0">
                <a:latin typeface="Arial" pitchFamily="34" charset="0"/>
              </a:rPr>
              <a:t>NA Voorkeursformaten - KIA kennisbijeenkomst 15-04-2019</a:t>
            </a:r>
            <a:endParaRPr lang="nl-NL" altLang="nl-NL" sz="1000" dirty="0"/>
          </a:p>
        </p:txBody>
      </p:sp>
    </p:spTree>
    <p:extLst>
      <p:ext uri="{BB962C8B-B14F-4D97-AF65-F5344CB8AC3E}">
        <p14:creationId xmlns:p14="http://schemas.microsoft.com/office/powerpoint/2010/main" val="3134301486"/>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nl-NL" dirty="0" smtClean="0"/>
              <a:t>Anderzijds …</a:t>
            </a:r>
            <a:endParaRPr lang="nl-NL" altLang="nl-NL" dirty="0" smtClean="0">
              <a:cs typeface="Arial" charset="0"/>
            </a:endParaRPr>
          </a:p>
        </p:txBody>
      </p:sp>
      <p:sp>
        <p:nvSpPr>
          <p:cNvPr id="3" name="Tijdelijke aanduiding voor inhoud 2"/>
          <p:cNvSpPr>
            <a:spLocks noGrp="1"/>
          </p:cNvSpPr>
          <p:nvPr>
            <p:ph idx="1"/>
          </p:nvPr>
        </p:nvSpPr>
        <p:spPr>
          <a:xfrm>
            <a:off x="475200" y="1825625"/>
            <a:ext cx="11156959" cy="4351338"/>
          </a:xfrm>
        </p:spPr>
        <p:txBody>
          <a:bodyPr rtlCol="0">
            <a:normAutofit lnSpcReduction="10000"/>
          </a:bodyPr>
          <a:lstStyle/>
          <a:p>
            <a:pPr marL="522288" lvl="1" indent="-342900" fontAlgn="auto">
              <a:lnSpc>
                <a:spcPct val="110000"/>
              </a:lnSpc>
              <a:spcAft>
                <a:spcPts val="0"/>
              </a:spcAft>
              <a:buFont typeface="Wingdings" panose="05000000000000000000" pitchFamily="2" charset="2"/>
              <a:buChar char="q"/>
              <a:defRPr/>
            </a:pPr>
            <a:r>
              <a:rPr lang="nl-NL" sz="2100" dirty="0" smtClean="0"/>
              <a:t>PP:</a:t>
            </a:r>
            <a:r>
              <a:rPr lang="nl-NL" sz="2100" i="1" dirty="0" smtClean="0"/>
              <a:t> “Het </a:t>
            </a:r>
            <a:r>
              <a:rPr lang="nl-NL" sz="2100" i="1" dirty="0"/>
              <a:t>Nationaal Archief werkt aan een lijst van voorkeursformaten. Indien toegepast, kan </a:t>
            </a:r>
            <a:r>
              <a:rPr lang="nl-NL" sz="2100" i="1" dirty="0" err="1"/>
              <a:t>preservation</a:t>
            </a:r>
            <a:r>
              <a:rPr lang="nl-NL" sz="2100" i="1" dirty="0"/>
              <a:t> - en daarmee de duurzame toegankelijkheid - makkelijker worden”</a:t>
            </a:r>
          </a:p>
          <a:p>
            <a:pPr marL="522288" lvl="1" indent="-342900" fontAlgn="auto">
              <a:lnSpc>
                <a:spcPct val="110000"/>
              </a:lnSpc>
              <a:spcAft>
                <a:spcPts val="0"/>
              </a:spcAft>
              <a:buFont typeface="Wingdings" panose="05000000000000000000" pitchFamily="2" charset="2"/>
              <a:buChar char="q"/>
              <a:defRPr/>
            </a:pPr>
            <a:endParaRPr lang="nl-NL" sz="2100" dirty="0" smtClean="0">
              <a:ea typeface="MS PGothic" pitchFamily="34" charset="-128"/>
            </a:endParaRPr>
          </a:p>
          <a:p>
            <a:pPr marL="522288" lvl="1" indent="-342900" fontAlgn="auto">
              <a:lnSpc>
                <a:spcPct val="110000"/>
              </a:lnSpc>
              <a:spcAft>
                <a:spcPts val="0"/>
              </a:spcAft>
              <a:buFont typeface="Wingdings" panose="05000000000000000000" pitchFamily="2" charset="2"/>
              <a:buChar char="q"/>
              <a:defRPr/>
            </a:pPr>
            <a:r>
              <a:rPr lang="nl-NL" sz="2100" dirty="0" smtClean="0">
                <a:ea typeface="MS PGothic" pitchFamily="34" charset="-128"/>
              </a:rPr>
              <a:t>Archiefregeling 2009: </a:t>
            </a:r>
          </a:p>
          <a:p>
            <a:pPr marL="522288" lvl="1" indent="-342900" fontAlgn="auto">
              <a:lnSpc>
                <a:spcPct val="110000"/>
              </a:lnSpc>
              <a:spcAft>
                <a:spcPts val="0"/>
              </a:spcAft>
              <a:buFont typeface="Wingdings" panose="05000000000000000000" pitchFamily="2" charset="2"/>
              <a:buChar char="q"/>
              <a:defRPr/>
            </a:pPr>
            <a:endParaRPr lang="nl-NL" sz="2100" dirty="0" smtClean="0">
              <a:ea typeface="MS PGothic" pitchFamily="34" charset="-128"/>
            </a:endParaRPr>
          </a:p>
          <a:p>
            <a:pPr marL="528638" indent="-355600" fontAlgn="auto">
              <a:spcAft>
                <a:spcPts val="0"/>
              </a:spcAft>
              <a:buFont typeface="Wingdings" panose="05000000000000000000" pitchFamily="2" charset="2"/>
              <a:buChar char="q"/>
              <a:defRPr/>
            </a:pPr>
            <a:endParaRPr lang="nl-NL" dirty="0" smtClean="0"/>
          </a:p>
          <a:p>
            <a:pPr marL="528638" indent="-355600" fontAlgn="auto">
              <a:spcAft>
                <a:spcPts val="0"/>
              </a:spcAft>
              <a:buFont typeface="Wingdings" panose="05000000000000000000" pitchFamily="2" charset="2"/>
              <a:buChar char="q"/>
              <a:defRPr/>
            </a:pPr>
            <a:endParaRPr lang="nl-NL" dirty="0" smtClean="0"/>
          </a:p>
          <a:p>
            <a:pPr marL="528638" indent="-355600" fontAlgn="auto">
              <a:spcAft>
                <a:spcPts val="0"/>
              </a:spcAft>
              <a:buFont typeface="Wingdings" panose="05000000000000000000" pitchFamily="2" charset="2"/>
              <a:buChar char="q"/>
              <a:defRPr/>
            </a:pPr>
            <a:endParaRPr lang="nl-NL" dirty="0"/>
          </a:p>
          <a:p>
            <a:pPr marL="528638" indent="-355600" fontAlgn="auto">
              <a:spcAft>
                <a:spcPts val="0"/>
              </a:spcAft>
              <a:buFont typeface="Wingdings" panose="05000000000000000000" pitchFamily="2" charset="2"/>
              <a:buChar char="q"/>
              <a:defRPr/>
            </a:pPr>
            <a:endParaRPr lang="nl-NL" dirty="0" smtClean="0"/>
          </a:p>
          <a:p>
            <a:pPr marL="528638" indent="-355600" fontAlgn="auto">
              <a:spcAft>
                <a:spcPts val="0"/>
              </a:spcAft>
              <a:buFont typeface="Wingdings" panose="05000000000000000000" pitchFamily="2" charset="2"/>
              <a:buChar char="q"/>
              <a:defRPr/>
            </a:pPr>
            <a:endParaRPr lang="nl-NL" dirty="0"/>
          </a:p>
          <a:p>
            <a:pPr marL="528638" lvl="1" indent="-355600" fontAlgn="auto">
              <a:spcBef>
                <a:spcPts val="1000"/>
              </a:spcBef>
              <a:spcAft>
                <a:spcPts val="0"/>
              </a:spcAft>
              <a:buFont typeface="Wingdings" panose="05000000000000000000" pitchFamily="2" charset="2"/>
              <a:buChar char="q"/>
              <a:defRPr/>
            </a:pPr>
            <a:r>
              <a:rPr lang="nl-NL" sz="2100" dirty="0" smtClean="0">
                <a:ea typeface="MS PGothic" pitchFamily="34" charset="-128"/>
              </a:rPr>
              <a:t>Hoe meer diversiteit, hoe groter de </a:t>
            </a:r>
            <a:r>
              <a:rPr lang="nl-NL" sz="2100" dirty="0" err="1" smtClean="0">
                <a:ea typeface="MS PGothic" pitchFamily="34" charset="-128"/>
              </a:rPr>
              <a:t>beheerslasten</a:t>
            </a:r>
            <a:endParaRPr lang="nl-NL" sz="2100" dirty="0">
              <a:ea typeface="MS PGothic" pitchFamily="34" charset="-128"/>
            </a:endParaRPr>
          </a:p>
          <a:p>
            <a:pPr marL="528638" indent="-355600" fontAlgn="auto">
              <a:spcAft>
                <a:spcPts val="0"/>
              </a:spcAft>
              <a:buFont typeface="Wingdings" panose="05000000000000000000" pitchFamily="2" charset="2"/>
              <a:buChar char="q"/>
              <a:defRPr/>
            </a:pPr>
            <a:endParaRPr lang="nl-NL" dirty="0" smtClean="0"/>
          </a:p>
          <a:p>
            <a:pPr eaLnBrk="1" fontAlgn="auto" hangingPunct="1">
              <a:spcAft>
                <a:spcPts val="0"/>
              </a:spcAft>
              <a:buFont typeface="Arial" panose="020B0604020202020204" pitchFamily="34" charset="0"/>
              <a:buNone/>
              <a:defRPr/>
            </a:pPr>
            <a:endParaRPr lang="nl-NL" dirty="0"/>
          </a:p>
        </p:txBody>
      </p:sp>
      <p:sp>
        <p:nvSpPr>
          <p:cNvPr id="14340" name="Tijdelijke aanduiding voor dianumm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rgbClr val="000000"/>
                </a:solidFill>
                <a:latin typeface="Verdana" pitchFamily="34" charset="0"/>
                <a:cs typeface="Arial" charset="0"/>
              </a:defRPr>
            </a:lvl1pPr>
            <a:lvl2pPr marL="742950" indent="-285750" eaLnBrk="0" hangingPunct="0">
              <a:defRPr sz="2600">
                <a:solidFill>
                  <a:srgbClr val="000000"/>
                </a:solidFill>
                <a:latin typeface="Verdana" pitchFamily="34" charset="0"/>
                <a:cs typeface="Arial" charset="0"/>
              </a:defRPr>
            </a:lvl2pPr>
            <a:lvl3pPr marL="1143000" indent="-228600" eaLnBrk="0" hangingPunct="0">
              <a:defRPr sz="2600">
                <a:solidFill>
                  <a:srgbClr val="000000"/>
                </a:solidFill>
                <a:latin typeface="Verdana" pitchFamily="34" charset="0"/>
                <a:cs typeface="Arial" charset="0"/>
              </a:defRPr>
            </a:lvl3pPr>
            <a:lvl4pPr marL="1600200" indent="-228600" eaLnBrk="0" hangingPunct="0">
              <a:defRPr sz="2600">
                <a:solidFill>
                  <a:srgbClr val="000000"/>
                </a:solidFill>
                <a:latin typeface="Verdana" pitchFamily="34" charset="0"/>
                <a:cs typeface="Arial" charset="0"/>
              </a:defRPr>
            </a:lvl4pPr>
            <a:lvl5pPr marL="2057400" indent="-228600" eaLnBrk="0" hangingPunct="0">
              <a:defRPr sz="2600">
                <a:solidFill>
                  <a:srgbClr val="000000"/>
                </a:solidFill>
                <a:latin typeface="Verdana" pitchFamily="34" charset="0"/>
                <a:cs typeface="Arial" charset="0"/>
              </a:defRPr>
            </a:lvl5pPr>
            <a:lvl6pPr marL="2514600" indent="-228600" eaLnBrk="0" fontAlgn="base" hangingPunct="0">
              <a:spcBef>
                <a:spcPct val="0"/>
              </a:spcBef>
              <a:spcAft>
                <a:spcPct val="0"/>
              </a:spcAft>
              <a:defRPr sz="2600">
                <a:solidFill>
                  <a:srgbClr val="000000"/>
                </a:solidFill>
                <a:latin typeface="Verdana" pitchFamily="34" charset="0"/>
                <a:cs typeface="Arial" charset="0"/>
              </a:defRPr>
            </a:lvl6pPr>
            <a:lvl7pPr marL="2971800" indent="-228600" eaLnBrk="0" fontAlgn="base" hangingPunct="0">
              <a:spcBef>
                <a:spcPct val="0"/>
              </a:spcBef>
              <a:spcAft>
                <a:spcPct val="0"/>
              </a:spcAft>
              <a:defRPr sz="2600">
                <a:solidFill>
                  <a:srgbClr val="000000"/>
                </a:solidFill>
                <a:latin typeface="Verdana" pitchFamily="34" charset="0"/>
                <a:cs typeface="Arial" charset="0"/>
              </a:defRPr>
            </a:lvl7pPr>
            <a:lvl8pPr marL="3429000" indent="-228600" eaLnBrk="0" fontAlgn="base" hangingPunct="0">
              <a:spcBef>
                <a:spcPct val="0"/>
              </a:spcBef>
              <a:spcAft>
                <a:spcPct val="0"/>
              </a:spcAft>
              <a:defRPr sz="2600">
                <a:solidFill>
                  <a:srgbClr val="000000"/>
                </a:solidFill>
                <a:latin typeface="Verdana" pitchFamily="34" charset="0"/>
                <a:cs typeface="Arial" charset="0"/>
              </a:defRPr>
            </a:lvl8pPr>
            <a:lvl9pPr marL="3886200" indent="-228600" eaLnBrk="0" fontAlgn="base" hangingPunct="0">
              <a:spcBef>
                <a:spcPct val="0"/>
              </a:spcBef>
              <a:spcAft>
                <a:spcPct val="0"/>
              </a:spcAft>
              <a:defRPr sz="2600">
                <a:solidFill>
                  <a:srgbClr val="000000"/>
                </a:solidFill>
                <a:latin typeface="Verdana" pitchFamily="34" charset="0"/>
                <a:cs typeface="Arial" charset="0"/>
              </a:defRPr>
            </a:lvl9pPr>
          </a:lstStyle>
          <a:p>
            <a:fld id="{D3ED8E51-EA27-4674-9528-E81154AA1033}" type="slidenum">
              <a:rPr lang="nl-NL" altLang="nl-NL" sz="1000" smtClean="0">
                <a:solidFill>
                  <a:schemeClr val="tx1"/>
                </a:solidFill>
                <a:latin typeface="Calibri" pitchFamily="34" charset="0"/>
              </a:rPr>
              <a:pPr/>
              <a:t>8</a:t>
            </a:fld>
            <a:endParaRPr lang="nl-NL" altLang="nl-NL" sz="1000" dirty="0" smtClean="0">
              <a:solidFill>
                <a:schemeClr val="tx1"/>
              </a:solidFill>
              <a:latin typeface="Calibri" pitchFamily="34" charset="0"/>
            </a:endParaRPr>
          </a:p>
        </p:txBody>
      </p:sp>
      <p:sp>
        <p:nvSpPr>
          <p:cNvPr id="7" name="shpDatum"/>
          <p:cNvSpPr txBox="1">
            <a:spLocks noChangeArrowheads="1"/>
          </p:cNvSpPr>
          <p:nvPr/>
        </p:nvSpPr>
        <p:spPr bwMode="auto">
          <a:xfrm>
            <a:off x="733425" y="6380163"/>
            <a:ext cx="1106805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nl-NL"/>
            </a:defPPr>
            <a:lvl1pPr algn="l" rtl="0" eaLnBrk="0" fontAlgn="base" hangingPunct="0">
              <a:lnSpc>
                <a:spcPct val="90000"/>
              </a:lnSpc>
              <a:spcBef>
                <a:spcPts val="1000"/>
              </a:spcBef>
              <a:spcAft>
                <a:spcPct val="0"/>
              </a:spcAft>
              <a:buFont typeface="Arial" charset="0"/>
              <a:buChar char="•"/>
              <a:defRPr sz="2800" kern="1200">
                <a:solidFill>
                  <a:schemeClr val="tx1"/>
                </a:solidFill>
                <a:latin typeface="Calibri" pitchFamily="34" charset="0"/>
                <a:ea typeface="+mn-ea"/>
                <a:cs typeface="Arial" pitchFamily="34" charset="0"/>
              </a:defRPr>
            </a:lvl1pPr>
            <a:lvl2pPr marL="742950" indent="-285750" algn="l" rtl="0" eaLnBrk="0" fontAlgn="base" hangingPunct="0">
              <a:lnSpc>
                <a:spcPct val="90000"/>
              </a:lnSpc>
              <a:spcBef>
                <a:spcPts val="500"/>
              </a:spcBef>
              <a:spcAft>
                <a:spcPct val="0"/>
              </a:spcAft>
              <a:buFont typeface="Arial" charset="0"/>
              <a:buChar char="•"/>
              <a:defRPr sz="2400" kern="1200">
                <a:solidFill>
                  <a:schemeClr val="tx1"/>
                </a:solidFill>
                <a:latin typeface="Calibri" pitchFamily="34" charset="0"/>
                <a:ea typeface="+mn-ea"/>
                <a:cs typeface="Arial"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Calibri" pitchFamily="34" charset="0"/>
                <a:ea typeface="+mn-ea"/>
                <a:cs typeface="Arial"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5pPr>
            <a:lvl6pPr marL="25146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6pPr>
            <a:lvl7pPr marL="29718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7pPr>
            <a:lvl8pPr marL="34290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8pPr>
            <a:lvl9pPr marL="38862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9pPr>
          </a:lstStyle>
          <a:p>
            <a:pPr>
              <a:buNone/>
            </a:pPr>
            <a:r>
              <a:rPr lang="nl-NL" altLang="nl-NL" sz="1000" dirty="0">
                <a:latin typeface="Arial" pitchFamily="34" charset="0"/>
              </a:rPr>
              <a:t>NA Voorkeursformaten - KIA kennisbijeenkomst 15-04-2019</a:t>
            </a:r>
            <a:endParaRPr lang="nl-NL" altLang="nl-NL" sz="100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17" y="3362984"/>
            <a:ext cx="11026442" cy="218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9499028"/>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95325" y="449263"/>
            <a:ext cx="9075738" cy="576262"/>
          </a:xfrm>
        </p:spPr>
        <p:txBody>
          <a:bodyPr/>
          <a:lstStyle/>
          <a:p>
            <a:r>
              <a:rPr lang="nl-NL" dirty="0" smtClean="0"/>
              <a:t>Wat zijn </a:t>
            </a:r>
            <a:r>
              <a:rPr lang="nl-NL" dirty="0" smtClean="0"/>
              <a:t>de voorkeursformaten</a:t>
            </a:r>
            <a:r>
              <a:rPr lang="nl-NL" dirty="0" smtClean="0"/>
              <a:t>?</a:t>
            </a:r>
            <a:endParaRPr lang="nl-NL" dirty="0"/>
          </a:p>
        </p:txBody>
      </p:sp>
      <p:sp>
        <p:nvSpPr>
          <p:cNvPr id="9" name="Tijdelijke aanduiding voor dianummer 4"/>
          <p:cNvSpPr txBox="1">
            <a:spLocks/>
          </p:cNvSpPr>
          <p:nvPr/>
        </p:nvSpPr>
        <p:spPr bwMode="auto">
          <a:xfrm>
            <a:off x="8610600" y="6356350"/>
            <a:ext cx="27432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nl-NL"/>
            </a:defPPr>
            <a:lvl1pPr algn="r">
              <a:defRPr sz="1200" b="0" i="0">
                <a:latin typeface="Calibri" pitchFamily="34" charset="0"/>
                <a:cs typeface="+mn-cs"/>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fld id="{F77A42A8-A2C5-4570-9502-FD57F0EE89FD}" type="slidenum">
              <a:rPr lang="nl-NL" altLang="nl-NL"/>
              <a:pPr/>
              <a:t>9</a:t>
            </a:fld>
            <a:endParaRPr lang="nl-NL" altLang="nl-NL" dirty="0"/>
          </a:p>
        </p:txBody>
      </p:sp>
      <p:sp>
        <p:nvSpPr>
          <p:cNvPr id="7" name="shpDatum"/>
          <p:cNvSpPr txBox="1">
            <a:spLocks noChangeArrowheads="1"/>
          </p:cNvSpPr>
          <p:nvPr/>
        </p:nvSpPr>
        <p:spPr bwMode="auto">
          <a:xfrm>
            <a:off x="733425" y="6380163"/>
            <a:ext cx="11068050" cy="363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nl-NL"/>
            </a:defPPr>
            <a:lvl1pPr algn="l" rtl="0" eaLnBrk="0" fontAlgn="base" hangingPunct="0">
              <a:lnSpc>
                <a:spcPct val="90000"/>
              </a:lnSpc>
              <a:spcBef>
                <a:spcPts val="1000"/>
              </a:spcBef>
              <a:spcAft>
                <a:spcPct val="0"/>
              </a:spcAft>
              <a:buFont typeface="Arial" charset="0"/>
              <a:buChar char="•"/>
              <a:defRPr sz="2800" kern="1200">
                <a:solidFill>
                  <a:schemeClr val="tx1"/>
                </a:solidFill>
                <a:latin typeface="Calibri" pitchFamily="34" charset="0"/>
                <a:ea typeface="+mn-ea"/>
                <a:cs typeface="Arial" pitchFamily="34" charset="0"/>
              </a:defRPr>
            </a:lvl1pPr>
            <a:lvl2pPr marL="742950" indent="-285750" algn="l" rtl="0" eaLnBrk="0" fontAlgn="base" hangingPunct="0">
              <a:lnSpc>
                <a:spcPct val="90000"/>
              </a:lnSpc>
              <a:spcBef>
                <a:spcPts val="500"/>
              </a:spcBef>
              <a:spcAft>
                <a:spcPct val="0"/>
              </a:spcAft>
              <a:buFont typeface="Arial" charset="0"/>
              <a:buChar char="•"/>
              <a:defRPr sz="2400" kern="1200">
                <a:solidFill>
                  <a:schemeClr val="tx1"/>
                </a:solidFill>
                <a:latin typeface="Calibri" pitchFamily="34" charset="0"/>
                <a:ea typeface="+mn-ea"/>
                <a:cs typeface="Arial" pitchFamily="34"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Calibri" pitchFamily="34" charset="0"/>
                <a:ea typeface="+mn-ea"/>
                <a:cs typeface="Arial" pitchFamily="34"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5pPr>
            <a:lvl6pPr marL="25146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6pPr>
            <a:lvl7pPr marL="29718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7pPr>
            <a:lvl8pPr marL="34290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8pPr>
            <a:lvl9pPr marL="3886200" indent="-228600" algn="l" defTabSz="914400" rtl="0" eaLnBrk="0" fontAlgn="base" latinLnBrk="0" hangingPunct="0">
              <a:lnSpc>
                <a:spcPct val="90000"/>
              </a:lnSpc>
              <a:spcBef>
                <a:spcPts val="500"/>
              </a:spcBef>
              <a:spcAft>
                <a:spcPct val="0"/>
              </a:spcAft>
              <a:buFont typeface="Arial" charset="0"/>
              <a:buChar char="•"/>
              <a:defRPr kern="1200">
                <a:solidFill>
                  <a:schemeClr val="tx1"/>
                </a:solidFill>
                <a:latin typeface="Calibri" pitchFamily="34" charset="0"/>
                <a:ea typeface="+mn-ea"/>
                <a:cs typeface="Arial" pitchFamily="34" charset="0"/>
              </a:defRPr>
            </a:lvl9pPr>
          </a:lstStyle>
          <a:p>
            <a:pPr>
              <a:buNone/>
            </a:pPr>
            <a:r>
              <a:rPr lang="nl-NL" altLang="nl-NL" sz="1000" dirty="0">
                <a:latin typeface="Arial" pitchFamily="34" charset="0"/>
              </a:rPr>
              <a:t>NA Voorkeursformaten - KIA kennisbijeenkomst 15-04-2019</a:t>
            </a:r>
            <a:endParaRPr lang="nl-NL" altLang="nl-NL" sz="1000" dirty="0"/>
          </a:p>
        </p:txBody>
      </p:sp>
      <p:pic>
        <p:nvPicPr>
          <p:cNvPr id="1026" name="Picture 2" descr="\\Owwnlfs007\users007$\plucker\My Pictures\digitalbevaring.dk\ChosingFormats_DigitalPreserv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 y="1182409"/>
            <a:ext cx="6701527" cy="5040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294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NA algemeen (Nederlands)">
  <a:themeElements>
    <a:clrScheme name="NA">
      <a:dk1>
        <a:srgbClr val="000000"/>
      </a:dk1>
      <a:lt1>
        <a:srgbClr val="FFFFFF"/>
      </a:lt1>
      <a:dk2>
        <a:srgbClr val="0E6A9C"/>
      </a:dk2>
      <a:lt2>
        <a:srgbClr val="E7E6E6"/>
      </a:lt2>
      <a:accent1>
        <a:srgbClr val="009DE3"/>
      </a:accent1>
      <a:accent2>
        <a:srgbClr val="0E6A9C"/>
      </a:accent2>
      <a:accent3>
        <a:srgbClr val="92CCE7"/>
      </a:accent3>
      <a:accent4>
        <a:srgbClr val="A70D61"/>
      </a:accent4>
      <a:accent5>
        <a:srgbClr val="C70E5D"/>
      </a:accent5>
      <a:accent6>
        <a:srgbClr val="EF95CC"/>
      </a:accent6>
      <a:hlink>
        <a:srgbClr val="0563C1"/>
      </a:hlink>
      <a:folHlink>
        <a:srgbClr val="954F72"/>
      </a:folHlink>
    </a:clrScheme>
    <a:fontScheme name="NA">
      <a:majorFont>
        <a:latin typeface="MarkPro-Bold"/>
        <a:ea typeface=""/>
        <a:cs typeface=""/>
      </a:majorFont>
      <a:minorFont>
        <a:latin typeface="MarkPro-Book"/>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NA_Presentatie_Publiek_V3.potx" id="{B9376726-9FFA-4BC6-A308-2F72614229A1}" vid="{BC85156F-0EFB-4FD0-A055-488CF7053203}"/>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434F8E-A79C-4B37-943D-4CEC486656E4}"/>
</file>

<file path=customXml/itemProps2.xml><?xml version="1.0" encoding="utf-8"?>
<ds:datastoreItem xmlns:ds="http://schemas.openxmlformats.org/officeDocument/2006/customXml" ds:itemID="{E8D2F451-0A4E-41EC-9BC5-9AC5622CC3DE}"/>
</file>

<file path=docProps/app.xml><?xml version="1.0" encoding="utf-8"?>
<Properties xmlns="http://schemas.openxmlformats.org/officeDocument/2006/extended-properties" xmlns:vt="http://schemas.openxmlformats.org/officeDocument/2006/docPropsVTypes">
  <Template>Powerpoint NA algemeen (Nederlands)</Template>
  <TotalTime>939</TotalTime>
  <Words>1853</Words>
  <Application>Microsoft Office PowerPoint</Application>
  <PresentationFormat>Aangepast</PresentationFormat>
  <Paragraphs>358</Paragraphs>
  <Slides>26</Slides>
  <Notes>24</Notes>
  <HiddenSlides>0</HiddenSlides>
  <MMClips>0</MMClips>
  <ScaleCrop>false</ScaleCrop>
  <HeadingPairs>
    <vt:vector size="4" baseType="variant">
      <vt:variant>
        <vt:lpstr>Thema</vt:lpstr>
      </vt:variant>
      <vt:variant>
        <vt:i4>1</vt:i4>
      </vt:variant>
      <vt:variant>
        <vt:lpstr>Diatitels</vt:lpstr>
      </vt:variant>
      <vt:variant>
        <vt:i4>26</vt:i4>
      </vt:variant>
    </vt:vector>
  </HeadingPairs>
  <TitlesOfParts>
    <vt:vector size="27" baseType="lpstr">
      <vt:lpstr>Powerpoint NA algemeen (Nederlands)</vt:lpstr>
      <vt:lpstr>PowerPoint-presentatie</vt:lpstr>
      <vt:lpstr>Kennismaken</vt:lpstr>
      <vt:lpstr>Inhoud</vt:lpstr>
      <vt:lpstr>Waarom voorkeursformaten?</vt:lpstr>
      <vt:lpstr>Preservation Policy (2015)</vt:lpstr>
      <vt:lpstr>PowerPoint-presentatie</vt:lpstr>
      <vt:lpstr>Enerzijds …</vt:lpstr>
      <vt:lpstr>Anderzijds …</vt:lpstr>
      <vt:lpstr>Wat zijn de voorkeursformaten?</vt:lpstr>
      <vt:lpstr>Voorkeursformaten - criteria</vt:lpstr>
      <vt:lpstr>Kanttekening</vt:lpstr>
      <vt:lpstr>Informatiesoorten</vt:lpstr>
      <vt:lpstr>Voorkeurs- en acceptabele formaten</vt:lpstr>
      <vt:lpstr>Hoe gebruiken we voorkeursformaten?</vt:lpstr>
      <vt:lpstr>Website Nationaal Archief</vt:lpstr>
      <vt:lpstr>Gebruiken bij</vt:lpstr>
      <vt:lpstr>Preservation bij impactanalyses: Gespreksonderwerpen &amp; tools</vt:lpstr>
      <vt:lpstr>Welke vragen stellen we? </vt:lpstr>
      <vt:lpstr>Voorkeurs- en acceptabele formaten</vt:lpstr>
      <vt:lpstr>Hoe verder?</vt:lpstr>
      <vt:lpstr>Voorkeursformaten 2.0 - updaten</vt:lpstr>
      <vt:lpstr>Voorkeursformaten 2.0 - updaten</vt:lpstr>
      <vt:lpstr>Voorkeursformaten 2.0 - uitbreiden</vt:lpstr>
      <vt:lpstr>Voorkeursformaten 2.0 - verdiepen</vt:lpstr>
      <vt:lpstr>Voorkeursformaten 2.0</vt:lpstr>
      <vt:lpstr>PowerPoint-presentatie</vt:lpstr>
    </vt:vector>
  </TitlesOfParts>
  <Company>Ministerie van OCW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Lucker, Pepijn</dc:creator>
  <cp:lastModifiedBy>Lucker, Pepijn</cp:lastModifiedBy>
  <cp:revision>95</cp:revision>
  <dcterms:created xsi:type="dcterms:W3CDTF">2018-06-05T07:54:05Z</dcterms:created>
  <dcterms:modified xsi:type="dcterms:W3CDTF">2019-04-15T06:56:54Z</dcterms:modified>
</cp:coreProperties>
</file>