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06" r:id="rId2"/>
    <p:sldId id="292" r:id="rId3"/>
    <p:sldId id="293" r:id="rId4"/>
    <p:sldId id="298" r:id="rId5"/>
    <p:sldId id="307" r:id="rId6"/>
  </p:sldIdLst>
  <p:sldSz cx="9144000" cy="5715000" type="screen16x10"/>
  <p:notesSz cx="6858000" cy="9144000"/>
  <p:defaultTextStyle>
    <a:defPPr>
      <a:defRPr lang="en-US"/>
    </a:defPPr>
    <a:lvl1pPr marL="0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454F4E"/>
    <a:srgbClr val="B2241C"/>
    <a:srgbClr val="252525"/>
    <a:srgbClr val="DFECE5"/>
    <a:srgbClr val="91BEE2"/>
    <a:srgbClr val="B6B6B6"/>
    <a:srgbClr val="D4D4D4"/>
    <a:srgbClr val="3483CB"/>
    <a:srgbClr val="115AB6"/>
    <a:srgbClr val="1871C3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28" y="-33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printerSettings" Target="printerSettings/printerSettings1.bin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25403-A7D0-2E40-9E54-FEAD79DB24CA}" type="datetimeFigureOut">
              <a:rPr lang="en-US" smtClean="0"/>
              <a:pPr/>
              <a:t>6/22/15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40844-A856-9548-99F4-502956840DA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8714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53169-6C1E-A646-BF3A-8DEF13073AC4}" type="datetimeFigureOut">
              <a:rPr lang="en-US" smtClean="0"/>
              <a:pPr/>
              <a:t>6/22/15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F4882-1054-B44C-BA0D-CAA2F0D9E5D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22456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97133" y="1728864"/>
            <a:ext cx="4361071" cy="1105632"/>
          </a:xfrm>
        </p:spPr>
        <p:txBody>
          <a:bodyPr anchor="b" anchorCtr="0">
            <a:normAutofit/>
          </a:bodyPr>
          <a:lstStyle>
            <a:lvl1pPr algn="r">
              <a:lnSpc>
                <a:spcPct val="90000"/>
              </a:lnSpc>
              <a:defRPr sz="2800" b="0" i="0" baseline="0">
                <a:solidFill>
                  <a:srgbClr val="3483CB"/>
                </a:solidFill>
                <a:latin typeface="Geogrotesque SemiBold"/>
                <a:cs typeface="Geogrotesque Semi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7133" y="2843699"/>
            <a:ext cx="4361071" cy="736749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4B4C4C"/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352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www.spinque.com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512C1986-2544-9946-93D7-84DC4483B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266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www.spinque.com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512C1986-2544-9946-93D7-84DC4483B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75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4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2" y="5277611"/>
            <a:ext cx="548699" cy="43724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442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000">
                <a:solidFill>
                  <a:srgbClr val="3483C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646669"/>
                </a:solidFill>
              </a:defRPr>
            </a:lvl1pPr>
            <a:lvl2pPr>
              <a:defRPr sz="2400">
                <a:solidFill>
                  <a:srgbClr val="646669"/>
                </a:solidFill>
              </a:defRPr>
            </a:lvl2pPr>
            <a:lvl3pPr>
              <a:defRPr sz="2000">
                <a:solidFill>
                  <a:srgbClr val="646669"/>
                </a:solidFill>
              </a:defRPr>
            </a:lvl3pPr>
            <a:lvl4pPr>
              <a:defRPr sz="1800">
                <a:solidFill>
                  <a:srgbClr val="646669"/>
                </a:solidFill>
              </a:defRPr>
            </a:lvl4pPr>
            <a:lvl5pPr>
              <a:defRPr sz="1800">
                <a:solidFill>
                  <a:srgbClr val="64666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181366"/>
            <a:ext cx="8229600" cy="0"/>
          </a:xfrm>
          <a:prstGeom prst="line">
            <a:avLst/>
          </a:prstGeom>
          <a:ln w="50800" cap="rnd" cmpd="sng">
            <a:solidFill>
              <a:srgbClr val="4F81BD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135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www.spinque.com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512C1986-2544-9946-93D7-84DC4483B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349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000">
                <a:solidFill>
                  <a:srgbClr val="00AEE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www.spinque.com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512C1986-2544-9946-93D7-84DC4483B3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81366"/>
            <a:ext cx="8229600" cy="0"/>
          </a:xfrm>
          <a:prstGeom prst="line">
            <a:avLst/>
          </a:prstGeom>
          <a:ln w="50800" cap="rnd" cmpd="sng">
            <a:solidFill>
              <a:srgbClr val="00AEEF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4131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EE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5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5" indent="0">
              <a:buNone/>
              <a:defRPr sz="1600" b="1"/>
            </a:lvl6pPr>
            <a:lvl7pPr marL="2742990" indent="0">
              <a:buNone/>
              <a:defRPr sz="1600" b="1"/>
            </a:lvl7pPr>
            <a:lvl8pPr marL="3200155" indent="0">
              <a:buNone/>
              <a:defRPr sz="1600" b="1"/>
            </a:lvl8pPr>
            <a:lvl9pPr marL="36573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5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5" indent="0">
              <a:buNone/>
              <a:defRPr sz="1600" b="1"/>
            </a:lvl6pPr>
            <a:lvl7pPr marL="2742990" indent="0">
              <a:buNone/>
              <a:defRPr sz="1600" b="1"/>
            </a:lvl7pPr>
            <a:lvl8pPr marL="3200155" indent="0">
              <a:buNone/>
              <a:defRPr sz="1600" b="1"/>
            </a:lvl8pPr>
            <a:lvl9pPr marL="36573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www.spinque.com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512C1986-2544-9946-93D7-84DC4483B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7038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000">
                <a:solidFill>
                  <a:srgbClr val="00AEE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www.spinque.com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512C1986-2544-9946-93D7-84DC4483B3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8243" y="1181366"/>
            <a:ext cx="8229600" cy="0"/>
          </a:xfrm>
          <a:prstGeom prst="line">
            <a:avLst/>
          </a:prstGeom>
          <a:ln w="50800" cap="rnd" cmpd="sng">
            <a:solidFill>
              <a:srgbClr val="00AEEF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319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www.spinque.com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512C1986-2544-9946-93D7-84DC4483B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97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5" indent="0">
              <a:buNone/>
              <a:defRPr sz="900"/>
            </a:lvl4pPr>
            <a:lvl5pPr marL="1828660" indent="0">
              <a:buNone/>
              <a:defRPr sz="900"/>
            </a:lvl5pPr>
            <a:lvl6pPr marL="2285825" indent="0">
              <a:buNone/>
              <a:defRPr sz="900"/>
            </a:lvl6pPr>
            <a:lvl7pPr marL="2742990" indent="0">
              <a:buNone/>
              <a:defRPr sz="900"/>
            </a:lvl7pPr>
            <a:lvl8pPr marL="3200155" indent="0">
              <a:buNone/>
              <a:defRPr sz="900"/>
            </a:lvl8pPr>
            <a:lvl9pPr marL="36573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www.spinque.com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512C1986-2544-9946-93D7-84DC4483B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456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0" indent="0">
              <a:buNone/>
              <a:defRPr sz="2400"/>
            </a:lvl3pPr>
            <a:lvl4pPr marL="1371495" indent="0">
              <a:buNone/>
              <a:defRPr sz="2000"/>
            </a:lvl4pPr>
            <a:lvl5pPr marL="1828660" indent="0">
              <a:buNone/>
              <a:defRPr sz="2000"/>
            </a:lvl5pPr>
            <a:lvl6pPr marL="2285825" indent="0">
              <a:buNone/>
              <a:defRPr sz="2000"/>
            </a:lvl6pPr>
            <a:lvl7pPr marL="2742990" indent="0">
              <a:buNone/>
              <a:defRPr sz="2000"/>
            </a:lvl7pPr>
            <a:lvl8pPr marL="3200155" indent="0">
              <a:buNone/>
              <a:defRPr sz="2000"/>
            </a:lvl8pPr>
            <a:lvl9pPr marL="365732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5" indent="0">
              <a:buNone/>
              <a:defRPr sz="900"/>
            </a:lvl4pPr>
            <a:lvl5pPr marL="1828660" indent="0">
              <a:buNone/>
              <a:defRPr sz="900"/>
            </a:lvl5pPr>
            <a:lvl6pPr marL="2285825" indent="0">
              <a:buNone/>
              <a:defRPr sz="900"/>
            </a:lvl6pPr>
            <a:lvl7pPr marL="2742990" indent="0">
              <a:buNone/>
              <a:defRPr sz="900"/>
            </a:lvl7pPr>
            <a:lvl8pPr marL="3200155" indent="0">
              <a:buNone/>
              <a:defRPr sz="900"/>
            </a:lvl8pPr>
            <a:lvl9pPr marL="36573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www.spinque.com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512C1986-2544-9946-93D7-84DC4483B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839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hyperlink" Target="http://www.spinque.com" TargetMode="Externa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200">
                <a:solidFill>
                  <a:srgbClr val="00AEEF"/>
                </a:solidFill>
              </a:defRPr>
            </a:lvl1pPr>
          </a:lstStyle>
          <a:p>
            <a:r>
              <a:rPr lang="en-US" noProof="0" dirty="0" err="1" smtClean="0"/>
              <a:t>www.spinque.com</a:t>
            </a:r>
            <a:endParaRPr lang="en-US" noProof="0" dirty="0"/>
          </a:p>
        </p:txBody>
      </p:sp>
      <p:pic>
        <p:nvPicPr>
          <p:cNvPr id="10" name="Picture 5">
            <a:hlinkClick r:id="rId14" tooltip="www.spinque.com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5300" y="5296960"/>
            <a:ext cx="1340396" cy="30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85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457165" rtl="0" eaLnBrk="1" latinLnBrk="0" hangingPunct="1">
        <a:spcBef>
          <a:spcPct val="0"/>
        </a:spcBef>
        <a:buNone/>
        <a:defRPr sz="3000" b="0" i="0" kern="1200">
          <a:solidFill>
            <a:srgbClr val="00AEEF"/>
          </a:solidFill>
          <a:latin typeface="Geogrotesque SemiBold"/>
          <a:ea typeface="+mj-ea"/>
          <a:cs typeface="Geogrotesque SemiBold"/>
        </a:defRPr>
      </a:lvl1pPr>
    </p:titleStyle>
    <p:bodyStyle>
      <a:lvl1pPr marL="342874" indent="-342874" algn="l" defTabSz="457165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646669"/>
          </a:solidFill>
          <a:latin typeface="Geogrotesque Regular"/>
          <a:ea typeface="+mn-ea"/>
          <a:cs typeface="Geogrotesque Regular"/>
        </a:defRPr>
      </a:lvl1pPr>
      <a:lvl2pPr marL="742893" indent="-285728" algn="l" defTabSz="457165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646669"/>
          </a:solidFill>
          <a:latin typeface="Geogrotesque Regular"/>
          <a:ea typeface="+mn-ea"/>
          <a:cs typeface="Geogrotesque Regular"/>
        </a:defRPr>
      </a:lvl2pPr>
      <a:lvl3pPr marL="1142913" indent="-228583" algn="l" defTabSz="45716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646669"/>
          </a:solidFill>
          <a:latin typeface="Geogrotesque Regular"/>
          <a:ea typeface="+mn-ea"/>
          <a:cs typeface="Geogrotesque Regular"/>
        </a:defRPr>
      </a:lvl3pPr>
      <a:lvl4pPr marL="1600078" indent="-228583" algn="l" defTabSz="457165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646669"/>
          </a:solidFill>
          <a:latin typeface="Geogrotesque Regular"/>
          <a:ea typeface="+mn-ea"/>
          <a:cs typeface="Geogrotesque Regular"/>
        </a:defRPr>
      </a:lvl4pPr>
      <a:lvl5pPr marL="2057243" indent="-228583" algn="l" defTabSz="457165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646669"/>
          </a:solidFill>
          <a:latin typeface="Geogrotesque Regular"/>
          <a:ea typeface="+mn-ea"/>
          <a:cs typeface="Geogrotesque Regular"/>
        </a:defRPr>
      </a:lvl5pPr>
      <a:lvl6pPr marL="2514408" indent="-228583" algn="l" defTabSz="45716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3" indent="-228583" algn="l" defTabSz="45716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8" indent="-228583" algn="l" defTabSz="45716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3" indent="-228583" algn="l" defTabSz="45716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0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5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0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5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0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5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0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cultuurlink.beeldengeluid.nl/tes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647700" y="2474815"/>
            <a:ext cx="8039100" cy="11056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483CB"/>
              </a:buClr>
              <a:buSzPct val="25000"/>
              <a:buFont typeface="Geo"/>
              <a:buNone/>
            </a:pPr>
            <a:r>
              <a:rPr lang="en-US" sz="4400" b="0" i="0" u="none" strike="noStrike" cap="none" baseline="0" dirty="0" err="1" smtClean="0">
                <a:solidFill>
                  <a:srgbClr val="3483CB"/>
                </a:solidFill>
                <a:latin typeface="Geo"/>
                <a:ea typeface="Geo"/>
                <a:cs typeface="Geo"/>
                <a:sym typeface="Geo"/>
              </a:rPr>
              <a:t>Linken</a:t>
            </a:r>
            <a:r>
              <a:rPr lang="en-US" sz="4400" b="0" i="0" u="none" strike="noStrike" cap="none" baseline="0" dirty="0" smtClean="0">
                <a:solidFill>
                  <a:srgbClr val="3483CB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en-US" sz="4400" dirty="0" err="1" smtClean="0">
                <a:latin typeface="Geo"/>
                <a:ea typeface="Geo"/>
                <a:cs typeface="Geo"/>
                <a:sym typeface="Geo"/>
              </a:rPr>
              <a:t>voor</a:t>
            </a:r>
            <a:r>
              <a:rPr lang="en-US" sz="4400" b="0" i="0" u="none" strike="noStrike" cap="none" baseline="0" dirty="0" smtClean="0">
                <a:solidFill>
                  <a:srgbClr val="3483CB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en-US" sz="4400" dirty="0" err="1" smtClean="0">
                <a:latin typeface="Geo"/>
                <a:ea typeface="Geo"/>
                <a:cs typeface="Geo"/>
                <a:sym typeface="Geo"/>
              </a:rPr>
              <a:t>doelgericht</a:t>
            </a:r>
            <a:r>
              <a:rPr lang="en-US" sz="4400" dirty="0" smtClean="0">
                <a:latin typeface="Geo"/>
                <a:ea typeface="Geo"/>
                <a:cs typeface="Geo"/>
                <a:sym typeface="Geo"/>
              </a:rPr>
              <a:t> </a:t>
            </a:r>
            <a:r>
              <a:rPr lang="en-US" sz="4400" dirty="0" err="1" smtClean="0">
                <a:latin typeface="Geo"/>
                <a:ea typeface="Geo"/>
                <a:cs typeface="Geo"/>
                <a:sym typeface="Geo"/>
              </a:rPr>
              <a:t>zoeken</a:t>
            </a:r>
            <a:endParaRPr lang="en-US" sz="4400" b="0" i="0" u="none" strike="noStrike" cap="none" baseline="0" dirty="0">
              <a:solidFill>
                <a:srgbClr val="3483CB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647700" y="3589650"/>
            <a:ext cx="7353301" cy="1223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B4C4C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err="1" smtClean="0">
                <a:solidFill>
                  <a:srgbClr val="4B4C4C"/>
                </a:solidFill>
                <a:latin typeface="Geo"/>
                <a:ea typeface="Geo"/>
                <a:cs typeface="Geo"/>
                <a:sym typeface="Geo"/>
              </a:rPr>
              <a:t>Michiel</a:t>
            </a:r>
            <a:r>
              <a:rPr lang="en-US" sz="2000" b="0" i="0" u="none" strike="noStrike" cap="none" baseline="0" dirty="0" smtClean="0">
                <a:solidFill>
                  <a:srgbClr val="4B4C4C"/>
                </a:solidFill>
                <a:latin typeface="Geo"/>
                <a:ea typeface="Geo"/>
                <a:cs typeface="Geo"/>
                <a:sym typeface="Geo"/>
              </a:rPr>
              <a:t> Hildebrand</a:t>
            </a:r>
            <a:r>
              <a:rPr lang="en-US" sz="2000" b="0" i="0" u="none" strike="noStrike" cap="none" dirty="0" smtClean="0">
                <a:solidFill>
                  <a:srgbClr val="4B4C4C"/>
                </a:solidFill>
                <a:latin typeface="Geo"/>
                <a:ea typeface="Geo"/>
                <a:cs typeface="Geo"/>
                <a:sym typeface="Geo"/>
              </a:rPr>
              <a:t> (Spinque)</a:t>
            </a:r>
            <a:endParaRPr lang="en-US" sz="2000" b="0" i="0" u="none" strike="noStrike" cap="none" baseline="0" dirty="0" smtClean="0">
              <a:solidFill>
                <a:srgbClr val="4B4C4C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r" rtl="0">
              <a:spcBef>
                <a:spcPts val="280"/>
              </a:spcBef>
              <a:buClr>
                <a:srgbClr val="4B4C4C"/>
              </a:buClr>
              <a:buFont typeface="Arial"/>
              <a:buNone/>
            </a:pPr>
            <a:endParaRPr sz="1200" b="0" i="0" u="none" strike="noStrike" cap="none" baseline="0" dirty="0">
              <a:solidFill>
                <a:srgbClr val="4B4C4C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r" rtl="0">
              <a:spcBef>
                <a:spcPts val="280"/>
              </a:spcBef>
              <a:buClr>
                <a:srgbClr val="4B4C4C"/>
              </a:buClr>
              <a:buFont typeface="Arial"/>
              <a:buNone/>
            </a:pPr>
            <a:endParaRPr sz="1200" b="0" i="0" u="none" strike="noStrike" cap="none" baseline="0" dirty="0" smtClean="0">
              <a:solidFill>
                <a:srgbClr val="4B4C4C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l" rtl="0">
              <a:spcBef>
                <a:spcPts val="280"/>
              </a:spcBef>
              <a:buClr>
                <a:srgbClr val="4B4C4C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 err="1" smtClean="0">
                <a:solidFill>
                  <a:srgbClr val="4B4C4C"/>
                </a:solidFill>
                <a:latin typeface="Geo"/>
                <a:ea typeface="Geo"/>
                <a:cs typeface="Geo"/>
                <a:sym typeface="Geo"/>
              </a:rPr>
              <a:t>Nationaal</a:t>
            </a:r>
            <a:r>
              <a:rPr lang="en-US" sz="1200" b="0" i="0" u="none" strike="noStrike" cap="none" baseline="0" dirty="0" smtClean="0">
                <a:solidFill>
                  <a:srgbClr val="4B4C4C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en-US" sz="1200" b="0" i="0" u="none" strike="noStrike" cap="none" baseline="0" dirty="0" err="1" smtClean="0">
                <a:solidFill>
                  <a:srgbClr val="4B4C4C"/>
                </a:solidFill>
                <a:latin typeface="Geo"/>
                <a:ea typeface="Geo"/>
                <a:cs typeface="Geo"/>
                <a:sym typeface="Geo"/>
              </a:rPr>
              <a:t>Archief</a:t>
            </a:r>
            <a:r>
              <a:rPr lang="en-US" sz="1200" b="0" i="0" u="none" strike="noStrike" cap="none" baseline="0" dirty="0" smtClean="0">
                <a:solidFill>
                  <a:srgbClr val="4B4C4C"/>
                </a:solidFill>
                <a:latin typeface="Geo"/>
                <a:ea typeface="Geo"/>
                <a:cs typeface="Geo"/>
                <a:sym typeface="Geo"/>
              </a:rPr>
              <a:t>, </a:t>
            </a:r>
            <a:r>
              <a:rPr lang="en-US" sz="1200" dirty="0" smtClean="0">
                <a:latin typeface="Geo"/>
                <a:ea typeface="Geo"/>
                <a:cs typeface="Geo"/>
                <a:sym typeface="Geo"/>
              </a:rPr>
              <a:t>22</a:t>
            </a:r>
            <a:r>
              <a:rPr lang="en-US" sz="1200" b="0" i="0" u="none" strike="noStrike" cap="none" baseline="0" dirty="0" smtClean="0">
                <a:solidFill>
                  <a:srgbClr val="4B4C4C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4B4C4C"/>
                </a:solidFill>
                <a:latin typeface="Geo"/>
                <a:ea typeface="Geo"/>
                <a:cs typeface="Geo"/>
                <a:sym typeface="Geo"/>
              </a:rPr>
              <a:t>juni</a:t>
            </a:r>
            <a:r>
              <a:rPr lang="en-US" sz="1200" b="0" i="0" u="none" strike="noStrike" cap="none" baseline="0" dirty="0">
                <a:solidFill>
                  <a:srgbClr val="4B4C4C"/>
                </a:solidFill>
                <a:latin typeface="Geo"/>
                <a:ea typeface="Geo"/>
                <a:cs typeface="Geo"/>
                <a:sym typeface="Geo"/>
              </a:rPr>
              <a:t> 2015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54273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667"/>
          </a:xfrm>
          <a:prstGeom prst="rect">
            <a:avLst/>
          </a:prstGeom>
        </p:spPr>
        <p:txBody>
          <a:bodyPr vert="horz" lIns="91433" tIns="45716" rIns="91433" bIns="45716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" dirty="0" smtClean="0">
                <a:solidFill>
                  <a:srgbClr val="3483CB"/>
                </a:solidFill>
              </a:rPr>
              <a:t>Spinque</a:t>
            </a:r>
            <a:r>
              <a:rPr lang="en-US" dirty="0" smtClean="0">
                <a:solidFill>
                  <a:srgbClr val="3483CB"/>
                </a:solidFill>
              </a:rPr>
              <a:t>:</a:t>
            </a:r>
            <a:r>
              <a:rPr lang="en-US" dirty="0" smtClean="0">
                <a:solidFill>
                  <a:srgbClr val="3483CB"/>
                </a:solidFill>
              </a:rPr>
              <a:t> </a:t>
            </a:r>
            <a:r>
              <a:rPr lang="en-US" dirty="0" err="1" smtClean="0">
                <a:solidFill>
                  <a:srgbClr val="3483CB"/>
                </a:solidFill>
              </a:rPr>
              <a:t>doelgericht</a:t>
            </a:r>
            <a:r>
              <a:rPr lang="en-US" dirty="0" smtClean="0">
                <a:solidFill>
                  <a:srgbClr val="3483CB"/>
                </a:solidFill>
              </a:rPr>
              <a:t> </a:t>
            </a:r>
            <a:r>
              <a:rPr lang="en-US" dirty="0" err="1" smtClean="0">
                <a:solidFill>
                  <a:srgbClr val="3483CB"/>
                </a:solidFill>
              </a:rPr>
              <a:t>zoeken</a:t>
            </a:r>
            <a:r>
              <a:rPr lang="en-US" dirty="0" smtClean="0">
                <a:solidFill>
                  <a:srgbClr val="3483CB"/>
                </a:solidFill>
              </a:rPr>
              <a:t> </a:t>
            </a:r>
            <a:br>
              <a:rPr lang="en-US" dirty="0" smtClean="0">
                <a:solidFill>
                  <a:srgbClr val="3483CB"/>
                </a:solidFill>
              </a:rPr>
            </a:br>
            <a:r>
              <a:rPr lang="en-US" dirty="0" smtClean="0">
                <a:solidFill>
                  <a:srgbClr val="3483CB"/>
                </a:solidFill>
              </a:rPr>
              <a:t>              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one API does not fit all</a:t>
            </a:r>
            <a:endParaRPr lang="en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1" name="Shape 41"/>
          <p:cNvGrpSpPr/>
          <p:nvPr/>
        </p:nvGrpSpPr>
        <p:grpSpPr>
          <a:xfrm>
            <a:off x="509876" y="1483684"/>
            <a:ext cx="2813399" cy="2637666"/>
            <a:chOff x="229450" y="1165250"/>
            <a:chExt cx="2813399" cy="2373899"/>
          </a:xfrm>
        </p:grpSpPr>
        <p:sp>
          <p:nvSpPr>
            <p:cNvPr id="42" name="Shape 42"/>
            <p:cNvSpPr/>
            <p:nvPr/>
          </p:nvSpPr>
          <p:spPr>
            <a:xfrm>
              <a:off x="229450" y="1165250"/>
              <a:ext cx="2813399" cy="2373899"/>
            </a:xfrm>
            <a:prstGeom prst="rect">
              <a:avLst/>
            </a:prstGeom>
            <a:solidFill>
              <a:schemeClr val="lt1"/>
            </a:solidFill>
            <a:ln w="19050" cap="flat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 txBox="1"/>
            <p:nvPr/>
          </p:nvSpPr>
          <p:spPr>
            <a:xfrm>
              <a:off x="317962" y="1165250"/>
              <a:ext cx="2678699" cy="530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 dirty="0">
                  <a:solidFill>
                    <a:srgbClr val="0086CE"/>
                  </a:solidFill>
                </a:rPr>
                <a:t>Data silo’s</a:t>
              </a:r>
            </a:p>
          </p:txBody>
        </p:sp>
        <p:sp>
          <p:nvSpPr>
            <p:cNvPr id="44" name="Shape 44"/>
            <p:cNvSpPr/>
            <p:nvPr/>
          </p:nvSpPr>
          <p:spPr>
            <a:xfrm>
              <a:off x="599874" y="1891776"/>
              <a:ext cx="667987" cy="608702"/>
            </a:xfrm>
            <a:prstGeom prst="flowChartMagneticDisk">
              <a:avLst/>
            </a:prstGeom>
            <a:solidFill>
              <a:srgbClr val="FF9900"/>
            </a:solidFill>
            <a:ln w="19050" cap="flat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 b="1"/>
                <a:t>SQL</a:t>
              </a:r>
            </a:p>
          </p:txBody>
        </p:sp>
        <p:sp>
          <p:nvSpPr>
            <p:cNvPr id="45" name="Shape 45"/>
            <p:cNvSpPr/>
            <p:nvPr/>
          </p:nvSpPr>
          <p:spPr>
            <a:xfrm>
              <a:off x="1505044" y="2211172"/>
              <a:ext cx="495636" cy="490419"/>
            </a:xfrm>
            <a:prstGeom prst="flowChartMagneticDisk">
              <a:avLst/>
            </a:prstGeom>
            <a:solidFill>
              <a:srgbClr val="4A86E8"/>
            </a:solidFill>
            <a:ln w="19050" cap="flat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 b="1"/>
                <a:t>CSV</a:t>
              </a:r>
            </a:p>
          </p:txBody>
        </p:sp>
        <p:sp>
          <p:nvSpPr>
            <p:cNvPr id="46" name="Shape 46"/>
            <p:cNvSpPr/>
            <p:nvPr/>
          </p:nvSpPr>
          <p:spPr>
            <a:xfrm>
              <a:off x="831258" y="2651541"/>
              <a:ext cx="495636" cy="417327"/>
            </a:xfrm>
            <a:prstGeom prst="flowChartMagneticDisk">
              <a:avLst/>
            </a:prstGeom>
            <a:solidFill>
              <a:srgbClr val="57A7B5"/>
            </a:solidFill>
            <a:ln w="19050" cap="flat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 b="1"/>
                <a:t>XML</a:t>
              </a:r>
            </a:p>
          </p:txBody>
        </p:sp>
        <p:sp>
          <p:nvSpPr>
            <p:cNvPr id="47" name="Shape 47"/>
            <p:cNvSpPr/>
            <p:nvPr/>
          </p:nvSpPr>
          <p:spPr>
            <a:xfrm>
              <a:off x="1572113" y="2794599"/>
              <a:ext cx="667987" cy="608702"/>
            </a:xfrm>
            <a:prstGeom prst="flowChartMagneticDisk">
              <a:avLst/>
            </a:prstGeom>
            <a:solidFill>
              <a:srgbClr val="F1C232"/>
            </a:solidFill>
            <a:ln w="19050" cap="flat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 b="1"/>
                <a:t>HTML</a:t>
              </a:r>
            </a:p>
          </p:txBody>
        </p:sp>
        <p:sp>
          <p:nvSpPr>
            <p:cNvPr id="48" name="Shape 48"/>
            <p:cNvSpPr/>
            <p:nvPr/>
          </p:nvSpPr>
          <p:spPr>
            <a:xfrm>
              <a:off x="1450830" y="1584226"/>
              <a:ext cx="596361" cy="490419"/>
            </a:xfrm>
            <a:prstGeom prst="flowChartMagneticDisk">
              <a:avLst/>
            </a:prstGeom>
            <a:solidFill>
              <a:srgbClr val="6AA84F"/>
            </a:solidFill>
            <a:ln w="19050" cap="flat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 b="1"/>
                <a:t>OAI</a:t>
              </a:r>
            </a:p>
          </p:txBody>
        </p:sp>
        <p:sp>
          <p:nvSpPr>
            <p:cNvPr id="49" name="Shape 49"/>
            <p:cNvSpPr/>
            <p:nvPr/>
          </p:nvSpPr>
          <p:spPr>
            <a:xfrm>
              <a:off x="2198302" y="2161125"/>
              <a:ext cx="596374" cy="490399"/>
            </a:xfrm>
            <a:prstGeom prst="flowChartMagneticDisk">
              <a:avLst/>
            </a:prstGeom>
            <a:solidFill>
              <a:srgbClr val="B4A7D6"/>
            </a:solidFill>
            <a:ln w="19050" cap="flat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 b="1"/>
                <a:t>JSON</a:t>
              </a:r>
            </a:p>
          </p:txBody>
        </p:sp>
      </p:grpSp>
      <p:grpSp>
        <p:nvGrpSpPr>
          <p:cNvPr id="50" name="Shape 50"/>
          <p:cNvGrpSpPr/>
          <p:nvPr/>
        </p:nvGrpSpPr>
        <p:grpSpPr>
          <a:xfrm>
            <a:off x="5617164" y="1398683"/>
            <a:ext cx="3109650" cy="2939789"/>
            <a:chOff x="5098789" y="1407650"/>
            <a:chExt cx="3109650" cy="2645810"/>
          </a:xfrm>
        </p:grpSpPr>
        <p:grpSp>
          <p:nvGrpSpPr>
            <p:cNvPr id="51" name="Shape 51"/>
            <p:cNvGrpSpPr/>
            <p:nvPr/>
          </p:nvGrpSpPr>
          <p:grpSpPr>
            <a:xfrm>
              <a:off x="5098789" y="1483859"/>
              <a:ext cx="3109650" cy="2569601"/>
              <a:chOff x="1937025" y="2668875"/>
              <a:chExt cx="2813399" cy="2175599"/>
            </a:xfrm>
          </p:grpSpPr>
          <p:sp>
            <p:nvSpPr>
              <p:cNvPr id="52" name="Shape 52"/>
              <p:cNvSpPr txBox="1"/>
              <p:nvPr/>
            </p:nvSpPr>
            <p:spPr>
              <a:xfrm>
                <a:off x="2025537" y="2668875"/>
                <a:ext cx="2678699" cy="5303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b="1">
                    <a:solidFill>
                      <a:srgbClr val="0086CE"/>
                    </a:solidFill>
                  </a:rPr>
                  <a:t>Linked  Data</a:t>
                </a:r>
              </a:p>
            </p:txBody>
          </p:sp>
          <p:sp>
            <p:nvSpPr>
              <p:cNvPr id="53" name="Shape 53"/>
              <p:cNvSpPr/>
              <p:nvPr/>
            </p:nvSpPr>
            <p:spPr>
              <a:xfrm>
                <a:off x="1937025" y="2668875"/>
                <a:ext cx="2813399" cy="2175599"/>
              </a:xfrm>
              <a:prstGeom prst="rect">
                <a:avLst/>
              </a:prstGeom>
              <a:solidFill>
                <a:schemeClr val="lt1"/>
              </a:solidFill>
              <a:ln w="19050" cap="flat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pic>
          <p:nvPicPr>
            <p:cNvPr id="54" name="Shape 5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175212" y="1665731"/>
              <a:ext cx="2956824" cy="23340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Shape 55"/>
            <p:cNvSpPr txBox="1"/>
            <p:nvPr/>
          </p:nvSpPr>
          <p:spPr>
            <a:xfrm>
              <a:off x="5175000" y="1407650"/>
              <a:ext cx="2767199" cy="451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>
                  <a:solidFill>
                    <a:srgbClr val="0086CE"/>
                  </a:solidFill>
                </a:rPr>
                <a:t>Complexe taken</a:t>
              </a:r>
            </a:p>
          </p:txBody>
        </p:sp>
      </p:grpSp>
      <p:grpSp>
        <p:nvGrpSpPr>
          <p:cNvPr id="56" name="Shape 56"/>
          <p:cNvGrpSpPr/>
          <p:nvPr/>
        </p:nvGrpSpPr>
        <p:grpSpPr>
          <a:xfrm>
            <a:off x="1759401" y="2650934"/>
            <a:ext cx="2813399" cy="2417332"/>
            <a:chOff x="1937025" y="2668875"/>
            <a:chExt cx="2813399" cy="2175599"/>
          </a:xfrm>
        </p:grpSpPr>
        <p:sp>
          <p:nvSpPr>
            <p:cNvPr id="57" name="Shape 57"/>
            <p:cNvSpPr/>
            <p:nvPr/>
          </p:nvSpPr>
          <p:spPr>
            <a:xfrm>
              <a:off x="1937025" y="2668875"/>
              <a:ext cx="2813399" cy="2175599"/>
            </a:xfrm>
            <a:prstGeom prst="rect">
              <a:avLst/>
            </a:prstGeom>
            <a:solidFill>
              <a:schemeClr val="lt1"/>
            </a:solidFill>
            <a:ln w="19050" cap="flat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 txBox="1"/>
            <p:nvPr/>
          </p:nvSpPr>
          <p:spPr>
            <a:xfrm>
              <a:off x="2025550" y="2668875"/>
              <a:ext cx="2678699" cy="431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>
                  <a:solidFill>
                    <a:srgbClr val="0086CE"/>
                  </a:solidFill>
                </a:rPr>
                <a:t>Verbindingen</a:t>
              </a:r>
            </a:p>
          </p:txBody>
        </p:sp>
        <p:pic>
          <p:nvPicPr>
            <p:cNvPr id="59" name="Shape 59"/>
            <p:cNvPicPr preferRelativeResize="0"/>
            <p:nvPr/>
          </p:nvPicPr>
          <p:blipFill rotWithShape="1">
            <a:blip r:embed="rId4">
              <a:alphaModFix/>
            </a:blip>
            <a:srcRect t="4120" b="-4119"/>
            <a:stretch/>
          </p:blipFill>
          <p:spPr>
            <a:xfrm>
              <a:off x="1981287" y="2994178"/>
              <a:ext cx="2678699" cy="18502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" name="Shape 60"/>
          <p:cNvGrpSpPr/>
          <p:nvPr/>
        </p:nvGrpSpPr>
        <p:grpSpPr>
          <a:xfrm>
            <a:off x="4902376" y="2650934"/>
            <a:ext cx="2813399" cy="2417332"/>
            <a:chOff x="4902375" y="2295975"/>
            <a:chExt cx="2813399" cy="2175599"/>
          </a:xfrm>
        </p:grpSpPr>
        <p:grpSp>
          <p:nvGrpSpPr>
            <p:cNvPr id="61" name="Shape 61"/>
            <p:cNvGrpSpPr/>
            <p:nvPr/>
          </p:nvGrpSpPr>
          <p:grpSpPr>
            <a:xfrm>
              <a:off x="4902375" y="2295975"/>
              <a:ext cx="2813399" cy="2175599"/>
              <a:chOff x="1937025" y="2668875"/>
              <a:chExt cx="2813399" cy="2175599"/>
            </a:xfrm>
          </p:grpSpPr>
          <p:sp>
            <p:nvSpPr>
              <p:cNvPr id="62" name="Shape 62"/>
              <p:cNvSpPr txBox="1"/>
              <p:nvPr/>
            </p:nvSpPr>
            <p:spPr>
              <a:xfrm>
                <a:off x="2025537" y="2668875"/>
                <a:ext cx="2678699" cy="5303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b="1">
                    <a:solidFill>
                      <a:srgbClr val="0086CE"/>
                    </a:solidFill>
                  </a:rPr>
                  <a:t>Linked  Data</a:t>
                </a:r>
              </a:p>
            </p:txBody>
          </p:sp>
          <p:sp>
            <p:nvSpPr>
              <p:cNvPr id="63" name="Shape 63"/>
              <p:cNvSpPr/>
              <p:nvPr/>
            </p:nvSpPr>
            <p:spPr>
              <a:xfrm>
                <a:off x="1937025" y="2668875"/>
                <a:ext cx="2813399" cy="2175599"/>
              </a:xfrm>
              <a:prstGeom prst="rect">
                <a:avLst/>
              </a:prstGeom>
              <a:solidFill>
                <a:schemeClr val="lt1"/>
              </a:solidFill>
              <a:ln w="19050" cap="flat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64" name="Shape 64"/>
            <p:cNvSpPr txBox="1"/>
            <p:nvPr/>
          </p:nvSpPr>
          <p:spPr>
            <a:xfrm>
              <a:off x="4969725" y="2321775"/>
              <a:ext cx="2678699" cy="431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>
                  <a:solidFill>
                    <a:srgbClr val="0086CE"/>
                  </a:solidFill>
                </a:rPr>
                <a:t>Zoekstrategieën</a:t>
              </a:r>
            </a:p>
          </p:txBody>
        </p:sp>
        <p:pic>
          <p:nvPicPr>
            <p:cNvPr id="65" name="Shape 65"/>
            <p:cNvPicPr preferRelativeResize="0"/>
            <p:nvPr/>
          </p:nvPicPr>
          <p:blipFill rotWithShape="1">
            <a:blip r:embed="rId5">
              <a:alphaModFix/>
            </a:blip>
            <a:srcRect l="13149" t="17007" r="44733" b="1770"/>
            <a:stretch/>
          </p:blipFill>
          <p:spPr>
            <a:xfrm>
              <a:off x="5189637" y="2659925"/>
              <a:ext cx="2238873" cy="17759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" name="Shape 66"/>
          <p:cNvGrpSpPr/>
          <p:nvPr/>
        </p:nvGrpSpPr>
        <p:grpSpPr>
          <a:xfrm>
            <a:off x="2382426" y="1543308"/>
            <a:ext cx="4547861" cy="3946450"/>
            <a:chOff x="3083299" y="1329651"/>
            <a:chExt cx="2813399" cy="2258700"/>
          </a:xfrm>
        </p:grpSpPr>
        <p:grpSp>
          <p:nvGrpSpPr>
            <p:cNvPr id="67" name="Shape 67"/>
            <p:cNvGrpSpPr/>
            <p:nvPr/>
          </p:nvGrpSpPr>
          <p:grpSpPr>
            <a:xfrm>
              <a:off x="3083299" y="1329651"/>
              <a:ext cx="2813399" cy="2258700"/>
              <a:chOff x="1937024" y="2585701"/>
              <a:chExt cx="2813399" cy="22587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1937024" y="2585701"/>
                <a:ext cx="2813399" cy="2258700"/>
              </a:xfrm>
              <a:prstGeom prst="rect">
                <a:avLst/>
              </a:prstGeom>
              <a:solidFill>
                <a:schemeClr val="lt1"/>
              </a:solidFill>
              <a:ln w="19050" cap="flat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9" name="Shape 69"/>
              <p:cNvSpPr txBox="1"/>
              <p:nvPr/>
            </p:nvSpPr>
            <p:spPr>
              <a:xfrm>
                <a:off x="2025549" y="2585702"/>
                <a:ext cx="2678699" cy="514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b="1">
                    <a:solidFill>
                      <a:srgbClr val="0086CE"/>
                    </a:solidFill>
                  </a:rPr>
                  <a:t>Zoekmachines op maat</a:t>
                </a:r>
              </a:p>
            </p:txBody>
          </p:sp>
        </p:grpSp>
        <p:pic>
          <p:nvPicPr>
            <p:cNvPr id="70" name="Shape 70"/>
            <p:cNvPicPr preferRelativeResize="0"/>
            <p:nvPr/>
          </p:nvPicPr>
          <p:blipFill rotWithShape="1">
            <a:blip r:embed="rId6">
              <a:alphaModFix/>
            </a:blip>
            <a:srcRect r="12686" b="12686"/>
            <a:stretch/>
          </p:blipFill>
          <p:spPr>
            <a:xfrm>
              <a:off x="3383733" y="1630732"/>
              <a:ext cx="2134488" cy="192988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483188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l="12479"/>
          <a:stretch/>
        </p:blipFill>
        <p:spPr>
          <a:xfrm>
            <a:off x="381392" y="1500769"/>
            <a:ext cx="3213385" cy="365781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>
            <a:spLocks noGrp="1"/>
          </p:cNvSpPr>
          <p:nvPr>
            <p:ph type="title" idx="4294967295"/>
          </p:nvPr>
        </p:nvSpPr>
        <p:spPr>
          <a:xfrm>
            <a:off x="457200" y="228864"/>
            <a:ext cx="8229600" cy="952667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en-US" dirty="0" err="1" smtClean="0">
                <a:solidFill>
                  <a:srgbClr val="3483CB"/>
                </a:solidFill>
              </a:rPr>
              <a:t>CultuurLINK</a:t>
            </a:r>
            <a:r>
              <a:rPr lang="en-US" dirty="0" smtClean="0">
                <a:solidFill>
                  <a:srgbClr val="3483CB"/>
                </a:solidFill>
              </a:rPr>
              <a:t>: </a:t>
            </a:r>
            <a:r>
              <a:rPr lang="en-US" dirty="0" err="1" smtClean="0">
                <a:solidFill>
                  <a:srgbClr val="3483CB"/>
                </a:solidFill>
              </a:rPr>
              <a:t>Cultureel</a:t>
            </a:r>
            <a:r>
              <a:rPr lang="en-US" dirty="0" smtClean="0">
                <a:solidFill>
                  <a:srgbClr val="3483CB"/>
                </a:solidFill>
              </a:rPr>
              <a:t> </a:t>
            </a:r>
            <a:r>
              <a:rPr lang="en-US" dirty="0" err="1" smtClean="0">
                <a:solidFill>
                  <a:srgbClr val="3483CB"/>
                </a:solidFill>
              </a:rPr>
              <a:t>erfgoed</a:t>
            </a:r>
            <a:r>
              <a:rPr lang="en-US" dirty="0" smtClean="0">
                <a:solidFill>
                  <a:srgbClr val="3483CB"/>
                </a:solidFill>
              </a:rPr>
              <a:t> </a:t>
            </a:r>
            <a:r>
              <a:rPr lang="en-US" dirty="0" err="1" smtClean="0">
                <a:solidFill>
                  <a:srgbClr val="3483CB"/>
                </a:solidFill>
              </a:rPr>
              <a:t>verbinden</a:t>
            </a:r>
            <a:endParaRPr lang="en" dirty="0">
              <a:solidFill>
                <a:srgbClr val="3483CB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3212183" y="1638299"/>
            <a:ext cx="2679920" cy="3520283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444892" y="1105331"/>
            <a:ext cx="2551611" cy="5613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DNE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Werkpakket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2 </a:t>
            </a:r>
            <a:endParaRPr lang="en" sz="1600" b="1" dirty="0">
              <a:solidFill>
                <a:schemeClr val="bg1">
                  <a:lumMod val="50000"/>
                </a:schemeClr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lang="en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Shape 80"/>
          <p:cNvSpPr/>
          <p:nvPr/>
        </p:nvSpPr>
        <p:spPr>
          <a:xfrm>
            <a:off x="3366949" y="2245881"/>
            <a:ext cx="636295" cy="644247"/>
          </a:xfrm>
          <a:prstGeom prst="flowChartMagneticDisk">
            <a:avLst/>
          </a:prstGeom>
          <a:solidFill>
            <a:srgbClr val="FF9900"/>
          </a:solidFill>
          <a:ln w="19050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b="1"/>
              <a:t>GTAA</a:t>
            </a:r>
          </a:p>
        </p:txBody>
      </p:sp>
      <p:sp>
        <p:nvSpPr>
          <p:cNvPr id="81" name="Shape 81"/>
          <p:cNvSpPr/>
          <p:nvPr/>
        </p:nvSpPr>
        <p:spPr>
          <a:xfrm>
            <a:off x="3424030" y="4019898"/>
            <a:ext cx="812989" cy="648739"/>
          </a:xfrm>
          <a:prstGeom prst="flowChartMagneticDisk">
            <a:avLst/>
          </a:prstGeom>
          <a:solidFill>
            <a:srgbClr val="4A86E8"/>
          </a:solidFill>
          <a:ln w="19050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 b="1" dirty="0"/>
              <a:t>Amsterdam Museum</a:t>
            </a:r>
          </a:p>
        </p:txBody>
      </p:sp>
      <p:sp>
        <p:nvSpPr>
          <p:cNvPr id="82" name="Shape 82"/>
          <p:cNvSpPr/>
          <p:nvPr/>
        </p:nvSpPr>
        <p:spPr>
          <a:xfrm>
            <a:off x="3594777" y="3156722"/>
            <a:ext cx="568080" cy="495012"/>
          </a:xfrm>
          <a:prstGeom prst="flowChartMagneticDisk">
            <a:avLst/>
          </a:prstGeom>
          <a:solidFill>
            <a:srgbClr val="57A7B5"/>
          </a:solidFill>
          <a:ln w="19050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000" b="1" dirty="0" smtClean="0"/>
              <a:t>NIOD</a:t>
            </a:r>
            <a:endParaRPr lang="en" sz="1000" b="1" dirty="0"/>
          </a:p>
        </p:txBody>
      </p:sp>
      <p:sp>
        <p:nvSpPr>
          <p:cNvPr id="83" name="Shape 83"/>
          <p:cNvSpPr/>
          <p:nvPr/>
        </p:nvSpPr>
        <p:spPr>
          <a:xfrm>
            <a:off x="4495751" y="3348516"/>
            <a:ext cx="963225" cy="788558"/>
          </a:xfrm>
          <a:prstGeom prst="flowChartMagneticDisk">
            <a:avLst/>
          </a:prstGeom>
          <a:solidFill>
            <a:srgbClr val="F1C232"/>
          </a:solidFill>
          <a:ln w="19050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b="1"/>
              <a:t>AAT</a:t>
            </a:r>
          </a:p>
        </p:txBody>
      </p:sp>
      <p:sp>
        <p:nvSpPr>
          <p:cNvPr id="84" name="Shape 84"/>
          <p:cNvSpPr/>
          <p:nvPr/>
        </p:nvSpPr>
        <p:spPr>
          <a:xfrm>
            <a:off x="4186219" y="1916745"/>
            <a:ext cx="772189" cy="610588"/>
          </a:xfrm>
          <a:prstGeom prst="flowChartMagneticDisk">
            <a:avLst/>
          </a:prstGeom>
          <a:solidFill>
            <a:srgbClr val="6AA84F"/>
          </a:solidFill>
          <a:ln w="19050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b="1"/>
              <a:t>Naturalis</a:t>
            </a:r>
          </a:p>
        </p:txBody>
      </p:sp>
      <p:sp>
        <p:nvSpPr>
          <p:cNvPr id="85" name="Shape 85"/>
          <p:cNvSpPr/>
          <p:nvPr/>
        </p:nvSpPr>
        <p:spPr>
          <a:xfrm>
            <a:off x="5042907" y="2545182"/>
            <a:ext cx="772189" cy="644245"/>
          </a:xfrm>
          <a:prstGeom prst="flowChartMagneticDisk">
            <a:avLst/>
          </a:prstGeom>
          <a:solidFill>
            <a:srgbClr val="B4A7D6"/>
          </a:solidFill>
          <a:ln w="19050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000" b="1" dirty="0" smtClean="0"/>
              <a:t>RCE</a:t>
            </a:r>
            <a:endParaRPr lang="en" sz="1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1" y="1638299"/>
            <a:ext cx="2653158" cy="3534316"/>
          </a:xfrm>
          <a:prstGeom prst="rect">
            <a:avLst/>
          </a:prstGeom>
        </p:spPr>
      </p:pic>
      <p:sp>
        <p:nvSpPr>
          <p:cNvPr id="15" name="Shape 79"/>
          <p:cNvSpPr txBox="1"/>
          <p:nvPr/>
        </p:nvSpPr>
        <p:spPr>
          <a:xfrm>
            <a:off x="3212183" y="1105331"/>
            <a:ext cx="2551611" cy="5613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Collecties</a:t>
            </a:r>
            <a:endParaRPr lang="en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Shape 79"/>
          <p:cNvSpPr txBox="1"/>
          <p:nvPr/>
        </p:nvSpPr>
        <p:spPr>
          <a:xfrm>
            <a:off x="6083301" y="1105331"/>
            <a:ext cx="2551611" cy="5613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CultuurLINK</a:t>
            </a:r>
            <a:endParaRPr lang="en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Shape 84"/>
          <p:cNvSpPr/>
          <p:nvPr/>
        </p:nvSpPr>
        <p:spPr>
          <a:xfrm>
            <a:off x="4495751" y="4369668"/>
            <a:ext cx="1099079" cy="646865"/>
          </a:xfrm>
          <a:prstGeom prst="flowChartMagneticDisk">
            <a:avLst/>
          </a:prstGeom>
          <a:solidFill>
            <a:srgbClr val="6AA84F"/>
          </a:solidFill>
          <a:ln w="19050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900" b="1" dirty="0" smtClean="0"/>
              <a:t>Rijksmuseum</a:t>
            </a:r>
            <a:endParaRPr lang="en" sz="9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890996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hermafbeelding 2015-06-03 om 17.56.00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65304" y="546100"/>
            <a:ext cx="7162696" cy="3650985"/>
          </a:xfrm>
          <a:prstGeom prst="rect">
            <a:avLst/>
          </a:prstGeom>
        </p:spPr>
      </p:pic>
      <p:pic>
        <p:nvPicPr>
          <p:cNvPr id="8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3225" y="5258860"/>
            <a:ext cx="13335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39"/>
          <p:cNvSpPr txBox="1">
            <a:spLocks/>
          </p:cNvSpPr>
          <p:nvPr/>
        </p:nvSpPr>
        <p:spPr>
          <a:xfrm>
            <a:off x="457200" y="4197085"/>
            <a:ext cx="8229600" cy="952667"/>
          </a:xfrm>
          <a:prstGeom prst="rect">
            <a:avLst/>
          </a:prstGeom>
        </p:spPr>
        <p:txBody>
          <a:bodyPr vert="horz" lIns="91433" tIns="45716" rIns="91433" bIns="45716" rtlCol="0" anchor="ctr" anchorCtr="0">
            <a:noAutofit/>
          </a:bodyPr>
          <a:lstStyle/>
          <a:p>
            <a:pPr marL="0" marR="0" lvl="0" indent="0" algn="ctr" defTabSz="4571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eogrotesque SemiBold"/>
                <a:ea typeface="+mj-ea"/>
                <a:cs typeface="Geogrotesque SemiBold"/>
              </a:rPr>
              <a:t>http://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Geogrotesque SemiBold"/>
                <a:ea typeface="+mj-ea"/>
                <a:cs typeface="Geogrotesque SemiBold"/>
              </a:rPr>
              <a:t>cultuurlink.beeldengeluid.nl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eogrotesque SemiBold"/>
                <a:ea typeface="+mj-ea"/>
                <a:cs typeface="Geogrotesque SemiBold"/>
              </a:rPr>
              <a:t>/</a:t>
            </a:r>
            <a:endParaRPr kumimoji="0" lang="e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Geogrotesque SemiBold"/>
              <a:ea typeface="+mj-ea"/>
              <a:cs typeface="Geogrotesque SemiBold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9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3225" y="5258860"/>
            <a:ext cx="13335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39"/>
          <p:cNvSpPr txBox="1">
            <a:spLocks/>
          </p:cNvSpPr>
          <p:nvPr/>
        </p:nvSpPr>
        <p:spPr>
          <a:xfrm>
            <a:off x="457200" y="4197085"/>
            <a:ext cx="8229600" cy="952667"/>
          </a:xfrm>
          <a:prstGeom prst="rect">
            <a:avLst/>
          </a:prstGeom>
        </p:spPr>
        <p:txBody>
          <a:bodyPr vert="horz" lIns="91433" tIns="45716" rIns="91433" bIns="45716" rtlCol="0" anchor="ctr" anchorCtr="0">
            <a:noAutofit/>
          </a:bodyPr>
          <a:lstStyle/>
          <a:p>
            <a:pPr marL="0" marR="0" lvl="0" indent="0" algn="ctr" defTabSz="4571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eogrotesque SemiBold"/>
                <a:ea typeface="+mj-ea"/>
                <a:cs typeface="Geogrotesque SemiBold"/>
              </a:rPr>
              <a:t>http://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Geogrotesque SemiBold"/>
                <a:ea typeface="+mj-ea"/>
                <a:cs typeface="Geogrotesque SemiBold"/>
              </a:rPr>
              <a:t>comsode.eu/blog</a:t>
            </a:r>
            <a:endParaRPr kumimoji="0" lang="e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Geogrotesque SemiBold"/>
              <a:ea typeface="+mj-ea"/>
              <a:cs typeface="Geogrotesque SemiBold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100" y="455820"/>
            <a:ext cx="6659228" cy="374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7100" y="5217102"/>
            <a:ext cx="1460500" cy="49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DA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4F9B90-EF15-41F1-BD0B-87912AEADDD9}"/>
</file>

<file path=customXml/itemProps2.xml><?xml version="1.0" encoding="utf-8"?>
<ds:datastoreItem xmlns:ds="http://schemas.openxmlformats.org/officeDocument/2006/customXml" ds:itemID="{4FAEC89C-204B-4A2D-BCB1-A654ED82EB3B}"/>
</file>

<file path=docProps/app.xml><?xml version="1.0" encoding="utf-8"?>
<Properties xmlns="http://schemas.openxmlformats.org/officeDocument/2006/extended-properties" xmlns:vt="http://schemas.openxmlformats.org/officeDocument/2006/docPropsVTypes">
  <Template>BDAC.potx</Template>
  <TotalTime>4801</TotalTime>
  <Words>77</Words>
  <Application>Microsoft Macintosh PowerPoint</Application>
  <PresentationFormat>On-screen Show (16:10)</PresentationFormat>
  <Paragraphs>32</Paragraphs>
  <Slides>5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BDAC</vt:lpstr>
      <vt:lpstr>Linken voor doelgericht zoeken</vt:lpstr>
      <vt:lpstr>Spinque: doelgericht zoeken                 one API does not fit all</vt:lpstr>
      <vt:lpstr>CultuurLINK: Cultureel erfgoed verbinden</vt:lpstr>
      <vt:lpstr>Slide 4</vt:lpstr>
      <vt:lpstr>Slide 5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 Shing Chang</dc:creator>
  <cp:lastModifiedBy>Andra Hildebrand</cp:lastModifiedBy>
  <cp:revision>343</cp:revision>
  <dcterms:created xsi:type="dcterms:W3CDTF">2015-06-22T08:13:06Z</dcterms:created>
  <dcterms:modified xsi:type="dcterms:W3CDTF">2015-06-22T08:49:51Z</dcterms:modified>
</cp:coreProperties>
</file>