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3.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4040" r:id="rId2"/>
    <p:sldMasterId id="2147484053" r:id="rId3"/>
    <p:sldMasterId id="2147484072" r:id="rId4"/>
    <p:sldMasterId id="2147484092" r:id="rId5"/>
    <p:sldMasterId id="2147484102" r:id="rId6"/>
  </p:sldMasterIdLst>
  <p:notesMasterIdLst>
    <p:notesMasterId r:id="rId50"/>
  </p:notesMasterIdLst>
  <p:sldIdLst>
    <p:sldId id="256" r:id="rId7"/>
    <p:sldId id="1102" r:id="rId8"/>
    <p:sldId id="509" r:id="rId9"/>
    <p:sldId id="1214" r:id="rId10"/>
    <p:sldId id="315" r:id="rId11"/>
    <p:sldId id="329" r:id="rId12"/>
    <p:sldId id="316" r:id="rId13"/>
    <p:sldId id="805" r:id="rId14"/>
    <p:sldId id="669" r:id="rId15"/>
    <p:sldId id="670" r:id="rId16"/>
    <p:sldId id="644" r:id="rId17"/>
    <p:sldId id="645" r:id="rId18"/>
    <p:sldId id="646" r:id="rId19"/>
    <p:sldId id="647" r:id="rId20"/>
    <p:sldId id="816" r:id="rId21"/>
    <p:sldId id="649" r:id="rId22"/>
    <p:sldId id="1215" r:id="rId23"/>
    <p:sldId id="651" r:id="rId24"/>
    <p:sldId id="1207" r:id="rId25"/>
    <p:sldId id="653" r:id="rId26"/>
    <p:sldId id="1206" r:id="rId27"/>
    <p:sldId id="832" r:id="rId28"/>
    <p:sldId id="1212" r:id="rId29"/>
    <p:sldId id="660" r:id="rId30"/>
    <p:sldId id="661" r:id="rId31"/>
    <p:sldId id="662" r:id="rId32"/>
    <p:sldId id="663" r:id="rId33"/>
    <p:sldId id="664" r:id="rId34"/>
    <p:sldId id="665" r:id="rId35"/>
    <p:sldId id="666" r:id="rId36"/>
    <p:sldId id="824" r:id="rId37"/>
    <p:sldId id="710" r:id="rId38"/>
    <p:sldId id="655" r:id="rId39"/>
    <p:sldId id="828" r:id="rId40"/>
    <p:sldId id="656" r:id="rId41"/>
    <p:sldId id="875" r:id="rId42"/>
    <p:sldId id="861" r:id="rId43"/>
    <p:sldId id="876" r:id="rId44"/>
    <p:sldId id="1114" r:id="rId45"/>
    <p:sldId id="1115" r:id="rId46"/>
    <p:sldId id="1137" r:id="rId47"/>
    <p:sldId id="873" r:id="rId48"/>
    <p:sldId id="1211"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RijksoverheidSansHeadingTT" panose="020B0503040202060203" pitchFamily="34" charset="0"/>
      <p:regular r:id="rId55"/>
      <p:bold r:id="rId56"/>
      <p:italic r:id="rId57"/>
      <p:boldItalic r:id="rId58"/>
    </p:embeddedFont>
    <p:embeddedFont>
      <p:font typeface="RijksoverheidSansText" panose="020B0503040202060203"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230E636-3EE1-43C3-B2C3-0524CE23468C}">
          <p14:sldIdLst>
            <p14:sldId id="256"/>
            <p14:sldId id="1102"/>
            <p14:sldId id="509"/>
            <p14:sldId id="1214"/>
            <p14:sldId id="315"/>
            <p14:sldId id="329"/>
            <p14:sldId id="316"/>
            <p14:sldId id="805"/>
            <p14:sldId id="669"/>
            <p14:sldId id="670"/>
            <p14:sldId id="644"/>
            <p14:sldId id="645"/>
            <p14:sldId id="646"/>
            <p14:sldId id="647"/>
            <p14:sldId id="816"/>
            <p14:sldId id="649"/>
            <p14:sldId id="1215"/>
            <p14:sldId id="651"/>
            <p14:sldId id="1207"/>
            <p14:sldId id="653"/>
            <p14:sldId id="1206"/>
            <p14:sldId id="832"/>
            <p14:sldId id="1212"/>
            <p14:sldId id="660"/>
            <p14:sldId id="661"/>
            <p14:sldId id="662"/>
            <p14:sldId id="663"/>
            <p14:sldId id="664"/>
            <p14:sldId id="665"/>
            <p14:sldId id="666"/>
            <p14:sldId id="824"/>
            <p14:sldId id="710"/>
            <p14:sldId id="655"/>
            <p14:sldId id="828"/>
            <p14:sldId id="656"/>
            <p14:sldId id="875"/>
            <p14:sldId id="861"/>
            <p14:sldId id="876"/>
            <p14:sldId id="1114"/>
            <p14:sldId id="1115"/>
            <p14:sldId id="1137"/>
            <p14:sldId id="873"/>
            <p14:sldId id="1211"/>
          </p14:sldIdLst>
        </p14:section>
      </p14:sectionLst>
    </p:ext>
    <p:ext uri="{EFAFB233-063F-42B5-8137-9DF3F51BA10A}">
      <p15:sldGuideLst xmlns:p15="http://schemas.microsoft.com/office/powerpoint/2012/main">
        <p15:guide id="2" pos="1005" userDrawn="1">
          <p15:clr>
            <a:srgbClr val="A4A3A4"/>
          </p15:clr>
        </p15:guide>
        <p15:guide id="4" orient="horz" pos="4110" userDrawn="1">
          <p15:clr>
            <a:srgbClr val="A4A3A4"/>
          </p15:clr>
        </p15:guide>
        <p15:guide id="5" pos="7537" userDrawn="1">
          <p15:clr>
            <a:srgbClr val="A4A3A4"/>
          </p15:clr>
        </p15:guide>
        <p15:guide id="6" pos="6425" userDrawn="1">
          <p15:clr>
            <a:srgbClr val="A4A3A4"/>
          </p15:clr>
        </p15:guide>
        <p15:guide id="7" orient="horz" pos="3861" userDrawn="1">
          <p15:clr>
            <a:srgbClr val="A4A3A4"/>
          </p15:clr>
        </p15:guide>
        <p15:guide id="8" orient="horz" pos="2024" userDrawn="1">
          <p15:clr>
            <a:srgbClr val="A4A3A4"/>
          </p15:clr>
        </p15:guide>
        <p15:guide id="9" pos="6267" userDrawn="1">
          <p15:clr>
            <a:srgbClr val="A4A3A4"/>
          </p15:clr>
        </p15:guide>
        <p15:guide id="10" pos="4044" userDrawn="1">
          <p15:clr>
            <a:srgbClr val="A4A3A4"/>
          </p15:clr>
        </p15:guide>
        <p15:guide id="12" pos="3840" userDrawn="1">
          <p15:clr>
            <a:srgbClr val="A4A3A4"/>
          </p15:clr>
        </p15:guide>
        <p15:guide id="13" orient="horz" pos="5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Holscher, Marcel" initials="MH" lastIdx="36" clrIdx="28"/>
  <p:cmAuthor id="1" name="Bianca van den Boogaard" initials="BvdB" lastIdx="12" clrIdx="0"/>
  <p:cmAuthor id="30" name="Berend Storm" initials="BS" lastIdx="1" clrIdx="29"/>
  <p:cmAuthor id="2" name="Gaby Poelmann" initials="GP" lastIdx="6" clrIdx="1"/>
  <p:cmAuthor id="3" name="Gaby Poelmann" initials="GP [2]" lastIdx="1" clrIdx="2"/>
  <p:cmAuthor id="4" name="Gaby Poelmann" initials="GP [3]" lastIdx="1" clrIdx="3"/>
  <p:cmAuthor id="5" name="Gaby Poelmann" initials="GP [4]" lastIdx="1" clrIdx="4"/>
  <p:cmAuthor id="6" name="Gaby Poelmann" initials="GP [5]" lastIdx="1" clrIdx="5"/>
  <p:cmAuthor id="7" name="Gaby Poelmann" initials="GP [6]" lastIdx="1" clrIdx="6"/>
  <p:cmAuthor id="8" name="Gaby Poelmann" initials="GP [7]" lastIdx="1" clrIdx="7"/>
  <p:cmAuthor id="9" name="Gaby Poelmann" initials="GP [8]" lastIdx="1" clrIdx="8"/>
  <p:cmAuthor id="10" name="Gaby Poelmann" initials="GP [9]" lastIdx="1" clrIdx="9"/>
  <p:cmAuthor id="11" name="Gaby Poelmann" initials="GP [10]" lastIdx="1" clrIdx="10"/>
  <p:cmAuthor id="12" name="Gaby Poelmann" initials="GP [11]" lastIdx="1" clrIdx="11"/>
  <p:cmAuthor id="13" name="Gaby Poelmann" initials="GP [12]" lastIdx="1" clrIdx="12"/>
  <p:cmAuthor id="14" name="Gaby Poelmann" initials="GP [13]" lastIdx="1" clrIdx="13"/>
  <p:cmAuthor id="15" name="Gaby Poelmann" initials="GP [14]" lastIdx="1" clrIdx="14"/>
  <p:cmAuthor id="16" name="Gaby Poelmann" initials="GP [15]" lastIdx="1" clrIdx="15"/>
  <p:cmAuthor id="17" name="Gaby Poelmann" initials="GP [16]" lastIdx="1" clrIdx="16"/>
  <p:cmAuthor id="18" name="Gaby Poelmann" initials="GP [17]" lastIdx="1" clrIdx="17"/>
  <p:cmAuthor id="19" name="Gaby Poelmann" initials="GP [18]" lastIdx="1" clrIdx="18"/>
  <p:cmAuthor id="20" name="Gaby Poelmann" initials="GP [19]" lastIdx="1" clrIdx="19"/>
  <p:cmAuthor id="21" name="Gaby Poelmann" initials="GP [20]" lastIdx="1" clrIdx="20"/>
  <p:cmAuthor id="22" name="Gaby Poelmann" initials="GP [21]" lastIdx="1" clrIdx="21"/>
  <p:cmAuthor id="23" name="Gaby Poelmann" initials="GP [22]" lastIdx="1" clrIdx="22"/>
  <p:cmAuthor id="24" name="Gaby Poelmann" initials="GP [23]" lastIdx="1" clrIdx="23"/>
  <p:cmAuthor id="25" name="Gaby Poelmann" initials="GP [24]" lastIdx="1" clrIdx="24"/>
  <p:cmAuthor id="26" name="Gaby Poelmann" initials="GP [25]" lastIdx="1" clrIdx="25"/>
  <p:cmAuthor id="27" name="Gaby Poelmann" initials="GP [26]" lastIdx="1" clrIdx="26"/>
  <p:cmAuthor id="28" name="Gaby Poelmann" initials="GP [27]"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a:srgbClr val="1E4266"/>
    <a:srgbClr val="007BC7"/>
    <a:srgbClr val="D52B1E"/>
    <a:srgbClr val="154273"/>
    <a:srgbClr val="008645"/>
    <a:srgbClr val="E4050C"/>
    <a:srgbClr val="FF26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8" autoAdjust="0"/>
    <p:restoredTop sz="98400" autoAdjust="0"/>
  </p:normalViewPr>
  <p:slideViewPr>
    <p:cSldViewPr snapToGrid="0" snapToObjects="1">
      <p:cViewPr varScale="1">
        <p:scale>
          <a:sx n="79" d="100"/>
          <a:sy n="79" d="100"/>
        </p:scale>
        <p:origin x="114" y="522"/>
      </p:cViewPr>
      <p:guideLst>
        <p:guide pos="1005"/>
        <p:guide orient="horz" pos="4110"/>
        <p:guide pos="7537"/>
        <p:guide pos="6425"/>
        <p:guide orient="horz" pos="3861"/>
        <p:guide orient="horz" pos="2024"/>
        <p:guide pos="6267"/>
        <p:guide pos="4044"/>
        <p:guide pos="3840"/>
        <p:guide orient="horz" pos="550"/>
      </p:guideLst>
    </p:cSldViewPr>
  </p:slideViewPr>
  <p:notesTextViewPr>
    <p:cViewPr>
      <p:scale>
        <a:sx n="1" d="1"/>
        <a:sy n="1" d="1"/>
      </p:scale>
      <p:origin x="0" y="0"/>
    </p:cViewPr>
  </p:notesTextViewPr>
  <p:sorterViewPr>
    <p:cViewPr>
      <p:scale>
        <a:sx n="120" d="100"/>
        <a:sy n="120" d="100"/>
      </p:scale>
      <p:origin x="0" y="-4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3.fntdata"/><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fntdata"/><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1.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658D-6DCB-634B-88E5-5AF4D869A623}" type="datetimeFigureOut">
              <a:rPr lang="en-GB" smtClean="0"/>
              <a:t>25/03/2024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54F50-8FD5-AB44-8BA6-F1159D4F0FBE}" type="slidenum">
              <a:rPr lang="en-GB" smtClean="0"/>
              <a:t>‹nr.›</a:t>
            </a:fld>
            <a:endParaRPr lang="en-GB"/>
          </a:p>
        </p:txBody>
      </p:sp>
    </p:spTree>
    <p:extLst>
      <p:ext uri="{BB962C8B-B14F-4D97-AF65-F5344CB8AC3E}">
        <p14:creationId xmlns:p14="http://schemas.microsoft.com/office/powerpoint/2010/main" val="20422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sz="1600" dirty="0"/>
          </a:p>
        </p:txBody>
      </p:sp>
      <p:sp>
        <p:nvSpPr>
          <p:cNvPr id="71684" name="Tijdelijke aanduiding voor dianumm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RijksoverheidSansText"/>
              </a:defRPr>
            </a:lvl1pPr>
            <a:lvl2pPr marL="742950" indent="-285750">
              <a:defRPr>
                <a:solidFill>
                  <a:schemeClr val="tx1"/>
                </a:solidFill>
                <a:latin typeface="RijksoverheidSansText"/>
              </a:defRPr>
            </a:lvl2pPr>
            <a:lvl3pPr marL="1143000" indent="-228600">
              <a:defRPr>
                <a:solidFill>
                  <a:schemeClr val="tx1"/>
                </a:solidFill>
                <a:latin typeface="RijksoverheidSansText"/>
              </a:defRPr>
            </a:lvl3pPr>
            <a:lvl4pPr marL="1600200" indent="-228600">
              <a:defRPr>
                <a:solidFill>
                  <a:schemeClr val="tx1"/>
                </a:solidFill>
                <a:latin typeface="RijksoverheidSansText"/>
              </a:defRPr>
            </a:lvl4pPr>
            <a:lvl5pPr marL="2057400" indent="-228600">
              <a:defRPr>
                <a:solidFill>
                  <a:schemeClr val="tx1"/>
                </a:solidFill>
                <a:latin typeface="RijksoverheidSansText"/>
              </a:defRPr>
            </a:lvl5pPr>
            <a:lvl6pPr marL="2514600" indent="-228600" fontAlgn="base">
              <a:spcBef>
                <a:spcPct val="0"/>
              </a:spcBef>
              <a:spcAft>
                <a:spcPct val="0"/>
              </a:spcAft>
              <a:defRPr>
                <a:solidFill>
                  <a:schemeClr val="tx1"/>
                </a:solidFill>
                <a:latin typeface="RijksoverheidSansText"/>
              </a:defRPr>
            </a:lvl6pPr>
            <a:lvl7pPr marL="2971800" indent="-228600" fontAlgn="base">
              <a:spcBef>
                <a:spcPct val="0"/>
              </a:spcBef>
              <a:spcAft>
                <a:spcPct val="0"/>
              </a:spcAft>
              <a:defRPr>
                <a:solidFill>
                  <a:schemeClr val="tx1"/>
                </a:solidFill>
                <a:latin typeface="RijksoverheidSansText"/>
              </a:defRPr>
            </a:lvl7pPr>
            <a:lvl8pPr marL="3429000" indent="-228600" fontAlgn="base">
              <a:spcBef>
                <a:spcPct val="0"/>
              </a:spcBef>
              <a:spcAft>
                <a:spcPct val="0"/>
              </a:spcAft>
              <a:defRPr>
                <a:solidFill>
                  <a:schemeClr val="tx1"/>
                </a:solidFill>
                <a:latin typeface="RijksoverheidSansText"/>
              </a:defRPr>
            </a:lvl8pPr>
            <a:lvl9pPr marL="3886200" indent="-228600" fontAlgn="base">
              <a:spcBef>
                <a:spcPct val="0"/>
              </a:spcBef>
              <a:spcAft>
                <a:spcPct val="0"/>
              </a:spcAft>
              <a:defRPr>
                <a:solidFill>
                  <a:schemeClr val="tx1"/>
                </a:solidFill>
                <a:latin typeface="RijksoverheidSansText"/>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A3D268-3C79-4D16-B816-7F0D4EE00D78}" type="slidenum">
              <a:rPr kumimoji="0" lang="en-GB" altLang="nl-NL"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altLang="nl-NL"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52489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en-US" alt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04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45439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en-US" alt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04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buFontTx/>
              <a:buChar char="-"/>
              <a:defRPr/>
            </a:pPr>
            <a:endParaRPr lang="en-US" alt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206114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en-US" alt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098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fontAlgn="auto">
              <a:spcBef>
                <a:spcPct val="0"/>
              </a:spcBef>
              <a:spcAft>
                <a:spcPts val="0"/>
              </a:spcAft>
              <a:buFont typeface="Arial" panose="020B0604020202020204" pitchFamily="34" charset="0"/>
              <a:buNone/>
              <a:defRPr/>
            </a:pPr>
            <a:endParaRPr lang="nl-NL" altLang="en-US"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59391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en-US" alt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23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fontAlgn="auto">
              <a:spcBef>
                <a:spcPct val="0"/>
              </a:spcBef>
              <a:spcAft>
                <a:spcPts val="0"/>
              </a:spcAft>
              <a:buFont typeface="Arial" panose="020B0604020202020204" pitchFamily="34" charset="0"/>
              <a:buChar char="•"/>
              <a:defRPr/>
            </a:pPr>
            <a:endParaRPr lang="nl-NL" altLang="en-US"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163134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en-US" altLang="nl-NL" b="1"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02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408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pPr marL="0" indent="0">
              <a:buFont typeface="Arial" panose="020B0604020202020204" pitchFamily="34" charset="0"/>
              <a:buNone/>
            </a:pPr>
            <a:endParaRPr lang="nl-NL" b="1" baseline="0" dirty="0"/>
          </a:p>
          <a:p>
            <a:pPr marL="0" indent="0">
              <a:buFont typeface="Arial" panose="020B0604020202020204" pitchFamily="34" charset="0"/>
              <a:buNone/>
            </a:pPr>
            <a:r>
              <a:rPr lang="nl-NL" b="0" baseline="0" dirty="0"/>
              <a:t>[SRM 9-4-20]  Graag ook hier voorbeelden per criterium opnemen. Deze zijn voor een deel van het publiek anders te abstract</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640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529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86294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fontAlgn="auto">
              <a:spcBef>
                <a:spcPts val="0"/>
              </a:spcBef>
              <a:spcAft>
                <a:spcPts val="0"/>
              </a:spcAft>
              <a:buFont typeface="Arial" panose="020B0604020202020204" pitchFamily="34" charset="0"/>
              <a:buNone/>
              <a:defRPr/>
            </a:pPr>
            <a:endParaRPr 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386318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fontAlgn="auto">
              <a:spcBef>
                <a:spcPct val="0"/>
              </a:spcBef>
              <a:spcAft>
                <a:spcPts val="0"/>
              </a:spcAft>
              <a:buFont typeface="Arial" panose="020B0604020202020204" pitchFamily="34" charset="0"/>
              <a:buNone/>
              <a:defRPr/>
            </a:pPr>
            <a:endParaRPr lang="nl-NL" altLang="en-US"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373417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fontAlgn="auto">
              <a:spcBef>
                <a:spcPct val="0"/>
              </a:spcBef>
              <a:spcAft>
                <a:spcPts val="0"/>
              </a:spcAft>
              <a:buFont typeface="Arial" panose="020B0604020202020204" pitchFamily="34" charset="0"/>
              <a:buNone/>
              <a:defRPr/>
            </a:pPr>
            <a:endParaRPr lang="nl-NL" alt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403189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fontAlgn="auto">
              <a:spcBef>
                <a:spcPct val="0"/>
              </a:spcBef>
              <a:spcAft>
                <a:spcPts val="0"/>
              </a:spcAft>
              <a:buFont typeface="Arial" panose="020B0604020202020204" pitchFamily="34" charset="0"/>
              <a:buNone/>
              <a:defRPr/>
            </a:pPr>
            <a:endParaRPr lang="nl-NL" alt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73239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067841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284028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pPr marL="0" indent="0">
              <a:buFont typeface="Arial" panose="020B0604020202020204" pitchFamily="34" charset="0"/>
              <a:buNone/>
            </a:pPr>
            <a:endParaRPr lang="nl-NL" b="1" baseline="0" dirty="0"/>
          </a:p>
          <a:p>
            <a:pPr marL="0" indent="0">
              <a:buFont typeface="Arial" panose="020B0604020202020204" pitchFamily="34" charset="0"/>
              <a:buNone/>
            </a:pPr>
            <a:r>
              <a:rPr lang="nl-NL" b="0" baseline="0" dirty="0"/>
              <a:t>[SRM 9-4-20]  Graag ook hier voorbeelden per criterium opnemen. Deze zijn voor een deel van het publiek anders te abstract</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64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842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r>
              <a:rPr lang="nl-NL" altLang="nl-NL" b="1" dirty="0"/>
              <a:t>Spreektekst</a:t>
            </a:r>
            <a:r>
              <a:rPr lang="nl-NL" altLang="nl-NL" dirty="0"/>
              <a:t>: </a:t>
            </a:r>
          </a:p>
          <a:p>
            <a:pPr fontAlgn="auto">
              <a:spcBef>
                <a:spcPct val="0"/>
              </a:spcBef>
              <a:spcAft>
                <a:spcPts val="0"/>
              </a:spcAft>
              <a:defRPr/>
            </a:pPr>
            <a:endParaRPr lang="nl-NL" altLang="nl-NL" dirty="0"/>
          </a:p>
          <a:p>
            <a:pPr marL="171450" indent="-171450" fontAlgn="auto">
              <a:spcBef>
                <a:spcPct val="0"/>
              </a:spcBef>
              <a:spcAft>
                <a:spcPts val="0"/>
              </a:spcAft>
              <a:buFont typeface="Arial" panose="020B0604020202020204" pitchFamily="34" charset="0"/>
              <a:buChar char="•"/>
              <a:defRPr/>
            </a:pPr>
            <a:r>
              <a:rPr lang="nl-NL" altLang="nl-NL" dirty="0"/>
              <a:t>Overheden archiveren om informatie voor de toekomst veilig te stellen. </a:t>
            </a:r>
          </a:p>
          <a:p>
            <a:pPr marL="171450" indent="-171450" fontAlgn="auto">
              <a:spcBef>
                <a:spcPct val="0"/>
              </a:spcBef>
              <a:spcAft>
                <a:spcPts val="0"/>
              </a:spcAft>
              <a:buFont typeface="Arial" panose="020B0604020202020204" pitchFamily="34" charset="0"/>
              <a:buChar char="•"/>
              <a:defRPr/>
            </a:pPr>
            <a:endParaRPr lang="nl-NL" altLang="nl-NL" dirty="0"/>
          </a:p>
          <a:p>
            <a:pPr marL="171450" indent="-171450" fontAlgn="auto">
              <a:spcBef>
                <a:spcPct val="0"/>
              </a:spcBef>
              <a:spcAft>
                <a:spcPts val="0"/>
              </a:spcAft>
              <a:buFont typeface="Arial" panose="020B0604020202020204" pitchFamily="34" charset="0"/>
              <a:buChar char="•"/>
              <a:defRPr/>
            </a:pPr>
            <a:r>
              <a:rPr lang="nl-NL" altLang="nl-NL" dirty="0"/>
              <a:t>Maar archiveren is ook bij wet verplicht. De Archiefwet verplicht overheden om hun informatie zorgvuldig te beheren zodat deze toegankelijk is en blijft. </a:t>
            </a:r>
          </a:p>
          <a:p>
            <a:pPr marL="171450" indent="-171450" fontAlgn="auto">
              <a:spcBef>
                <a:spcPct val="0"/>
              </a:spcBef>
              <a:spcAft>
                <a:spcPts val="0"/>
              </a:spcAft>
              <a:buFont typeface="Arial" panose="020B0604020202020204" pitchFamily="34" charset="0"/>
              <a:buChar char="•"/>
              <a:defRPr/>
            </a:pPr>
            <a:endParaRPr lang="nl-NL" altLang="nl-NL" dirty="0"/>
          </a:p>
          <a:p>
            <a:pPr marL="171450" indent="-171450" fontAlgn="auto">
              <a:spcBef>
                <a:spcPct val="0"/>
              </a:spcBef>
              <a:spcAft>
                <a:spcPts val="0"/>
              </a:spcAft>
              <a:buFont typeface="Arial" panose="020B0604020202020204" pitchFamily="34" charset="0"/>
              <a:buChar char="•"/>
              <a:defRPr/>
            </a:pPr>
            <a:r>
              <a:rPr lang="nl-NL" altLang="nl-NL" dirty="0"/>
              <a:t>Daarnaast zijn er veel andere wetten waarin elementen van duurzame toegankelijkheid terugkomen. Denk maar aan de WOB (Wet openbaarheid bestuur) en de WBP (Wet bescherming persoonsgegevens). </a:t>
            </a:r>
          </a:p>
          <a:p>
            <a:pPr fontAlgn="auto">
              <a:spcBef>
                <a:spcPct val="0"/>
              </a:spcBef>
              <a:spcAft>
                <a:spcPts val="0"/>
              </a:spcAft>
              <a:defRPr/>
            </a:pPr>
            <a:endParaRPr lang="nl-NL" alt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611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79566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nl-NL" dirty="0"/>
          </a:p>
        </p:txBody>
      </p:sp>
      <p:sp>
        <p:nvSpPr>
          <p:cNvPr id="4" name="Tijdelijke aanduiding voor dianummer 3"/>
          <p:cNvSpPr>
            <a:spLocks noGrp="1"/>
          </p:cNvSpPr>
          <p:nvPr>
            <p:ph type="sldNum" sz="quarter" idx="5"/>
          </p:nvPr>
        </p:nvSpPr>
        <p:spPr/>
        <p:txBody>
          <a:bodyPr/>
          <a:lstStyle/>
          <a:p>
            <a:fld id="{80B54F50-8FD5-AB44-8BA6-F1159D4F0FB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901320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72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nl-NL" alt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9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endParaRPr lang="nl-NL" altLang="en-US"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772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pPr marL="0" indent="0">
              <a:buFont typeface="Arial" panose="020B0604020202020204" pitchFamily="34" charset="0"/>
              <a:buNone/>
            </a:pPr>
            <a:endParaRPr lang="nl-NL" b="1" baseline="0" dirty="0"/>
          </a:p>
          <a:p>
            <a:pPr marL="0" indent="0">
              <a:buFont typeface="Arial" panose="020B0604020202020204" pitchFamily="34" charset="0"/>
              <a:buNone/>
            </a:pPr>
            <a:r>
              <a:rPr lang="nl-NL" b="0" baseline="0" dirty="0"/>
              <a:t>[SRM 9-4-20]  Graag ook hier voorbeelden per criterium opnemen. Deze zijn voor een deel van het publiek anders te abstract</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201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3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auto">
              <a:spcBef>
                <a:spcPct val="0"/>
              </a:spcBef>
              <a:spcAft>
                <a:spcPts val="0"/>
              </a:spcAft>
              <a:defRPr/>
            </a:pPr>
            <a:endParaRPr lang="nl-NL" alt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pPr>
            <a:r>
              <a:rPr lang="nl-NL" altLang="nl-NL" b="1" dirty="0"/>
              <a:t>Spreektekst: </a:t>
            </a:r>
          </a:p>
          <a:p>
            <a:pPr>
              <a:spcBef>
                <a:spcPct val="0"/>
              </a:spcBef>
            </a:pPr>
            <a:endParaRPr lang="nl-NL" altLang="nl-NL" b="1" dirty="0"/>
          </a:p>
          <a:p>
            <a:pPr>
              <a:spcBef>
                <a:spcPct val="0"/>
              </a:spcBef>
            </a:pPr>
            <a:r>
              <a:rPr lang="nl-NL" altLang="nl-NL" dirty="0"/>
              <a:t>Archiveren kost geld en moeite. Soms veel geld en moeite. Terecht wordt daarom vaak de vraag gesteld wat de business case is van archiveren. Oftewel: waarom zou ik archiveren?! Dat is een vraag waarop geen eenduidig antwoord te geven is. Het hangt namelijk altijd af van de aard van de informatie, de mensen die er gebruik van willen maken en de doel waarvoor ze dat doen. Een aankondiging van een personeelsuitje is nu eenmaal niet even belangrijk als de notulen van de ministerraad.</a:t>
            </a:r>
          </a:p>
          <a:p>
            <a:pPr>
              <a:spcBef>
                <a:spcPct val="0"/>
              </a:spcBef>
            </a:pPr>
            <a:endParaRPr lang="nl-NL" altLang="nl-NL" dirty="0"/>
          </a:p>
          <a:p>
            <a:pPr>
              <a:spcBef>
                <a:spcPct val="0"/>
              </a:spcBef>
            </a:pPr>
            <a:r>
              <a:rPr lang="nl-NL" altLang="nl-NL" dirty="0"/>
              <a:t>Daarom zal elke organisatie voor zichzelf de business case moeten maken. Wel kunnen we aangeven wat de belangen zijn die daarbij meewegen.</a:t>
            </a:r>
            <a:endParaRPr lang="nl-NL" altLang="nl-NL" b="1" dirty="0"/>
          </a:p>
          <a:p>
            <a:endParaRPr lang="nl-NL"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pPr marL="0" indent="0">
              <a:buFont typeface="Arial" panose="020B0604020202020204" pitchFamily="34" charset="0"/>
              <a:buNone/>
            </a:pPr>
            <a:endParaRPr lang="nl-NL" b="1" baseline="0" dirty="0"/>
          </a:p>
          <a:p>
            <a:pPr marL="0" indent="0">
              <a:buFont typeface="Arial" panose="020B0604020202020204" pitchFamily="34" charset="0"/>
              <a:buNone/>
            </a:pPr>
            <a:r>
              <a:rPr lang="nl-NL" b="0" baseline="0" dirty="0"/>
              <a:t>[Wout 14-4-20] </a:t>
            </a:r>
            <a:r>
              <a:rPr lang="nl-NL" sz="1200" kern="1200" dirty="0">
                <a:solidFill>
                  <a:schemeClr val="tx1"/>
                </a:solidFill>
                <a:effectLst/>
                <a:latin typeface="+mn-lt"/>
                <a:ea typeface="+mn-ea"/>
                <a:cs typeface="+mn-cs"/>
              </a:rPr>
              <a:t>Volgorde van de slides - In de praktijk pas ik deze altijd aan: Eerst het wat, dan het waarom en dan het hoe. Dat vind ik persoonlijk prettiger. Ik weet niet of ik daarin de enige ben, maar zou het fijn vinden als de volgorde standaard op deze manier kan worden aangepast.</a:t>
            </a:r>
            <a:endParaRPr lang="nl-NL" b="0" baseline="0" dirty="0"/>
          </a:p>
          <a:p>
            <a:pPr marL="0" indent="0">
              <a:buFont typeface="Arial" panose="020B0604020202020204" pitchFamily="34" charset="0"/>
              <a:buNone/>
            </a:pPr>
            <a:endParaRPr lang="nl-NL" b="0" baseline="0" dirty="0"/>
          </a:p>
          <a:p>
            <a:pPr marL="0" indent="0">
              <a:buFont typeface="Arial" panose="020B0604020202020204" pitchFamily="34" charset="0"/>
              <a:buNone/>
            </a:pPr>
            <a:r>
              <a:rPr lang="nl-NL" b="0" baseline="0" dirty="0"/>
              <a:t>[div] Het ‘Waarom’ wordt door sommigen als te uitgebreid gezien. Aan de andere kant wordt onderkend dat het waarom wel voor iedereen duidelijk moet zijn.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516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defRPr/>
            </a:pPr>
            <a:r>
              <a:rPr lang="nl-NL" altLang="en-US" dirty="0"/>
              <a:t>[</a:t>
            </a:r>
            <a:r>
              <a:rPr lang="nl-NL" altLang="en-US" b="1" dirty="0"/>
              <a:t>Aanwijzing. </a:t>
            </a:r>
            <a:r>
              <a:rPr lang="nl-NL" altLang="en-US" dirty="0"/>
              <a:t>Deze video blijft doorspelen. Zo kan de spreker zo veel tijd nemen als hij wil. Klik, zodra je er aan toe bent, naar de volgende slide om het laatste deel van de animatie te tonen. De mevrouw die uit de berg informatie haalt.]</a:t>
            </a:r>
          </a:p>
          <a:p>
            <a:pPr fontAlgn="auto">
              <a:spcBef>
                <a:spcPct val="0"/>
              </a:spcBef>
              <a:spcAft>
                <a:spcPts val="0"/>
              </a:spcAft>
              <a:defRPr/>
            </a:pPr>
            <a:endParaRPr lang="nl-NL" altLang="en-US" b="1" dirty="0"/>
          </a:p>
          <a:p>
            <a:pPr fontAlgn="auto">
              <a:spcBef>
                <a:spcPct val="0"/>
              </a:spcBef>
              <a:spcAft>
                <a:spcPts val="0"/>
              </a:spcAft>
              <a:defRPr/>
            </a:pPr>
            <a:r>
              <a:rPr lang="nl-NL" altLang="en-US" b="1" dirty="0"/>
              <a:t>Spreektekst:</a:t>
            </a:r>
            <a:r>
              <a:rPr lang="nl-NL" altLang="en-US" dirty="0"/>
              <a:t> </a:t>
            </a:r>
          </a:p>
          <a:p>
            <a:pPr fontAlgn="auto">
              <a:spcBef>
                <a:spcPct val="0"/>
              </a:spcBef>
              <a:spcAft>
                <a:spcPts val="0"/>
              </a:spcAft>
              <a:defRPr/>
            </a:pPr>
            <a:endParaRPr lang="nl-NL" altLang="en-US" dirty="0"/>
          </a:p>
          <a:p>
            <a:pPr marL="228600" indent="-228600" fontAlgn="auto">
              <a:spcBef>
                <a:spcPct val="0"/>
              </a:spcBef>
              <a:spcAft>
                <a:spcPts val="0"/>
              </a:spcAft>
              <a:buFont typeface="Arial" panose="020B0604020202020204" pitchFamily="34" charset="0"/>
              <a:buChar char="•"/>
              <a:defRPr/>
            </a:pPr>
            <a:r>
              <a:rPr lang="nl-NL" altLang="en-US" dirty="0"/>
              <a:t>Dagelijks produceren zo’n 900.000 ambtenaren miljoenen digitale informatieobjecten. Al deze informatie wordt met veel collega’s en met burgers en bedrijven gedeeld om het werk van de overheid goed te kunnen doen. </a:t>
            </a:r>
          </a:p>
          <a:p>
            <a:pPr marL="228600" indent="-228600" fontAlgn="auto">
              <a:spcBef>
                <a:spcPct val="0"/>
              </a:spcBef>
              <a:spcAft>
                <a:spcPts val="0"/>
              </a:spcAft>
              <a:buFont typeface="+mj-lt"/>
              <a:buAutoNum type="arabicPeriod"/>
              <a:defRPr/>
            </a:pPr>
            <a:endParaRPr lang="nl-NL" altLang="en-US" dirty="0"/>
          </a:p>
          <a:p>
            <a:pPr marL="228600" indent="-228600" fontAlgn="auto">
              <a:spcBef>
                <a:spcPct val="0"/>
              </a:spcBef>
              <a:spcAft>
                <a:spcPts val="0"/>
              </a:spcAft>
              <a:buFont typeface="Arial" panose="020B0604020202020204" pitchFamily="34" charset="0"/>
              <a:buChar char="•"/>
              <a:defRPr/>
            </a:pPr>
            <a:r>
              <a:rPr lang="nl-NL" altLang="en-US" dirty="0"/>
              <a:t>Om informatie te kunnen delen is het belangrijk dat alle betrokkenen gemakkelijk toegang hebben tot de informatie die hij of zij nodig heeft. </a:t>
            </a:r>
          </a:p>
          <a:p>
            <a:pPr marL="228600" indent="-228600" fontAlgn="auto">
              <a:spcBef>
                <a:spcPct val="0"/>
              </a:spcBef>
              <a:spcAft>
                <a:spcPts val="0"/>
              </a:spcAft>
              <a:buFont typeface="+mj-lt"/>
              <a:buAutoNum type="arabicPeriod"/>
              <a:defRPr/>
            </a:pPr>
            <a:endParaRPr lang="nl-NL" altLang="en-US" dirty="0"/>
          </a:p>
          <a:p>
            <a:pPr marL="228600" indent="-228600" fontAlgn="auto">
              <a:spcBef>
                <a:spcPct val="0"/>
              </a:spcBef>
              <a:spcAft>
                <a:spcPts val="0"/>
              </a:spcAft>
              <a:buFont typeface="Arial" panose="020B0604020202020204" pitchFamily="34" charset="0"/>
              <a:buChar char="•"/>
              <a:defRPr/>
            </a:pPr>
            <a:r>
              <a:rPr lang="nl-NL" altLang="en-US" dirty="0"/>
              <a:t>Dat gaat meestal goed zolang informatie gebruikt wordt voor het directe doel waarvoor het gemaakt is. Zoals het verwerken van een aanvraag of het schrijven van een notitie. We noemen dat primair gebruik van informatie</a:t>
            </a:r>
          </a:p>
          <a:p>
            <a:pPr marL="228600" indent="-228600" fontAlgn="auto">
              <a:spcBef>
                <a:spcPct val="0"/>
              </a:spcBef>
              <a:spcAft>
                <a:spcPts val="0"/>
              </a:spcAft>
              <a:buFont typeface="+mj-lt"/>
              <a:buAutoNum type="arabicPeriod"/>
              <a:defRPr/>
            </a:pPr>
            <a:endParaRPr lang="nl-NL" altLang="en-US" dirty="0"/>
          </a:p>
          <a:p>
            <a:pPr marL="228600" indent="-228600" fontAlgn="auto">
              <a:spcBef>
                <a:spcPct val="0"/>
              </a:spcBef>
              <a:spcAft>
                <a:spcPts val="0"/>
              </a:spcAft>
              <a:buFont typeface="Arial" panose="020B0604020202020204" pitchFamily="34" charset="0"/>
              <a:buChar char="•"/>
              <a:defRPr/>
            </a:pPr>
            <a:r>
              <a:rPr lang="nl-NL" altLang="en-US" dirty="0"/>
              <a:t>Maar nadat informatieobjecten voor hun oorspronkelijke doel gebruikt zijn, worden ze veelal aan hun lot overgelaten. Hierdoor worden ze ontoegankelijk voor andere toepassingen. We noemen dat het secundair gebruik. Dat is zonde, want de informatie kan nog steeds van grote waarde zijn voor toepassingen waarvoor het oorspronkelijk niet bedoeld was. </a:t>
            </a:r>
            <a:br>
              <a:rPr lang="nl-NL" altLang="en-US" dirty="0"/>
            </a:br>
            <a:endParaRPr lang="nl-NL" dirty="0"/>
          </a:p>
          <a:p>
            <a:pPr marL="228600" indent="-228600" fontAlgn="auto">
              <a:spcBef>
                <a:spcPct val="0"/>
              </a:spcBef>
              <a:spcAft>
                <a:spcPts val="0"/>
              </a:spcAft>
              <a:buFont typeface="Arial" panose="020B0604020202020204" pitchFamily="34" charset="0"/>
              <a:buChar char="•"/>
              <a:defRPr/>
            </a:pPr>
            <a:r>
              <a:rPr lang="nl-NL" dirty="0"/>
              <a:t>Het is daarom belangrijk dat digitale informatie duurzaam toegankelijk is. Voor primair gebruik, maar ook voor secundair gebruik. </a:t>
            </a:r>
          </a:p>
          <a:p>
            <a:pPr marL="228600" indent="-228600" fontAlgn="auto">
              <a:spcBef>
                <a:spcPct val="0"/>
              </a:spcBef>
              <a:spcAft>
                <a:spcPts val="0"/>
              </a:spcAft>
              <a:buFont typeface="+mj-lt"/>
              <a:buAutoNum type="arabicPeriod"/>
              <a:defRPr/>
            </a:pPr>
            <a:endParaRPr lang="nl-NL" altLang="en-US" dirty="0"/>
          </a:p>
          <a:p>
            <a:pPr marL="228600" indent="-228600" fontAlgn="auto">
              <a:spcBef>
                <a:spcPct val="0"/>
              </a:spcBef>
              <a:spcAft>
                <a:spcPts val="0"/>
              </a:spcAft>
              <a:buFont typeface="Arial" panose="020B0604020202020204" pitchFamily="34" charset="0"/>
              <a:buChar char="•"/>
              <a:defRPr/>
            </a:pPr>
            <a:r>
              <a:rPr lang="nl-NL" altLang="en-US" dirty="0"/>
              <a:t>Dat is de reden waarom overheidsorganisaties hun digitale informatie archiveren. Dit verhaal vertelt het ‘waarom’, ‘wat’ en ‘hoe’ van archiveren. </a:t>
            </a:r>
          </a:p>
          <a:p>
            <a:pPr fontAlgn="auto">
              <a:spcBef>
                <a:spcPct val="0"/>
              </a:spcBef>
              <a:spcAft>
                <a:spcPts val="0"/>
              </a:spcAft>
              <a:defRPr/>
            </a:pPr>
            <a:endParaRPr lang="nl-NL" altLang="en-US" dirty="0"/>
          </a:p>
          <a:p>
            <a:pPr marL="0" indent="0">
              <a:buFont typeface="Arial" panose="020B0604020202020204" pitchFamily="34" charset="0"/>
              <a:buNone/>
            </a:pPr>
            <a:r>
              <a:rPr lang="nl-NL" b="1" baseline="0" dirty="0"/>
              <a:t>===============================================</a:t>
            </a:r>
          </a:p>
          <a:p>
            <a:pPr marL="0" indent="0">
              <a:buFont typeface="Arial" panose="020B0604020202020204" pitchFamily="34" charset="0"/>
              <a:buNone/>
            </a:pPr>
            <a:r>
              <a:rPr lang="nl-NL" b="1" baseline="0" dirty="0"/>
              <a:t>HIERONDER OPMERKINGEN VAN GEBRUIKERS VAN DE BASISPRESENTATIE</a:t>
            </a:r>
          </a:p>
          <a:p>
            <a:pPr fontAlgn="auto">
              <a:spcBef>
                <a:spcPct val="0"/>
              </a:spcBef>
              <a:spcAft>
                <a:spcPts val="0"/>
              </a:spcAft>
              <a:defRPr/>
            </a:pPr>
            <a:endParaRPr lang="nl-NL" altLang="en-US"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33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0"/>
              </a:spcBef>
              <a:defRPr/>
            </a:pPr>
            <a:r>
              <a:rPr lang="nl-NL" altLang="en-US" dirty="0"/>
              <a:t>[aanwijzing: Deze aparte slide bevat alleen het laatste stukje van de inleidende animatie. Hier is geen aparte spreektekst bij.]</a:t>
            </a:r>
          </a:p>
          <a:p>
            <a:pPr fontAlgn="auto">
              <a:spcBef>
                <a:spcPct val="0"/>
              </a:spcBef>
              <a:spcAft>
                <a:spcPts val="0"/>
              </a:spcAft>
              <a:defRPr/>
            </a:pPr>
            <a:endParaRPr lang="nl-NL" altLang="en-US" dirty="0"/>
          </a:p>
          <a:p>
            <a:pPr fontAlgn="auto">
              <a:spcBef>
                <a:spcPct val="0"/>
              </a:spcBef>
              <a:spcAft>
                <a:spcPts val="0"/>
              </a:spcAft>
              <a:defRPr/>
            </a:pPr>
            <a:endParaRPr lang="nl-NL" altLang="en-US"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B54F50-8FD5-AB44-8BA6-F1159D4F0FB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75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80B54F50-8FD5-AB44-8BA6-F1159D4F0FBE}"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033453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Blauw-Wi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5039421-DC85-495A-BA3A-A17AD1C11AAC}"/>
              </a:ext>
            </a:extLst>
          </p:cNvPr>
          <p:cNvPicPr>
            <a:picLocks noChangeAspect="1"/>
          </p:cNvPicPr>
          <p:nvPr userDrawn="1"/>
        </p:nvPicPr>
        <p:blipFill>
          <a:blip r:embed="rId2"/>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3999"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stretch>
            <a:fillRect/>
          </a:stretch>
        </p:blipFill>
        <p:spPr>
          <a:xfrm>
            <a:off x="5765929" y="-2"/>
            <a:ext cx="3328141" cy="1255672"/>
          </a:xfrm>
          <a:prstGeom prst="rect">
            <a:avLst/>
          </a:prstGeom>
        </p:spPr>
      </p:pic>
    </p:spTree>
    <p:extLst>
      <p:ext uri="{BB962C8B-B14F-4D97-AF65-F5344CB8AC3E}">
        <p14:creationId xmlns:p14="http://schemas.microsoft.com/office/powerpoint/2010/main" val="301566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1 tekstblok">
    <p:spTree>
      <p:nvGrpSpPr>
        <p:cNvPr id="1" name=""/>
        <p:cNvGrpSpPr/>
        <p:nvPr/>
      </p:nvGrpSpPr>
      <p:grpSpPr>
        <a:xfrm>
          <a:off x="0" y="0"/>
          <a:ext cx="0" cy="0"/>
          <a:chOff x="0" y="0"/>
          <a:chExt cx="0" cy="0"/>
        </a:xfrm>
      </p:grpSpPr>
      <p:sp>
        <p:nvSpPr>
          <p:cNvPr id="2" name="shpKleurvlakOnder"/>
          <p:cNvSpPr>
            <a:spLocks noChangeArrowheads="1"/>
          </p:cNvSpPr>
          <p:nvPr/>
        </p:nvSpPr>
        <p:spPr bwMode="auto">
          <a:xfrm>
            <a:off x="0" y="6318250"/>
            <a:ext cx="12192000" cy="539750"/>
          </a:xfrm>
          <a:prstGeom prst="rect">
            <a:avLst/>
          </a:prstGeom>
          <a:solidFill>
            <a:srgbClr val="E7002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800">
                <a:solidFill>
                  <a:srgbClr val="000000"/>
                </a:solidFill>
                <a:latin typeface="Verdana" panose="020B0604030504040204" pitchFamily="34" charset="0"/>
                <a:cs typeface="Arial" panose="020B0604020202020204" pitchFamily="34" charset="0"/>
              </a:defRPr>
            </a:lvl1pPr>
            <a:lvl2pPr marL="742950" indent="-285750">
              <a:defRPr sz="2800">
                <a:solidFill>
                  <a:srgbClr val="000000"/>
                </a:solidFill>
                <a:latin typeface="Verdana" panose="020B0604030504040204" pitchFamily="34" charset="0"/>
                <a:cs typeface="Arial" panose="020B0604020202020204" pitchFamily="34" charset="0"/>
              </a:defRPr>
            </a:lvl2pPr>
            <a:lvl3pPr marL="1143000" indent="-228600">
              <a:defRPr sz="2800">
                <a:solidFill>
                  <a:srgbClr val="000000"/>
                </a:solidFill>
                <a:latin typeface="Verdana" panose="020B0604030504040204" pitchFamily="34" charset="0"/>
                <a:cs typeface="Arial" panose="020B0604020202020204" pitchFamily="34" charset="0"/>
              </a:defRPr>
            </a:lvl3pPr>
            <a:lvl4pPr marL="1600200" indent="-228600">
              <a:defRPr sz="2800">
                <a:solidFill>
                  <a:srgbClr val="000000"/>
                </a:solidFill>
                <a:latin typeface="Verdana" panose="020B0604030504040204" pitchFamily="34" charset="0"/>
                <a:cs typeface="Arial" panose="020B0604020202020204" pitchFamily="34" charset="0"/>
              </a:defRPr>
            </a:lvl4pPr>
            <a:lvl5pPr marL="2057400" indent="-228600">
              <a:defRPr sz="2800">
                <a:solidFill>
                  <a:srgbClr val="000000"/>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9pPr>
          </a:lstStyle>
          <a:p>
            <a:pPr algn="ctr">
              <a:defRPr/>
            </a:pPr>
            <a:endParaRPr lang="en-US" sz="1800">
              <a:solidFill>
                <a:srgbClr val="FFFFFF"/>
              </a:solidFill>
            </a:endParaRPr>
          </a:p>
        </p:txBody>
      </p:sp>
      <p:sp>
        <p:nvSpPr>
          <p:cNvPr id="3" name="shpTekst"/>
          <p:cNvSpPr>
            <a:spLocks noChangeArrowheads="1"/>
          </p:cNvSpPr>
          <p:nvPr/>
        </p:nvSpPr>
        <p:spPr bwMode="auto">
          <a:xfrm>
            <a:off x="0" y="1"/>
            <a:ext cx="12192000" cy="1071563"/>
          </a:xfrm>
          <a:prstGeom prst="rect">
            <a:avLst/>
          </a:prstGeom>
          <a:solidFill>
            <a:srgbClr val="E7002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800">
                <a:solidFill>
                  <a:srgbClr val="000000"/>
                </a:solidFill>
                <a:latin typeface="Verdana" panose="020B0604030504040204" pitchFamily="34" charset="0"/>
                <a:cs typeface="Arial" panose="020B0604020202020204" pitchFamily="34" charset="0"/>
              </a:defRPr>
            </a:lvl1pPr>
            <a:lvl2pPr marL="742950" indent="-285750">
              <a:defRPr sz="2800">
                <a:solidFill>
                  <a:srgbClr val="000000"/>
                </a:solidFill>
                <a:latin typeface="Verdana" panose="020B0604030504040204" pitchFamily="34" charset="0"/>
                <a:cs typeface="Arial" panose="020B0604020202020204" pitchFamily="34" charset="0"/>
              </a:defRPr>
            </a:lvl2pPr>
            <a:lvl3pPr marL="1143000" indent="-228600">
              <a:defRPr sz="2800">
                <a:solidFill>
                  <a:srgbClr val="000000"/>
                </a:solidFill>
                <a:latin typeface="Verdana" panose="020B0604030504040204" pitchFamily="34" charset="0"/>
                <a:cs typeface="Arial" panose="020B0604020202020204" pitchFamily="34" charset="0"/>
              </a:defRPr>
            </a:lvl3pPr>
            <a:lvl4pPr marL="1600200" indent="-228600">
              <a:defRPr sz="2800">
                <a:solidFill>
                  <a:srgbClr val="000000"/>
                </a:solidFill>
                <a:latin typeface="Verdana" panose="020B0604030504040204" pitchFamily="34" charset="0"/>
                <a:cs typeface="Arial" panose="020B0604020202020204" pitchFamily="34" charset="0"/>
              </a:defRPr>
            </a:lvl4pPr>
            <a:lvl5pPr marL="2057400" indent="-228600">
              <a:defRPr sz="2800">
                <a:solidFill>
                  <a:srgbClr val="000000"/>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9pPr>
          </a:lstStyle>
          <a:p>
            <a:pPr algn="ctr">
              <a:defRPr/>
            </a:pPr>
            <a:endParaRPr lang="en-US" sz="1800">
              <a:solidFill>
                <a:srgbClr val="FFFFFF"/>
              </a:solidFill>
            </a:endParaRPr>
          </a:p>
        </p:txBody>
      </p:sp>
      <p:pic>
        <p:nvPicPr>
          <p:cNvPr id="4"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pTitel"/>
          <p:cNvSpPr>
            <a:spLocks noGrp="1" noChangeArrowheads="1"/>
          </p:cNvSpPr>
          <p:nvPr>
            <p:ph type="dt" sz="half" idx="10"/>
          </p:nvPr>
        </p:nvSpPr>
        <p:spPr/>
        <p:txBody>
          <a:bodyPr/>
          <a:lstStyle>
            <a:lvl1pPr>
              <a:defRPr/>
            </a:lvl1pPr>
          </a:lstStyle>
          <a:p>
            <a:pPr>
              <a:defRPr/>
            </a:pPr>
            <a:r>
              <a:rPr lang="nl-NL">
                <a:solidFill>
                  <a:srgbClr val="000000">
                    <a:tint val="75000"/>
                  </a:srgbClr>
                </a:solidFill>
              </a:rPr>
              <a:t>PresenttaiThemabijeenkomst DWR-Archief | 28 maart 2013</a:t>
            </a:r>
          </a:p>
        </p:txBody>
      </p:sp>
      <p:sp>
        <p:nvSpPr>
          <p:cNvPr id="6" name="shpKleurvlakBoven"/>
          <p:cNvSpPr>
            <a:spLocks noGrp="1" noChangeArrowheads="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hpBeeldmerk"/>
          <p:cNvSpPr>
            <a:spLocks noGrp="1" noChangeArrowheads="1"/>
          </p:cNvSpPr>
          <p:nvPr>
            <p:ph type="sldNum" sz="quarter" idx="12"/>
          </p:nvPr>
        </p:nvSpPr>
        <p:spPr/>
        <p:txBody>
          <a:bodyPr/>
          <a:lstStyle>
            <a:lvl1pPr>
              <a:defRPr/>
            </a:lvl1pPr>
          </a:lstStyle>
          <a:p>
            <a:pPr>
              <a:defRPr/>
            </a:pPr>
            <a:fld id="{72E499B3-F567-4CF6-8129-DDCF081198C4}" type="slidenum">
              <a:rPr lang="nl-NL" altLang="nl-NL">
                <a:solidFill>
                  <a:srgbClr val="000000">
                    <a:tint val="75000"/>
                  </a:srgbClr>
                </a:solidFill>
              </a:rPr>
              <a:pPr>
                <a:defRPr/>
              </a:pPr>
              <a:t>‹nr.›</a:t>
            </a:fld>
            <a:endParaRPr lang="nl-NL" altLang="nl-NL">
              <a:solidFill>
                <a:srgbClr val="000000">
                  <a:tint val="75000"/>
                </a:srgbClr>
              </a:solidFill>
            </a:endParaRPr>
          </a:p>
        </p:txBody>
      </p:sp>
    </p:spTree>
    <p:extLst>
      <p:ext uri="{BB962C8B-B14F-4D97-AF65-F5344CB8AC3E}">
        <p14:creationId xmlns:p14="http://schemas.microsoft.com/office/powerpoint/2010/main" val="348106830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verseel_Blauw">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3738" y="-1588"/>
            <a:ext cx="6524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userDrawn="1"/>
        </p:nvSpPr>
        <p:spPr>
          <a:xfrm>
            <a:off x="5773738" y="6548438"/>
            <a:ext cx="647700" cy="315912"/>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solidFill>
                <a:srgbClr val="FFFFFF"/>
              </a:solidFill>
            </a:endParaRPr>
          </a:p>
        </p:txBody>
      </p:sp>
      <p:sp>
        <p:nvSpPr>
          <p:cNvPr id="10" name="Titel 1"/>
          <p:cNvSpPr>
            <a:spLocks noGrp="1"/>
          </p:cNvSpPr>
          <p:nvPr>
            <p:ph type="title"/>
          </p:nvPr>
        </p:nvSpPr>
        <p:spPr>
          <a:xfrm>
            <a:off x="838200" y="1354092"/>
            <a:ext cx="10515600" cy="707184"/>
          </a:xfrm>
        </p:spPr>
        <p:txBody>
          <a:bodyPr/>
          <a:lstStyle>
            <a:lvl1pPr>
              <a:defRPr sz="3200" b="1" baseline="0">
                <a:solidFill>
                  <a:schemeClr val="accent1"/>
                </a:solidFill>
              </a:defRPr>
            </a:lvl1pPr>
          </a:lstStyle>
          <a:p>
            <a:r>
              <a:rPr lang="nl-NL" dirty="0"/>
              <a:t>Klikken om de titelstijl van het model te bewerken</a:t>
            </a:r>
            <a:endParaRPr lang="en-GB" dirty="0"/>
          </a:p>
        </p:txBody>
      </p:sp>
      <p:sp>
        <p:nvSpPr>
          <p:cNvPr id="11" name="Tijdelijke aanduiding voor inhoud 2"/>
          <p:cNvSpPr>
            <a:spLocks noGrp="1"/>
          </p:cNvSpPr>
          <p:nvPr>
            <p:ph idx="1"/>
          </p:nvPr>
        </p:nvSpPr>
        <p:spPr>
          <a:xfrm>
            <a:off x="838200" y="2162016"/>
            <a:ext cx="10515600" cy="4062601"/>
          </a:xfrm>
        </p:spPr>
        <p:txBody>
          <a:bodyPr/>
          <a:lstStyle>
            <a:lvl1pPr>
              <a:defRPr sz="2400" baseline="0"/>
            </a:lvl1pPr>
            <a:lvl2pPr>
              <a:defRPr sz="2000" baseline="0"/>
            </a:lvl2pPr>
            <a:lvl3pPr>
              <a:defRPr sz="1800" baseline="0"/>
            </a:lvl3pPr>
            <a:lvl4pPr>
              <a:defRPr sz="1600" baseline="0"/>
            </a:lvl4pPr>
            <a:lvl5pPr>
              <a:defRPr sz="1600" baseline="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7" name="Tijdelijke aanduiding voor datum 3"/>
          <p:cNvSpPr>
            <a:spLocks noGrp="1"/>
          </p:cNvSpPr>
          <p:nvPr>
            <p:ph type="dt" sz="half" idx="10"/>
          </p:nvPr>
        </p:nvSpPr>
        <p:spPr/>
        <p:txBody>
          <a:bodyPr/>
          <a:lstStyle>
            <a:lvl1pPr>
              <a:defRPr/>
            </a:lvl1pPr>
          </a:lstStyle>
          <a:p>
            <a:pPr>
              <a:defRPr/>
            </a:pPr>
            <a:fld id="{3B5CC551-FCE6-4A98-A74D-E0183827962A}" type="datetimeFigureOut">
              <a:rPr lang="en-GB">
                <a:solidFill>
                  <a:srgbClr val="000000">
                    <a:tint val="75000"/>
                  </a:srgbClr>
                </a:solidFill>
              </a:rPr>
              <a:pPr>
                <a:defRPr/>
              </a:pPr>
              <a:t>25/03/2024</a:t>
            </a:fld>
            <a:endParaRPr lang="en-GB">
              <a:solidFill>
                <a:srgbClr val="000000">
                  <a:tint val="75000"/>
                </a:srgb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endParaRPr lang="en-GB">
              <a:solidFill>
                <a:srgbClr val="000000">
                  <a:tint val="75000"/>
                </a:srgbClr>
              </a:solidFill>
            </a:endParaRPr>
          </a:p>
        </p:txBody>
      </p:sp>
      <p:sp>
        <p:nvSpPr>
          <p:cNvPr id="9" name="Tijdelijke aanduiding voor dianummer 5"/>
          <p:cNvSpPr>
            <a:spLocks noGrp="1"/>
          </p:cNvSpPr>
          <p:nvPr>
            <p:ph type="sldNum" sz="quarter" idx="12"/>
          </p:nvPr>
        </p:nvSpPr>
        <p:spPr/>
        <p:txBody>
          <a:bodyPr/>
          <a:lstStyle>
            <a:lvl1pPr>
              <a:defRPr/>
            </a:lvl1pPr>
          </a:lstStyle>
          <a:p>
            <a:pPr>
              <a:defRPr/>
            </a:pPr>
            <a:fld id="{3DADC7BB-4574-4CA7-88F0-ABD715CF922F}" type="slidenum">
              <a:rPr lang="en-GB">
                <a:solidFill>
                  <a:srgbClr val="000000">
                    <a:tint val="75000"/>
                  </a:srgbClr>
                </a:solidFill>
              </a:rPr>
              <a:pPr>
                <a:defRPr/>
              </a:pPr>
              <a:t>‹nr.›</a:t>
            </a:fld>
            <a:endParaRPr lang="en-GB">
              <a:solidFill>
                <a:srgbClr val="000000">
                  <a:tint val="75000"/>
                </a:srgbClr>
              </a:solidFill>
            </a:endParaRPr>
          </a:p>
        </p:txBody>
      </p:sp>
    </p:spTree>
    <p:extLst>
      <p:ext uri="{BB962C8B-B14F-4D97-AF65-F5344CB8AC3E}">
        <p14:creationId xmlns:p14="http://schemas.microsoft.com/office/powerpoint/2010/main" val="348389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d Alleen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262188F1-0715-4CAC-932E-141D2C1FFC0B}"/>
              </a:ext>
            </a:extLst>
          </p:cNvPr>
          <p:cNvPicPr>
            <a:picLocks noChangeAspect="1"/>
          </p:cNvPicPr>
          <p:nvPr userDrawn="1"/>
        </p:nvPicPr>
        <p:blipFill>
          <a:blip r:embed="rId2"/>
          <a:stretch>
            <a:fillRect/>
          </a:stretch>
        </p:blipFill>
        <p:spPr>
          <a:xfrm>
            <a:off x="5773419" y="-1191"/>
            <a:ext cx="652218" cy="1255672"/>
          </a:xfrm>
          <a:prstGeom prst="rect">
            <a:avLst/>
          </a:prstGeom>
        </p:spPr>
      </p:pic>
    </p:spTree>
    <p:extLst>
      <p:ext uri="{BB962C8B-B14F-4D97-AF65-F5344CB8AC3E}">
        <p14:creationId xmlns:p14="http://schemas.microsoft.com/office/powerpoint/2010/main" val="3302894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 Wi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705259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 Zwar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1FF2DF-817A-E740-9F1A-0809CE5BD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615835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 Zwart label">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1FF2DF-817A-E740-9F1A-0809CE5BD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9" name="Afbeelding 8">
            <a:extLst>
              <a:ext uri="{FF2B5EF4-FFF2-40B4-BE49-F238E27FC236}">
                <a16:creationId xmlns:a16="http://schemas.microsoft.com/office/drawing/2014/main" id="{917E4E56-A51F-2A4D-B5A5-3306A6F088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Tree>
    <p:extLst>
      <p:ext uri="{BB962C8B-B14F-4D97-AF65-F5344CB8AC3E}">
        <p14:creationId xmlns:p14="http://schemas.microsoft.com/office/powerpoint/2010/main" val="2733345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Universeel_Wit">
    <p:spTree>
      <p:nvGrpSpPr>
        <p:cNvPr id="1" name=""/>
        <p:cNvGrpSpPr/>
        <p:nvPr/>
      </p:nvGrpSpPr>
      <p:grpSpPr>
        <a:xfrm>
          <a:off x="0" y="0"/>
          <a:ext cx="0" cy="0"/>
          <a:chOff x="0" y="0"/>
          <a:chExt cx="0" cy="0"/>
        </a:xfrm>
      </p:grpSpPr>
      <p:sp>
        <p:nvSpPr>
          <p:cNvPr id="2" name="Titel 1"/>
          <p:cNvSpPr>
            <a:spLocks noGrp="1"/>
          </p:cNvSpPr>
          <p:nvPr>
            <p:ph type="title"/>
          </p:nvPr>
        </p:nvSpPr>
        <p:spPr>
          <a:xfrm>
            <a:off x="838200" y="1439331"/>
            <a:ext cx="10515600" cy="1151288"/>
          </a:xfrm>
        </p:spPr>
        <p:txBody>
          <a:bodyPr/>
          <a:lstStyle>
            <a:lvl1pPr>
              <a:defRPr>
                <a:solidFill>
                  <a:schemeClr val="accent1"/>
                </a:solidFill>
              </a:defRPr>
            </a:lvl1pPr>
          </a:lstStyle>
          <a:p>
            <a:r>
              <a:rPr lang="nl-NL"/>
              <a:t>Klik om stijl te bewerken</a:t>
            </a:r>
            <a:endParaRPr lang="en-GB" dirty="0"/>
          </a:p>
        </p:txBody>
      </p:sp>
      <p:sp>
        <p:nvSpPr>
          <p:cNvPr id="3" name="Tijdelijke aanduiding voor inhoud 2"/>
          <p:cNvSpPr>
            <a:spLocks noGrp="1"/>
          </p:cNvSpPr>
          <p:nvPr>
            <p:ph idx="1"/>
          </p:nvPr>
        </p:nvSpPr>
        <p:spPr>
          <a:xfrm>
            <a:off x="838200" y="2725556"/>
            <a:ext cx="10515600" cy="3630794"/>
          </a:xfrm>
        </p:spPr>
        <p:txBody>
          <a:bodyPr/>
          <a:lstStyle/>
          <a:p>
            <a:pPr lvl="0"/>
            <a:r>
              <a:rPr lang="nl-NL"/>
              <a:t>Tekststijl van het model bewerken
Tweede niveau
Derde niveau
Vierde niveau
Vijfde niveau</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D15D8CB9-D09E-4980-976D-D6274CC80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
        <p:nvSpPr>
          <p:cNvPr id="8" name="Rechthoek 7">
            <a:extLst>
              <a:ext uri="{FF2B5EF4-FFF2-40B4-BE49-F238E27FC236}">
                <a16:creationId xmlns:a16="http://schemas.microsoft.com/office/drawing/2014/main" id="{2DE56829-822A-4317-9565-B7A96C95F25B}"/>
              </a:ext>
            </a:extLst>
          </p:cNvPr>
          <p:cNvSpPr/>
          <p:nvPr userDrawn="1"/>
        </p:nvSpPr>
        <p:spPr>
          <a:xfrm>
            <a:off x="5773419"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27330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koloms_Breed_Opsom_Wit">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AA26FD7-F931-4858-BF0C-6833B0CC85E3}"/>
              </a:ext>
            </a:extLst>
          </p:cNvPr>
          <p:cNvSpPr/>
          <p:nvPr userDrawn="1"/>
        </p:nvSpPr>
        <p:spPr>
          <a:xfrm>
            <a:off x="0" y="0"/>
            <a:ext cx="6090024" cy="685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984075" y="1254481"/>
            <a:ext cx="4793862" cy="436206"/>
          </a:xfrm>
        </p:spPr>
        <p:txBody>
          <a:bodyPr>
            <a:normAutofit/>
          </a:bodyPr>
          <a:lstStyle>
            <a:lvl1pPr>
              <a:defRPr sz="3200" b="1">
                <a:solidFill>
                  <a:schemeClr val="accent1"/>
                </a:solidFill>
              </a:defRPr>
            </a:lvl1pPr>
          </a:lstStyle>
          <a:p>
            <a:r>
              <a:rPr lang="nl-NL" dirty="0"/>
              <a:t>Koptekst</a:t>
            </a:r>
            <a:endParaRPr lang="en-GB" dirty="0"/>
          </a:p>
        </p:txBody>
      </p:sp>
      <p:sp>
        <p:nvSpPr>
          <p:cNvPr id="3" name="Tijdelijke aanduiding voor tekst 2"/>
          <p:cNvSpPr>
            <a:spLocks noGrp="1"/>
          </p:cNvSpPr>
          <p:nvPr>
            <p:ph type="body" idx="1" hasCustomPrompt="1"/>
          </p:nvPr>
        </p:nvSpPr>
        <p:spPr>
          <a:xfrm>
            <a:off x="984075" y="1905153"/>
            <a:ext cx="4793862" cy="690968"/>
          </a:xfrm>
        </p:spPr>
        <p:txBody>
          <a:bodyPr anchor="t">
            <a:normAutofit/>
          </a:bodyPr>
          <a:lstStyle>
            <a:lvl1pPr marL="0" indent="0">
              <a:buNone/>
              <a:defRPr sz="15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Tussenkop</a:t>
            </a:r>
          </a:p>
        </p:txBody>
      </p:sp>
      <p:sp>
        <p:nvSpPr>
          <p:cNvPr id="4" name="Tijdelijke aanduiding voor inhoud 3"/>
          <p:cNvSpPr>
            <a:spLocks noGrp="1"/>
          </p:cNvSpPr>
          <p:nvPr>
            <p:ph sz="half" idx="2" hasCustomPrompt="1"/>
          </p:nvPr>
        </p:nvSpPr>
        <p:spPr>
          <a:xfrm>
            <a:off x="984075" y="2843354"/>
            <a:ext cx="10230906" cy="3346307"/>
          </a:xfrm>
        </p:spPr>
        <p:txBody>
          <a:bodyPr numCol="2">
            <a:normAutofit/>
          </a:bodyPr>
          <a:lstStyle>
            <a:lvl1pPr marL="285750" indent="-285750">
              <a:buFont typeface="Arial" panose="020B0604020202020204" pitchFamily="34" charset="0"/>
              <a:buChar char="•"/>
              <a:defRPr sz="1500"/>
            </a:lvl1pPr>
            <a:lvl2pPr marL="285750" indent="-285750">
              <a:buFont typeface="Arial" panose="020B0604020202020204" pitchFamily="34" charset="0"/>
              <a:buChar char="•"/>
              <a:defRPr sz="1500"/>
            </a:lvl2pPr>
            <a:lvl3pPr marL="285750" indent="-285750">
              <a:buFont typeface="Arial" panose="020B0604020202020204" pitchFamily="34" charset="0"/>
              <a:buChar char="•"/>
              <a:defRPr sz="1500"/>
            </a:lvl3pPr>
            <a:lvl4pPr marL="285750" indent="-285750">
              <a:buFont typeface="Arial" panose="020B0604020202020204" pitchFamily="34" charset="0"/>
              <a:buChar char="•"/>
              <a:defRPr sz="1500"/>
            </a:lvl4pPr>
            <a:lvl5pPr marL="285750" indent="-285750">
              <a:buFont typeface="Arial" panose="020B0604020202020204" pitchFamily="34" charset="0"/>
              <a:buChar char="•"/>
              <a:defRPr sz="15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7" name="Tijdelijke aanduiding voor datum 6"/>
          <p:cNvSpPr>
            <a:spLocks noGrp="1"/>
          </p:cNvSpPr>
          <p:nvPr>
            <p:ph type="dt" sz="half" idx="10"/>
          </p:nvPr>
        </p:nvSpPr>
        <p:spPr/>
        <p:txBody>
          <a:bodyPr/>
          <a:lstStyle/>
          <a:p>
            <a:fld id="{D67C1E9C-63BA-4042-934C-C84CE08562F2}" type="datetimeFigureOut">
              <a:rPr lang="en-GB" smtClean="0"/>
              <a:t>25/03/2024</a:t>
            </a:fld>
            <a:endParaRPr lang="en-GB"/>
          </a:p>
        </p:txBody>
      </p:sp>
      <p:sp>
        <p:nvSpPr>
          <p:cNvPr id="8" name="Tijdelijke aanduiding voor voettekst 7"/>
          <p:cNvSpPr>
            <a:spLocks noGrp="1"/>
          </p:cNvSpPr>
          <p:nvPr>
            <p:ph type="ftr" sz="quarter" idx="11"/>
          </p:nvPr>
        </p:nvSpPr>
        <p:spPr/>
        <p:txBody>
          <a:bodyPr/>
          <a:lstStyle/>
          <a:p>
            <a:endParaRPr lang="en-GB"/>
          </a:p>
        </p:txBody>
      </p:sp>
      <p:sp>
        <p:nvSpPr>
          <p:cNvPr id="9" name="Tijdelijke aanduiding voor dianummer 8"/>
          <p:cNvSpPr>
            <a:spLocks noGrp="1"/>
          </p:cNvSpPr>
          <p:nvPr>
            <p:ph type="sldNum" sz="quarter" idx="12"/>
          </p:nvPr>
        </p:nvSpPr>
        <p:spPr/>
        <p:txBody>
          <a:bodyPr/>
          <a:lstStyle/>
          <a:p>
            <a:fld id="{A3141384-110F-B849-8AE1-D24D02839984}" type="slidenum">
              <a:rPr lang="en-GB" smtClean="0"/>
              <a:t>‹nr.›</a:t>
            </a:fld>
            <a:endParaRPr lang="en-GB"/>
          </a:p>
        </p:txBody>
      </p:sp>
      <p:pic>
        <p:nvPicPr>
          <p:cNvPr id="13" name="Afbeelding 12">
            <a:extLst>
              <a:ext uri="{FF2B5EF4-FFF2-40B4-BE49-F238E27FC236}">
                <a16:creationId xmlns:a16="http://schemas.microsoft.com/office/drawing/2014/main" id="{B87F185D-DA47-4808-B1ED-CA869C2F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
        <p:nvSpPr>
          <p:cNvPr id="15" name="Rechthoek 14">
            <a:extLst>
              <a:ext uri="{FF2B5EF4-FFF2-40B4-BE49-F238E27FC236}">
                <a16:creationId xmlns:a16="http://schemas.microsoft.com/office/drawing/2014/main" id="{A6697851-B01A-40EE-B5A8-E3367E678709}"/>
              </a:ext>
            </a:extLst>
          </p:cNvPr>
          <p:cNvSpPr/>
          <p:nvPr userDrawn="1"/>
        </p:nvSpPr>
        <p:spPr>
          <a:xfrm>
            <a:off x="5777937"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731223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nd Wi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1986535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 Zwar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42083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Blauw-Zwar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5039421-DC85-495A-BA3A-A17AD1C11AAC}"/>
              </a:ext>
            </a:extLst>
          </p:cNvPr>
          <p:cNvPicPr>
            <a:picLocks noChangeAspect="1"/>
          </p:cNvPicPr>
          <p:nvPr userDrawn="1"/>
        </p:nvPicPr>
        <p:blipFill>
          <a:blip r:embed="rId2"/>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3999"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stretch>
            <a:fillRect/>
          </a:stretch>
        </p:blipFill>
        <p:spPr>
          <a:xfrm>
            <a:off x="5765929" y="-2"/>
            <a:ext cx="3328141" cy="1255672"/>
          </a:xfrm>
          <a:prstGeom prst="rect">
            <a:avLst/>
          </a:prstGeom>
        </p:spPr>
      </p:pic>
    </p:spTree>
    <p:extLst>
      <p:ext uri="{BB962C8B-B14F-4D97-AF65-F5344CB8AC3E}">
        <p14:creationId xmlns:p14="http://schemas.microsoft.com/office/powerpoint/2010/main" val="17192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 Alleen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262188F1-0715-4CAC-932E-141D2C1FFC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Tree>
    <p:extLst>
      <p:ext uri="{BB962C8B-B14F-4D97-AF65-F5344CB8AC3E}">
        <p14:creationId xmlns:p14="http://schemas.microsoft.com/office/powerpoint/2010/main" val="3372953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 Wi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802002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 Zwar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1FF2DF-817A-E740-9F1A-0809CE5BD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4001139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 Zwart label">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1FF2DF-817A-E740-9F1A-0809CE5BD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684000" y="5086800"/>
            <a:ext cx="9244800" cy="864000"/>
          </a:xfrm>
        </p:spPr>
        <p:txBody>
          <a:bodyPr lIns="0" tIns="0" rIns="0" bIns="0" anchor="b">
            <a:noAutofit/>
          </a:bodyPr>
          <a:lstStyle>
            <a:lvl1pPr algn="l">
              <a:defRPr sz="5000" b="1">
                <a:solidFill>
                  <a:schemeClr val="bg1"/>
                </a:solidFill>
                <a:latin typeface="+mj-lt"/>
              </a:defRPr>
            </a:lvl1pPr>
          </a:lstStyle>
          <a:p>
            <a:r>
              <a:rPr lang="nl-NL" dirty="0"/>
              <a:t>Klikken om de titelstijl van het model te bewerken</a:t>
            </a:r>
            <a:endParaRPr lang="en-GB" dirty="0"/>
          </a:p>
        </p:txBody>
      </p:sp>
      <p:sp>
        <p:nvSpPr>
          <p:cNvPr id="3" name="Ondertitel 2"/>
          <p:cNvSpPr>
            <a:spLocks noGrp="1"/>
          </p:cNvSpPr>
          <p:nvPr>
            <p:ph type="subTitle" idx="1"/>
          </p:nvPr>
        </p:nvSpPr>
        <p:spPr>
          <a:xfrm>
            <a:off x="684000" y="6030000"/>
            <a:ext cx="8740800" cy="370800"/>
          </a:xfr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9" name="Afbeelding 8">
            <a:extLst>
              <a:ext uri="{FF2B5EF4-FFF2-40B4-BE49-F238E27FC236}">
                <a16:creationId xmlns:a16="http://schemas.microsoft.com/office/drawing/2014/main" id="{917E4E56-A51F-2A4D-B5A5-3306A6F088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Tree>
    <p:extLst>
      <p:ext uri="{BB962C8B-B14F-4D97-AF65-F5344CB8AC3E}">
        <p14:creationId xmlns:p14="http://schemas.microsoft.com/office/powerpoint/2010/main" val="314492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Universeel_Wit">
    <p:spTree>
      <p:nvGrpSpPr>
        <p:cNvPr id="1" name=""/>
        <p:cNvGrpSpPr/>
        <p:nvPr/>
      </p:nvGrpSpPr>
      <p:grpSpPr>
        <a:xfrm>
          <a:off x="0" y="0"/>
          <a:ext cx="0" cy="0"/>
          <a:chOff x="0" y="0"/>
          <a:chExt cx="0" cy="0"/>
        </a:xfrm>
      </p:grpSpPr>
      <p:sp>
        <p:nvSpPr>
          <p:cNvPr id="2" name="Titel 1"/>
          <p:cNvSpPr>
            <a:spLocks noGrp="1"/>
          </p:cNvSpPr>
          <p:nvPr>
            <p:ph type="title"/>
          </p:nvPr>
        </p:nvSpPr>
        <p:spPr>
          <a:xfrm>
            <a:off x="838200" y="1439331"/>
            <a:ext cx="10515600" cy="1151288"/>
          </a:xfrm>
        </p:spPr>
        <p:txBody>
          <a:bodyPr/>
          <a:lstStyle>
            <a:lvl1pPr>
              <a:defRPr>
                <a:solidFill>
                  <a:schemeClr val="accent1"/>
                </a:solidFill>
              </a:defRPr>
            </a:lvl1pPr>
          </a:lstStyle>
          <a:p>
            <a:r>
              <a:rPr lang="nl-NL"/>
              <a:t>Klik om stijl te bewerken</a:t>
            </a:r>
            <a:endParaRPr lang="en-GB" dirty="0"/>
          </a:p>
        </p:txBody>
      </p:sp>
      <p:sp>
        <p:nvSpPr>
          <p:cNvPr id="3" name="Tijdelijke aanduiding voor inhoud 2"/>
          <p:cNvSpPr>
            <a:spLocks noGrp="1"/>
          </p:cNvSpPr>
          <p:nvPr>
            <p:ph idx="1"/>
          </p:nvPr>
        </p:nvSpPr>
        <p:spPr>
          <a:xfrm>
            <a:off x="838200" y="2725556"/>
            <a:ext cx="10515600" cy="3630794"/>
          </a:xfrm>
        </p:spPr>
        <p:txBody>
          <a:bodyPr/>
          <a:lstStyle/>
          <a:p>
            <a:pPr lvl="0"/>
            <a:r>
              <a:rPr lang="nl-NL"/>
              <a:t>Tekststijl van het model bewerken
Tweede niveau
Derde niveau
Vierde niveau
Vijfde niveau</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D15D8CB9-D09E-4980-976D-D6274CC80B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
        <p:nvSpPr>
          <p:cNvPr id="8" name="Rechthoek 7">
            <a:extLst>
              <a:ext uri="{FF2B5EF4-FFF2-40B4-BE49-F238E27FC236}">
                <a16:creationId xmlns:a16="http://schemas.microsoft.com/office/drawing/2014/main" id="{2DE56829-822A-4317-9565-B7A96C95F25B}"/>
              </a:ext>
            </a:extLst>
          </p:cNvPr>
          <p:cNvSpPr/>
          <p:nvPr userDrawn="1"/>
        </p:nvSpPr>
        <p:spPr>
          <a:xfrm>
            <a:off x="5773419"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602391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koloms_Breed_Opsom_Wit">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AA26FD7-F931-4858-BF0C-6833B0CC85E3}"/>
              </a:ext>
            </a:extLst>
          </p:cNvPr>
          <p:cNvSpPr/>
          <p:nvPr userDrawn="1"/>
        </p:nvSpPr>
        <p:spPr>
          <a:xfrm>
            <a:off x="0" y="0"/>
            <a:ext cx="6090024" cy="685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984075" y="1254481"/>
            <a:ext cx="4793862" cy="436206"/>
          </a:xfrm>
        </p:spPr>
        <p:txBody>
          <a:bodyPr>
            <a:normAutofit/>
          </a:bodyPr>
          <a:lstStyle>
            <a:lvl1pPr>
              <a:defRPr sz="3200" b="1">
                <a:solidFill>
                  <a:schemeClr val="accent1"/>
                </a:solidFill>
              </a:defRPr>
            </a:lvl1pPr>
          </a:lstStyle>
          <a:p>
            <a:r>
              <a:rPr lang="nl-NL" dirty="0"/>
              <a:t>Koptekst</a:t>
            </a:r>
            <a:endParaRPr lang="en-GB" dirty="0"/>
          </a:p>
        </p:txBody>
      </p:sp>
      <p:sp>
        <p:nvSpPr>
          <p:cNvPr id="3" name="Tijdelijke aanduiding voor tekst 2"/>
          <p:cNvSpPr>
            <a:spLocks noGrp="1"/>
          </p:cNvSpPr>
          <p:nvPr>
            <p:ph type="body" idx="1" hasCustomPrompt="1"/>
          </p:nvPr>
        </p:nvSpPr>
        <p:spPr>
          <a:xfrm>
            <a:off x="984075" y="1905153"/>
            <a:ext cx="4793862" cy="690968"/>
          </a:xfrm>
        </p:spPr>
        <p:txBody>
          <a:bodyPr anchor="t">
            <a:normAutofit/>
          </a:bodyPr>
          <a:lstStyle>
            <a:lvl1pPr marL="0" indent="0">
              <a:buNone/>
              <a:defRPr sz="15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Tussenkop</a:t>
            </a:r>
          </a:p>
        </p:txBody>
      </p:sp>
      <p:sp>
        <p:nvSpPr>
          <p:cNvPr id="4" name="Tijdelijke aanduiding voor inhoud 3"/>
          <p:cNvSpPr>
            <a:spLocks noGrp="1"/>
          </p:cNvSpPr>
          <p:nvPr>
            <p:ph sz="half" idx="2" hasCustomPrompt="1"/>
          </p:nvPr>
        </p:nvSpPr>
        <p:spPr>
          <a:xfrm>
            <a:off x="984075" y="2843354"/>
            <a:ext cx="10230906" cy="3346307"/>
          </a:xfrm>
        </p:spPr>
        <p:txBody>
          <a:bodyPr numCol="2">
            <a:normAutofit/>
          </a:bodyPr>
          <a:lstStyle>
            <a:lvl1pPr marL="285750" indent="-285750">
              <a:buFont typeface="Arial" panose="020B0604020202020204" pitchFamily="34" charset="0"/>
              <a:buChar char="•"/>
              <a:defRPr sz="1500"/>
            </a:lvl1pPr>
            <a:lvl2pPr marL="285750" indent="-285750">
              <a:buFont typeface="Arial" panose="020B0604020202020204" pitchFamily="34" charset="0"/>
              <a:buChar char="•"/>
              <a:defRPr sz="1500"/>
            </a:lvl2pPr>
            <a:lvl3pPr marL="285750" indent="-285750">
              <a:buFont typeface="Arial" panose="020B0604020202020204" pitchFamily="34" charset="0"/>
              <a:buChar char="•"/>
              <a:defRPr sz="1500"/>
            </a:lvl3pPr>
            <a:lvl4pPr marL="285750" indent="-285750">
              <a:buFont typeface="Arial" panose="020B0604020202020204" pitchFamily="34" charset="0"/>
              <a:buChar char="•"/>
              <a:defRPr sz="1500"/>
            </a:lvl4pPr>
            <a:lvl5pPr marL="285750" indent="-285750">
              <a:buFont typeface="Arial" panose="020B0604020202020204" pitchFamily="34" charset="0"/>
              <a:buChar char="•"/>
              <a:defRPr sz="15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7" name="Tijdelijke aanduiding voor datum 6"/>
          <p:cNvSpPr>
            <a:spLocks noGrp="1"/>
          </p:cNvSpPr>
          <p:nvPr>
            <p:ph type="dt" sz="half" idx="10"/>
          </p:nvPr>
        </p:nvSpPr>
        <p:spPr/>
        <p:txBody>
          <a:bodyPr/>
          <a:lstStyle/>
          <a:p>
            <a:fld id="{D67C1E9C-63BA-4042-934C-C84CE08562F2}" type="datetimeFigureOut">
              <a:rPr lang="en-GB" smtClean="0"/>
              <a:t>25/03/2024</a:t>
            </a:fld>
            <a:endParaRPr lang="en-GB"/>
          </a:p>
        </p:txBody>
      </p:sp>
      <p:sp>
        <p:nvSpPr>
          <p:cNvPr id="8" name="Tijdelijke aanduiding voor voettekst 7"/>
          <p:cNvSpPr>
            <a:spLocks noGrp="1"/>
          </p:cNvSpPr>
          <p:nvPr>
            <p:ph type="ftr" sz="quarter" idx="11"/>
          </p:nvPr>
        </p:nvSpPr>
        <p:spPr/>
        <p:txBody>
          <a:bodyPr/>
          <a:lstStyle/>
          <a:p>
            <a:endParaRPr lang="en-GB"/>
          </a:p>
        </p:txBody>
      </p:sp>
      <p:sp>
        <p:nvSpPr>
          <p:cNvPr id="9" name="Tijdelijke aanduiding voor dianummer 8"/>
          <p:cNvSpPr>
            <a:spLocks noGrp="1"/>
          </p:cNvSpPr>
          <p:nvPr>
            <p:ph type="sldNum" sz="quarter" idx="12"/>
          </p:nvPr>
        </p:nvSpPr>
        <p:spPr/>
        <p:txBody>
          <a:bodyPr/>
          <a:lstStyle/>
          <a:p>
            <a:fld id="{A3141384-110F-B849-8AE1-D24D02839984}" type="slidenum">
              <a:rPr lang="en-GB" smtClean="0"/>
              <a:t>‹nr.›</a:t>
            </a:fld>
            <a:endParaRPr lang="en-GB"/>
          </a:p>
        </p:txBody>
      </p:sp>
      <p:pic>
        <p:nvPicPr>
          <p:cNvPr id="13" name="Afbeelding 12">
            <a:extLst>
              <a:ext uri="{FF2B5EF4-FFF2-40B4-BE49-F238E27FC236}">
                <a16:creationId xmlns:a16="http://schemas.microsoft.com/office/drawing/2014/main" id="{B87F185D-DA47-4808-B1ED-CA869C2F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
        <p:nvSpPr>
          <p:cNvPr id="15" name="Rechthoek 14">
            <a:extLst>
              <a:ext uri="{FF2B5EF4-FFF2-40B4-BE49-F238E27FC236}">
                <a16:creationId xmlns:a16="http://schemas.microsoft.com/office/drawing/2014/main" id="{A6697851-B01A-40EE-B5A8-E3367E678709}"/>
              </a:ext>
            </a:extLst>
          </p:cNvPr>
          <p:cNvSpPr/>
          <p:nvPr userDrawn="1"/>
        </p:nvSpPr>
        <p:spPr>
          <a:xfrm>
            <a:off x="5777937"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974427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ind Wi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4050490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ind Zwart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5929" y="-2"/>
            <a:ext cx="3328141" cy="1255672"/>
          </a:xfrm>
          <a:prstGeom prst="rect">
            <a:avLst/>
          </a:prstGeom>
        </p:spPr>
      </p:pic>
    </p:spTree>
    <p:extLst>
      <p:ext uri="{BB962C8B-B14F-4D97-AF65-F5344CB8AC3E}">
        <p14:creationId xmlns:p14="http://schemas.microsoft.com/office/powerpoint/2010/main" val="1010408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nd Alleen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262188F1-0715-4CAC-932E-141D2C1FFC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3419" y="-1191"/>
            <a:ext cx="652218" cy="1255672"/>
          </a:xfrm>
          <a:prstGeom prst="rect">
            <a:avLst/>
          </a:prstGeom>
        </p:spPr>
      </p:pic>
    </p:spTree>
    <p:extLst>
      <p:ext uri="{BB962C8B-B14F-4D97-AF65-F5344CB8AC3E}">
        <p14:creationId xmlns:p14="http://schemas.microsoft.com/office/powerpoint/2010/main" val="2583840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niverseel_Blauw">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5905F5A-F8EA-477F-83D8-C227B86B558E}"/>
              </a:ext>
            </a:extLst>
          </p:cNvPr>
          <p:cNvPicPr>
            <a:picLocks noChangeAspect="1"/>
          </p:cNvPicPr>
          <p:nvPr userDrawn="1"/>
        </p:nvPicPr>
        <p:blipFill>
          <a:blip r:embed="rId2"/>
          <a:stretch>
            <a:fillRect/>
          </a:stretch>
        </p:blipFill>
        <p:spPr>
          <a:xfrm>
            <a:off x="0" y="1190"/>
            <a:ext cx="12192000" cy="6855619"/>
          </a:xfrm>
          <a:prstGeom prst="rect">
            <a:avLst/>
          </a:prstGeom>
        </p:spPr>
      </p:pic>
      <p:sp>
        <p:nvSpPr>
          <p:cNvPr id="2" name="Titel 1"/>
          <p:cNvSpPr>
            <a:spLocks noGrp="1"/>
          </p:cNvSpPr>
          <p:nvPr>
            <p:ph type="title"/>
          </p:nvPr>
        </p:nvSpPr>
        <p:spPr>
          <a:xfrm>
            <a:off x="838200" y="1439331"/>
            <a:ext cx="10515600" cy="1151288"/>
          </a:xfrm>
        </p:spPr>
        <p:txBody>
          <a:bodyPr/>
          <a:lstStyle>
            <a:lvl1pPr>
              <a:defRPr>
                <a:solidFill>
                  <a:schemeClr val="accent1"/>
                </a:solidFill>
              </a:defRPr>
            </a:lvl1pPr>
          </a:lstStyle>
          <a:p>
            <a:r>
              <a:rPr lang="nl-NL" dirty="0"/>
              <a:t>Klikken om de titelstijl van het model te bewerken</a:t>
            </a:r>
            <a:endParaRPr lang="en-GB" dirty="0"/>
          </a:p>
        </p:txBody>
      </p:sp>
      <p:sp>
        <p:nvSpPr>
          <p:cNvPr id="3" name="Tijdelijke aanduiding voor inhoud 2"/>
          <p:cNvSpPr>
            <a:spLocks noGrp="1"/>
          </p:cNvSpPr>
          <p:nvPr>
            <p:ph idx="1"/>
          </p:nvPr>
        </p:nvSpPr>
        <p:spPr>
          <a:xfrm>
            <a:off x="838200" y="2725556"/>
            <a:ext cx="10515600" cy="363079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t>‹nr.›</a:t>
            </a:fld>
            <a:endParaRPr lang="en-GB"/>
          </a:p>
        </p:txBody>
      </p:sp>
      <p:pic>
        <p:nvPicPr>
          <p:cNvPr id="7" name="Afbeelding 6">
            <a:extLst>
              <a:ext uri="{FF2B5EF4-FFF2-40B4-BE49-F238E27FC236}">
                <a16:creationId xmlns:a16="http://schemas.microsoft.com/office/drawing/2014/main" id="{D15D8CB9-D09E-4980-976D-D6274CC80B4C}"/>
              </a:ext>
            </a:extLst>
          </p:cNvPr>
          <p:cNvPicPr>
            <a:picLocks noChangeAspect="1"/>
          </p:cNvPicPr>
          <p:nvPr userDrawn="1"/>
        </p:nvPicPr>
        <p:blipFill>
          <a:blip r:embed="rId3"/>
          <a:stretch>
            <a:fillRect/>
          </a:stretch>
        </p:blipFill>
        <p:spPr>
          <a:xfrm>
            <a:off x="5773419" y="-1191"/>
            <a:ext cx="652218" cy="1255672"/>
          </a:xfrm>
          <a:prstGeom prst="rect">
            <a:avLst/>
          </a:prstGeom>
        </p:spPr>
      </p:pic>
      <p:sp>
        <p:nvSpPr>
          <p:cNvPr id="8" name="Rechthoek 7">
            <a:extLst>
              <a:ext uri="{FF2B5EF4-FFF2-40B4-BE49-F238E27FC236}">
                <a16:creationId xmlns:a16="http://schemas.microsoft.com/office/drawing/2014/main" id="{2DE56829-822A-4317-9565-B7A96C95F25B}"/>
              </a:ext>
            </a:extLst>
          </p:cNvPr>
          <p:cNvSpPr/>
          <p:nvPr userDrawn="1"/>
        </p:nvSpPr>
        <p:spPr>
          <a:xfrm>
            <a:off x="5773419"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2948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ussenblad_Zonder boo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a:off x="0" y="0"/>
            <a:ext cx="6089650" cy="685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endParaRPr>
          </a:p>
        </p:txBody>
      </p:sp>
      <p:pic>
        <p:nvPicPr>
          <p:cNvPr id="4" name="Afbeelding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73738" y="-1588"/>
            <a:ext cx="6524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userDrawn="1"/>
        </p:nvSpPr>
        <p:spPr>
          <a:xfrm>
            <a:off x="5773738" y="6554788"/>
            <a:ext cx="647700" cy="3175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dirty="0">
              <a:solidFill>
                <a:prstClr val="white"/>
              </a:solidFill>
            </a:endParaRPr>
          </a:p>
        </p:txBody>
      </p:sp>
      <p:sp>
        <p:nvSpPr>
          <p:cNvPr id="2" name="Titel 1"/>
          <p:cNvSpPr>
            <a:spLocks noGrp="1"/>
          </p:cNvSpPr>
          <p:nvPr>
            <p:ph type="title"/>
          </p:nvPr>
        </p:nvSpPr>
        <p:spPr>
          <a:xfrm>
            <a:off x="1795937" y="1926000"/>
            <a:ext cx="3146125" cy="1176932"/>
          </a:xfrm>
        </p:spPr>
        <p:txBody>
          <a:bodyPr>
            <a:normAutofit/>
          </a:bodyPr>
          <a:lstStyle>
            <a:lvl1pPr>
              <a:defRPr sz="3200" i="1">
                <a:solidFill>
                  <a:schemeClr val="accent1"/>
                </a:solidFill>
              </a:defRPr>
            </a:lvl1pPr>
          </a:lstStyle>
          <a:p>
            <a:r>
              <a:rPr lang="nl-NL"/>
              <a:t>Klik om de stijl te bewerken</a:t>
            </a:r>
            <a:endParaRPr lang="en-GB" dirty="0"/>
          </a:p>
        </p:txBody>
      </p:sp>
      <p:sp>
        <p:nvSpPr>
          <p:cNvPr id="6" name="Tijdelijke aanduiding voor datum 6"/>
          <p:cNvSpPr>
            <a:spLocks noGrp="1"/>
          </p:cNvSpPr>
          <p:nvPr>
            <p:ph type="dt" sz="half" idx="10"/>
          </p:nvPr>
        </p:nvSpPr>
        <p:spPr/>
        <p:txBody>
          <a:bodyPr/>
          <a:lstStyle>
            <a:lvl1pPr>
              <a:defRPr/>
            </a:lvl1pPr>
          </a:lstStyle>
          <a:p>
            <a:pPr>
              <a:defRPr/>
            </a:pPr>
            <a:fld id="{730A03B0-2ADB-46B1-BC50-56B0062BFBFC}" type="datetimeFigureOut">
              <a:rPr lang="en-GB"/>
              <a:pPr>
                <a:defRPr/>
              </a:pPr>
              <a:t>25/03/2024</a:t>
            </a:fld>
            <a:endParaRPr lang="en-GB" dirty="0"/>
          </a:p>
        </p:txBody>
      </p:sp>
      <p:sp>
        <p:nvSpPr>
          <p:cNvPr id="7" name="Tijdelijke aanduiding voor voettekst 7"/>
          <p:cNvSpPr>
            <a:spLocks noGrp="1"/>
          </p:cNvSpPr>
          <p:nvPr>
            <p:ph type="ftr" sz="quarter" idx="11"/>
          </p:nvPr>
        </p:nvSpPr>
        <p:spPr/>
        <p:txBody>
          <a:bodyPr/>
          <a:lstStyle>
            <a:lvl1pPr>
              <a:defRPr/>
            </a:lvl1pPr>
          </a:lstStyle>
          <a:p>
            <a:pPr>
              <a:defRPr/>
            </a:pPr>
            <a:endParaRPr lang="en-GB"/>
          </a:p>
        </p:txBody>
      </p:sp>
      <p:sp>
        <p:nvSpPr>
          <p:cNvPr id="8" name="Tijdelijke aanduiding voor dianummer 8"/>
          <p:cNvSpPr>
            <a:spLocks noGrp="1"/>
          </p:cNvSpPr>
          <p:nvPr>
            <p:ph type="sldNum" sz="quarter" idx="12"/>
          </p:nvPr>
        </p:nvSpPr>
        <p:spPr/>
        <p:txBody>
          <a:bodyPr/>
          <a:lstStyle>
            <a:lvl1pPr>
              <a:defRPr/>
            </a:lvl1pPr>
          </a:lstStyle>
          <a:p>
            <a:pPr>
              <a:defRPr/>
            </a:pPr>
            <a:fld id="{4FE02959-9C35-4F6A-9B03-6913B7B42F20}" type="slidenum">
              <a:rPr lang="en-GB"/>
              <a:pPr>
                <a:defRPr/>
              </a:pPr>
              <a:t>‹nr.›</a:t>
            </a:fld>
            <a:endParaRPr lang="en-GB"/>
          </a:p>
        </p:txBody>
      </p:sp>
    </p:spTree>
    <p:extLst>
      <p:ext uri="{BB962C8B-B14F-4D97-AF65-F5344CB8AC3E}">
        <p14:creationId xmlns:p14="http://schemas.microsoft.com/office/powerpoint/2010/main" val="174426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ind Alleen logo">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solidFill>
                  <a:prstClr val="black">
                    <a:tint val="75000"/>
                  </a:prstClr>
                </a:solidFill>
              </a:rPr>
              <a:pPr/>
              <a:t>25/03/2024</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solidFill>
                  <a:prstClr val="black">
                    <a:tint val="75000"/>
                  </a:prstClr>
                </a:solidFill>
              </a:rPr>
              <a:pPr/>
              <a:t>‹nr.›</a:t>
            </a:fld>
            <a:endParaRPr lang="en-GB">
              <a:solidFill>
                <a:prstClr val="black">
                  <a:tint val="75000"/>
                </a:prstClr>
              </a:solidFill>
            </a:endParaRPr>
          </a:p>
        </p:txBody>
      </p:sp>
      <p:pic>
        <p:nvPicPr>
          <p:cNvPr id="7" name="Afbeelding 6">
            <a:extLst>
              <a:ext uri="{FF2B5EF4-FFF2-40B4-BE49-F238E27FC236}">
                <a16:creationId xmlns:a16="http://schemas.microsoft.com/office/drawing/2014/main" id="{262188F1-0715-4CAC-932E-141D2C1FFC0B}"/>
              </a:ext>
            </a:extLst>
          </p:cNvPr>
          <p:cNvPicPr>
            <a:picLocks noChangeAspect="1"/>
          </p:cNvPicPr>
          <p:nvPr userDrawn="1"/>
        </p:nvPicPr>
        <p:blipFill>
          <a:blip r:embed="rId2"/>
          <a:stretch>
            <a:fillRect/>
          </a:stretch>
        </p:blipFill>
        <p:spPr>
          <a:xfrm>
            <a:off x="5773419" y="-1191"/>
            <a:ext cx="652218" cy="1255672"/>
          </a:xfrm>
          <a:prstGeom prst="rect">
            <a:avLst/>
          </a:prstGeom>
        </p:spPr>
      </p:pic>
    </p:spTree>
    <p:extLst>
      <p:ext uri="{BB962C8B-B14F-4D97-AF65-F5344CB8AC3E}">
        <p14:creationId xmlns:p14="http://schemas.microsoft.com/office/powerpoint/2010/main" val="176558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koloms_Breed_Opsom_Blauw">
    <p:bg>
      <p:bgPr>
        <a:solidFill>
          <a:schemeClr val="bg1"/>
        </a:solidFill>
        <a:effectLst/>
      </p:bgPr>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8AA26FD7-F931-4858-BF0C-6833B0CC85E3}"/>
              </a:ext>
            </a:extLst>
          </p:cNvPr>
          <p:cNvSpPr/>
          <p:nvPr userDrawn="1"/>
        </p:nvSpPr>
        <p:spPr>
          <a:xfrm>
            <a:off x="0" y="0"/>
            <a:ext cx="6090024" cy="6856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2" name="Titel 1"/>
          <p:cNvSpPr>
            <a:spLocks noGrp="1"/>
          </p:cNvSpPr>
          <p:nvPr>
            <p:ph type="title" hasCustomPrompt="1"/>
          </p:nvPr>
        </p:nvSpPr>
        <p:spPr>
          <a:xfrm>
            <a:off x="984075" y="1254481"/>
            <a:ext cx="4793862" cy="436207"/>
          </a:xfrm>
        </p:spPr>
        <p:txBody>
          <a:bodyPr>
            <a:normAutofit/>
          </a:bodyPr>
          <a:lstStyle>
            <a:lvl1pPr>
              <a:defRPr sz="3200" b="1">
                <a:solidFill>
                  <a:schemeClr val="accent1"/>
                </a:solidFill>
              </a:defRPr>
            </a:lvl1pPr>
          </a:lstStyle>
          <a:p>
            <a:r>
              <a:rPr lang="nl-NL" dirty="0"/>
              <a:t>Koptekst</a:t>
            </a:r>
            <a:endParaRPr lang="en-GB" dirty="0"/>
          </a:p>
        </p:txBody>
      </p:sp>
      <p:sp>
        <p:nvSpPr>
          <p:cNvPr id="3" name="Tijdelijke aanduiding voor tekst 2"/>
          <p:cNvSpPr>
            <a:spLocks noGrp="1"/>
          </p:cNvSpPr>
          <p:nvPr>
            <p:ph type="body" idx="1" hasCustomPrompt="1"/>
          </p:nvPr>
        </p:nvSpPr>
        <p:spPr>
          <a:xfrm>
            <a:off x="984075" y="1905153"/>
            <a:ext cx="4793862" cy="690968"/>
          </a:xfrm>
        </p:spPr>
        <p:txBody>
          <a:bodyPr anchor="t">
            <a:normAutofit/>
          </a:bodyPr>
          <a:lstStyle>
            <a:lvl1pPr marL="0" indent="0">
              <a:buNone/>
              <a:defRPr sz="15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Tussenkop</a:t>
            </a:r>
          </a:p>
        </p:txBody>
      </p:sp>
      <p:sp>
        <p:nvSpPr>
          <p:cNvPr id="4" name="Tijdelijke aanduiding voor inhoud 3"/>
          <p:cNvSpPr>
            <a:spLocks noGrp="1"/>
          </p:cNvSpPr>
          <p:nvPr>
            <p:ph sz="half" idx="2" hasCustomPrompt="1"/>
          </p:nvPr>
        </p:nvSpPr>
        <p:spPr>
          <a:xfrm>
            <a:off x="984075" y="2843354"/>
            <a:ext cx="10230906" cy="3346307"/>
          </a:xfrm>
        </p:spPr>
        <p:txBody>
          <a:bodyPr numCol="2">
            <a:normAutofit/>
          </a:bodyPr>
          <a:lstStyle>
            <a:lvl1pPr marL="285750" indent="-285750">
              <a:buFont typeface="Arial" panose="020B0604020202020204" pitchFamily="34" charset="0"/>
              <a:buChar char="•"/>
              <a:defRPr sz="1500"/>
            </a:lvl1pPr>
            <a:lvl2pPr marL="285750" indent="-285750">
              <a:buFont typeface="Arial" panose="020B0604020202020204" pitchFamily="34" charset="0"/>
              <a:buChar char="•"/>
              <a:defRPr sz="1500"/>
            </a:lvl2pPr>
            <a:lvl3pPr marL="285750" indent="-285750">
              <a:buFont typeface="Arial" panose="020B0604020202020204" pitchFamily="34" charset="0"/>
              <a:buChar char="•"/>
              <a:defRPr sz="1500"/>
            </a:lvl3pPr>
            <a:lvl4pPr marL="285750" indent="-285750">
              <a:buFont typeface="Arial" panose="020B0604020202020204" pitchFamily="34" charset="0"/>
              <a:buChar char="•"/>
              <a:defRPr sz="1500"/>
            </a:lvl4pPr>
            <a:lvl5pPr marL="285750" indent="-285750">
              <a:buFont typeface="Arial" panose="020B0604020202020204" pitchFamily="34" charset="0"/>
              <a:buChar char="•"/>
              <a:defRPr sz="15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7" name="Tijdelijke aanduiding voor datum 6"/>
          <p:cNvSpPr>
            <a:spLocks noGrp="1"/>
          </p:cNvSpPr>
          <p:nvPr>
            <p:ph type="dt" sz="half" idx="10"/>
          </p:nvPr>
        </p:nvSpPr>
        <p:spPr/>
        <p:txBody>
          <a:bodyPr/>
          <a:lstStyle/>
          <a:p>
            <a:fld id="{D67C1E9C-63BA-4042-934C-C84CE08562F2}" type="datetimeFigureOut">
              <a:rPr lang="en-GB" smtClean="0">
                <a:solidFill>
                  <a:srgbClr val="000000">
                    <a:tint val="75000"/>
                  </a:srgbClr>
                </a:solidFill>
              </a:rPr>
              <a:pPr/>
              <a:t>25/03/2024</a:t>
            </a:fld>
            <a:endParaRPr lang="en-GB">
              <a:solidFill>
                <a:srgbClr val="000000">
                  <a:tint val="75000"/>
                </a:srgbClr>
              </a:solidFill>
            </a:endParaRPr>
          </a:p>
        </p:txBody>
      </p:sp>
      <p:sp>
        <p:nvSpPr>
          <p:cNvPr id="8" name="Tijdelijke aanduiding voor voettekst 7"/>
          <p:cNvSpPr>
            <a:spLocks noGrp="1"/>
          </p:cNvSpPr>
          <p:nvPr>
            <p:ph type="ftr" sz="quarter" idx="11"/>
          </p:nvPr>
        </p:nvSpPr>
        <p:spPr/>
        <p:txBody>
          <a:bodyPr/>
          <a:lstStyle/>
          <a:p>
            <a:endParaRPr lang="en-GB">
              <a:solidFill>
                <a:srgbClr val="000000">
                  <a:tint val="75000"/>
                </a:srgbClr>
              </a:solidFill>
            </a:endParaRPr>
          </a:p>
        </p:txBody>
      </p:sp>
      <p:sp>
        <p:nvSpPr>
          <p:cNvPr id="9" name="Tijdelijke aanduiding voor dianummer 8"/>
          <p:cNvSpPr>
            <a:spLocks noGrp="1"/>
          </p:cNvSpPr>
          <p:nvPr>
            <p:ph type="sldNum" sz="quarter" idx="12"/>
          </p:nvPr>
        </p:nvSpPr>
        <p:spPr/>
        <p:txBody>
          <a:bodyPr/>
          <a:lstStyle/>
          <a:p>
            <a:fld id="{A3141384-110F-B849-8AE1-D24D02839984}" type="slidenum">
              <a:rPr lang="en-GB" smtClean="0">
                <a:solidFill>
                  <a:srgbClr val="000000">
                    <a:tint val="75000"/>
                  </a:srgbClr>
                </a:solidFill>
              </a:rPr>
              <a:pPr/>
              <a:t>‹nr.›</a:t>
            </a:fld>
            <a:endParaRPr lang="en-GB">
              <a:solidFill>
                <a:srgbClr val="000000">
                  <a:tint val="75000"/>
                </a:srgbClr>
              </a:solidFill>
            </a:endParaRPr>
          </a:p>
        </p:txBody>
      </p:sp>
      <p:pic>
        <p:nvPicPr>
          <p:cNvPr id="13" name="Afbeelding 12">
            <a:extLst>
              <a:ext uri="{FF2B5EF4-FFF2-40B4-BE49-F238E27FC236}">
                <a16:creationId xmlns:a16="http://schemas.microsoft.com/office/drawing/2014/main" id="{B87F185D-DA47-4808-B1ED-CA869C2F1C27}"/>
              </a:ext>
            </a:extLst>
          </p:cNvPr>
          <p:cNvPicPr>
            <a:picLocks noChangeAspect="1"/>
          </p:cNvPicPr>
          <p:nvPr userDrawn="1"/>
        </p:nvPicPr>
        <p:blipFill>
          <a:blip r:embed="rId2"/>
          <a:stretch>
            <a:fillRect/>
          </a:stretch>
        </p:blipFill>
        <p:spPr>
          <a:xfrm>
            <a:off x="5773419" y="-1191"/>
            <a:ext cx="652218" cy="1255672"/>
          </a:xfrm>
          <a:prstGeom prst="rect">
            <a:avLst/>
          </a:prstGeom>
        </p:spPr>
      </p:pic>
      <p:sp>
        <p:nvSpPr>
          <p:cNvPr id="15" name="Rechthoek 14">
            <a:extLst>
              <a:ext uri="{FF2B5EF4-FFF2-40B4-BE49-F238E27FC236}">
                <a16:creationId xmlns:a16="http://schemas.microsoft.com/office/drawing/2014/main" id="{A6697851-B01A-40EE-B5A8-E3367E678709}"/>
              </a:ext>
            </a:extLst>
          </p:cNvPr>
          <p:cNvSpPr/>
          <p:nvPr userDrawn="1"/>
        </p:nvSpPr>
        <p:spPr>
          <a:xfrm>
            <a:off x="5777937" y="6548075"/>
            <a:ext cx="647700" cy="31680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pic>
        <p:nvPicPr>
          <p:cNvPr id="6" name="Afbeelding 5">
            <a:extLst>
              <a:ext uri="{FF2B5EF4-FFF2-40B4-BE49-F238E27FC236}">
                <a16:creationId xmlns:a16="http://schemas.microsoft.com/office/drawing/2014/main" id="{EE732A1F-741A-4BE5-9CED-BFCF9F08C5CB}"/>
              </a:ext>
            </a:extLst>
          </p:cNvPr>
          <p:cNvPicPr>
            <a:picLocks noChangeAspect="1"/>
          </p:cNvPicPr>
          <p:nvPr userDrawn="1"/>
        </p:nvPicPr>
        <p:blipFill>
          <a:blip r:embed="rId3"/>
          <a:stretch>
            <a:fillRect/>
          </a:stretch>
        </p:blipFill>
        <p:spPr>
          <a:xfrm>
            <a:off x="0" y="1190"/>
            <a:ext cx="12192000" cy="6855619"/>
          </a:xfrm>
          <a:prstGeom prst="rect">
            <a:avLst/>
          </a:prstGeom>
        </p:spPr>
      </p:pic>
    </p:spTree>
    <p:extLst>
      <p:ext uri="{BB962C8B-B14F-4D97-AF65-F5344CB8AC3E}">
        <p14:creationId xmlns:p14="http://schemas.microsoft.com/office/powerpoint/2010/main" val="130944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nd Blauw-Wi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5039421-DC85-495A-BA3A-A17AD1C11AAC}"/>
              </a:ext>
            </a:extLst>
          </p:cNvPr>
          <p:cNvPicPr>
            <a:picLocks noChangeAspect="1"/>
          </p:cNvPicPr>
          <p:nvPr userDrawn="1"/>
        </p:nvPicPr>
        <p:blipFill>
          <a:blip r:embed="rId2"/>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solidFill>
                  <a:srgbClr val="000000">
                    <a:tint val="75000"/>
                  </a:srgbClr>
                </a:solidFill>
              </a:rPr>
              <a:pPr/>
              <a:t>25/03/2024</a:t>
            </a:fld>
            <a:endParaRPr lang="en-GB">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en-GB">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solidFill>
                  <a:srgbClr val="000000">
                    <a:tint val="75000"/>
                  </a:srgbClr>
                </a:solidFill>
              </a:rPr>
              <a:pPr/>
              <a:t>‹nr.›</a:t>
            </a:fld>
            <a:endParaRPr lang="en-GB">
              <a:solidFill>
                <a:srgbClr val="000000">
                  <a:tint val="75000"/>
                </a:srgbClr>
              </a:solidFill>
            </a:endParaRPr>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stretch>
            <a:fillRect/>
          </a:stretch>
        </p:blipFill>
        <p:spPr>
          <a:xfrm>
            <a:off x="5765929" y="-2"/>
            <a:ext cx="3328141" cy="1255672"/>
          </a:xfrm>
          <a:prstGeom prst="rect">
            <a:avLst/>
          </a:prstGeom>
        </p:spPr>
      </p:pic>
    </p:spTree>
    <p:extLst>
      <p:ext uri="{BB962C8B-B14F-4D97-AF65-F5344CB8AC3E}">
        <p14:creationId xmlns:p14="http://schemas.microsoft.com/office/powerpoint/2010/main" val="568388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ind Blauw-Zwart logo">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5039421-DC85-495A-BA3A-A17AD1C11AAC}"/>
              </a:ext>
            </a:extLst>
          </p:cNvPr>
          <p:cNvPicPr>
            <a:picLocks noChangeAspect="1"/>
          </p:cNvPicPr>
          <p:nvPr userDrawn="1"/>
        </p:nvPicPr>
        <p:blipFill>
          <a:blip r:embed="rId2"/>
          <a:stretch>
            <a:fillRect/>
          </a:stretch>
        </p:blipFill>
        <p:spPr>
          <a:xfrm>
            <a:off x="0" y="2381"/>
            <a:ext cx="12191999" cy="6855619"/>
          </a:xfrm>
          <a:prstGeom prst="rect">
            <a:avLst/>
          </a:prstGeom>
        </p:spPr>
      </p:pic>
      <p:sp>
        <p:nvSpPr>
          <p:cNvPr id="2" name="Titel 1"/>
          <p:cNvSpPr>
            <a:spLocks noGrp="1"/>
          </p:cNvSpPr>
          <p:nvPr>
            <p:ph type="ctrTitle" hasCustomPrompt="1"/>
          </p:nvPr>
        </p:nvSpPr>
        <p:spPr>
          <a:xfrm>
            <a:off x="540000" y="5400000"/>
            <a:ext cx="6480000" cy="864000"/>
          </a:xfrm>
        </p:spPr>
        <p:txBody>
          <a:bodyPr lIns="0" tIns="0" rIns="0" bIns="0" anchor="b">
            <a:noAutofit/>
          </a:bodyPr>
          <a:lstStyle>
            <a:lvl1pPr algn="l">
              <a:defRPr sz="5000" b="1">
                <a:solidFill>
                  <a:schemeClr val="bg1"/>
                </a:solidFill>
                <a:latin typeface="+mj-lt"/>
              </a:defRPr>
            </a:lvl1pPr>
          </a:lstStyle>
          <a:p>
            <a:r>
              <a:rPr lang="nl-NL" dirty="0"/>
              <a:t>Afsluittekst</a:t>
            </a:r>
            <a:endParaRPr lang="en-GB" dirty="0"/>
          </a:p>
        </p:txBody>
      </p:sp>
      <p:sp>
        <p:nvSpPr>
          <p:cNvPr id="4" name="Tijdelijke aanduiding voor datum 3"/>
          <p:cNvSpPr>
            <a:spLocks noGrp="1"/>
          </p:cNvSpPr>
          <p:nvPr>
            <p:ph type="dt" sz="half" idx="10"/>
          </p:nvPr>
        </p:nvSpPr>
        <p:spPr/>
        <p:txBody>
          <a:bodyPr/>
          <a:lstStyle/>
          <a:p>
            <a:fld id="{D67C1E9C-63BA-4042-934C-C84CE08562F2}" type="datetimeFigureOut">
              <a:rPr lang="en-GB" smtClean="0">
                <a:solidFill>
                  <a:srgbClr val="000000">
                    <a:tint val="75000"/>
                  </a:srgbClr>
                </a:solidFill>
              </a:rPr>
              <a:pPr/>
              <a:t>25/03/2024</a:t>
            </a:fld>
            <a:endParaRPr lang="en-GB">
              <a:solidFill>
                <a:srgbClr val="000000">
                  <a:tint val="75000"/>
                </a:srgbClr>
              </a:solidFill>
            </a:endParaRPr>
          </a:p>
        </p:txBody>
      </p:sp>
      <p:sp>
        <p:nvSpPr>
          <p:cNvPr id="5" name="Tijdelijke aanduiding voor voettekst 4"/>
          <p:cNvSpPr>
            <a:spLocks noGrp="1"/>
          </p:cNvSpPr>
          <p:nvPr>
            <p:ph type="ftr" sz="quarter" idx="11"/>
          </p:nvPr>
        </p:nvSpPr>
        <p:spPr/>
        <p:txBody>
          <a:bodyPr/>
          <a:lstStyle/>
          <a:p>
            <a:endParaRPr lang="en-GB">
              <a:solidFill>
                <a:srgbClr val="000000">
                  <a:tint val="75000"/>
                </a:srgbClr>
              </a:solidFill>
            </a:endParaRPr>
          </a:p>
        </p:txBody>
      </p:sp>
      <p:sp>
        <p:nvSpPr>
          <p:cNvPr id="6" name="Tijdelijke aanduiding voor dianummer 5"/>
          <p:cNvSpPr>
            <a:spLocks noGrp="1"/>
          </p:cNvSpPr>
          <p:nvPr>
            <p:ph type="sldNum" sz="quarter" idx="12"/>
          </p:nvPr>
        </p:nvSpPr>
        <p:spPr/>
        <p:txBody>
          <a:bodyPr/>
          <a:lstStyle/>
          <a:p>
            <a:fld id="{A3141384-110F-B849-8AE1-D24D02839984}" type="slidenum">
              <a:rPr lang="en-GB" smtClean="0">
                <a:solidFill>
                  <a:srgbClr val="000000">
                    <a:tint val="75000"/>
                  </a:srgbClr>
                </a:solidFill>
              </a:rPr>
              <a:pPr/>
              <a:t>‹nr.›</a:t>
            </a:fld>
            <a:endParaRPr lang="en-GB">
              <a:solidFill>
                <a:srgbClr val="000000">
                  <a:tint val="75000"/>
                </a:srgbClr>
              </a:solidFill>
            </a:endParaRPr>
          </a:p>
        </p:txBody>
      </p:sp>
      <p:pic>
        <p:nvPicPr>
          <p:cNvPr id="10" name="Afbeelding 9">
            <a:extLst>
              <a:ext uri="{FF2B5EF4-FFF2-40B4-BE49-F238E27FC236}">
                <a16:creationId xmlns:a16="http://schemas.microsoft.com/office/drawing/2014/main" id="{42753492-5B0B-4031-B0C1-A74CD59496D1}"/>
              </a:ext>
            </a:extLst>
          </p:cNvPr>
          <p:cNvPicPr>
            <a:picLocks noChangeAspect="1"/>
          </p:cNvPicPr>
          <p:nvPr userDrawn="1"/>
        </p:nvPicPr>
        <p:blipFill>
          <a:blip r:embed="rId3"/>
          <a:stretch>
            <a:fillRect/>
          </a:stretch>
        </p:blipFill>
        <p:spPr>
          <a:xfrm>
            <a:off x="5765929" y="-2"/>
            <a:ext cx="3328141" cy="1255672"/>
          </a:xfrm>
          <a:prstGeom prst="rect">
            <a:avLst/>
          </a:prstGeom>
        </p:spPr>
      </p:pic>
    </p:spTree>
    <p:extLst>
      <p:ext uri="{BB962C8B-B14F-4D97-AF65-F5344CB8AC3E}">
        <p14:creationId xmlns:p14="http://schemas.microsoft.com/office/powerpoint/2010/main" val="81384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p:cNvSpPr>
            <a:spLocks noChangeArrowheads="1"/>
          </p:cNvSpPr>
          <p:nvPr/>
        </p:nvSpPr>
        <p:spPr bwMode="auto">
          <a:xfrm>
            <a:off x="0" y="6318250"/>
            <a:ext cx="12192000" cy="539750"/>
          </a:xfrm>
          <a:prstGeom prst="rect">
            <a:avLst/>
          </a:prstGeom>
          <a:solidFill>
            <a:srgbClr val="E7002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800">
                <a:solidFill>
                  <a:srgbClr val="000000"/>
                </a:solidFill>
                <a:latin typeface="Verdana" panose="020B0604030504040204" pitchFamily="34" charset="0"/>
                <a:cs typeface="Arial" panose="020B0604020202020204" pitchFamily="34" charset="0"/>
              </a:defRPr>
            </a:lvl1pPr>
            <a:lvl2pPr marL="742950" indent="-285750">
              <a:defRPr sz="2800">
                <a:solidFill>
                  <a:srgbClr val="000000"/>
                </a:solidFill>
                <a:latin typeface="Verdana" panose="020B0604030504040204" pitchFamily="34" charset="0"/>
                <a:cs typeface="Arial" panose="020B0604020202020204" pitchFamily="34" charset="0"/>
              </a:defRPr>
            </a:lvl2pPr>
            <a:lvl3pPr marL="1143000" indent="-228600">
              <a:defRPr sz="2800">
                <a:solidFill>
                  <a:srgbClr val="000000"/>
                </a:solidFill>
                <a:latin typeface="Verdana" panose="020B0604030504040204" pitchFamily="34" charset="0"/>
                <a:cs typeface="Arial" panose="020B0604020202020204" pitchFamily="34" charset="0"/>
              </a:defRPr>
            </a:lvl3pPr>
            <a:lvl4pPr marL="1600200" indent="-228600">
              <a:defRPr sz="2800">
                <a:solidFill>
                  <a:srgbClr val="000000"/>
                </a:solidFill>
                <a:latin typeface="Verdana" panose="020B0604030504040204" pitchFamily="34" charset="0"/>
                <a:cs typeface="Arial" panose="020B0604020202020204" pitchFamily="34" charset="0"/>
              </a:defRPr>
            </a:lvl4pPr>
            <a:lvl5pPr marL="2057400" indent="-228600">
              <a:defRPr sz="2800">
                <a:solidFill>
                  <a:srgbClr val="000000"/>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9pPr>
          </a:lstStyle>
          <a:p>
            <a:pPr algn="ctr">
              <a:defRPr/>
            </a:pPr>
            <a:endParaRPr lang="en-US" sz="1800">
              <a:solidFill>
                <a:srgbClr val="FFFFFF"/>
              </a:solidFill>
            </a:endParaRPr>
          </a:p>
        </p:txBody>
      </p:sp>
      <p:sp>
        <p:nvSpPr>
          <p:cNvPr id="5" name="shpTekst"/>
          <p:cNvSpPr>
            <a:spLocks noChangeArrowheads="1"/>
          </p:cNvSpPr>
          <p:nvPr/>
        </p:nvSpPr>
        <p:spPr bwMode="auto">
          <a:xfrm>
            <a:off x="0" y="1"/>
            <a:ext cx="12192000" cy="1071563"/>
          </a:xfrm>
          <a:prstGeom prst="rect">
            <a:avLst/>
          </a:prstGeom>
          <a:solidFill>
            <a:srgbClr val="E7002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800">
                <a:solidFill>
                  <a:srgbClr val="000000"/>
                </a:solidFill>
                <a:latin typeface="Verdana" panose="020B0604030504040204" pitchFamily="34" charset="0"/>
                <a:cs typeface="Arial" panose="020B0604020202020204" pitchFamily="34" charset="0"/>
              </a:defRPr>
            </a:lvl1pPr>
            <a:lvl2pPr marL="742950" indent="-285750">
              <a:defRPr sz="2800">
                <a:solidFill>
                  <a:srgbClr val="000000"/>
                </a:solidFill>
                <a:latin typeface="Verdana" panose="020B0604030504040204" pitchFamily="34" charset="0"/>
                <a:cs typeface="Arial" panose="020B0604020202020204" pitchFamily="34" charset="0"/>
              </a:defRPr>
            </a:lvl2pPr>
            <a:lvl3pPr marL="1143000" indent="-228600">
              <a:defRPr sz="2800">
                <a:solidFill>
                  <a:srgbClr val="000000"/>
                </a:solidFill>
                <a:latin typeface="Verdana" panose="020B0604030504040204" pitchFamily="34" charset="0"/>
                <a:cs typeface="Arial" panose="020B0604020202020204" pitchFamily="34" charset="0"/>
              </a:defRPr>
            </a:lvl3pPr>
            <a:lvl4pPr marL="1600200" indent="-228600">
              <a:defRPr sz="2800">
                <a:solidFill>
                  <a:srgbClr val="000000"/>
                </a:solidFill>
                <a:latin typeface="Verdana" panose="020B0604030504040204" pitchFamily="34" charset="0"/>
                <a:cs typeface="Arial" panose="020B0604020202020204" pitchFamily="34" charset="0"/>
              </a:defRPr>
            </a:lvl4pPr>
            <a:lvl5pPr marL="2057400" indent="-228600">
              <a:defRPr sz="2800">
                <a:solidFill>
                  <a:srgbClr val="000000"/>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defRPr sz="2800">
                <a:solidFill>
                  <a:srgbClr val="000000"/>
                </a:solidFill>
                <a:latin typeface="Verdana" panose="020B0604030504040204" pitchFamily="34" charset="0"/>
                <a:cs typeface="Arial" panose="020B0604020202020204" pitchFamily="34" charset="0"/>
              </a:defRPr>
            </a:lvl9pPr>
          </a:lstStyle>
          <a:p>
            <a:pPr algn="ctr">
              <a:defRPr/>
            </a:pPr>
            <a:endParaRPr lang="en-US" sz="1800">
              <a:solidFill>
                <a:srgbClr val="FFFFFF"/>
              </a:solidFill>
            </a:endParaRPr>
          </a:p>
        </p:txBody>
      </p:sp>
      <p:pic>
        <p:nvPicPr>
          <p:cNvPr id="6"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1069" y="1233039"/>
            <a:ext cx="11345123" cy="571504"/>
          </a:xfrm>
          <a:prstGeom prst="rect">
            <a:avLst/>
          </a:prstGeom>
        </p:spPr>
        <p:txBody>
          <a:bodyPr>
            <a:noAutofit/>
          </a:bodyPr>
          <a:lstStyle>
            <a:lvl1pPr algn="l">
              <a:defRPr sz="3000" spc="-60" baseline="0">
                <a:solidFill>
                  <a:srgbClr val="2494C5"/>
                </a:solidFill>
                <a:latin typeface="Verdana" pitchFamily="34" charset="0"/>
                <a:ea typeface="Verdana" pitchFamily="34" charset="0"/>
                <a:cs typeface="Verdana" pitchFamily="34" charset="0"/>
              </a:defRPr>
            </a:lvl1pPr>
          </a:lstStyle>
          <a:p>
            <a:r>
              <a:rPr lang="nl-NL" dirty="0"/>
              <a:t>Klik om de stijl te bewerken</a:t>
            </a:r>
          </a:p>
        </p:txBody>
      </p:sp>
      <p:sp>
        <p:nvSpPr>
          <p:cNvPr id="13" name="Tijdelijke aanduiding voor inhoud 2"/>
          <p:cNvSpPr>
            <a:spLocks noGrp="1"/>
          </p:cNvSpPr>
          <p:nvPr>
            <p:ph idx="1"/>
          </p:nvPr>
        </p:nvSpPr>
        <p:spPr>
          <a:xfrm>
            <a:off x="493144" y="1798627"/>
            <a:ext cx="11361232" cy="4426328"/>
          </a:xfrm>
          <a:prstGeom prst="rect">
            <a:avLst/>
          </a:prstGeom>
        </p:spPr>
        <p:txBody>
          <a:bodyPr>
            <a:normAutofit/>
          </a:bodyPr>
          <a:lstStyle>
            <a:lvl1pPr marL="0" indent="0">
              <a:spcBef>
                <a:spcPts val="670"/>
              </a:spcBef>
              <a:buNone/>
              <a:defRPr sz="2200">
                <a:latin typeface="Verdana" pitchFamily="34" charset="0"/>
                <a:ea typeface="Verdana" pitchFamily="34" charset="0"/>
                <a:cs typeface="Verdana" pitchFamily="34" charset="0"/>
              </a:defRPr>
            </a:lvl1pPr>
            <a:lvl2pPr marL="179388" indent="-179388">
              <a:spcBef>
                <a:spcPts val="670"/>
              </a:spcBef>
              <a:buFont typeface="Arial" pitchFamily="34" charset="0"/>
              <a:buChar char="•"/>
              <a:defRPr sz="2200">
                <a:latin typeface="Verdana" pitchFamily="34" charset="0"/>
                <a:ea typeface="Verdana" pitchFamily="34" charset="0"/>
                <a:cs typeface="Verdana" pitchFamily="34" charset="0"/>
              </a:defRPr>
            </a:lvl2pPr>
            <a:lvl3pPr marL="396000" indent="-252000">
              <a:spcBef>
                <a:spcPts val="670"/>
              </a:spcBef>
              <a:buFontTx/>
              <a:buBlip>
                <a:blip r:embed="rId3"/>
              </a:buBlip>
              <a:defRPr sz="2000">
                <a:latin typeface="Verdana" pitchFamily="34" charset="0"/>
                <a:ea typeface="Verdana" pitchFamily="34" charset="0"/>
                <a:cs typeface="Verdana" pitchFamily="34" charset="0"/>
              </a:defRPr>
            </a:lvl3pPr>
            <a:lvl4pPr marL="539750" indent="-144000">
              <a:spcBef>
                <a:spcPts val="670"/>
              </a:spcBef>
              <a:buSzPct val="100000"/>
              <a:buFontTx/>
              <a:buBlip>
                <a:blip r:embed="rId4"/>
              </a:buBlip>
              <a:defRPr sz="20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Titel"/>
          <p:cNvSpPr>
            <a:spLocks noGrp="1" noChangeArrowheads="1"/>
          </p:cNvSpPr>
          <p:nvPr>
            <p:ph type="dt" sz="half" idx="10"/>
          </p:nvPr>
        </p:nvSpPr>
        <p:spPr/>
        <p:txBody>
          <a:bodyPr/>
          <a:lstStyle>
            <a:lvl1pPr>
              <a:defRPr/>
            </a:lvl1pPr>
          </a:lstStyle>
          <a:p>
            <a:pPr>
              <a:defRPr/>
            </a:pPr>
            <a:r>
              <a:rPr lang="nl-NL">
                <a:solidFill>
                  <a:srgbClr val="000000">
                    <a:tint val="75000"/>
                  </a:srgbClr>
                </a:solidFill>
              </a:rPr>
              <a:t>PresenttaiThemabijeenkomst DWR-Archief | 28 maart 2013</a:t>
            </a:r>
          </a:p>
        </p:txBody>
      </p:sp>
      <p:sp>
        <p:nvSpPr>
          <p:cNvPr id="8" name="shpKleurvlakBoven"/>
          <p:cNvSpPr>
            <a:spLocks noGrp="1" noChangeArrowheads="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hpBeeldmerk"/>
          <p:cNvSpPr>
            <a:spLocks noGrp="1" noChangeArrowheads="1"/>
          </p:cNvSpPr>
          <p:nvPr>
            <p:ph type="sldNum" sz="quarter" idx="12"/>
          </p:nvPr>
        </p:nvSpPr>
        <p:spPr/>
        <p:txBody>
          <a:bodyPr/>
          <a:lstStyle>
            <a:lvl1pPr>
              <a:defRPr/>
            </a:lvl1pPr>
          </a:lstStyle>
          <a:p>
            <a:pPr>
              <a:defRPr/>
            </a:pPr>
            <a:fld id="{D138F39D-B7D2-420C-B97C-3363B104F1C2}" type="slidenum">
              <a:rPr lang="nl-NL" altLang="nl-NL">
                <a:solidFill>
                  <a:srgbClr val="000000">
                    <a:tint val="75000"/>
                  </a:srgbClr>
                </a:solidFill>
              </a:rPr>
              <a:pPr>
                <a:defRPr/>
              </a:pPr>
              <a:t>‹nr.›</a:t>
            </a:fld>
            <a:endParaRPr lang="nl-NL" altLang="nl-NL">
              <a:solidFill>
                <a:srgbClr val="000000">
                  <a:tint val="75000"/>
                </a:srgbClr>
              </a:solidFill>
            </a:endParaRPr>
          </a:p>
        </p:txBody>
      </p:sp>
    </p:spTree>
    <p:extLst>
      <p:ext uri="{BB962C8B-B14F-4D97-AF65-F5344CB8AC3E}">
        <p14:creationId xmlns:p14="http://schemas.microsoft.com/office/powerpoint/2010/main" val="97470678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Klikken om de titelstijl van het model te bewerken</a:t>
            </a:r>
            <a:endParaRPr lang="en-GB"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C1E9C-63BA-4042-934C-C84CE08562F2}" type="datetimeFigureOut">
              <a:rPr lang="en-GB" smtClean="0"/>
              <a:t>25/03/2024</a:t>
            </a:fld>
            <a:endParaRPr lang="en-GB"/>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41384-110F-B849-8AE1-D24D02839984}" type="slidenum">
              <a:rPr lang="en-GB" smtClean="0"/>
              <a:t>‹nr.›</a:t>
            </a:fld>
            <a:endParaRPr lang="en-GB"/>
          </a:p>
        </p:txBody>
      </p:sp>
    </p:spTree>
    <p:extLst>
      <p:ext uri="{BB962C8B-B14F-4D97-AF65-F5344CB8AC3E}">
        <p14:creationId xmlns:p14="http://schemas.microsoft.com/office/powerpoint/2010/main" val="128769043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50" r:id="rId3"/>
    <p:sldLayoutId id="2147484082" r:id="rId4"/>
    <p:sldLayoutId id="2147484083" r:id="rId5"/>
    <p:sldLayoutId id="2147484033" r:id="rId6"/>
    <p:sldLayoutId id="2147484036" r:id="rId7"/>
    <p:sldLayoutId id="2147484037" r:id="rId8"/>
    <p:sldLayoutId id="2147484038" r:id="rId9"/>
    <p:sldLayoutId id="214748403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Klikken om de titelstijl van het model te bewerken</a:t>
            </a:r>
            <a:endParaRPr lang="en-GB" altLang="nl-NL"/>
          </a:p>
        </p:txBody>
      </p:sp>
      <p:sp>
        <p:nvSpPr>
          <p:cNvPr id="2051" name="Tijdelijke aanduiding voor teks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GB" alt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B185090-714F-456E-A528-E6A441CAF836}" type="datetimeFigureOut">
              <a:rPr lang="en-GB">
                <a:solidFill>
                  <a:srgbClr val="000000">
                    <a:tint val="75000"/>
                  </a:srgbClr>
                </a:solidFill>
              </a:rPr>
              <a:pPr>
                <a:defRPr/>
              </a:pPr>
              <a:t>25/03/2024</a:t>
            </a:fld>
            <a:endParaRPr lang="en-GB">
              <a:solidFill>
                <a:srgbClr val="000000">
                  <a:tint val="75000"/>
                </a:srgb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srgbClr val="000000">
                  <a:tint val="75000"/>
                </a:srgb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A3871CD-057A-4FDC-8792-1315163B07D7}" type="slidenum">
              <a:rPr lang="en-GB">
                <a:solidFill>
                  <a:srgbClr val="000000">
                    <a:tint val="75000"/>
                  </a:srgbClr>
                </a:solidFill>
              </a:rPr>
              <a:pPr>
                <a:defRPr/>
              </a:pPr>
              <a:t>‹nr.›</a:t>
            </a:fld>
            <a:endParaRPr lang="en-GB">
              <a:solidFill>
                <a:srgbClr val="000000">
                  <a:tint val="75000"/>
                </a:srgbClr>
              </a:solidFill>
            </a:endParaRPr>
          </a:p>
        </p:txBody>
      </p:sp>
    </p:spTree>
    <p:extLst>
      <p:ext uri="{BB962C8B-B14F-4D97-AF65-F5344CB8AC3E}">
        <p14:creationId xmlns:p14="http://schemas.microsoft.com/office/powerpoint/2010/main" val="2565395891"/>
      </p:ext>
    </p:extLst>
  </p:cSld>
  <p:clrMap bg1="lt1" tx1="dk1" bg2="lt2" tx2="dk2" accent1="accent1" accent2="accent2" accent3="accent3" accent4="accent4" accent5="accent5" accent6="accent6" hlink="hlink" folHlink="folHlink"/>
  <p:sldLayoutIdLst>
    <p:sldLayoutId id="214748404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ijksoverheidSansHeadingTT"/>
        </a:defRPr>
      </a:lvl2pPr>
      <a:lvl3pPr algn="l" rtl="0" eaLnBrk="0" fontAlgn="base" hangingPunct="0">
        <a:lnSpc>
          <a:spcPct val="90000"/>
        </a:lnSpc>
        <a:spcBef>
          <a:spcPct val="0"/>
        </a:spcBef>
        <a:spcAft>
          <a:spcPct val="0"/>
        </a:spcAft>
        <a:defRPr sz="4400">
          <a:solidFill>
            <a:schemeClr val="tx1"/>
          </a:solidFill>
          <a:latin typeface="RijksoverheidSansHeadingTT"/>
        </a:defRPr>
      </a:lvl3pPr>
      <a:lvl4pPr algn="l" rtl="0" eaLnBrk="0" fontAlgn="base" hangingPunct="0">
        <a:lnSpc>
          <a:spcPct val="90000"/>
        </a:lnSpc>
        <a:spcBef>
          <a:spcPct val="0"/>
        </a:spcBef>
        <a:spcAft>
          <a:spcPct val="0"/>
        </a:spcAft>
        <a:defRPr sz="4400">
          <a:solidFill>
            <a:schemeClr val="tx1"/>
          </a:solidFill>
          <a:latin typeface="RijksoverheidSansHeadingTT"/>
        </a:defRPr>
      </a:lvl4pPr>
      <a:lvl5pPr algn="l" rtl="0" eaLnBrk="0" fontAlgn="base" hangingPunct="0">
        <a:lnSpc>
          <a:spcPct val="90000"/>
        </a:lnSpc>
        <a:spcBef>
          <a:spcPct val="0"/>
        </a:spcBef>
        <a:spcAft>
          <a:spcPct val="0"/>
        </a:spcAft>
        <a:defRPr sz="4400">
          <a:solidFill>
            <a:schemeClr val="tx1"/>
          </a:solidFill>
          <a:latin typeface="RijksoverheidSansHeadingTT"/>
        </a:defRPr>
      </a:lvl5pPr>
      <a:lvl6pPr marL="457200" algn="l" rtl="0" fontAlgn="base">
        <a:lnSpc>
          <a:spcPct val="90000"/>
        </a:lnSpc>
        <a:spcBef>
          <a:spcPct val="0"/>
        </a:spcBef>
        <a:spcAft>
          <a:spcPct val="0"/>
        </a:spcAft>
        <a:defRPr sz="4400">
          <a:solidFill>
            <a:schemeClr val="tx1"/>
          </a:solidFill>
          <a:latin typeface="RijksoverheidSansHeadingTT"/>
        </a:defRPr>
      </a:lvl6pPr>
      <a:lvl7pPr marL="914400" algn="l" rtl="0" fontAlgn="base">
        <a:lnSpc>
          <a:spcPct val="90000"/>
        </a:lnSpc>
        <a:spcBef>
          <a:spcPct val="0"/>
        </a:spcBef>
        <a:spcAft>
          <a:spcPct val="0"/>
        </a:spcAft>
        <a:defRPr sz="4400">
          <a:solidFill>
            <a:schemeClr val="tx1"/>
          </a:solidFill>
          <a:latin typeface="RijksoverheidSansHeadingTT"/>
        </a:defRPr>
      </a:lvl7pPr>
      <a:lvl8pPr marL="1371600" algn="l" rtl="0" fontAlgn="base">
        <a:lnSpc>
          <a:spcPct val="90000"/>
        </a:lnSpc>
        <a:spcBef>
          <a:spcPct val="0"/>
        </a:spcBef>
        <a:spcAft>
          <a:spcPct val="0"/>
        </a:spcAft>
        <a:defRPr sz="4400">
          <a:solidFill>
            <a:schemeClr val="tx1"/>
          </a:solidFill>
          <a:latin typeface="RijksoverheidSansHeadingTT"/>
        </a:defRPr>
      </a:lvl8pPr>
      <a:lvl9pPr marL="1828800" algn="l" rtl="0" fontAlgn="base">
        <a:lnSpc>
          <a:spcPct val="90000"/>
        </a:lnSpc>
        <a:spcBef>
          <a:spcPct val="0"/>
        </a:spcBef>
        <a:spcAft>
          <a:spcPct val="0"/>
        </a:spcAft>
        <a:defRPr sz="4400">
          <a:solidFill>
            <a:schemeClr val="tx1"/>
          </a:solidFill>
          <a:latin typeface="RijksoverheidSansHeadingTT"/>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F65998C-6F2B-4962-9EE7-DB80A2D25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8AFE02D-8E1E-4A79-8B72-E8BA3B4A8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5BE68CA-203B-4F4C-84AF-B483E05FC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AB40-11FF-44B7-A49D-6916AC36A697}" type="datetimeFigureOut">
              <a:rPr lang="nl-NL" smtClean="0"/>
              <a:t>25-3-2024</a:t>
            </a:fld>
            <a:endParaRPr lang="nl-NL"/>
          </a:p>
        </p:txBody>
      </p:sp>
      <p:sp>
        <p:nvSpPr>
          <p:cNvPr id="5" name="Tijdelijke aanduiding voor voettekst 4">
            <a:extLst>
              <a:ext uri="{FF2B5EF4-FFF2-40B4-BE49-F238E27FC236}">
                <a16:creationId xmlns:a16="http://schemas.microsoft.com/office/drawing/2014/main" id="{4D47C669-F320-40C6-8067-02CA72AAE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E1A9DE8-AB4E-48B0-BD40-4A6FDD1B0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A8E4B-7855-4502-A0BB-B843F28A3562}" type="slidenum">
              <a:rPr lang="nl-NL" smtClean="0"/>
              <a:t>‹nr.›</a:t>
            </a:fld>
            <a:endParaRPr lang="nl-NL"/>
          </a:p>
        </p:txBody>
      </p:sp>
    </p:spTree>
    <p:extLst>
      <p:ext uri="{BB962C8B-B14F-4D97-AF65-F5344CB8AC3E}">
        <p14:creationId xmlns:p14="http://schemas.microsoft.com/office/powerpoint/2010/main" val="3037311969"/>
      </p:ext>
    </p:extLst>
  </p:cSld>
  <p:clrMap bg1="lt1" tx1="dk1" bg2="lt2" tx2="dk2" accent1="accent1" accent2="accent2" accent3="accent3" accent4="accent4" accent5="accent5" accent6="accent6" hlink="hlink" folHlink="folHlink"/>
  <p:sldLayoutIdLst>
    <p:sldLayoutId id="21474840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F65998C-6F2B-4962-9EE7-DB80A2D25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8AFE02D-8E1E-4A79-8B72-E8BA3B4A8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5BE68CA-203B-4F4C-84AF-B483E05FC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AB40-11FF-44B7-A49D-6916AC36A697}" type="datetimeFigureOut">
              <a:rPr lang="nl-NL" smtClean="0"/>
              <a:t>25-3-2024</a:t>
            </a:fld>
            <a:endParaRPr lang="nl-NL"/>
          </a:p>
        </p:txBody>
      </p:sp>
      <p:sp>
        <p:nvSpPr>
          <p:cNvPr id="5" name="Tijdelijke aanduiding voor voettekst 4">
            <a:extLst>
              <a:ext uri="{FF2B5EF4-FFF2-40B4-BE49-F238E27FC236}">
                <a16:creationId xmlns:a16="http://schemas.microsoft.com/office/drawing/2014/main" id="{4D47C669-F320-40C6-8067-02CA72AAE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E1A9DE8-AB4E-48B0-BD40-4A6FDD1B0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A8E4B-7855-4502-A0BB-B843F28A3562}" type="slidenum">
              <a:rPr lang="nl-NL" smtClean="0"/>
              <a:t>‹nr.›</a:t>
            </a:fld>
            <a:endParaRPr lang="nl-NL"/>
          </a:p>
        </p:txBody>
      </p:sp>
    </p:spTree>
    <p:extLst>
      <p:ext uri="{BB962C8B-B14F-4D97-AF65-F5344CB8AC3E}">
        <p14:creationId xmlns:p14="http://schemas.microsoft.com/office/powerpoint/2010/main" val="219172188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F65998C-6F2B-4962-9EE7-DB80A2D25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8AFE02D-8E1E-4A79-8B72-E8BA3B4A8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5BE68CA-203B-4F4C-84AF-B483E05FC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AB40-11FF-44B7-A49D-6916AC36A697}" type="datetimeFigureOut">
              <a:rPr lang="nl-NL" smtClean="0"/>
              <a:t>25-3-2024</a:t>
            </a:fld>
            <a:endParaRPr lang="nl-NL"/>
          </a:p>
        </p:txBody>
      </p:sp>
      <p:sp>
        <p:nvSpPr>
          <p:cNvPr id="5" name="Tijdelijke aanduiding voor voettekst 4">
            <a:extLst>
              <a:ext uri="{FF2B5EF4-FFF2-40B4-BE49-F238E27FC236}">
                <a16:creationId xmlns:a16="http://schemas.microsoft.com/office/drawing/2014/main" id="{4D47C669-F320-40C6-8067-02CA72AAE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E1A9DE8-AB4E-48B0-BD40-4A6FDD1B0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A8E4B-7855-4502-A0BB-B843F28A3562}" type="slidenum">
              <a:rPr lang="nl-NL" smtClean="0"/>
              <a:t>‹nr.›</a:t>
            </a:fld>
            <a:endParaRPr lang="nl-NL"/>
          </a:p>
        </p:txBody>
      </p:sp>
    </p:spTree>
    <p:extLst>
      <p:ext uri="{BB962C8B-B14F-4D97-AF65-F5344CB8AC3E}">
        <p14:creationId xmlns:p14="http://schemas.microsoft.com/office/powerpoint/2010/main" val="2336034629"/>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F65998C-6F2B-4962-9EE7-DB80A2D25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8AFE02D-8E1E-4A79-8B72-E8BA3B4A8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15BE68CA-203B-4F4C-84AF-B483E05FC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BAB40-11FF-44B7-A49D-6916AC36A697}" type="datetimeFigureOut">
              <a:rPr lang="nl-NL" smtClean="0"/>
              <a:t>25-3-2024</a:t>
            </a:fld>
            <a:endParaRPr lang="nl-NL"/>
          </a:p>
        </p:txBody>
      </p:sp>
      <p:sp>
        <p:nvSpPr>
          <p:cNvPr id="5" name="Tijdelijke aanduiding voor voettekst 4">
            <a:extLst>
              <a:ext uri="{FF2B5EF4-FFF2-40B4-BE49-F238E27FC236}">
                <a16:creationId xmlns:a16="http://schemas.microsoft.com/office/drawing/2014/main" id="{4D47C669-F320-40C6-8067-02CA72AAE7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E1A9DE8-AB4E-48B0-BD40-4A6FDD1B0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A8E4B-7855-4502-A0BB-B843F28A3562}" type="slidenum">
              <a:rPr lang="nl-NL" smtClean="0"/>
              <a:t>‹nr.›</a:t>
            </a:fld>
            <a:endParaRPr lang="nl-NL"/>
          </a:p>
        </p:txBody>
      </p:sp>
    </p:spTree>
    <p:extLst>
      <p:ext uri="{BB962C8B-B14F-4D97-AF65-F5344CB8AC3E}">
        <p14:creationId xmlns:p14="http://schemas.microsoft.com/office/powerpoint/2010/main" val="1157802792"/>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hyperlink" Target="https://www.rtlnieuws.nl/nieuws/politiek/artikel/5217858/toeslagenschandaal-veel-omvangrijker-dan-gedacht-vijftien-jaa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com/url?sa=i&amp;rct=j&amp;q=&amp;esrc=s&amp;source=images&amp;cd=&amp;cad=rja&amp;uact=8&amp;ved=2ahUKEwiIp5fS0tbeAhVEEVAKHRseCbEQjRx6BAgBEAU&amp;url=https://nl.wikipedia.org/wiki/Bestand:Logo_Nationaal_Archief.png&amp;psig=AOvVaw1q2tynL3neL8UI8UOhZcJH&amp;ust=1542379790740981" TargetMode="Externa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www.google.com/url?sa=i&amp;rct=j&amp;q=&amp;esrc=s&amp;source=images&amp;cd=&amp;cad=rja&amp;uact=8&amp;ved=2ahUKEwj-5vit09beAhXNbVAKHROrCnQQjRx6BAgBEAU&amp;url=https://commons.wikimedia.org/wiki/File:Google_2015_logo.svg&amp;psig=AOvVaw3v9Q090jS64cDumTukKIgF&amp;ust=1542379938694459"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5.png"/><Relationship Id="rId5" Type="http://schemas.openxmlformats.org/officeDocument/2006/relationships/image" Target="../media/image63.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hyperlink" Target="https://www.acoi.nl/sitelibrary/downloads/pdf/pre-adviezen/brief-vragen-acoi-informatiehuishouding-preadvies-meerjarenplannen-open-overheid-inspectie-overheidsinformatie-en-erfgoed-augustus-2023.pdf" TargetMode="Externa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5.png"/><Relationship Id="rId5" Type="http://schemas.openxmlformats.org/officeDocument/2006/relationships/image" Target="../media/image64.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png"/><Relationship Id="rId5" Type="http://schemas.openxmlformats.org/officeDocument/2006/relationships/image" Target="../media/image65.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62103" y="2948299"/>
            <a:ext cx="11021831" cy="1623701"/>
          </a:xfrm>
        </p:spPr>
        <p:txBody>
          <a:bodyPr anchor="t"/>
          <a:lstStyle/>
          <a:p>
            <a:r>
              <a:rPr lang="nl-NL" dirty="0">
                <a:solidFill>
                  <a:srgbClr val="1E4266"/>
                </a:solidFill>
              </a:rPr>
              <a:t>Waarom archiveren veel</a:t>
            </a:r>
            <a:br>
              <a:rPr lang="nl-NL" dirty="0">
                <a:solidFill>
                  <a:srgbClr val="1E4266"/>
                </a:solidFill>
              </a:rPr>
            </a:br>
            <a:r>
              <a:rPr lang="nl-NL" dirty="0">
                <a:solidFill>
                  <a:srgbClr val="1E4266"/>
                </a:solidFill>
              </a:rPr>
              <a:t>meer is dan archiveren</a:t>
            </a:r>
            <a:br>
              <a:rPr lang="nl-NL" dirty="0">
                <a:solidFill>
                  <a:srgbClr val="1E4266"/>
                </a:solidFill>
              </a:rPr>
            </a:br>
            <a:br>
              <a:rPr lang="nl-NL" dirty="0">
                <a:solidFill>
                  <a:srgbClr val="1E4266"/>
                </a:solidFill>
              </a:rPr>
            </a:br>
            <a:endParaRPr lang="nl-NL" b="0" dirty="0">
              <a:solidFill>
                <a:srgbClr val="1E4266"/>
              </a:solidFill>
            </a:endParaRPr>
          </a:p>
        </p:txBody>
      </p:sp>
      <p:sp>
        <p:nvSpPr>
          <p:cNvPr id="5" name="Ondertitel 4"/>
          <p:cNvSpPr>
            <a:spLocks noGrp="1"/>
          </p:cNvSpPr>
          <p:nvPr>
            <p:ph type="subTitle" idx="1"/>
          </p:nvPr>
        </p:nvSpPr>
        <p:spPr>
          <a:xfrm>
            <a:off x="646734" y="5541826"/>
            <a:ext cx="9784599" cy="1094509"/>
          </a:xfrm>
        </p:spPr>
        <p:txBody>
          <a:bodyPr>
            <a:normAutofit/>
          </a:bodyPr>
          <a:lstStyle/>
          <a:p>
            <a:r>
              <a:rPr lang="nl-NL" sz="2000" dirty="0"/>
              <a:t>Erik Saaman (programmamanager Open op Orde Nationaal Archief)</a:t>
            </a:r>
            <a:br>
              <a:rPr lang="nl-NL" sz="2000" dirty="0"/>
            </a:br>
            <a:r>
              <a:rPr lang="nl-NL" sz="2000" dirty="0"/>
              <a:t>Ontmoet en Leer! </a:t>
            </a:r>
            <a:br>
              <a:rPr lang="nl-NL" sz="2000" dirty="0"/>
            </a:br>
            <a:r>
              <a:rPr lang="nl-NL" sz="2000" dirty="0"/>
              <a:t>21 maart 2024</a:t>
            </a:r>
          </a:p>
        </p:txBody>
      </p:sp>
    </p:spTree>
    <p:extLst>
      <p:ext uri="{BB962C8B-B14F-4D97-AF65-F5344CB8AC3E}">
        <p14:creationId xmlns:p14="http://schemas.microsoft.com/office/powerpoint/2010/main" val="3301132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slide1_1">
            <a:hlinkClick r:id="" action="ppaction://media"/>
            <a:extLst>
              <a:ext uri="{FF2B5EF4-FFF2-40B4-BE49-F238E27FC236}">
                <a16:creationId xmlns:a16="http://schemas.microsoft.com/office/drawing/2014/main" id="{F05A6076-8907-4B6E-A0BF-0C695F432C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20E54BD1-3EE9-4C25-A294-37700981F475}"/>
              </a:ext>
            </a:extLst>
          </p:cNvPr>
          <p:cNvPicPr>
            <a:picLocks noChangeAspect="1"/>
          </p:cNvPicPr>
          <p:nvPr/>
        </p:nvPicPr>
        <p:blipFill>
          <a:blip r:embed="rId6"/>
          <a:stretch>
            <a:fillRect/>
          </a:stretch>
        </p:blipFill>
        <p:spPr>
          <a:xfrm>
            <a:off x="5773419" y="-1191"/>
            <a:ext cx="652218" cy="1255672"/>
          </a:xfrm>
          <a:prstGeom prst="rect">
            <a:avLst/>
          </a:prstGeom>
        </p:spPr>
      </p:pic>
      <p:sp>
        <p:nvSpPr>
          <p:cNvPr id="2" name="PIJL-RECHTS 1"/>
          <p:cNvSpPr/>
          <p:nvPr/>
        </p:nvSpPr>
        <p:spPr>
          <a:xfrm rot="21300667">
            <a:off x="1804067" y="1566462"/>
            <a:ext cx="9452672" cy="1530998"/>
          </a:xfrm>
          <a:prstGeom prst="rect">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RijksoverheidSansText"/>
                <a:ea typeface="+mn-ea"/>
                <a:cs typeface="+mn-cs"/>
              </a:rPr>
              <a:t>Als informatie niet goed beheerd wordt, dan gaat deze verloren of wordt onbruikbaar voor toekomstig gebruik.</a:t>
            </a:r>
          </a:p>
        </p:txBody>
      </p:sp>
    </p:spTree>
    <p:extLst>
      <p:ext uri="{BB962C8B-B14F-4D97-AF65-F5344CB8AC3E}">
        <p14:creationId xmlns:p14="http://schemas.microsoft.com/office/powerpoint/2010/main" val="363478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FE3">
            <a:alpha val="80000"/>
          </a:srgbClr>
        </a:solidFill>
        <a:effectLst/>
      </p:bgPr>
    </p:bg>
    <p:spTree>
      <p:nvGrpSpPr>
        <p:cNvPr id="1" name=""/>
        <p:cNvGrpSpPr/>
        <p:nvPr/>
      </p:nvGrpSpPr>
      <p:grpSpPr>
        <a:xfrm>
          <a:off x="0" y="0"/>
          <a:ext cx="0" cy="0"/>
          <a:chOff x="0" y="0"/>
          <a:chExt cx="0" cy="0"/>
        </a:xfrm>
      </p:grpSpPr>
      <p:pic>
        <p:nvPicPr>
          <p:cNvPr id="5" name="Afbeelding 2">
            <a:extLst>
              <a:ext uri="{FF2B5EF4-FFF2-40B4-BE49-F238E27FC236}">
                <a16:creationId xmlns:a16="http://schemas.microsoft.com/office/drawing/2014/main" id="{55807FAE-2CED-3744-AED3-E16CB6F2C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080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0EFC703E-B762-8C46-9AFB-975367CB13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9895" y="2486358"/>
            <a:ext cx="948267" cy="176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6C07094D-252A-5645-9109-4C1C1F222F2A}"/>
              </a:ext>
            </a:extLst>
          </p:cNvPr>
          <p:cNvSpPr>
            <a:spLocks noGrp="1" noChangeAspect="1"/>
          </p:cNvSpPr>
          <p:nvPr>
            <p:ph type="ctrTitle"/>
          </p:nvPr>
        </p:nvSpPr>
        <p:spPr>
          <a:xfrm>
            <a:off x="684000" y="4255892"/>
            <a:ext cx="4181298" cy="1694908"/>
          </a:xfrm>
        </p:spPr>
        <p:txBody>
          <a:bodyPr/>
          <a:lstStyle/>
          <a:p>
            <a:r>
              <a:rPr lang="nl-NL" dirty="0"/>
              <a:t>Informatie </a:t>
            </a:r>
            <a:br>
              <a:rPr lang="nl-NL" dirty="0"/>
            </a:br>
            <a:r>
              <a:rPr lang="nl-NL" b="0" dirty="0"/>
              <a:t>is van waarde</a:t>
            </a:r>
          </a:p>
        </p:txBody>
      </p:sp>
    </p:spTree>
    <p:extLst>
      <p:ext uri="{BB962C8B-B14F-4D97-AF65-F5344CB8AC3E}">
        <p14:creationId xmlns:p14="http://schemas.microsoft.com/office/powerpoint/2010/main" val="296496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6F50739-068B-5F40-B277-DE1D83A26D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31" y="0"/>
            <a:ext cx="12191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a:extLst>
              <a:ext uri="{FF2B5EF4-FFF2-40B4-BE49-F238E27FC236}">
                <a16:creationId xmlns:a16="http://schemas.microsoft.com/office/drawing/2014/main" id="{E038EA7F-A37C-1244-BAF0-A59790E3934C}"/>
              </a:ext>
            </a:extLst>
          </p:cNvPr>
          <p:cNvSpPr txBox="1">
            <a:spLocks noChangeAspect="1"/>
          </p:cNvSpPr>
          <p:nvPr/>
        </p:nvSpPr>
        <p:spPr>
          <a:xfrm>
            <a:off x="982800" y="1369760"/>
            <a:ext cx="4064214" cy="142660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dirty="0">
                <a:solidFill>
                  <a:srgbClr val="009FE3"/>
                </a:solidFill>
              </a:rPr>
              <a:t>Uitvoering</a:t>
            </a:r>
            <a:br>
              <a:rPr lang="nl-NL" dirty="0">
                <a:solidFill>
                  <a:srgbClr val="009FE3"/>
                </a:solidFill>
              </a:rPr>
            </a:br>
            <a:r>
              <a:rPr lang="nl-NL" dirty="0">
                <a:solidFill>
                  <a:srgbClr val="009FE3"/>
                </a:solidFill>
              </a:rPr>
              <a:t>taken</a:t>
            </a:r>
          </a:p>
        </p:txBody>
      </p:sp>
    </p:spTree>
    <p:extLst>
      <p:ext uri="{BB962C8B-B14F-4D97-AF65-F5344CB8AC3E}">
        <p14:creationId xmlns:p14="http://schemas.microsoft.com/office/powerpoint/2010/main" val="308507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7D34E45B-7DBD-4A40-81FE-3F28F470E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4187415"/>
            <a:ext cx="1683570" cy="244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9F69B85-5231-C142-B92D-B54F5D9D5856}"/>
              </a:ext>
            </a:extLst>
          </p:cNvPr>
          <p:cNvSpPr>
            <a:spLocks noChangeAspect="1"/>
          </p:cNvSpPr>
          <p:nvPr/>
        </p:nvSpPr>
        <p:spPr>
          <a:xfrm>
            <a:off x="7081199" y="2970034"/>
            <a:ext cx="2405861" cy="235938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700" b="0" i="0" u="none" strike="noStrike" kern="1200" cap="none" spc="0" normalizeH="0" baseline="0" noProof="0">
              <a:ln>
                <a:noFill/>
              </a:ln>
              <a:solidFill>
                <a:srgbClr val="FFFFFF"/>
              </a:solidFill>
              <a:effectLst/>
              <a:uLnTx/>
              <a:uFillTx/>
              <a:latin typeface="Calibri" charset="0"/>
              <a:ea typeface="Arial" charset="0"/>
              <a:cs typeface="Arial" charset="0"/>
            </a:endParaRPr>
          </a:p>
        </p:txBody>
      </p:sp>
      <p:sp>
        <p:nvSpPr>
          <p:cNvPr id="6" name="TextBox 11">
            <a:extLst>
              <a:ext uri="{FF2B5EF4-FFF2-40B4-BE49-F238E27FC236}">
                <a16:creationId xmlns:a16="http://schemas.microsoft.com/office/drawing/2014/main" id="{4948E682-EB9E-0347-A8AC-A4D64B3211BB}"/>
              </a:ext>
            </a:extLst>
          </p:cNvPr>
          <p:cNvSpPr txBox="1">
            <a:spLocks noChangeArrowheads="1"/>
          </p:cNvSpPr>
          <p:nvPr/>
        </p:nvSpPr>
        <p:spPr bwMode="auto">
          <a:xfrm>
            <a:off x="2380748" y="2881629"/>
            <a:ext cx="4437889" cy="290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bIns="171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Het UWV vindt die boetes nu onterecht, omdat informatie over bijverdiensten ook al via de Belastingdienst bij de uitkeringsinstantie terechtkomt. Alleen was die informatie in dit geval door het UWV niet goed gekoppeld aan de cliënten, waardoor ze werden beschuldigd van "schending van de inlichtingenplicht" </a:t>
            </a:r>
            <a:endParaRPr kumimoji="0" lang="en-US" altLang="en-US" sz="1800" b="1" i="0" u="none" strike="noStrike" kern="1200" cap="none" spc="0" normalizeH="0" baseline="0" noProof="0" dirty="0">
              <a:ln>
                <a:noFill/>
              </a:ln>
              <a:solidFill>
                <a:srgbClr val="1E4266"/>
              </a:solidFill>
              <a:effectLst/>
              <a:uLnTx/>
              <a:uFillTx/>
              <a:latin typeface="RijksoverheidSansHeadingTT"/>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6F26EE78-810E-3949-A929-7B9CB5C75992}"/>
              </a:ext>
            </a:extLst>
          </p:cNvPr>
          <p:cNvSpPr>
            <a:spLocks noGrp="1"/>
          </p:cNvSpPr>
          <p:nvPr>
            <p:ph type="ctrTitle"/>
          </p:nvPr>
        </p:nvSpPr>
        <p:spPr>
          <a:xfrm>
            <a:off x="982799" y="1443300"/>
            <a:ext cx="10080000" cy="1391340"/>
          </a:xfrm>
        </p:spPr>
        <p:txBody>
          <a:bodyPr anchor="t"/>
          <a:lstStyle/>
          <a:p>
            <a:r>
              <a:rPr lang="nl-NL" sz="4400" dirty="0">
                <a:solidFill>
                  <a:srgbClr val="009FE3"/>
                </a:solidFill>
              </a:rPr>
              <a:t>UWV trekt 5000 boetes in:</a:t>
            </a:r>
            <a:br>
              <a:rPr lang="nl-NL" sz="4400" dirty="0">
                <a:solidFill>
                  <a:srgbClr val="009FE3"/>
                </a:solidFill>
              </a:rPr>
            </a:br>
            <a:r>
              <a:rPr lang="nl-NL" sz="4400" dirty="0">
                <a:solidFill>
                  <a:srgbClr val="009FE3"/>
                </a:solidFill>
              </a:rPr>
              <a:t>'We hadden de gevraagde informatie al'</a:t>
            </a:r>
          </a:p>
        </p:txBody>
      </p:sp>
      <p:sp>
        <p:nvSpPr>
          <p:cNvPr id="10" name="TextBox 11"/>
          <p:cNvSpPr txBox="1">
            <a:spLocks noChangeArrowheads="1"/>
          </p:cNvSpPr>
          <p:nvPr/>
        </p:nvSpPr>
        <p:spPr bwMode="auto">
          <a:xfrm>
            <a:off x="2415541" y="6377518"/>
            <a:ext cx="8998900" cy="1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6" tIns="22859" rIns="45696" bIns="22859">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Bron: https://nos.nl/artikel/2505004-uwv-trekt-5000-boetes-in-we-hadden-de-gevraagde-informatie-al [</a:t>
            </a:r>
            <a:r>
              <a:rPr kumimoji="0" lang="en-US" altLang="en-US" sz="900" b="0" i="0" u="sng" strike="noStrike" kern="1200" cap="none" spc="0" normalizeH="0" baseline="0" noProof="0" dirty="0" err="1">
                <a:ln>
                  <a:noFill/>
                </a:ln>
                <a:solidFill>
                  <a:srgbClr val="1F497D"/>
                </a:solidFill>
                <a:effectLst/>
                <a:uLnTx/>
                <a:uFillTx/>
                <a:latin typeface="Verdana" pitchFamily="34" charset="0"/>
                <a:ea typeface="Verdana" pitchFamily="34" charset="0"/>
                <a:cs typeface="Verdana" pitchFamily="34" charset="0"/>
              </a:rPr>
              <a:t>januari</a:t>
            </a: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 2024]</a:t>
            </a:r>
          </a:p>
        </p:txBody>
      </p:sp>
      <p:pic>
        <p:nvPicPr>
          <p:cNvPr id="2" name="Picture 2">
            <a:extLst>
              <a:ext uri="{FF2B5EF4-FFF2-40B4-BE49-F238E27FC236}">
                <a16:creationId xmlns:a16="http://schemas.microsoft.com/office/drawing/2014/main" id="{37D71682-7A86-5450-77B9-086D6D3534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81199" y="2970034"/>
            <a:ext cx="3237839" cy="26613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9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F78C8FC-E342-964B-8639-E62E7ED12E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DCC13DA0-9F38-4941-A475-87965D7FAF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959" y="0"/>
            <a:ext cx="12196800" cy="685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799" y="1252801"/>
            <a:ext cx="10080000" cy="862843"/>
          </a:xfrm>
        </p:spPr>
        <p:txBody>
          <a:bodyPr/>
          <a:lstStyle/>
          <a:p>
            <a:r>
              <a:rPr lang="nl-NL" dirty="0">
                <a:solidFill>
                  <a:srgbClr val="009FE3"/>
                </a:solidFill>
              </a:rPr>
              <a:t>Verantwoording</a:t>
            </a:r>
          </a:p>
        </p:txBody>
      </p:sp>
      <p:pic>
        <p:nvPicPr>
          <p:cNvPr id="6" name="Picture 1">
            <a:extLst>
              <a:ext uri="{FF2B5EF4-FFF2-40B4-BE49-F238E27FC236}">
                <a16:creationId xmlns:a16="http://schemas.microsoft.com/office/drawing/2014/main" id="{ACD404B7-5DF9-464E-B33E-CDA7A4237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0921" y="2103967"/>
            <a:ext cx="4025900" cy="475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81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5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1+#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7D34E45B-7DBD-4A40-81FE-3F28F470E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4187415"/>
            <a:ext cx="1683570" cy="244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9F69B85-5231-C142-B92D-B54F5D9D5856}"/>
              </a:ext>
            </a:extLst>
          </p:cNvPr>
          <p:cNvSpPr>
            <a:spLocks noChangeAspect="1"/>
          </p:cNvSpPr>
          <p:nvPr/>
        </p:nvSpPr>
        <p:spPr>
          <a:xfrm>
            <a:off x="7081199" y="2970034"/>
            <a:ext cx="2405861" cy="1953658"/>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700" b="0" i="0" u="none" strike="noStrike" kern="1200" cap="none" spc="0" normalizeH="0" baseline="0" noProof="0">
              <a:ln>
                <a:noFill/>
              </a:ln>
              <a:solidFill>
                <a:srgbClr val="FFFFFF"/>
              </a:solidFill>
              <a:effectLst/>
              <a:uLnTx/>
              <a:uFillTx/>
              <a:latin typeface="Calibri" charset="0"/>
              <a:ea typeface="Arial" charset="0"/>
              <a:cs typeface="Arial" charset="0"/>
            </a:endParaRPr>
          </a:p>
        </p:txBody>
      </p:sp>
      <p:sp>
        <p:nvSpPr>
          <p:cNvPr id="6" name="TextBox 11">
            <a:extLst>
              <a:ext uri="{FF2B5EF4-FFF2-40B4-BE49-F238E27FC236}">
                <a16:creationId xmlns:a16="http://schemas.microsoft.com/office/drawing/2014/main" id="{4948E682-EB9E-0347-A8AC-A4D64B3211BB}"/>
              </a:ext>
            </a:extLst>
          </p:cNvPr>
          <p:cNvSpPr txBox="1">
            <a:spLocks noChangeArrowheads="1"/>
          </p:cNvSpPr>
          <p:nvPr/>
        </p:nvSpPr>
        <p:spPr bwMode="auto">
          <a:xfrm>
            <a:off x="2380749" y="2881629"/>
            <a:ext cx="4050196" cy="247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bIns="171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1800" b="0" i="0" u="none" strike="noStrike" kern="1200" cap="none" spc="0" normalizeH="0" baseline="0" noProof="0" dirty="0">
                <a:ln>
                  <a:noFill/>
                </a:ln>
                <a:solidFill>
                  <a:srgbClr val="1E4266"/>
                </a:solidFill>
                <a:effectLst/>
                <a:uLnTx/>
                <a:uFillTx/>
                <a:latin typeface="RijksoverheidSansText"/>
                <a:ea typeface="+mn-ea"/>
                <a:cs typeface="+mn-cs"/>
              </a:rPr>
              <a:t>De leden hebben tot nu toe 124 besloten voorgesprekken gevoerd en stapels documenten doorgenomen. [..] "Een groot deel hebben we uit documenten moeten halen. De mensen die in het verleden betrokken waren leven vaak niet meer.</a:t>
            </a:r>
            <a:endParaRPr kumimoji="0" lang="nl-NL" altLang="en-US" sz="1800" b="0" i="0" u="none" strike="noStrike" kern="1200" cap="none" spc="0" normalizeH="0" baseline="0" noProof="0" dirty="0">
              <a:ln>
                <a:noFill/>
              </a:ln>
              <a:solidFill>
                <a:srgbClr val="1E4266"/>
              </a:solidFill>
              <a:effectLst/>
              <a:uLnTx/>
              <a:uFillTx/>
              <a:latin typeface="RijksoverheidSansText"/>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6F26EE78-810E-3949-A929-7B9CB5C75992}"/>
              </a:ext>
            </a:extLst>
          </p:cNvPr>
          <p:cNvSpPr>
            <a:spLocks noGrp="1"/>
          </p:cNvSpPr>
          <p:nvPr>
            <p:ph type="ctrTitle"/>
          </p:nvPr>
        </p:nvSpPr>
        <p:spPr>
          <a:xfrm>
            <a:off x="982799" y="1443300"/>
            <a:ext cx="10080000" cy="1391340"/>
          </a:xfrm>
        </p:spPr>
        <p:txBody>
          <a:bodyPr anchor="t"/>
          <a:lstStyle/>
          <a:p>
            <a:r>
              <a:rPr lang="nl-NL" sz="4400" dirty="0">
                <a:solidFill>
                  <a:srgbClr val="009FE3"/>
                </a:solidFill>
              </a:rPr>
              <a:t>Enquêtecommissie Tweede Kamer op zoek</a:t>
            </a:r>
            <a:br>
              <a:rPr lang="nl-NL" sz="4400" dirty="0">
                <a:solidFill>
                  <a:srgbClr val="009FE3"/>
                </a:solidFill>
              </a:rPr>
            </a:br>
            <a:r>
              <a:rPr lang="nl-NL" sz="4400" dirty="0">
                <a:solidFill>
                  <a:srgbClr val="009FE3"/>
                </a:solidFill>
              </a:rPr>
              <a:t>naar waarheid over Gronings gas</a:t>
            </a:r>
          </a:p>
        </p:txBody>
      </p:sp>
      <p:sp>
        <p:nvSpPr>
          <p:cNvPr id="10" name="TextBox 11"/>
          <p:cNvSpPr txBox="1">
            <a:spLocks noChangeArrowheads="1"/>
          </p:cNvSpPr>
          <p:nvPr/>
        </p:nvSpPr>
        <p:spPr bwMode="auto">
          <a:xfrm>
            <a:off x="2415540" y="6377518"/>
            <a:ext cx="9364655" cy="1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6" tIns="22859" rIns="45696" bIns="22859">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nl-NL"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hlinkClick r:id="rId4"/>
              </a:rPr>
              <a:t>Bron: </a:t>
            </a:r>
            <a:r>
              <a:rPr kumimoji="0" lang="nl-NL"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https://nos.nl/artikel/2433645-enquetecommissie-tweede-kamer-op-zoek-naar-waarheid-over-gronings-gas [juni 2022]</a:t>
            </a:r>
          </a:p>
        </p:txBody>
      </p:sp>
      <p:pic>
        <p:nvPicPr>
          <p:cNvPr id="2050" name="Picture 2">
            <a:extLst>
              <a:ext uri="{FF2B5EF4-FFF2-40B4-BE49-F238E27FC236}">
                <a16:creationId xmlns:a16="http://schemas.microsoft.com/office/drawing/2014/main" id="{3372C3A1-92B1-E1F2-F155-362300528F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81199" y="2970034"/>
            <a:ext cx="3564597" cy="27901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7" name="Afbeelding 2">
            <a:extLst>
              <a:ext uri="{FF2B5EF4-FFF2-40B4-BE49-F238E27FC236}">
                <a16:creationId xmlns:a16="http://schemas.microsoft.com/office/drawing/2014/main" id="{61165DBB-6CE0-7649-A289-42DC696277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531813"/>
            <a:ext cx="12192001" cy="705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18E93B0B-E83D-5A4A-87FF-D7CC71DE07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2800" y="531813"/>
            <a:ext cx="11249025" cy="632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800" y="1252800"/>
            <a:ext cx="10080000" cy="864000"/>
          </a:xfrm>
        </p:spPr>
        <p:txBody>
          <a:bodyPr/>
          <a:lstStyle/>
          <a:p>
            <a:r>
              <a:rPr lang="nl-NL" dirty="0">
                <a:solidFill>
                  <a:srgbClr val="009FE3"/>
                </a:solidFill>
              </a:rPr>
              <a:t>Rechtszekerheid</a:t>
            </a:r>
          </a:p>
        </p:txBody>
      </p:sp>
    </p:spTree>
    <p:extLst>
      <p:ext uri="{BB962C8B-B14F-4D97-AF65-F5344CB8AC3E}">
        <p14:creationId xmlns:p14="http://schemas.microsoft.com/office/powerpoint/2010/main" val="21833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7D34E45B-7DBD-4A40-81FE-3F28F470E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4187415"/>
            <a:ext cx="1683570" cy="244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9F69B85-5231-C142-B92D-B54F5D9D5856}"/>
              </a:ext>
            </a:extLst>
          </p:cNvPr>
          <p:cNvSpPr>
            <a:spLocks noChangeAspect="1"/>
          </p:cNvSpPr>
          <p:nvPr/>
        </p:nvSpPr>
        <p:spPr>
          <a:xfrm>
            <a:off x="7081199" y="2970034"/>
            <a:ext cx="2405861" cy="235938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700" b="0" i="0" u="none" strike="noStrike" kern="1200" cap="none" spc="0" normalizeH="0" baseline="0" noProof="0">
              <a:ln>
                <a:noFill/>
              </a:ln>
              <a:solidFill>
                <a:srgbClr val="FFFFFF"/>
              </a:solidFill>
              <a:effectLst/>
              <a:uLnTx/>
              <a:uFillTx/>
              <a:latin typeface="Calibri" charset="0"/>
              <a:ea typeface="Arial" charset="0"/>
              <a:cs typeface="Arial" charset="0"/>
            </a:endParaRPr>
          </a:p>
        </p:txBody>
      </p:sp>
      <p:sp>
        <p:nvSpPr>
          <p:cNvPr id="6" name="TextBox 11">
            <a:extLst>
              <a:ext uri="{FF2B5EF4-FFF2-40B4-BE49-F238E27FC236}">
                <a16:creationId xmlns:a16="http://schemas.microsoft.com/office/drawing/2014/main" id="{4948E682-EB9E-0347-A8AC-A4D64B3211BB}"/>
              </a:ext>
            </a:extLst>
          </p:cNvPr>
          <p:cNvSpPr txBox="1">
            <a:spLocks noChangeArrowheads="1"/>
          </p:cNvSpPr>
          <p:nvPr/>
        </p:nvSpPr>
        <p:spPr bwMode="auto">
          <a:xfrm>
            <a:off x="2380749" y="2881629"/>
            <a:ext cx="3808412" cy="248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altLang="en-US" sz="1800" b="0" i="0" u="none" strike="noStrike" kern="1200" cap="none" spc="0" normalizeH="0" baseline="0" noProof="0" dirty="0">
                <a:ln>
                  <a:noFill/>
                </a:ln>
                <a:solidFill>
                  <a:srgbClr val="1E4266"/>
                </a:solidFill>
                <a:effectLst/>
                <a:uLnTx/>
                <a:uFillTx/>
                <a:latin typeface="RijksoverheidSansHeadingTT"/>
                <a:ea typeface="Verdana" panose="020B0604030504040204" pitchFamily="34" charset="0"/>
                <a:cs typeface="Verdana" panose="020B0604030504040204" pitchFamily="34" charset="0"/>
              </a:rPr>
              <a:t>Uit documenten die de provincie Flevoland online zette na een beroep op de Wet open overheid (</a:t>
            </a:r>
            <a:r>
              <a:rPr kumimoji="0" lang="nl-NL" altLang="en-US" sz="1800" b="0" i="0" u="none" strike="noStrike" kern="1200" cap="none" spc="0" normalizeH="0" baseline="0" noProof="0" dirty="0" err="1">
                <a:ln>
                  <a:noFill/>
                </a:ln>
                <a:solidFill>
                  <a:srgbClr val="1E4266"/>
                </a:solidFill>
                <a:effectLst/>
                <a:uLnTx/>
                <a:uFillTx/>
                <a:latin typeface="RijksoverheidSansHeadingTT"/>
                <a:ea typeface="Verdana" panose="020B0604030504040204" pitchFamily="34" charset="0"/>
                <a:cs typeface="Verdana" panose="020B0604030504040204" pitchFamily="34" charset="0"/>
              </a:rPr>
              <a:t>Woo</a:t>
            </a:r>
            <a:r>
              <a:rPr kumimoji="0" lang="nl-NL" altLang="en-US" sz="1800" b="0" i="0" u="none" strike="noStrike" kern="1200" cap="none" spc="0" normalizeH="0" baseline="0" noProof="0" dirty="0">
                <a:ln>
                  <a:noFill/>
                </a:ln>
                <a:solidFill>
                  <a:srgbClr val="1E4266"/>
                </a:solidFill>
                <a:effectLst/>
                <a:uLnTx/>
                <a:uFillTx/>
                <a:latin typeface="RijksoverheidSansHeadingTT"/>
                <a:ea typeface="Verdana" panose="020B0604030504040204" pitchFamily="34" charset="0"/>
                <a:cs typeface="Verdana" panose="020B0604030504040204" pitchFamily="34" charset="0"/>
              </a:rPr>
              <a:t>) blijkt dat van zo'n 250 veehouderijen niet duidelijk is of zij toestemming hebben voor stikstofuitstoot.</a:t>
            </a:r>
          </a:p>
        </p:txBody>
      </p:sp>
      <p:sp>
        <p:nvSpPr>
          <p:cNvPr id="7" name="Titel 1">
            <a:extLst>
              <a:ext uri="{FF2B5EF4-FFF2-40B4-BE49-F238E27FC236}">
                <a16:creationId xmlns:a16="http://schemas.microsoft.com/office/drawing/2014/main" id="{6F26EE78-810E-3949-A929-7B9CB5C75992}"/>
              </a:ext>
            </a:extLst>
          </p:cNvPr>
          <p:cNvSpPr>
            <a:spLocks noGrp="1"/>
          </p:cNvSpPr>
          <p:nvPr>
            <p:ph type="ctrTitle"/>
          </p:nvPr>
        </p:nvSpPr>
        <p:spPr>
          <a:xfrm>
            <a:off x="982799" y="1443300"/>
            <a:ext cx="10238282" cy="1391340"/>
          </a:xfrm>
        </p:spPr>
        <p:txBody>
          <a:bodyPr anchor="t"/>
          <a:lstStyle/>
          <a:p>
            <a:r>
              <a:rPr lang="nl-NL" sz="4400" dirty="0">
                <a:solidFill>
                  <a:srgbClr val="009FE3"/>
                </a:solidFill>
              </a:rPr>
              <a:t>Provincies weten van duizenden veehouders niet of ze juiste stikstofvergunning hebben</a:t>
            </a:r>
          </a:p>
        </p:txBody>
      </p:sp>
      <p:sp>
        <p:nvSpPr>
          <p:cNvPr id="10" name="TextBox 11"/>
          <p:cNvSpPr txBox="1">
            <a:spLocks noChangeArrowheads="1"/>
          </p:cNvSpPr>
          <p:nvPr/>
        </p:nvSpPr>
        <p:spPr bwMode="auto">
          <a:xfrm>
            <a:off x="2415541" y="6377518"/>
            <a:ext cx="8998900" cy="1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6" tIns="22859" rIns="45696" bIns="22859">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Bron: https://nos.nl/artikel/2461801-provincies-weten-van-duizenden-veehouders-niet-of-ze-juiste-stikstofvergunning-hebben [</a:t>
            </a:r>
            <a:r>
              <a:rPr kumimoji="0" lang="en-US" altLang="en-US" sz="900" b="0" i="0" u="sng" strike="noStrike" kern="1200" cap="none" spc="0" normalizeH="0" baseline="0" noProof="0" dirty="0" err="1">
                <a:ln>
                  <a:noFill/>
                </a:ln>
                <a:solidFill>
                  <a:srgbClr val="1F497D"/>
                </a:solidFill>
                <a:effectLst/>
                <a:uLnTx/>
                <a:uFillTx/>
                <a:latin typeface="Verdana" pitchFamily="34" charset="0"/>
                <a:ea typeface="Verdana" pitchFamily="34" charset="0"/>
                <a:cs typeface="Verdana" pitchFamily="34" charset="0"/>
              </a:rPr>
              <a:t>januari</a:t>
            </a: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 2023]</a:t>
            </a:r>
          </a:p>
        </p:txBody>
      </p:sp>
      <p:pic>
        <p:nvPicPr>
          <p:cNvPr id="2050" name="Picture 2">
            <a:extLst>
              <a:ext uri="{FF2B5EF4-FFF2-40B4-BE49-F238E27FC236}">
                <a16:creationId xmlns:a16="http://schemas.microsoft.com/office/drawing/2014/main" id="{B2E39F8E-B9C3-09E8-9A9F-607F3F6416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81199" y="2970035"/>
            <a:ext cx="3800323" cy="25526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02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75" name="Afbeelding 74" descr="Afbeelding met tekening, spiegel&#10;&#10;Automatisch gegenereerde beschrijving">
            <a:extLst>
              <a:ext uri="{FF2B5EF4-FFF2-40B4-BE49-F238E27FC236}">
                <a16:creationId xmlns:a16="http://schemas.microsoft.com/office/drawing/2014/main" id="{C9FAA3BC-508F-4C45-9F87-E09513D1E388}"/>
              </a:ext>
            </a:extLst>
          </p:cNvPr>
          <p:cNvPicPr>
            <a:picLocks noChangeAspect="1"/>
          </p:cNvPicPr>
          <p:nvPr/>
        </p:nvPicPr>
        <p:blipFill>
          <a:blip r:embed="rId3"/>
          <a:stretch>
            <a:fillRect/>
          </a:stretch>
        </p:blipFill>
        <p:spPr>
          <a:xfrm>
            <a:off x="0" y="8546"/>
            <a:ext cx="12142547" cy="6858000"/>
          </a:xfrm>
          <a:prstGeom prst="rect">
            <a:avLst/>
          </a:prstGeom>
        </p:spPr>
      </p:pic>
      <p:pic>
        <p:nvPicPr>
          <p:cNvPr id="28" name="Afbeelding 27">
            <a:extLst>
              <a:ext uri="{FF2B5EF4-FFF2-40B4-BE49-F238E27FC236}">
                <a16:creationId xmlns:a16="http://schemas.microsoft.com/office/drawing/2014/main" id="{33C89A58-4EB1-054C-A8F5-9A1FE24E5591}"/>
              </a:ext>
            </a:extLst>
          </p:cNvPr>
          <p:cNvPicPr>
            <a:picLocks noChangeAspect="1"/>
          </p:cNvPicPr>
          <p:nvPr/>
        </p:nvPicPr>
        <p:blipFill>
          <a:blip r:embed="rId4"/>
          <a:stretch>
            <a:fillRect/>
          </a:stretch>
        </p:blipFill>
        <p:spPr>
          <a:xfrm>
            <a:off x="32677" y="0"/>
            <a:ext cx="12126646" cy="6858000"/>
          </a:xfrm>
          <a:prstGeom prst="rect">
            <a:avLst/>
          </a:prstGeom>
        </p:spPr>
      </p:pic>
      <p:pic>
        <p:nvPicPr>
          <p:cNvPr id="70" name="Afbeelding 69">
            <a:extLst>
              <a:ext uri="{FF2B5EF4-FFF2-40B4-BE49-F238E27FC236}">
                <a16:creationId xmlns:a16="http://schemas.microsoft.com/office/drawing/2014/main" id="{D5ED18CE-266F-4448-AC37-E4C933E4FB4A}"/>
              </a:ext>
            </a:extLst>
          </p:cNvPr>
          <p:cNvPicPr>
            <a:picLocks noChangeAspect="1"/>
          </p:cNvPicPr>
          <p:nvPr/>
        </p:nvPicPr>
        <p:blipFill>
          <a:blip r:embed="rId5"/>
          <a:srcRect/>
          <a:stretch/>
        </p:blipFill>
        <p:spPr>
          <a:xfrm>
            <a:off x="8040215" y="848305"/>
            <a:ext cx="3556427" cy="3886924"/>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800" y="1252800"/>
            <a:ext cx="4555358" cy="864000"/>
          </a:xfrm>
        </p:spPr>
        <p:txBody>
          <a:bodyPr/>
          <a:lstStyle/>
          <a:p>
            <a:r>
              <a:rPr lang="nl-NL" dirty="0">
                <a:solidFill>
                  <a:srgbClr val="009FE3"/>
                </a:solidFill>
              </a:rPr>
              <a:t>Onderzoek</a:t>
            </a:r>
          </a:p>
        </p:txBody>
      </p:sp>
      <p:pic>
        <p:nvPicPr>
          <p:cNvPr id="6" name="Afbeelding 5" descr="Afbeelding met klok&#10;&#10;Automatisch gegenereerde beschrijving">
            <a:extLst>
              <a:ext uri="{FF2B5EF4-FFF2-40B4-BE49-F238E27FC236}">
                <a16:creationId xmlns:a16="http://schemas.microsoft.com/office/drawing/2014/main" id="{3D8FC2C5-BED4-EE49-BCC2-20107848BFAA}"/>
              </a:ext>
            </a:extLst>
          </p:cNvPr>
          <p:cNvPicPr>
            <a:picLocks noChangeAspect="1"/>
          </p:cNvPicPr>
          <p:nvPr/>
        </p:nvPicPr>
        <p:blipFill>
          <a:blip r:embed="rId6"/>
          <a:stretch>
            <a:fillRect/>
          </a:stretch>
        </p:blipFill>
        <p:spPr>
          <a:xfrm>
            <a:off x="3898597" y="828942"/>
            <a:ext cx="4898707" cy="5353940"/>
          </a:xfrm>
          <a:prstGeom prst="rect">
            <a:avLst/>
          </a:prstGeom>
        </p:spPr>
      </p:pic>
    </p:spTree>
    <p:extLst>
      <p:ext uri="{BB962C8B-B14F-4D97-AF65-F5344CB8AC3E}">
        <p14:creationId xmlns:p14="http://schemas.microsoft.com/office/powerpoint/2010/main" val="15613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0 0 L 0.07109 0.05926 C 0.08594 0.07269 0.10833 0.08102 0.13203 0.08102 C 0.15885 0.08102 0.18034 0.07269 0.19544 0.05926 C 0.2194 0.03958 0.25013 -0.01574 0.26849 -0.04977 " pathEditMode="relative" rAng="0" ptsTypes="AAAAA">
                                      <p:cBhvr>
                                        <p:cTn id="6" dur="1000" fill="hold"/>
                                        <p:tgtEl>
                                          <p:spTgt spid="28"/>
                                        </p:tgtEl>
                                        <p:attrNameLst>
                                          <p:attrName>ppt_x</p:attrName>
                                          <p:attrName>ppt_y</p:attrName>
                                        </p:attrNameLst>
                                      </p:cBhvr>
                                      <p:rCtr x="13424" y="1551"/>
                                    </p:animMotion>
                                  </p:childTnLst>
                                </p:cTn>
                              </p:par>
                            </p:childTnLst>
                          </p:cTn>
                        </p:par>
                        <p:par>
                          <p:cTn id="7" fill="hold">
                            <p:stCondLst>
                              <p:cond delay="1000"/>
                            </p:stCondLst>
                            <p:childTnLst>
                              <p:par>
                                <p:cTn id="8" presetID="37" presetClass="path" presetSubtype="0" accel="50000" decel="50000" fill="hold" nodeType="afterEffect">
                                  <p:stCondLst>
                                    <p:cond delay="0"/>
                                  </p:stCondLst>
                                  <p:childTnLst>
                                    <p:animMotion origin="layout" path="M -0.2767 0.12616 L -0.21316 0.17037 C -0.19987 0.18055 -0.17995 0.18634 -0.15912 0.18634 C -0.13529 0.18634 -0.11628 0.18055 -0.103 0.17037 L -0.03907 0.12616 " pathEditMode="relative" rAng="0" ptsTypes="AAAAA">
                                      <p:cBhvr>
                                        <p:cTn id="9" dur="1000" spd="-100000" fill="hold"/>
                                        <p:tgtEl>
                                          <p:spTgt spid="70"/>
                                        </p:tgtEl>
                                        <p:attrNameLst>
                                          <p:attrName>ppt_x</p:attrName>
                                          <p:attrName>ppt_y</p:attrName>
                                        </p:attrNameLst>
                                      </p:cBhvr>
                                      <p:rCtr x="11875" y="3009"/>
                                    </p:animMotion>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7D34E45B-7DBD-4A40-81FE-3F28F470E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4187415"/>
            <a:ext cx="1683570" cy="244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9F69B85-5231-C142-B92D-B54F5D9D5856}"/>
              </a:ext>
            </a:extLst>
          </p:cNvPr>
          <p:cNvSpPr>
            <a:spLocks noChangeAspect="1"/>
          </p:cNvSpPr>
          <p:nvPr/>
        </p:nvSpPr>
        <p:spPr>
          <a:xfrm>
            <a:off x="7081199" y="2970034"/>
            <a:ext cx="2405861" cy="235938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700" b="0" i="0" u="none" strike="noStrike" kern="1200" cap="none" spc="0" normalizeH="0" baseline="0" noProof="0">
              <a:ln>
                <a:noFill/>
              </a:ln>
              <a:solidFill>
                <a:srgbClr val="FFFFFF"/>
              </a:solidFill>
              <a:effectLst/>
              <a:uLnTx/>
              <a:uFillTx/>
              <a:latin typeface="Calibri" charset="0"/>
              <a:ea typeface="Arial" charset="0"/>
              <a:cs typeface="Arial" charset="0"/>
            </a:endParaRPr>
          </a:p>
        </p:txBody>
      </p:sp>
      <p:sp>
        <p:nvSpPr>
          <p:cNvPr id="6" name="TextBox 11">
            <a:extLst>
              <a:ext uri="{FF2B5EF4-FFF2-40B4-BE49-F238E27FC236}">
                <a16:creationId xmlns:a16="http://schemas.microsoft.com/office/drawing/2014/main" id="{4948E682-EB9E-0347-A8AC-A4D64B3211BB}"/>
              </a:ext>
            </a:extLst>
          </p:cNvPr>
          <p:cNvSpPr txBox="1">
            <a:spLocks noChangeArrowheads="1"/>
          </p:cNvSpPr>
          <p:nvPr/>
        </p:nvSpPr>
        <p:spPr bwMode="auto">
          <a:xfrm>
            <a:off x="2380749" y="2881629"/>
            <a:ext cx="4071326" cy="248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bIns="171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sz="1800" b="0" i="0" u="none" strike="noStrike" kern="1200" cap="none" spc="0" normalizeH="0" baseline="0" noProof="0" dirty="0">
                <a:ln>
                  <a:noFill/>
                </a:ln>
                <a:solidFill>
                  <a:srgbClr val="154273"/>
                </a:solidFill>
                <a:effectLst/>
                <a:uLnTx/>
                <a:uFillTx/>
                <a:latin typeface="RijksoverheidSansText"/>
                <a:ea typeface="+mn-ea"/>
                <a:cs typeface="+mn-cs"/>
              </a:rPr>
              <a:t>Stephanie Dong-Hee Kim werd in 1980 uit Zuid-Korea geadopteerd. [..] ''Het is niet te bevatten dat de regie over mijn eigen geschiedenis mij uit handen is genomen." Ze heeft het gevoel dat ze "van het kastje naar de muur" wordt gestuurd.</a:t>
            </a:r>
            <a:endParaRPr kumimoji="0" lang="nl-NL" altLang="en-US" sz="1800" b="0" i="0" u="none" strike="noStrike" kern="1200" cap="none" spc="0" normalizeH="0" baseline="0" noProof="0" dirty="0">
              <a:ln>
                <a:noFill/>
              </a:ln>
              <a:solidFill>
                <a:srgbClr val="154273"/>
              </a:solidFill>
              <a:effectLst/>
              <a:uLnTx/>
              <a:uFillTx/>
              <a:latin typeface="RijksoverheidSansText"/>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6F26EE78-810E-3949-A929-7B9CB5C75992}"/>
              </a:ext>
            </a:extLst>
          </p:cNvPr>
          <p:cNvSpPr>
            <a:spLocks noGrp="1"/>
          </p:cNvSpPr>
          <p:nvPr>
            <p:ph type="ctrTitle"/>
          </p:nvPr>
        </p:nvSpPr>
        <p:spPr>
          <a:xfrm>
            <a:off x="982799" y="1443300"/>
            <a:ext cx="10519840" cy="1391340"/>
          </a:xfrm>
        </p:spPr>
        <p:txBody>
          <a:bodyPr anchor="t"/>
          <a:lstStyle/>
          <a:p>
            <a:r>
              <a:rPr lang="nl-NL" sz="4400" dirty="0">
                <a:solidFill>
                  <a:srgbClr val="009FE3"/>
                </a:solidFill>
              </a:rPr>
              <a:t>Overheid vernietigde eind jaren</a:t>
            </a:r>
            <a:br>
              <a:rPr lang="nl-NL" sz="4400" dirty="0">
                <a:solidFill>
                  <a:srgbClr val="009FE3"/>
                </a:solidFill>
              </a:rPr>
            </a:br>
            <a:r>
              <a:rPr lang="nl-NL" sz="4400" dirty="0">
                <a:solidFill>
                  <a:srgbClr val="009FE3"/>
                </a:solidFill>
              </a:rPr>
              <a:t>90 meters aan adoptiedossiers</a:t>
            </a:r>
          </a:p>
        </p:txBody>
      </p:sp>
      <p:sp>
        <p:nvSpPr>
          <p:cNvPr id="10" name="TextBox 11"/>
          <p:cNvSpPr txBox="1">
            <a:spLocks noChangeArrowheads="1"/>
          </p:cNvSpPr>
          <p:nvPr/>
        </p:nvSpPr>
        <p:spPr bwMode="auto">
          <a:xfrm>
            <a:off x="2415541" y="6377518"/>
            <a:ext cx="8998900" cy="1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6" tIns="22859" rIns="45696" bIns="22859">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Bron: https://nos.nl/artikel/2474801-overheid-vernietigde-eind-jaren-90-meters-aan-adoptiedossiers [</a:t>
            </a:r>
            <a:r>
              <a:rPr kumimoji="0" lang="en-US" altLang="en-US" sz="900" b="0" i="0" u="sng" strike="noStrike" kern="1200" cap="none" spc="0" normalizeH="0" baseline="0" noProof="0" dirty="0" err="1">
                <a:ln>
                  <a:noFill/>
                </a:ln>
                <a:solidFill>
                  <a:srgbClr val="1F497D"/>
                </a:solidFill>
                <a:effectLst/>
                <a:uLnTx/>
                <a:uFillTx/>
                <a:latin typeface="Verdana" pitchFamily="34" charset="0"/>
                <a:ea typeface="Verdana" pitchFamily="34" charset="0"/>
                <a:cs typeface="Verdana" pitchFamily="34" charset="0"/>
              </a:rPr>
              <a:t>mei</a:t>
            </a:r>
            <a:r>
              <a:rPr kumimoji="0" lang="en-US"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 2023]</a:t>
            </a:r>
          </a:p>
        </p:txBody>
      </p:sp>
      <p:pic>
        <p:nvPicPr>
          <p:cNvPr id="7170" name="Picture 2">
            <a:extLst>
              <a:ext uri="{FF2B5EF4-FFF2-40B4-BE49-F238E27FC236}">
                <a16:creationId xmlns:a16="http://schemas.microsoft.com/office/drawing/2014/main" id="{72C1D78F-516D-3620-4241-FD7C522152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081199" y="2970034"/>
            <a:ext cx="3621416" cy="26762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7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45435CD-CE6D-4079-8382-EDE421DA16B7}"/>
              </a:ext>
            </a:extLst>
          </p:cNvPr>
          <p:cNvSpPr>
            <a:spLocks noGrp="1"/>
          </p:cNvSpPr>
          <p:nvPr>
            <p:ph type="title"/>
          </p:nvPr>
        </p:nvSpPr>
        <p:spPr>
          <a:xfrm>
            <a:off x="838200" y="1354092"/>
            <a:ext cx="5146040" cy="707184"/>
          </a:xfrm>
        </p:spPr>
        <p:txBody>
          <a:bodyPr>
            <a:noAutofit/>
          </a:bodyPr>
          <a:lstStyle/>
          <a:p>
            <a:r>
              <a:rPr lang="nl-NL" b="1" i="0" dirty="0">
                <a:solidFill>
                  <a:srgbClr val="009DE3"/>
                </a:solidFill>
                <a:latin typeface="RijksoverheidSansHeadingTT"/>
              </a:rPr>
              <a:t>H</a:t>
            </a:r>
            <a:r>
              <a:rPr kumimoji="0" lang="nl-NL" b="1" i="0" u="none" strike="noStrike" kern="1200" cap="none" spc="0" normalizeH="0" baseline="0" noProof="0" dirty="0">
                <a:ln>
                  <a:noFill/>
                </a:ln>
                <a:solidFill>
                  <a:srgbClr val="009DE3"/>
                </a:solidFill>
                <a:effectLst/>
                <a:uLnTx/>
                <a:uFillTx/>
                <a:latin typeface="RijksoverheidSansHeadingTT"/>
                <a:ea typeface="+mj-ea"/>
                <a:cs typeface="+mj-cs"/>
              </a:rPr>
              <a:t>et Nationaal Archief</a:t>
            </a:r>
            <a:endParaRPr lang="nl-NL" dirty="0"/>
          </a:p>
        </p:txBody>
      </p:sp>
      <p:sp>
        <p:nvSpPr>
          <p:cNvPr id="6" name="Tijdelijke aanduiding voor inhoud 2">
            <a:extLst>
              <a:ext uri="{FF2B5EF4-FFF2-40B4-BE49-F238E27FC236}">
                <a16:creationId xmlns:a16="http://schemas.microsoft.com/office/drawing/2014/main" id="{7D7D87FA-1F43-4A73-8BDE-C7F15735445C}"/>
              </a:ext>
            </a:extLst>
          </p:cNvPr>
          <p:cNvSpPr txBox="1">
            <a:spLocks/>
          </p:cNvSpPr>
          <p:nvPr/>
        </p:nvSpPr>
        <p:spPr>
          <a:xfrm>
            <a:off x="838200" y="2162016"/>
            <a:ext cx="4722159" cy="4062601"/>
          </a:xfrm>
          <a:prstGeom prst="rect">
            <a:avLst/>
          </a:prstGeom>
        </p:spPr>
        <p:txBody>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 typeface="Arial" pitchFamily="34" charset="0"/>
              <a:buChar char="•"/>
              <a:tabLst/>
              <a:defRPr/>
            </a:pPr>
            <a:r>
              <a:rPr kumimoji="0" lang="nl-NL" sz="2800" b="1" i="0" u="none" strike="noStrike" kern="1200" cap="none" spc="0" normalizeH="0" baseline="0" noProof="0" dirty="0">
                <a:ln>
                  <a:noFill/>
                </a:ln>
                <a:solidFill>
                  <a:prstClr val="black"/>
                </a:solidFill>
                <a:effectLst/>
                <a:uLnTx/>
                <a:uFillTx/>
                <a:latin typeface="RijksoverheidSansText"/>
                <a:ea typeface="+mn-ea"/>
                <a:cs typeface="+mn-cs"/>
              </a:rPr>
              <a:t>Beheren en verstrekken </a:t>
            </a:r>
            <a:b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b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van blijvend te bewaren informatie van de Rijksoverheid ouder dan twintig jaar.</a:t>
            </a:r>
          </a:p>
          <a:p>
            <a:pPr marL="228600" marR="0" lvl="0" indent="-228600" algn="l" defTabSz="914400" rtl="0" eaLnBrk="0" fontAlgn="base" latinLnBrk="0" hangingPunct="0">
              <a:lnSpc>
                <a:spcPct val="90000"/>
              </a:lnSpc>
              <a:spcBef>
                <a:spcPts val="1000"/>
              </a:spcBef>
              <a:spcAft>
                <a:spcPct val="0"/>
              </a:spcAft>
              <a:buClrTx/>
              <a:buSzTx/>
              <a:buFont typeface="Arial" pitchFamily="34" charset="0"/>
              <a:buChar char="•"/>
              <a:tabLst/>
              <a:defRPr/>
            </a:pPr>
            <a:r>
              <a:rPr kumimoji="0" lang="nl-NL" sz="2800" b="1" i="0" u="none" strike="noStrike" kern="1200" cap="none" spc="0" normalizeH="0" baseline="0" noProof="0" dirty="0">
                <a:ln>
                  <a:noFill/>
                </a:ln>
                <a:solidFill>
                  <a:prstClr val="black"/>
                </a:solidFill>
                <a:effectLst/>
                <a:uLnTx/>
                <a:uFillTx/>
                <a:latin typeface="RijksoverheidSansText"/>
                <a:ea typeface="+mn-ea"/>
                <a:cs typeface="+mn-cs"/>
              </a:rPr>
              <a:t>Expertisecentrum</a:t>
            </a:r>
            <a:br>
              <a:rPr kumimoji="0" lang="nl-NL" sz="2800" b="1" i="0" u="none" strike="noStrike" kern="1200" cap="none" spc="0" normalizeH="0" baseline="0" noProof="0" dirty="0">
                <a:ln>
                  <a:noFill/>
                </a:ln>
                <a:solidFill>
                  <a:prstClr val="black"/>
                </a:solidFill>
                <a:effectLst/>
                <a:uLnTx/>
                <a:uFillTx/>
                <a:latin typeface="RijksoverheidSansText"/>
                <a:ea typeface="+mn-ea"/>
                <a:cs typeface="+mn-cs"/>
              </a:rPr>
            </a:b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ter ondersteuning van overheden en  archiefinstellingen bij het beheer van hun informatie.</a:t>
            </a:r>
          </a:p>
          <a:p>
            <a:pPr marL="228600" marR="0" lvl="0" indent="-228600" algn="l" defTabSz="914400" rtl="0" eaLnBrk="0" fontAlgn="base" latinLnBrk="0" hangingPunct="0">
              <a:lnSpc>
                <a:spcPct val="90000"/>
              </a:lnSpc>
              <a:spcBef>
                <a:spcPts val="1000"/>
              </a:spcBef>
              <a:spcAft>
                <a:spcPct val="0"/>
              </a:spcAft>
              <a:buClrTx/>
              <a:buSzTx/>
              <a:buFont typeface="Arial"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RijksoverheidSansText"/>
              <a:ea typeface="+mn-ea"/>
              <a:cs typeface="+mn-cs"/>
            </a:endParaRPr>
          </a:p>
        </p:txBody>
      </p:sp>
    </p:spTree>
    <p:extLst>
      <p:ext uri="{BB962C8B-B14F-4D97-AF65-F5344CB8AC3E}">
        <p14:creationId xmlns:p14="http://schemas.microsoft.com/office/powerpoint/2010/main" val="136133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22" name="Picture 21" descr="A picture containing indoor, screenshot, sitting, looking&#10;&#10;Description automatically generated">
            <a:extLst>
              <a:ext uri="{FF2B5EF4-FFF2-40B4-BE49-F238E27FC236}">
                <a16:creationId xmlns:a16="http://schemas.microsoft.com/office/drawing/2014/main" id="{ED99C76A-567A-C84B-9B20-224674E67F80}"/>
              </a:ext>
            </a:extLst>
          </p:cNvPr>
          <p:cNvPicPr>
            <a:picLocks noChangeAspect="1"/>
          </p:cNvPicPr>
          <p:nvPr/>
        </p:nvPicPr>
        <p:blipFill>
          <a:blip r:embed="rId3"/>
          <a:stretch>
            <a:fillRect/>
          </a:stretch>
        </p:blipFill>
        <p:spPr>
          <a:xfrm>
            <a:off x="0" y="-57289"/>
            <a:ext cx="12232799" cy="6915289"/>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800" y="1252800"/>
            <a:ext cx="4555358" cy="864000"/>
          </a:xfrm>
        </p:spPr>
        <p:txBody>
          <a:bodyPr/>
          <a:lstStyle/>
          <a:p>
            <a:r>
              <a:rPr lang="nl-NL" dirty="0">
                <a:solidFill>
                  <a:srgbClr val="009FE3"/>
                </a:solidFill>
              </a:rPr>
              <a:t>Erfgoed</a:t>
            </a:r>
          </a:p>
        </p:txBody>
      </p:sp>
      <p:grpSp>
        <p:nvGrpSpPr>
          <p:cNvPr id="40" name="Group 39">
            <a:extLst>
              <a:ext uri="{FF2B5EF4-FFF2-40B4-BE49-F238E27FC236}">
                <a16:creationId xmlns:a16="http://schemas.microsoft.com/office/drawing/2014/main" id="{FDB5551D-C78C-7F4A-B940-A5CA579AD42D}"/>
              </a:ext>
            </a:extLst>
          </p:cNvPr>
          <p:cNvGrpSpPr/>
          <p:nvPr/>
        </p:nvGrpSpPr>
        <p:grpSpPr>
          <a:xfrm>
            <a:off x="7829671" y="1668666"/>
            <a:ext cx="3335018" cy="2678400"/>
            <a:chOff x="7829671" y="1668666"/>
            <a:chExt cx="3335018" cy="2678400"/>
          </a:xfrm>
        </p:grpSpPr>
        <p:pic>
          <p:nvPicPr>
            <p:cNvPr id="34" name="Picture 33" descr="A close up of a sign&#10;&#10;Description automatically generated">
              <a:extLst>
                <a:ext uri="{FF2B5EF4-FFF2-40B4-BE49-F238E27FC236}">
                  <a16:creationId xmlns:a16="http://schemas.microsoft.com/office/drawing/2014/main" id="{097EB1E6-4FB8-5545-A826-CB5E8C8398FA}"/>
                </a:ext>
              </a:extLst>
            </p:cNvPr>
            <p:cNvPicPr>
              <a:picLocks noChangeAspect="1"/>
            </p:cNvPicPr>
            <p:nvPr/>
          </p:nvPicPr>
          <p:blipFill>
            <a:blip r:embed="rId4"/>
            <a:stretch>
              <a:fillRect/>
            </a:stretch>
          </p:blipFill>
          <p:spPr>
            <a:xfrm>
              <a:off x="7829671" y="1668666"/>
              <a:ext cx="2086062" cy="2678400"/>
            </a:xfrm>
            <a:prstGeom prst="rect">
              <a:avLst/>
            </a:prstGeom>
          </p:spPr>
        </p:pic>
        <p:sp>
          <p:nvSpPr>
            <p:cNvPr id="35" name="Titel 1">
              <a:extLst>
                <a:ext uri="{FF2B5EF4-FFF2-40B4-BE49-F238E27FC236}">
                  <a16:creationId xmlns:a16="http://schemas.microsoft.com/office/drawing/2014/main" id="{2F301447-82C6-684F-97BF-E432C7CB152F}"/>
                </a:ext>
              </a:extLst>
            </p:cNvPr>
            <p:cNvSpPr txBox="1">
              <a:spLocks/>
            </p:cNvSpPr>
            <p:nvPr/>
          </p:nvSpPr>
          <p:spPr>
            <a:xfrm>
              <a:off x="9561065" y="2014159"/>
              <a:ext cx="1603624" cy="45514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sz="1500" dirty="0">
                  <a:solidFill>
                    <a:srgbClr val="14699D"/>
                  </a:solidFill>
                  <a:latin typeface="Verdana" panose="020B0604030504040204" pitchFamily="34" charset="0"/>
                  <a:ea typeface="Verdana" panose="020B0604030504040204" pitchFamily="34" charset="0"/>
                  <a:cs typeface="Verdana" panose="020B0604030504040204" pitchFamily="34" charset="0"/>
                </a:rPr>
                <a:t>2150</a:t>
              </a:r>
            </a:p>
            <a:p>
              <a:endParaRPr lang="nl-NL" sz="1500" b="0" dirty="0">
                <a:solidFill>
                  <a:srgbClr val="14699D"/>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4" name="Group 23">
            <a:extLst>
              <a:ext uri="{FF2B5EF4-FFF2-40B4-BE49-F238E27FC236}">
                <a16:creationId xmlns:a16="http://schemas.microsoft.com/office/drawing/2014/main" id="{32478ACF-E6B0-B748-B353-D5B0612CF0E5}"/>
              </a:ext>
            </a:extLst>
          </p:cNvPr>
          <p:cNvGrpSpPr/>
          <p:nvPr/>
        </p:nvGrpSpPr>
        <p:grpSpPr>
          <a:xfrm>
            <a:off x="3911652" y="1667932"/>
            <a:ext cx="3837860" cy="2679134"/>
            <a:chOff x="3881372" y="1667932"/>
            <a:chExt cx="3837860" cy="2679134"/>
          </a:xfrm>
        </p:grpSpPr>
        <p:pic>
          <p:nvPicPr>
            <p:cNvPr id="8" name="Picture 7" descr="A close up of a sign&#10;&#10;Description automatically generated">
              <a:extLst>
                <a:ext uri="{FF2B5EF4-FFF2-40B4-BE49-F238E27FC236}">
                  <a16:creationId xmlns:a16="http://schemas.microsoft.com/office/drawing/2014/main" id="{029AE2C6-5434-7346-B631-A26EE7E31FAE}"/>
                </a:ext>
              </a:extLst>
            </p:cNvPr>
            <p:cNvPicPr>
              <a:picLocks noChangeAspect="1"/>
            </p:cNvPicPr>
            <p:nvPr/>
          </p:nvPicPr>
          <p:blipFill>
            <a:blip r:embed="rId5"/>
            <a:stretch>
              <a:fillRect/>
            </a:stretch>
          </p:blipFill>
          <p:spPr>
            <a:xfrm>
              <a:off x="3881372" y="1667932"/>
              <a:ext cx="2865900" cy="2679134"/>
            </a:xfrm>
            <a:prstGeom prst="rect">
              <a:avLst/>
            </a:prstGeom>
          </p:spPr>
        </p:pic>
        <p:sp>
          <p:nvSpPr>
            <p:cNvPr id="37" name="Titel 1">
              <a:extLst>
                <a:ext uri="{FF2B5EF4-FFF2-40B4-BE49-F238E27FC236}">
                  <a16:creationId xmlns:a16="http://schemas.microsoft.com/office/drawing/2014/main" id="{73F26750-D9D1-C646-9B7E-D22330594CB4}"/>
                </a:ext>
              </a:extLst>
            </p:cNvPr>
            <p:cNvSpPr txBox="1">
              <a:spLocks/>
            </p:cNvSpPr>
            <p:nvPr/>
          </p:nvSpPr>
          <p:spPr>
            <a:xfrm>
              <a:off x="6133801" y="2014159"/>
              <a:ext cx="1585431" cy="45514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sz="1500" dirty="0">
                  <a:solidFill>
                    <a:srgbClr val="14699D"/>
                  </a:solidFill>
                  <a:latin typeface="Verdana" panose="020B0604030504040204" pitchFamily="34" charset="0"/>
                  <a:ea typeface="Verdana" panose="020B0604030504040204" pitchFamily="34" charset="0"/>
                  <a:cs typeface="Verdana" panose="020B0604030504040204" pitchFamily="34" charset="0"/>
                </a:rPr>
                <a:t>2017</a:t>
              </a:r>
            </a:p>
            <a:p>
              <a:r>
                <a:rPr lang="nl-NL" sz="1500" b="0" dirty="0">
                  <a:solidFill>
                    <a:srgbClr val="14699D"/>
                  </a:solidFill>
                  <a:latin typeface="Verdana" panose="020B0604030504040204" pitchFamily="34" charset="0"/>
                  <a:ea typeface="Verdana" panose="020B0604030504040204" pitchFamily="34" charset="0"/>
                  <a:cs typeface="Verdana" panose="020B0604030504040204" pitchFamily="34" charset="0"/>
                </a:rPr>
                <a:t>MH17 ramp </a:t>
              </a:r>
            </a:p>
          </p:txBody>
        </p:sp>
      </p:grpSp>
      <p:grpSp>
        <p:nvGrpSpPr>
          <p:cNvPr id="23" name="Group 22">
            <a:extLst>
              <a:ext uri="{FF2B5EF4-FFF2-40B4-BE49-F238E27FC236}">
                <a16:creationId xmlns:a16="http://schemas.microsoft.com/office/drawing/2014/main" id="{21A154DD-A585-F246-BF65-7269BCD0BD18}"/>
              </a:ext>
            </a:extLst>
          </p:cNvPr>
          <p:cNvGrpSpPr/>
          <p:nvPr/>
        </p:nvGrpSpPr>
        <p:grpSpPr>
          <a:xfrm>
            <a:off x="315341" y="3839798"/>
            <a:ext cx="3413798" cy="2981823"/>
            <a:chOff x="315341" y="3827686"/>
            <a:chExt cx="3413798" cy="2981823"/>
          </a:xfrm>
        </p:grpSpPr>
        <p:pic>
          <p:nvPicPr>
            <p:cNvPr id="14" name="Picture 13" descr="A close up of a sign&#10;&#10;Description automatically generated">
              <a:extLst>
                <a:ext uri="{FF2B5EF4-FFF2-40B4-BE49-F238E27FC236}">
                  <a16:creationId xmlns:a16="http://schemas.microsoft.com/office/drawing/2014/main" id="{54FD0D94-646E-5945-89A6-217A881ECA23}"/>
                </a:ext>
              </a:extLst>
            </p:cNvPr>
            <p:cNvPicPr>
              <a:picLocks noChangeAspect="1"/>
            </p:cNvPicPr>
            <p:nvPr/>
          </p:nvPicPr>
          <p:blipFill>
            <a:blip r:embed="rId6"/>
            <a:stretch>
              <a:fillRect/>
            </a:stretch>
          </p:blipFill>
          <p:spPr>
            <a:xfrm>
              <a:off x="315341" y="3827686"/>
              <a:ext cx="3226552" cy="2981823"/>
            </a:xfrm>
            <a:prstGeom prst="rect">
              <a:avLst/>
            </a:prstGeom>
          </p:spPr>
        </p:pic>
        <p:sp>
          <p:nvSpPr>
            <p:cNvPr id="38" name="Titel 1">
              <a:extLst>
                <a:ext uri="{FF2B5EF4-FFF2-40B4-BE49-F238E27FC236}">
                  <a16:creationId xmlns:a16="http://schemas.microsoft.com/office/drawing/2014/main" id="{E094E6AC-12DA-2747-A0D5-1E24280C9C14}"/>
                </a:ext>
              </a:extLst>
            </p:cNvPr>
            <p:cNvSpPr txBox="1">
              <a:spLocks/>
            </p:cNvSpPr>
            <p:nvPr/>
          </p:nvSpPr>
          <p:spPr>
            <a:xfrm>
              <a:off x="2546738" y="5103363"/>
              <a:ext cx="1182401" cy="830997"/>
            </a:xfrm>
            <a:prstGeom prst="rect">
              <a:avLst/>
            </a:prstGeom>
          </p:spPr>
          <p:txBody>
            <a:bodyPr vert="horz" wrap="square" lIns="0" tIns="0" rIns="0" bIns="0" rtlCol="0" anchor="b">
              <a:sp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sz="1500" dirty="0">
                  <a:solidFill>
                    <a:srgbClr val="14699D"/>
                  </a:solidFill>
                  <a:latin typeface="Verdana" panose="020B0604030504040204" pitchFamily="34" charset="0"/>
                  <a:ea typeface="Verdana" panose="020B0604030504040204" pitchFamily="34" charset="0"/>
                  <a:cs typeface="Verdana" panose="020B0604030504040204" pitchFamily="34" charset="0"/>
                </a:rPr>
                <a:t>1839</a:t>
              </a:r>
            </a:p>
            <a:p>
              <a:r>
                <a:rPr lang="nl-NL" sz="1500" b="0" dirty="0">
                  <a:solidFill>
                    <a:srgbClr val="14699D"/>
                  </a:solidFill>
                  <a:latin typeface="Verdana" panose="020B0604030504040204" pitchFamily="34" charset="0"/>
                  <a:ea typeface="Verdana" panose="020B0604030504040204" pitchFamily="34" charset="0"/>
                  <a:cs typeface="Verdana" panose="020B0604030504040204" pitchFamily="34" charset="0"/>
                </a:rPr>
                <a:t>Afscheiding </a:t>
              </a:r>
            </a:p>
            <a:p>
              <a:r>
                <a:rPr lang="nl-NL" sz="1500" b="0" dirty="0">
                  <a:solidFill>
                    <a:srgbClr val="14699D"/>
                  </a:solidFill>
                  <a:latin typeface="Verdana" panose="020B0604030504040204" pitchFamily="34" charset="0"/>
                  <a:ea typeface="Verdana" panose="020B0604030504040204" pitchFamily="34" charset="0"/>
                  <a:cs typeface="Verdana" panose="020B0604030504040204" pitchFamily="34" charset="0"/>
                </a:rPr>
                <a:t>van België</a:t>
              </a:r>
            </a:p>
            <a:p>
              <a:endParaRPr lang="nl-NL" sz="1500" dirty="0">
                <a:solidFill>
                  <a:srgbClr val="14699D"/>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9" name="Group 28">
            <a:extLst>
              <a:ext uri="{FF2B5EF4-FFF2-40B4-BE49-F238E27FC236}">
                <a16:creationId xmlns:a16="http://schemas.microsoft.com/office/drawing/2014/main" id="{7DA67059-9E71-6744-A528-4430264E7E33}"/>
              </a:ext>
            </a:extLst>
          </p:cNvPr>
          <p:cNvGrpSpPr/>
          <p:nvPr/>
        </p:nvGrpSpPr>
        <p:grpSpPr>
          <a:xfrm>
            <a:off x="4215217" y="3839798"/>
            <a:ext cx="5216707" cy="2981824"/>
            <a:chOff x="4227329" y="3827686"/>
            <a:chExt cx="5216707" cy="2981824"/>
          </a:xfrm>
        </p:grpSpPr>
        <p:pic>
          <p:nvPicPr>
            <p:cNvPr id="10" name="Picture 9" descr="A close up of a sign&#10;&#10;Description automatically generated">
              <a:extLst>
                <a:ext uri="{FF2B5EF4-FFF2-40B4-BE49-F238E27FC236}">
                  <a16:creationId xmlns:a16="http://schemas.microsoft.com/office/drawing/2014/main" id="{DFD782C4-829B-7D43-92D0-8090BCE789F1}"/>
                </a:ext>
              </a:extLst>
            </p:cNvPr>
            <p:cNvPicPr>
              <a:picLocks noChangeAspect="1"/>
            </p:cNvPicPr>
            <p:nvPr/>
          </p:nvPicPr>
          <p:blipFill>
            <a:blip r:embed="rId7"/>
            <a:stretch>
              <a:fillRect/>
            </a:stretch>
          </p:blipFill>
          <p:spPr>
            <a:xfrm>
              <a:off x="4227329" y="3827686"/>
              <a:ext cx="2968943" cy="2981824"/>
            </a:xfrm>
            <a:prstGeom prst="rect">
              <a:avLst/>
            </a:prstGeom>
          </p:spPr>
        </p:pic>
        <p:sp>
          <p:nvSpPr>
            <p:cNvPr id="39" name="Titel 1">
              <a:extLst>
                <a:ext uri="{FF2B5EF4-FFF2-40B4-BE49-F238E27FC236}">
                  <a16:creationId xmlns:a16="http://schemas.microsoft.com/office/drawing/2014/main" id="{DEF2C67B-E8D5-084B-9D5C-09EC0DB0569B}"/>
                </a:ext>
              </a:extLst>
            </p:cNvPr>
            <p:cNvSpPr txBox="1">
              <a:spLocks/>
            </p:cNvSpPr>
            <p:nvPr/>
          </p:nvSpPr>
          <p:spPr>
            <a:xfrm>
              <a:off x="6695854" y="5131063"/>
              <a:ext cx="2748182" cy="415498"/>
            </a:xfrm>
            <a:prstGeom prst="rect">
              <a:avLst/>
            </a:prstGeom>
          </p:spPr>
          <p:txBody>
            <a:bodyPr vert="horz" lIns="0" tIns="0" rIns="0" bIns="0" rtlCol="0" anchor="b">
              <a:sp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sz="1500" dirty="0">
                  <a:solidFill>
                    <a:srgbClr val="14699D"/>
                  </a:solidFill>
                  <a:latin typeface="Verdana" panose="020B0604030504040204" pitchFamily="34" charset="0"/>
                  <a:ea typeface="Verdana" panose="020B0604030504040204" pitchFamily="34" charset="0"/>
                  <a:cs typeface="Verdana" panose="020B0604030504040204" pitchFamily="34" charset="0"/>
                </a:rPr>
                <a:t>2020</a:t>
              </a:r>
            </a:p>
            <a:p>
              <a:r>
                <a:rPr lang="nl-NL" sz="1500" b="0" dirty="0">
                  <a:solidFill>
                    <a:srgbClr val="14699D"/>
                  </a:solidFill>
                  <a:latin typeface="Verdana" panose="020B0604030504040204" pitchFamily="34" charset="0"/>
                  <a:ea typeface="Verdana" panose="020B0604030504040204" pitchFamily="34" charset="0"/>
                  <a:cs typeface="Verdana" panose="020B0604030504040204" pitchFamily="34" charset="0"/>
                </a:rPr>
                <a:t>Coronacrisis</a:t>
              </a:r>
            </a:p>
          </p:txBody>
        </p:sp>
      </p:grpSp>
      <p:pic>
        <p:nvPicPr>
          <p:cNvPr id="46" name="Afbeelding 44" descr="Afbeelding met klok, tekening&#10;&#10;Automatisch gegenereerde beschrijving">
            <a:extLst>
              <a:ext uri="{FF2B5EF4-FFF2-40B4-BE49-F238E27FC236}">
                <a16:creationId xmlns:a16="http://schemas.microsoft.com/office/drawing/2014/main" id="{83ED81A5-1C60-214D-970C-3FF910F810AC}"/>
              </a:ext>
            </a:extLst>
          </p:cNvPr>
          <p:cNvPicPr>
            <a:picLocks noChangeAspect="1"/>
          </p:cNvPicPr>
          <p:nvPr/>
        </p:nvPicPr>
        <p:blipFill>
          <a:blip r:embed="rId8"/>
          <a:stretch>
            <a:fillRect/>
          </a:stretch>
        </p:blipFill>
        <p:spPr>
          <a:xfrm>
            <a:off x="7933582" y="1712079"/>
            <a:ext cx="1673874" cy="1649378"/>
          </a:xfrm>
          <a:prstGeom prst="rect">
            <a:avLst/>
          </a:prstGeom>
        </p:spPr>
      </p:pic>
    </p:spTree>
    <p:extLst>
      <p:ext uri="{BB962C8B-B14F-4D97-AF65-F5344CB8AC3E}">
        <p14:creationId xmlns:p14="http://schemas.microsoft.com/office/powerpoint/2010/main" val="15530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50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7D34E45B-7DBD-4A40-81FE-3F28F470EF6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4187415"/>
            <a:ext cx="1683570" cy="244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9F69B85-5231-C142-B92D-B54F5D9D5856}"/>
              </a:ext>
            </a:extLst>
          </p:cNvPr>
          <p:cNvSpPr>
            <a:spLocks noChangeAspect="1"/>
          </p:cNvSpPr>
          <p:nvPr/>
        </p:nvSpPr>
        <p:spPr>
          <a:xfrm>
            <a:off x="7081199" y="2970034"/>
            <a:ext cx="2405861" cy="2359380"/>
          </a:xfrm>
          <a:prstGeom prst="rect">
            <a:avLst/>
          </a:prstGeom>
          <a:solidFill>
            <a:srgbClr val="1E4266"/>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17145" rIns="34290" bIns="17145"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700" b="0" i="0" u="none" strike="noStrike" kern="1200" cap="none" spc="0" normalizeH="0" baseline="0" noProof="0">
              <a:ln>
                <a:noFill/>
              </a:ln>
              <a:solidFill>
                <a:srgbClr val="FFFFFF"/>
              </a:solidFill>
              <a:effectLst/>
              <a:uLnTx/>
              <a:uFillTx/>
              <a:latin typeface="Calibri" charset="0"/>
              <a:ea typeface="Arial" charset="0"/>
              <a:cs typeface="Arial" charset="0"/>
            </a:endParaRPr>
          </a:p>
        </p:txBody>
      </p:sp>
      <p:sp>
        <p:nvSpPr>
          <p:cNvPr id="6" name="TextBox 11">
            <a:extLst>
              <a:ext uri="{FF2B5EF4-FFF2-40B4-BE49-F238E27FC236}">
                <a16:creationId xmlns:a16="http://schemas.microsoft.com/office/drawing/2014/main" id="{4948E682-EB9E-0347-A8AC-A4D64B3211BB}"/>
              </a:ext>
            </a:extLst>
          </p:cNvPr>
          <p:cNvSpPr txBox="1">
            <a:spLocks noChangeArrowheads="1"/>
          </p:cNvSpPr>
          <p:nvPr/>
        </p:nvSpPr>
        <p:spPr bwMode="auto">
          <a:xfrm>
            <a:off x="2380749" y="2881629"/>
            <a:ext cx="3808412" cy="290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17145" rIns="34290" bIns="1714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nl-NL" altLang="en-US" sz="1800" b="0" i="0" u="none" strike="noStrike" kern="1200" cap="none" spc="0" normalizeH="0" baseline="0" noProof="0" dirty="0">
                <a:ln>
                  <a:noFill/>
                </a:ln>
                <a:solidFill>
                  <a:srgbClr val="1E4266"/>
                </a:solidFill>
                <a:effectLst/>
                <a:uLnTx/>
                <a:uFillTx/>
                <a:latin typeface="RijksoverheidSansHeadingTT"/>
                <a:ea typeface="Verdana" panose="020B0604030504040204" pitchFamily="34" charset="0"/>
                <a:cs typeface="Verdana" panose="020B0604030504040204" pitchFamily="34" charset="0"/>
              </a:rPr>
              <a:t>Inmiddels zijn </a:t>
            </a:r>
            <a:r>
              <a:rPr kumimoji="0" lang="nl-NL" altLang="en-US" sz="1800" b="0" i="0" u="none" strike="noStrike" kern="1200" cap="none" spc="0" normalizeH="0" baseline="0" noProof="0" dirty="0" err="1">
                <a:ln>
                  <a:noFill/>
                </a:ln>
                <a:solidFill>
                  <a:srgbClr val="1E4266"/>
                </a:solidFill>
                <a:effectLst/>
                <a:uLnTx/>
                <a:uFillTx/>
                <a:latin typeface="RijksoverheidSansHeadingTT"/>
                <a:ea typeface="Verdana" panose="020B0604030504040204" pitchFamily="34" charset="0"/>
                <a:cs typeface="Verdana" panose="020B0604030504040204" pitchFamily="34" charset="0"/>
              </a:rPr>
              <a:t>onlinecommunity’s</a:t>
            </a:r>
            <a:r>
              <a:rPr kumimoji="0" lang="nl-NL" altLang="en-US" sz="1800" b="0" i="0" u="none" strike="noStrike" kern="1200" cap="none" spc="0" normalizeH="0" baseline="0" noProof="0" dirty="0">
                <a:ln>
                  <a:noFill/>
                </a:ln>
                <a:solidFill>
                  <a:srgbClr val="1E4266"/>
                </a:solidFill>
                <a:effectLst/>
                <a:uLnTx/>
                <a:uFillTx/>
                <a:latin typeface="RijksoverheidSansHeadingTT"/>
                <a:ea typeface="Verdana" panose="020B0604030504040204" pitchFamily="34" charset="0"/>
                <a:cs typeface="Verdana" panose="020B0604030504040204" pitchFamily="34" charset="0"/>
              </a:rPr>
              <a:t> en makkelijke toegang tot het web de normaalste zaak van de wereld. Maar destijds was DDS revolutionair en volgens Unesco ‘een belangrijke mijlpaal in de geschiedenis van het internet en digitale cultuur in Nederland en de wereld’.</a:t>
            </a:r>
          </a:p>
        </p:txBody>
      </p:sp>
      <p:sp>
        <p:nvSpPr>
          <p:cNvPr id="7" name="Titel 1">
            <a:extLst>
              <a:ext uri="{FF2B5EF4-FFF2-40B4-BE49-F238E27FC236}">
                <a16:creationId xmlns:a16="http://schemas.microsoft.com/office/drawing/2014/main" id="{6F26EE78-810E-3949-A929-7B9CB5C75992}"/>
              </a:ext>
            </a:extLst>
          </p:cNvPr>
          <p:cNvSpPr>
            <a:spLocks noGrp="1"/>
          </p:cNvSpPr>
          <p:nvPr>
            <p:ph type="ctrTitle"/>
          </p:nvPr>
        </p:nvSpPr>
        <p:spPr>
          <a:xfrm>
            <a:off x="982799" y="1443300"/>
            <a:ext cx="10080000" cy="1391340"/>
          </a:xfrm>
        </p:spPr>
        <p:txBody>
          <a:bodyPr anchor="t"/>
          <a:lstStyle/>
          <a:p>
            <a:r>
              <a:rPr lang="nl-NL" sz="4400" dirty="0">
                <a:solidFill>
                  <a:srgbClr val="009FE3"/>
                </a:solidFill>
              </a:rPr>
              <a:t>De Digitale Stad is nu Unesco-erfgoed: ‘mijlpaal in internetgeschiedenis’</a:t>
            </a:r>
          </a:p>
        </p:txBody>
      </p:sp>
      <p:sp>
        <p:nvSpPr>
          <p:cNvPr id="10" name="TextBox 11"/>
          <p:cNvSpPr txBox="1">
            <a:spLocks noChangeArrowheads="1"/>
          </p:cNvSpPr>
          <p:nvPr/>
        </p:nvSpPr>
        <p:spPr bwMode="auto">
          <a:xfrm>
            <a:off x="2415541" y="6377518"/>
            <a:ext cx="8345312"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6" tIns="22859" rIns="45696" bIns="22859">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en-US" sz="900" b="0" i="0" u="sng" strike="noStrike" kern="1200" cap="none" spc="0" normalizeH="0" baseline="0" noProof="0" dirty="0">
                <a:ln>
                  <a:noFill/>
                </a:ln>
                <a:solidFill>
                  <a:srgbClr val="1F497D"/>
                </a:solidFill>
                <a:effectLst/>
                <a:uLnTx/>
                <a:uFillTx/>
                <a:latin typeface="Verdana" pitchFamily="34" charset="0"/>
                <a:ea typeface="Verdana" pitchFamily="34" charset="0"/>
                <a:cs typeface="Verdana" pitchFamily="34" charset="0"/>
              </a:rPr>
              <a:t>Bron: https://www.parool.nl/amsterdam/de-digitale-stad-van-marleen-stikker-is-nu-unesco-erfgoed-onlinegemeenschap-is-mijlpaal-in-internetgeschiedenis~bb268c8c/ [mei 2023]</a:t>
            </a:r>
          </a:p>
        </p:txBody>
      </p:sp>
      <p:pic>
        <p:nvPicPr>
          <p:cNvPr id="6146" name="Picture 2" descr="Initiatiefnemer van De Digitale Stad Marleen Stikker. Beeld Omri Raviv">
            <a:extLst>
              <a:ext uri="{FF2B5EF4-FFF2-40B4-BE49-F238E27FC236}">
                <a16:creationId xmlns:a16="http://schemas.microsoft.com/office/drawing/2014/main" id="{E35C54D1-10D5-5330-DC14-5527AF11FA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218" y="2970034"/>
            <a:ext cx="3696635" cy="24655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68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784C8AD-DCD1-1149-AFD8-B9449B1C96EF}"/>
              </a:ext>
            </a:extLst>
          </p:cNvPr>
          <p:cNvSpPr txBox="1">
            <a:spLocks noChangeAspect="1"/>
          </p:cNvSpPr>
          <p:nvPr/>
        </p:nvSpPr>
        <p:spPr>
          <a:xfrm>
            <a:off x="683999" y="2691442"/>
            <a:ext cx="6493178" cy="126404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009FE3"/>
                </a:solidFill>
                <a:effectLst/>
                <a:uLnTx/>
                <a:uFillTx/>
                <a:latin typeface="RijksoverheidSansHeadingTT"/>
                <a:ea typeface="+mj-ea"/>
                <a:cs typeface="+mj-cs"/>
              </a:rPr>
              <a:t>Wat is</a:t>
            </a:r>
            <a:br>
              <a:rPr kumimoji="0" lang="nl-NL" sz="5000" b="1" i="0" u="none" strike="noStrike" kern="1200" cap="none" spc="0" normalizeH="0" baseline="0" noProof="0" dirty="0">
                <a:ln>
                  <a:noFill/>
                </a:ln>
                <a:solidFill>
                  <a:prstClr val="white"/>
                </a:solidFill>
                <a:effectLst/>
                <a:uLnTx/>
                <a:uFillTx/>
                <a:latin typeface="RijksoverheidSansHeadingTT"/>
                <a:ea typeface="+mj-ea"/>
                <a:cs typeface="+mj-cs"/>
              </a:rPr>
            </a:br>
            <a:r>
              <a:rPr lang="nl-NL" b="0" dirty="0">
                <a:solidFill>
                  <a:srgbClr val="1E4266"/>
                </a:solidFill>
              </a:rPr>
              <a:t>informatiebeheer</a:t>
            </a:r>
            <a:r>
              <a:rPr kumimoji="0" lang="nl-NL" sz="5000" b="0" i="0" u="none" strike="noStrike" kern="1200" cap="none" spc="0" normalizeH="0" baseline="0" noProof="0" dirty="0">
                <a:ln>
                  <a:noFill/>
                </a:ln>
                <a:solidFill>
                  <a:srgbClr val="1E4266"/>
                </a:solidFill>
                <a:effectLst/>
                <a:uLnTx/>
                <a:uFillTx/>
                <a:latin typeface="RijksoverheidSansHeadingTT"/>
                <a:ea typeface="+mj-ea"/>
                <a:cs typeface="+mj-cs"/>
              </a:rPr>
              <a:t>?</a:t>
            </a:r>
          </a:p>
        </p:txBody>
      </p:sp>
    </p:spTree>
    <p:extLst>
      <p:ext uri="{BB962C8B-B14F-4D97-AF65-F5344CB8AC3E}">
        <p14:creationId xmlns:p14="http://schemas.microsoft.com/office/powerpoint/2010/main" val="172999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16">
            <a:hlinkClick r:id="" action="ppaction://media"/>
            <a:extLst>
              <a:ext uri="{FF2B5EF4-FFF2-40B4-BE49-F238E27FC236}">
                <a16:creationId xmlns:a16="http://schemas.microsoft.com/office/drawing/2014/main" id="{AB906407-1B57-45F0-9134-75631191A4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72000" y="1368000"/>
            <a:ext cx="6480000" cy="4204672"/>
          </a:xfrm>
        </p:spPr>
        <p:txBody>
          <a:bodyPr anchor="t"/>
          <a:lstStyle/>
          <a:p>
            <a:r>
              <a:rPr lang="nl-NL" dirty="0">
                <a:solidFill>
                  <a:srgbClr val="009FE3"/>
                </a:solidFill>
              </a:rPr>
              <a:t>Informatiebeheer</a:t>
            </a:r>
            <a:br>
              <a:rPr lang="nl-NL" dirty="0">
                <a:solidFill>
                  <a:srgbClr val="009FE3"/>
                </a:solidFill>
              </a:rPr>
            </a:br>
            <a:r>
              <a:rPr lang="nl-NL" dirty="0">
                <a:solidFill>
                  <a:srgbClr val="009FE3"/>
                </a:solidFill>
              </a:rPr>
              <a:t>=</a:t>
            </a:r>
            <a:br>
              <a:rPr lang="nl-NL" dirty="0">
                <a:solidFill>
                  <a:srgbClr val="009FE3"/>
                </a:solidFill>
              </a:rPr>
            </a:br>
            <a:r>
              <a:rPr lang="nl-NL" dirty="0">
                <a:solidFill>
                  <a:srgbClr val="009FE3"/>
                </a:solidFill>
              </a:rPr>
              <a:t>Duurzaam toegankelijk </a:t>
            </a:r>
            <a:br>
              <a:rPr lang="nl-NL" dirty="0">
                <a:solidFill>
                  <a:srgbClr val="009FE3"/>
                </a:solidFill>
              </a:rPr>
            </a:br>
            <a:r>
              <a:rPr lang="nl-NL" dirty="0">
                <a:solidFill>
                  <a:srgbClr val="009FE3"/>
                </a:solidFill>
              </a:rPr>
              <a:t>maken en houden van </a:t>
            </a:r>
            <a:br>
              <a:rPr lang="nl-NL" dirty="0">
                <a:solidFill>
                  <a:srgbClr val="009FE3"/>
                </a:solidFill>
              </a:rPr>
            </a:br>
            <a:r>
              <a:rPr lang="nl-NL" dirty="0">
                <a:solidFill>
                  <a:srgbClr val="009FE3"/>
                </a:solidFill>
              </a:rPr>
              <a:t>alle soorten informatie</a:t>
            </a:r>
            <a:br>
              <a:rPr lang="nl-NL" dirty="0">
                <a:solidFill>
                  <a:srgbClr val="009FE3"/>
                </a:solidFill>
              </a:rPr>
            </a:br>
            <a:r>
              <a:rPr lang="nl-NL" dirty="0">
                <a:solidFill>
                  <a:srgbClr val="009FE3"/>
                </a:solidFill>
              </a:rPr>
              <a:t>voor nu en later</a:t>
            </a:r>
            <a:br>
              <a:rPr lang="nl-NL" dirty="0">
                <a:solidFill>
                  <a:srgbClr val="009FE3"/>
                </a:solidFill>
              </a:rPr>
            </a:br>
            <a:endParaRPr lang="nl-NL" dirty="0">
              <a:solidFill>
                <a:srgbClr val="009FE3"/>
              </a:solidFill>
            </a:endParaRPr>
          </a:p>
        </p:txBody>
      </p:sp>
      <p:pic>
        <p:nvPicPr>
          <p:cNvPr id="4" name="Afbeelding 3">
            <a:extLst>
              <a:ext uri="{FF2B5EF4-FFF2-40B4-BE49-F238E27FC236}">
                <a16:creationId xmlns:a16="http://schemas.microsoft.com/office/drawing/2014/main" id="{D8EB5A8D-D6AB-4042-8EE6-D1B9AC982089}"/>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197823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17">
            <a:hlinkClick r:id="" action="ppaction://media"/>
            <a:extLst>
              <a:ext uri="{FF2B5EF4-FFF2-40B4-BE49-F238E27FC236}">
                <a16:creationId xmlns:a16="http://schemas.microsoft.com/office/drawing/2014/main" id="{FD5A1072-7C32-48AF-BA92-2325E845DE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itel 1">
            <a:extLst>
              <a:ext uri="{FF2B5EF4-FFF2-40B4-BE49-F238E27FC236}">
                <a16:creationId xmlns:a16="http://schemas.microsoft.com/office/drawing/2014/main" id="{385933C2-1B67-6249-BEA3-82FB574F6CB0}"/>
              </a:ext>
            </a:extLst>
          </p:cNvPr>
          <p:cNvSpPr>
            <a:spLocks noGrp="1" noChangeAspect="1"/>
          </p:cNvSpPr>
          <p:nvPr>
            <p:ph type="ctrTitle"/>
          </p:nvPr>
        </p:nvSpPr>
        <p:spPr>
          <a:xfrm>
            <a:off x="982800" y="1252800"/>
            <a:ext cx="6194378" cy="864000"/>
          </a:xfrm>
        </p:spPr>
        <p:txBody>
          <a:bodyPr/>
          <a:lstStyle/>
          <a:p>
            <a:r>
              <a:rPr lang="nl-NL" dirty="0">
                <a:solidFill>
                  <a:srgbClr val="009FE3"/>
                </a:solidFill>
              </a:rPr>
              <a:t>Vindbaar</a:t>
            </a:r>
          </a:p>
        </p:txBody>
      </p:sp>
      <p:pic>
        <p:nvPicPr>
          <p:cNvPr id="8" name="Afbeelding 6">
            <a:extLst>
              <a:ext uri="{FF2B5EF4-FFF2-40B4-BE49-F238E27FC236}">
                <a16:creationId xmlns:a16="http://schemas.microsoft.com/office/drawing/2014/main" id="{A886ED56-6296-DF4F-9572-FD8363FFB615}"/>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31341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F46763-77DF-544A-B6C5-F88A15EE0B50}"/>
              </a:ext>
            </a:extLst>
          </p:cNvPr>
          <p:cNvSpPr/>
          <p:nvPr/>
        </p:nvSpPr>
        <p:spPr>
          <a:xfrm>
            <a:off x="6096000" y="-1191"/>
            <a:ext cx="6096000" cy="6859191"/>
          </a:xfrm>
          <a:prstGeom prst="rect">
            <a:avLst/>
          </a:prstGeom>
          <a:solidFill>
            <a:srgbClr val="009FE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Slide 18">
            <a:hlinkClick r:id="" action="ppaction://media"/>
            <a:extLst>
              <a:ext uri="{FF2B5EF4-FFF2-40B4-BE49-F238E27FC236}">
                <a16:creationId xmlns:a16="http://schemas.microsoft.com/office/drawing/2014/main" id="{EC83F193-657D-43AE-A82A-D9A94FC762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itel 1">
            <a:extLst>
              <a:ext uri="{FF2B5EF4-FFF2-40B4-BE49-F238E27FC236}">
                <a16:creationId xmlns:a16="http://schemas.microsoft.com/office/drawing/2014/main" id="{385933C2-1B67-6249-BEA3-82FB574F6CB0}"/>
              </a:ext>
            </a:extLst>
          </p:cNvPr>
          <p:cNvSpPr>
            <a:spLocks noGrp="1" noChangeAspect="1"/>
          </p:cNvSpPr>
          <p:nvPr>
            <p:ph type="ctrTitle"/>
          </p:nvPr>
        </p:nvSpPr>
        <p:spPr>
          <a:xfrm>
            <a:off x="982800" y="1252800"/>
            <a:ext cx="6056356" cy="864000"/>
          </a:xfrm>
        </p:spPr>
        <p:txBody>
          <a:bodyPr/>
          <a:lstStyle/>
          <a:p>
            <a:r>
              <a:rPr lang="nl-NL" dirty="0">
                <a:solidFill>
                  <a:srgbClr val="009FE3"/>
                </a:solidFill>
              </a:rPr>
              <a:t>Beschikbaar</a:t>
            </a:r>
          </a:p>
        </p:txBody>
      </p:sp>
      <p:pic>
        <p:nvPicPr>
          <p:cNvPr id="8" name="Afbeelding 6">
            <a:extLst>
              <a:ext uri="{FF2B5EF4-FFF2-40B4-BE49-F238E27FC236}">
                <a16:creationId xmlns:a16="http://schemas.microsoft.com/office/drawing/2014/main" id="{CDDA59E1-A5B2-2745-8D12-2448A9974B3E}"/>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167970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BFD419-E7F7-DD47-81AE-B97BA5984EB0}"/>
              </a:ext>
            </a:extLst>
          </p:cNvPr>
          <p:cNvSpPr/>
          <p:nvPr/>
        </p:nvSpPr>
        <p:spPr>
          <a:xfrm>
            <a:off x="6096000" y="-1191"/>
            <a:ext cx="6096000" cy="6859191"/>
          </a:xfrm>
          <a:prstGeom prst="rect">
            <a:avLst/>
          </a:prstGeom>
          <a:solidFill>
            <a:srgbClr val="009FE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Slide 20">
            <a:hlinkClick r:id="" action="ppaction://media"/>
            <a:extLst>
              <a:ext uri="{FF2B5EF4-FFF2-40B4-BE49-F238E27FC236}">
                <a16:creationId xmlns:a16="http://schemas.microsoft.com/office/drawing/2014/main" id="{F650DC96-8BAE-4668-918A-AB4FA9C244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91"/>
            <a:ext cx="12192000" cy="6858000"/>
          </a:xfrm>
          <a:prstGeom prst="rect">
            <a:avLst/>
          </a:prstGeom>
        </p:spPr>
      </p:pic>
      <p:sp>
        <p:nvSpPr>
          <p:cNvPr id="15" name="Titel 1">
            <a:extLst>
              <a:ext uri="{FF2B5EF4-FFF2-40B4-BE49-F238E27FC236}">
                <a16:creationId xmlns:a16="http://schemas.microsoft.com/office/drawing/2014/main" id="{8BC15806-93C7-8644-91BC-B40B563B6D88}"/>
              </a:ext>
            </a:extLst>
          </p:cNvPr>
          <p:cNvSpPr txBox="1">
            <a:spLocks noChangeAspect="1"/>
          </p:cNvSpPr>
          <p:nvPr/>
        </p:nvSpPr>
        <p:spPr>
          <a:xfrm>
            <a:off x="982800" y="1252800"/>
            <a:ext cx="6056356" cy="864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dirty="0">
                <a:solidFill>
                  <a:srgbClr val="009FE3"/>
                </a:solidFill>
              </a:rPr>
              <a:t>Leesbaar</a:t>
            </a:r>
          </a:p>
        </p:txBody>
      </p:sp>
      <p:pic>
        <p:nvPicPr>
          <p:cNvPr id="16" name="Afbeelding 6">
            <a:extLst>
              <a:ext uri="{FF2B5EF4-FFF2-40B4-BE49-F238E27FC236}">
                <a16:creationId xmlns:a16="http://schemas.microsoft.com/office/drawing/2014/main" id="{0EE97F7B-44B8-BC47-B09D-F61C3259A867}"/>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82916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E0C884-1E2B-5F43-825A-2441BA915556}"/>
              </a:ext>
            </a:extLst>
          </p:cNvPr>
          <p:cNvSpPr/>
          <p:nvPr/>
        </p:nvSpPr>
        <p:spPr>
          <a:xfrm>
            <a:off x="6096000" y="-1191"/>
            <a:ext cx="6096000" cy="6859191"/>
          </a:xfrm>
          <a:prstGeom prst="rect">
            <a:avLst/>
          </a:prstGeom>
          <a:solidFill>
            <a:srgbClr val="009FE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Slide 19">
            <a:hlinkClick r:id="" action="ppaction://media"/>
            <a:extLst>
              <a:ext uri="{FF2B5EF4-FFF2-40B4-BE49-F238E27FC236}">
                <a16:creationId xmlns:a16="http://schemas.microsoft.com/office/drawing/2014/main" id="{15769D2A-CE8E-4ADC-A106-04ECFC3E39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1FB0CE74-BB42-E94E-ABE2-A5A970B3E781}"/>
              </a:ext>
            </a:extLst>
          </p:cNvPr>
          <p:cNvSpPr txBox="1">
            <a:spLocks noChangeAspect="1"/>
          </p:cNvSpPr>
          <p:nvPr/>
        </p:nvSpPr>
        <p:spPr>
          <a:xfrm>
            <a:off x="982800" y="1252800"/>
            <a:ext cx="6056356" cy="864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dirty="0" err="1">
                <a:solidFill>
                  <a:srgbClr val="009FE3"/>
                </a:solidFill>
              </a:rPr>
              <a:t>Interpreteerbaar</a:t>
            </a:r>
            <a:endParaRPr lang="nl-NL" dirty="0">
              <a:solidFill>
                <a:srgbClr val="009FE3"/>
              </a:solidFill>
            </a:endParaRPr>
          </a:p>
        </p:txBody>
      </p:sp>
      <p:pic>
        <p:nvPicPr>
          <p:cNvPr id="10" name="Afbeelding 6">
            <a:extLst>
              <a:ext uri="{FF2B5EF4-FFF2-40B4-BE49-F238E27FC236}">
                <a16:creationId xmlns:a16="http://schemas.microsoft.com/office/drawing/2014/main" id="{001D9079-888C-FE43-91C7-C77CBAB8C8FF}"/>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258658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21">
            <a:hlinkClick r:id="" action="ppaction://media"/>
            <a:extLst>
              <a:ext uri="{FF2B5EF4-FFF2-40B4-BE49-F238E27FC236}">
                <a16:creationId xmlns:a16="http://schemas.microsoft.com/office/drawing/2014/main" id="{75F40386-FFBE-4550-9DA5-225881DCAD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65D59694-82C4-4547-B4EE-0FC34EBBF87C}"/>
              </a:ext>
            </a:extLst>
          </p:cNvPr>
          <p:cNvSpPr txBox="1">
            <a:spLocks noChangeAspect="1"/>
          </p:cNvSpPr>
          <p:nvPr/>
        </p:nvSpPr>
        <p:spPr>
          <a:xfrm>
            <a:off x="982800" y="1252800"/>
            <a:ext cx="6056356" cy="864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dirty="0">
                <a:solidFill>
                  <a:srgbClr val="009FE3"/>
                </a:solidFill>
              </a:rPr>
              <a:t>Betrouwbaar</a:t>
            </a:r>
          </a:p>
        </p:txBody>
      </p:sp>
      <p:pic>
        <p:nvPicPr>
          <p:cNvPr id="10" name="Afbeelding 6">
            <a:extLst>
              <a:ext uri="{FF2B5EF4-FFF2-40B4-BE49-F238E27FC236}">
                <a16:creationId xmlns:a16="http://schemas.microsoft.com/office/drawing/2014/main" id="{77A538FD-3EFC-1D46-9890-6297E980B043}"/>
              </a:ext>
            </a:extLst>
          </p:cNvPr>
          <p:cNvPicPr>
            <a:picLocks noChangeAspect="1"/>
          </p:cNvPicPr>
          <p:nvPr/>
        </p:nvPicPr>
        <p:blipFill>
          <a:blip r:embed="rId6"/>
          <a:stretch>
            <a:fillRect/>
          </a:stretch>
        </p:blipFill>
        <p:spPr>
          <a:xfrm>
            <a:off x="5773419" y="-2872"/>
            <a:ext cx="652218" cy="1255672"/>
          </a:xfrm>
          <a:prstGeom prst="rect">
            <a:avLst/>
          </a:prstGeom>
        </p:spPr>
      </p:pic>
    </p:spTree>
    <p:extLst>
      <p:ext uri="{BB962C8B-B14F-4D97-AF65-F5344CB8AC3E}">
        <p14:creationId xmlns:p14="http://schemas.microsoft.com/office/powerpoint/2010/main" val="25471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B421B3-1D78-2C48-A839-7CD5F7F0436F}"/>
              </a:ext>
            </a:extLst>
          </p:cNvPr>
          <p:cNvPicPr>
            <a:picLocks noChangeAspect="1"/>
          </p:cNvPicPr>
          <p:nvPr/>
        </p:nvPicPr>
        <p:blipFill>
          <a:blip r:embed="rId3"/>
          <a:stretch>
            <a:fillRect/>
          </a:stretch>
        </p:blipFill>
        <p:spPr bwMode="auto">
          <a:xfrm>
            <a:off x="9519" y="25465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4133FF43-B6F8-2247-8411-FF41E0328E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7674" y="2587309"/>
            <a:ext cx="12763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10E70FB2-2DE6-B74D-AB8E-678FBD245F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775" y="2587309"/>
            <a:ext cx="1270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968FC0A-E18D-5840-B310-3F902315A9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1819" y="2587309"/>
            <a:ext cx="1270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D1B8C8D2-DBB2-7848-B210-09846DB1DF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9806" y="2587309"/>
            <a:ext cx="12763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190670C4-068A-814C-8DE5-C01993D2535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12596" y="2587309"/>
            <a:ext cx="12763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838F83B9-1A6B-9C44-B6BA-AFB10BBAEED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15357" y="2587309"/>
            <a:ext cx="1270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a:extLst>
              <a:ext uri="{FF2B5EF4-FFF2-40B4-BE49-F238E27FC236}">
                <a16:creationId xmlns:a16="http://schemas.microsoft.com/office/drawing/2014/main" id="{5469819A-1F76-2E4F-AAAA-1D5107CF0488}"/>
              </a:ext>
            </a:extLst>
          </p:cNvPr>
          <p:cNvSpPr>
            <a:spLocks noGrp="1" noChangeAspect="1"/>
          </p:cNvSpPr>
          <p:nvPr>
            <p:ph type="ctrTitle"/>
          </p:nvPr>
        </p:nvSpPr>
        <p:spPr>
          <a:xfrm>
            <a:off x="982798" y="1252800"/>
            <a:ext cx="10080000" cy="864000"/>
          </a:xfrm>
        </p:spPr>
        <p:txBody>
          <a:bodyPr/>
          <a:lstStyle/>
          <a:p>
            <a:r>
              <a:rPr lang="nl-NL" dirty="0">
                <a:solidFill>
                  <a:srgbClr val="009FE3"/>
                </a:solidFill>
              </a:rPr>
              <a:t>Toekomstbestendig</a:t>
            </a:r>
          </a:p>
        </p:txBody>
      </p:sp>
    </p:spTree>
    <p:extLst>
      <p:ext uri="{BB962C8B-B14F-4D97-AF65-F5344CB8AC3E}">
        <p14:creationId xmlns:p14="http://schemas.microsoft.com/office/powerpoint/2010/main" val="6326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err="1">
                <a:solidFill>
                  <a:srgbClr val="009FE3"/>
                </a:solidFill>
              </a:rPr>
              <a:t>Kwis</a:t>
            </a:r>
            <a:r>
              <a:rPr lang="nl-NL" sz="3200" b="1" dirty="0">
                <a:solidFill>
                  <a:srgbClr val="009FE3"/>
                </a:solidFill>
              </a:rPr>
              <a:t>: missie van het Nationaal Archief?</a:t>
            </a:r>
          </a:p>
        </p:txBody>
      </p:sp>
      <p:sp>
        <p:nvSpPr>
          <p:cNvPr id="3" name="Tijdelijke aanduiding voor inhoud 2"/>
          <p:cNvSpPr>
            <a:spLocks noGrp="1"/>
          </p:cNvSpPr>
          <p:nvPr>
            <p:ph idx="1"/>
          </p:nvPr>
        </p:nvSpPr>
        <p:spPr/>
        <p:txBody>
          <a:bodyPr/>
          <a:lstStyle/>
          <a:p>
            <a:pPr marL="514350" indent="-514350">
              <a:buFont typeface="+mj-lt"/>
              <a:buAutoNum type="arabicPeriod"/>
            </a:pPr>
            <a:r>
              <a:rPr lang="nl-NL" dirty="0"/>
              <a:t>Informatie organiseren en universeel</a:t>
            </a:r>
            <a:br>
              <a:rPr lang="nl-NL" dirty="0"/>
            </a:br>
            <a:r>
              <a:rPr lang="nl-NL" dirty="0"/>
              <a:t>toegankelijk en bruikbaar te maken.</a:t>
            </a:r>
          </a:p>
          <a:p>
            <a:pPr marL="514350" indent="-514350">
              <a:buFont typeface="+mj-lt"/>
              <a:buAutoNum type="arabicPeriod"/>
            </a:pPr>
            <a:endParaRPr lang="nl-NL" dirty="0"/>
          </a:p>
          <a:p>
            <a:pPr marL="514350" indent="-514350">
              <a:buFont typeface="+mj-lt"/>
              <a:buAutoNum type="arabicPeriod"/>
            </a:pPr>
            <a:endParaRPr lang="nl-NL" dirty="0"/>
          </a:p>
          <a:p>
            <a:pPr marL="514350" indent="-514350">
              <a:buFont typeface="+mj-lt"/>
              <a:buAutoNum type="arabicPeriod"/>
            </a:pPr>
            <a:endParaRPr lang="nl-NL" dirty="0"/>
          </a:p>
          <a:p>
            <a:pPr marL="514350" indent="-514350">
              <a:buFont typeface="+mj-lt"/>
              <a:buAutoNum type="arabicPeriod"/>
            </a:pPr>
            <a:r>
              <a:rPr lang="nl-NL" dirty="0"/>
              <a:t>Wij dienen ieders recht op informatie.</a:t>
            </a:r>
          </a:p>
        </p:txBody>
      </p:sp>
      <p:pic>
        <p:nvPicPr>
          <p:cNvPr id="31748" name="Picture 4" descr="Afbeeldingsresultaat voor nationaal archief">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590" y="3989717"/>
            <a:ext cx="3727675" cy="239692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Afbeeldingsresultaat voor google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0568" y="2837694"/>
            <a:ext cx="3156817" cy="106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DUTO-kenmerken</a:t>
            </a:r>
          </a:p>
        </p:txBody>
      </p:sp>
      <p:sp>
        <p:nvSpPr>
          <p:cNvPr id="3" name="Tijdelijke aanduiding voor inhoud 2"/>
          <p:cNvSpPr>
            <a:spLocks noGrp="1"/>
          </p:cNvSpPr>
          <p:nvPr>
            <p:ph idx="1"/>
          </p:nvPr>
        </p:nvSpPr>
        <p:spPr/>
        <p:txBody>
          <a:bodyPr/>
          <a:lstStyle/>
          <a:p>
            <a:r>
              <a:rPr lang="nl-NL" dirty="0"/>
              <a:t>Vindbaar</a:t>
            </a:r>
          </a:p>
          <a:p>
            <a:r>
              <a:rPr lang="nl-NL" dirty="0"/>
              <a:t>Beschikbaar</a:t>
            </a:r>
          </a:p>
          <a:p>
            <a:r>
              <a:rPr lang="nl-NL" dirty="0"/>
              <a:t>Leesbaar</a:t>
            </a:r>
          </a:p>
          <a:p>
            <a:r>
              <a:rPr lang="nl-NL" dirty="0" err="1"/>
              <a:t>Interpreteerbaar</a:t>
            </a:r>
            <a:endParaRPr lang="nl-NL" dirty="0"/>
          </a:p>
          <a:p>
            <a:r>
              <a:rPr lang="nl-NL" dirty="0"/>
              <a:t>Betrouwbaar</a:t>
            </a:r>
          </a:p>
          <a:p>
            <a:r>
              <a:rPr lang="nl-NL" dirty="0"/>
              <a:t>Toekomstbestendig</a:t>
            </a:r>
          </a:p>
        </p:txBody>
      </p:sp>
      <p:sp>
        <p:nvSpPr>
          <p:cNvPr id="4" name="PIJL-RECHTS 1">
            <a:extLst>
              <a:ext uri="{FF2B5EF4-FFF2-40B4-BE49-F238E27FC236}">
                <a16:creationId xmlns:a16="http://schemas.microsoft.com/office/drawing/2014/main" id="{B574EAA0-2B3A-D92B-EE80-FFFAAD60BE40}"/>
              </a:ext>
            </a:extLst>
          </p:cNvPr>
          <p:cNvSpPr/>
          <p:nvPr/>
        </p:nvSpPr>
        <p:spPr>
          <a:xfrm rot="21167123">
            <a:off x="3144750" y="4382909"/>
            <a:ext cx="8057985" cy="1369503"/>
          </a:xfrm>
          <a:prstGeom prst="rect">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Eisen (</a:t>
            </a:r>
            <a:r>
              <a:rPr kumimoji="0" lang="nl-NL" sz="2800" b="0" i="0" u="none" strike="noStrike" kern="1200" cap="none" spc="0" normalizeH="0" baseline="0" noProof="0" dirty="0" err="1">
                <a:ln>
                  <a:noFill/>
                </a:ln>
                <a:solidFill>
                  <a:prstClr val="black"/>
                </a:solidFill>
                <a:effectLst/>
                <a:uLnTx/>
                <a:uFillTx/>
                <a:latin typeface="RijksoverheidSansText"/>
                <a:ea typeface="+mn-ea"/>
                <a:cs typeface="+mn-cs"/>
              </a:rPr>
              <a:t>requirements</a:t>
            </a: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a:t>
            </a:r>
            <a:r>
              <a:rPr kumimoji="0" lang="nl-NL" sz="2800" b="0" i="0" u="none" strike="noStrike" kern="1200" cap="none" spc="0" normalizeH="0" noProof="0" dirty="0">
                <a:ln>
                  <a:noFill/>
                </a:ln>
                <a:solidFill>
                  <a:prstClr val="black"/>
                </a:solidFill>
                <a:effectLst/>
                <a:uLnTx/>
                <a:uFillTx/>
                <a:latin typeface="RijksoverheidSansText"/>
                <a:ea typeface="+mn-ea"/>
                <a:cs typeface="+mn-cs"/>
              </a:rPr>
              <a:t> aan informatiesystemen nader </a:t>
            </a:r>
            <a:r>
              <a:rPr kumimoji="0" lang="nl-NL" sz="2800" b="1" i="0" u="none" strike="noStrike" kern="1200" cap="none" spc="0" normalizeH="0" noProof="0" dirty="0">
                <a:ln>
                  <a:noFill/>
                </a:ln>
                <a:solidFill>
                  <a:prstClr val="black"/>
                </a:solidFill>
                <a:effectLst/>
                <a:uLnTx/>
                <a:uFillTx/>
                <a:latin typeface="RijksoverheidSansText"/>
                <a:ea typeface="+mn-ea"/>
                <a:cs typeface="+mn-cs"/>
              </a:rPr>
              <a:t>uitgewerkt in het DUTO-raamwerk.</a:t>
            </a:r>
            <a:br>
              <a:rPr kumimoji="0" lang="nl-NL" sz="2800" b="1" i="0" u="none" strike="noStrike" kern="1200" cap="none" spc="0" normalizeH="0" noProof="0" dirty="0">
                <a:ln>
                  <a:noFill/>
                </a:ln>
                <a:solidFill>
                  <a:prstClr val="black"/>
                </a:solidFill>
                <a:effectLst/>
                <a:uLnTx/>
                <a:uFillTx/>
                <a:latin typeface="RijksoverheidSansText"/>
                <a:ea typeface="+mn-ea"/>
                <a:cs typeface="+mn-cs"/>
              </a:rPr>
            </a:br>
            <a:r>
              <a:rPr kumimoji="0" lang="nl-NL" sz="2800" b="0" i="0" u="none" strike="noStrike" kern="1200" cap="none" spc="0" normalizeH="0" noProof="0" dirty="0">
                <a:ln>
                  <a:noFill/>
                </a:ln>
                <a:solidFill>
                  <a:prstClr val="black"/>
                </a:solidFill>
                <a:effectLst/>
                <a:uLnTx/>
                <a:uFillTx/>
                <a:latin typeface="RijksoverheidSansText"/>
                <a:ea typeface="+mn-ea"/>
                <a:cs typeface="+mn-cs"/>
              </a:rPr>
              <a:t>Binnenkort openbare review.</a:t>
            </a:r>
            <a:endParaRPr kumimoji="0" lang="nl-NL" sz="2800" b="0" i="0" u="none" strike="noStrike" kern="1200" cap="none" spc="0" normalizeH="0" baseline="0" noProof="0" dirty="0">
              <a:ln>
                <a:noFill/>
              </a:ln>
              <a:solidFill>
                <a:prstClr val="black"/>
              </a:solidFill>
              <a:effectLst/>
              <a:uLnTx/>
              <a:uFillTx/>
              <a:latin typeface="RijksoverheidSansText"/>
              <a:ea typeface="+mn-ea"/>
              <a:cs typeface="+mn-cs"/>
            </a:endParaRPr>
          </a:p>
        </p:txBody>
      </p:sp>
    </p:spTree>
    <p:extLst>
      <p:ext uri="{BB962C8B-B14F-4D97-AF65-F5344CB8AC3E}">
        <p14:creationId xmlns:p14="http://schemas.microsoft.com/office/powerpoint/2010/main" val="19441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784C8AD-DCD1-1149-AFD8-B9449B1C96EF}"/>
              </a:ext>
            </a:extLst>
          </p:cNvPr>
          <p:cNvSpPr txBox="1">
            <a:spLocks noChangeAspect="1"/>
          </p:cNvSpPr>
          <p:nvPr/>
        </p:nvSpPr>
        <p:spPr>
          <a:xfrm>
            <a:off x="683999" y="2691442"/>
            <a:ext cx="6493178" cy="126404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009FE3"/>
                </a:solidFill>
                <a:effectLst/>
                <a:uLnTx/>
                <a:uFillTx/>
                <a:latin typeface="RijksoverheidSansHeadingTT"/>
                <a:ea typeface="+mj-ea"/>
                <a:cs typeface="+mj-cs"/>
              </a:rPr>
              <a:t>Welke</a:t>
            </a:r>
            <a:br>
              <a:rPr kumimoji="0" lang="nl-NL" sz="5000" b="1" i="0" u="none" strike="noStrike" kern="1200" cap="none" spc="0" normalizeH="0" baseline="0" noProof="0" dirty="0">
                <a:ln>
                  <a:noFill/>
                </a:ln>
                <a:solidFill>
                  <a:prstClr val="white"/>
                </a:solidFill>
                <a:effectLst/>
                <a:uLnTx/>
                <a:uFillTx/>
                <a:latin typeface="RijksoverheidSansHeadingTT"/>
                <a:ea typeface="+mj-ea"/>
                <a:cs typeface="+mj-cs"/>
              </a:rPr>
            </a:br>
            <a:r>
              <a:rPr kumimoji="0" lang="nl-NL" sz="5000" b="0" i="0" u="none" strike="noStrike" kern="1200" cap="none" spc="0" normalizeH="0" baseline="0" noProof="0" dirty="0">
                <a:ln>
                  <a:noFill/>
                </a:ln>
                <a:solidFill>
                  <a:srgbClr val="1E4266"/>
                </a:solidFill>
                <a:effectLst/>
                <a:uLnTx/>
                <a:uFillTx/>
                <a:latin typeface="RijksoverheidSansHeadingTT"/>
                <a:ea typeface="+mj-ea"/>
                <a:cs typeface="+mj-cs"/>
              </a:rPr>
              <a:t>informatie beheren?</a:t>
            </a:r>
          </a:p>
        </p:txBody>
      </p:sp>
    </p:spTree>
    <p:extLst>
      <p:ext uri="{BB962C8B-B14F-4D97-AF65-F5344CB8AC3E}">
        <p14:creationId xmlns:p14="http://schemas.microsoft.com/office/powerpoint/2010/main" val="1939254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800" y="1252800"/>
            <a:ext cx="10080000" cy="864000"/>
          </a:xfrm>
        </p:spPr>
        <p:txBody>
          <a:bodyPr/>
          <a:lstStyle/>
          <a:p>
            <a:r>
              <a:rPr lang="nl-NL" dirty="0">
                <a:solidFill>
                  <a:srgbClr val="009FE3"/>
                </a:solidFill>
              </a:rPr>
              <a:t>Alle procesgebonden informatie</a:t>
            </a:r>
          </a:p>
        </p:txBody>
      </p:sp>
      <p:pic>
        <p:nvPicPr>
          <p:cNvPr id="3074" name="Picture 2" descr="Afbeeldingsresultaat voor business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800" y="2766060"/>
            <a:ext cx="10017705" cy="29260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 name="Groep 5"/>
          <p:cNvGrpSpPr/>
          <p:nvPr/>
        </p:nvGrpSpPr>
        <p:grpSpPr>
          <a:xfrm rot="20755619">
            <a:off x="1009015" y="3333188"/>
            <a:ext cx="2481926" cy="2489059"/>
            <a:chOff x="2402386" y="2683832"/>
            <a:chExt cx="2481926" cy="2489059"/>
          </a:xfrm>
        </p:grpSpPr>
        <p:pic>
          <p:nvPicPr>
            <p:cNvPr id="4" name="Picture 2" descr="Afbeeldingsresultaat voor ontvan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386" y="2683832"/>
              <a:ext cx="2481926" cy="24890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402386" y="4588116"/>
              <a:ext cx="2481926" cy="584775"/>
            </a:xfrm>
            <a:prstGeom prst="rect">
              <a:avLst/>
            </a:prstGeom>
            <a:noFill/>
          </p:spPr>
          <p:txBody>
            <a:bodyPr wrap="square" rtlCol="0">
              <a:spAutoFit/>
            </a:bodyPr>
            <a:lstStyle/>
            <a:p>
              <a:pPr algn="ctr"/>
              <a:r>
                <a:rPr lang="nl-NL" sz="3200" b="1" dirty="0"/>
                <a:t>ontvangen</a:t>
              </a:r>
              <a:endParaRPr lang="nl-NL" b="1" dirty="0"/>
            </a:p>
          </p:txBody>
        </p:sp>
      </p:grpSp>
      <p:grpSp>
        <p:nvGrpSpPr>
          <p:cNvPr id="8" name="Groep 7"/>
          <p:cNvGrpSpPr/>
          <p:nvPr/>
        </p:nvGrpSpPr>
        <p:grpSpPr>
          <a:xfrm rot="1000116">
            <a:off x="8437428" y="3373470"/>
            <a:ext cx="2489059" cy="2489059"/>
            <a:chOff x="6495416" y="2683832"/>
            <a:chExt cx="2489059" cy="2489059"/>
          </a:xfrm>
        </p:grpSpPr>
        <p:pic>
          <p:nvPicPr>
            <p:cNvPr id="5" name="Picture 4" descr="https://www.klascement.net/files/1/4/0/7/3/l/internet-1013673_960_7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416" y="2683832"/>
              <a:ext cx="2489059" cy="248905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495416" y="4588116"/>
              <a:ext cx="2481926" cy="584775"/>
            </a:xfrm>
            <a:prstGeom prst="rect">
              <a:avLst/>
            </a:prstGeom>
            <a:noFill/>
          </p:spPr>
          <p:txBody>
            <a:bodyPr wrap="square" rtlCol="0">
              <a:spAutoFit/>
            </a:bodyPr>
            <a:lstStyle/>
            <a:p>
              <a:pPr algn="ctr"/>
              <a:r>
                <a:rPr lang="nl-NL" sz="3200" b="1" dirty="0"/>
                <a:t>gemaakt</a:t>
              </a:r>
              <a:endParaRPr lang="nl-NL" b="1" dirty="0"/>
            </a:p>
          </p:txBody>
        </p:sp>
      </p:grpSp>
    </p:spTree>
    <p:extLst>
      <p:ext uri="{BB962C8B-B14F-4D97-AF65-F5344CB8AC3E}">
        <p14:creationId xmlns:p14="http://schemas.microsoft.com/office/powerpoint/2010/main" val="210470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49156977-B1C3-0E4F-84E1-150F2C1775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9995" y="819472"/>
            <a:ext cx="12319213" cy="693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4EA6C1E4-2876-A441-B661-0474C917E1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90" y="836712"/>
            <a:ext cx="12288566"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1EF43E8-B91F-3147-9AA7-C23553B161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192" y="908720"/>
            <a:ext cx="12097344" cy="68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EAA70DC6-D6F7-C447-B3BC-3DCF20A90F5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230" y="836712"/>
            <a:ext cx="12288566"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07C8CFB8-D123-B44A-9F42-9F46279C2E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3254" y="836712"/>
            <a:ext cx="12287766"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FE476EA3-9B73-7D45-A364-1E6609726C8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680" y="836712"/>
            <a:ext cx="12288566"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CBCCA339-7E94-C241-B119-64535600087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1664" y="836712"/>
            <a:ext cx="12288566" cy="691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82799" y="1252800"/>
            <a:ext cx="10519839" cy="864000"/>
          </a:xfrm>
        </p:spPr>
        <p:txBody>
          <a:bodyPr/>
          <a:lstStyle/>
          <a:p>
            <a:r>
              <a:rPr lang="nl-NL" dirty="0">
                <a:solidFill>
                  <a:srgbClr val="009FE3"/>
                </a:solidFill>
              </a:rPr>
              <a:t>Alle vormen van informatie</a:t>
            </a:r>
          </a:p>
        </p:txBody>
      </p:sp>
    </p:spTree>
    <p:extLst>
      <p:ext uri="{BB962C8B-B14F-4D97-AF65-F5344CB8AC3E}">
        <p14:creationId xmlns:p14="http://schemas.microsoft.com/office/powerpoint/2010/main" val="7500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Effect transition="in" filter="fade">
                                      <p:cBhvr>
                                        <p:cTn id="27" dur="1000"/>
                                        <p:tgtEl>
                                          <p:spTgt spid="4"/>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Effect transition="in" filter="fade">
                                      <p:cBhvr>
                                        <p:cTn id="4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Alles = Alles!</a:t>
            </a:r>
          </a:p>
        </p:txBody>
      </p:sp>
      <p:sp>
        <p:nvSpPr>
          <p:cNvPr id="3" name="Tijdelijke aanduiding voor inhoud 2"/>
          <p:cNvSpPr>
            <a:spLocks noGrp="1"/>
          </p:cNvSpPr>
          <p:nvPr>
            <p:ph idx="1"/>
          </p:nvPr>
        </p:nvSpPr>
        <p:spPr>
          <a:xfrm>
            <a:off x="838200" y="2162016"/>
            <a:ext cx="10515600" cy="4123727"/>
          </a:xfrm>
        </p:spPr>
        <p:txBody>
          <a:bodyPr>
            <a:normAutofit/>
          </a:bodyPr>
          <a:lstStyle/>
          <a:p>
            <a:pPr lvl="0"/>
            <a:r>
              <a:rPr lang="nl-NL" b="1" dirty="0"/>
              <a:t>Alle werkprocessen. </a:t>
            </a:r>
            <a:r>
              <a:rPr lang="nl-NL" dirty="0"/>
              <a:t>Zoals beleid, uitvoering, ondersteuning, …</a:t>
            </a:r>
          </a:p>
          <a:p>
            <a:pPr lvl="0"/>
            <a:r>
              <a:rPr lang="nl-NL" b="1" dirty="0"/>
              <a:t>Alle inhoudelijke vormen.</a:t>
            </a:r>
            <a:r>
              <a:rPr lang="nl-NL" dirty="0"/>
              <a:t> Zoals besluiten, notities, verslagen, rapporten, commentaren, aantekening, … </a:t>
            </a:r>
          </a:p>
          <a:p>
            <a:pPr lvl="0"/>
            <a:r>
              <a:rPr lang="nl-NL" b="1" dirty="0"/>
              <a:t>Alle technische vormen. </a:t>
            </a:r>
            <a:r>
              <a:rPr lang="nl-NL" dirty="0"/>
              <a:t>Zoals  Word, Pdf, e-mail, SMS, Post-it, WhatsApp, websites, databases, afbeeldingen, … </a:t>
            </a:r>
          </a:p>
          <a:p>
            <a:pPr lvl="0"/>
            <a:r>
              <a:rPr lang="nl-NL" b="1" dirty="0"/>
              <a:t>Alle versies. </a:t>
            </a:r>
            <a:r>
              <a:rPr lang="nl-NL" dirty="0"/>
              <a:t>Vanaf het eerste concept tot de vastgestelde eindversie.</a:t>
            </a:r>
          </a:p>
          <a:p>
            <a:r>
              <a:rPr lang="nl-NL" b="1" dirty="0"/>
              <a:t>Alle informatiesystemen.</a:t>
            </a:r>
            <a:r>
              <a:rPr lang="nl-NL" dirty="0"/>
              <a:t> Zowel eigen systemen als de systemen van derden. Zoals shared services en </a:t>
            </a:r>
            <a:r>
              <a:rPr lang="nl-NL" dirty="0" err="1"/>
              <a:t>cloud</a:t>
            </a:r>
            <a:r>
              <a:rPr lang="nl-NL" dirty="0"/>
              <a:t> diensten.</a:t>
            </a:r>
          </a:p>
          <a:p>
            <a:r>
              <a:rPr lang="nl-NL" b="1" dirty="0"/>
              <a:t>Ook dynamische informatie die nog wijzigt</a:t>
            </a:r>
            <a:r>
              <a:rPr lang="nl-NL" dirty="0"/>
              <a:t>. Zoals in databases. </a:t>
            </a:r>
            <a:endParaRPr lang="nl-NL" b="1" dirty="0"/>
          </a:p>
        </p:txBody>
      </p:sp>
      <p:sp>
        <p:nvSpPr>
          <p:cNvPr id="4" name="PIJL-RECHTS 1">
            <a:extLst>
              <a:ext uri="{FF2B5EF4-FFF2-40B4-BE49-F238E27FC236}">
                <a16:creationId xmlns:a16="http://schemas.microsoft.com/office/drawing/2014/main" id="{A8F4DAE7-35D3-F7D4-2080-D2B843FB93A5}"/>
              </a:ext>
            </a:extLst>
          </p:cNvPr>
          <p:cNvSpPr/>
          <p:nvPr/>
        </p:nvSpPr>
        <p:spPr>
          <a:xfrm rot="21167123">
            <a:off x="2206617" y="3161496"/>
            <a:ext cx="8605867" cy="1797592"/>
          </a:xfrm>
          <a:prstGeom prst="rect">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Alles informatie</a:t>
            </a:r>
            <a:r>
              <a:rPr kumimoji="0" lang="nl-NL" sz="2800" b="0" i="0" u="none" strike="noStrike" kern="1200" cap="none" spc="0" normalizeH="0" noProof="0" dirty="0">
                <a:ln>
                  <a:noFill/>
                </a:ln>
                <a:solidFill>
                  <a:prstClr val="black"/>
                </a:solidFill>
                <a:effectLst/>
                <a:uLnTx/>
                <a:uFillTx/>
                <a:latin typeface="RijksoverheidSansText"/>
                <a:ea typeface="+mn-ea"/>
                <a:cs typeface="+mn-cs"/>
              </a:rPr>
              <a:t> valt</a:t>
            </a: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 onder de Archiefwet en Wet open overheid. Maar dat wil niet zeggen dat ook alle informatie even lang en</a:t>
            </a:r>
            <a:r>
              <a:rPr kumimoji="0" lang="nl-NL" sz="2800" b="0" i="0" u="none" strike="noStrike" kern="1200" cap="none" spc="0" normalizeH="0" noProof="0" dirty="0">
                <a:ln>
                  <a:noFill/>
                </a:ln>
                <a:solidFill>
                  <a:prstClr val="black"/>
                </a:solidFill>
                <a:effectLst/>
                <a:uLnTx/>
                <a:uFillTx/>
                <a:latin typeface="RijksoverheidSansText"/>
                <a:ea typeface="+mn-ea"/>
                <a:cs typeface="+mn-cs"/>
              </a:rPr>
              <a:t> even goed beheerd moet worden!</a:t>
            </a:r>
            <a:endParaRPr kumimoji="0" lang="nl-NL" sz="2800" b="0" i="0" u="none" strike="noStrike" kern="1200" cap="none" spc="0" normalizeH="0" baseline="0" noProof="0" dirty="0">
              <a:ln>
                <a:noFill/>
              </a:ln>
              <a:solidFill>
                <a:prstClr val="black"/>
              </a:solidFill>
              <a:effectLst/>
              <a:uLnTx/>
              <a:uFillTx/>
              <a:latin typeface="RijksoverheidSansText"/>
              <a:ea typeface="+mn-ea"/>
              <a:cs typeface="+mn-cs"/>
            </a:endParaRPr>
          </a:p>
        </p:txBody>
      </p:sp>
    </p:spTree>
    <p:extLst>
      <p:ext uri="{BB962C8B-B14F-4D97-AF65-F5344CB8AC3E}">
        <p14:creationId xmlns:p14="http://schemas.microsoft.com/office/powerpoint/2010/main" val="8552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2" name="Slide 23">
            <a:hlinkClick r:id="" action="ppaction://media"/>
            <a:extLst>
              <a:ext uri="{FF2B5EF4-FFF2-40B4-BE49-F238E27FC236}">
                <a16:creationId xmlns:a16="http://schemas.microsoft.com/office/drawing/2014/main" id="{9AB04C8A-FFC3-45FC-8D89-721EFAB441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85EDFC69-5D48-1C4C-82EC-22FD5917757B}"/>
              </a:ext>
            </a:extLst>
          </p:cNvPr>
          <p:cNvSpPr txBox="1">
            <a:spLocks noChangeAspect="1"/>
          </p:cNvSpPr>
          <p:nvPr/>
        </p:nvSpPr>
        <p:spPr>
          <a:xfrm>
            <a:off x="982799" y="1369760"/>
            <a:ext cx="3443865" cy="142660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r>
              <a:rPr lang="nl-NL" dirty="0">
                <a:solidFill>
                  <a:srgbClr val="009FE3"/>
                </a:solidFill>
              </a:rPr>
              <a:t>Passende</a:t>
            </a:r>
          </a:p>
          <a:p>
            <a:r>
              <a:rPr lang="nl-NL" dirty="0">
                <a:solidFill>
                  <a:srgbClr val="009FE3"/>
                </a:solidFill>
              </a:rPr>
              <a:t>maatregelen</a:t>
            </a:r>
          </a:p>
        </p:txBody>
      </p:sp>
      <p:pic>
        <p:nvPicPr>
          <p:cNvPr id="6" name="Afbeelding 6">
            <a:extLst>
              <a:ext uri="{FF2B5EF4-FFF2-40B4-BE49-F238E27FC236}">
                <a16:creationId xmlns:a16="http://schemas.microsoft.com/office/drawing/2014/main" id="{486AB3EE-2E0E-4189-8CE8-26DD01FBCFE3}"/>
              </a:ext>
            </a:extLst>
          </p:cNvPr>
          <p:cNvPicPr>
            <a:picLocks noChangeAspect="1"/>
          </p:cNvPicPr>
          <p:nvPr/>
        </p:nvPicPr>
        <p:blipFill>
          <a:blip r:embed="rId6"/>
          <a:stretch>
            <a:fillRect/>
          </a:stretch>
        </p:blipFill>
        <p:spPr>
          <a:xfrm>
            <a:off x="5773419" y="-2872"/>
            <a:ext cx="652218" cy="1255672"/>
          </a:xfrm>
          <a:prstGeom prst="rect">
            <a:avLst/>
          </a:prstGeom>
        </p:spPr>
      </p:pic>
      <p:sp>
        <p:nvSpPr>
          <p:cNvPr id="3" name="Tekstvak 2">
            <a:extLst>
              <a:ext uri="{FF2B5EF4-FFF2-40B4-BE49-F238E27FC236}">
                <a16:creationId xmlns:a16="http://schemas.microsoft.com/office/drawing/2014/main" id="{F333F77A-424A-D624-B929-51689366309F}"/>
              </a:ext>
            </a:extLst>
          </p:cNvPr>
          <p:cNvSpPr txBox="1"/>
          <p:nvPr/>
        </p:nvSpPr>
        <p:spPr>
          <a:xfrm>
            <a:off x="4137004" y="4134685"/>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risicoanalyse</a:t>
            </a:r>
            <a:endParaRPr lang="nl-NL" b="1" dirty="0"/>
          </a:p>
        </p:txBody>
      </p:sp>
      <p:sp>
        <p:nvSpPr>
          <p:cNvPr id="4" name="Tekstvak 3">
            <a:extLst>
              <a:ext uri="{FF2B5EF4-FFF2-40B4-BE49-F238E27FC236}">
                <a16:creationId xmlns:a16="http://schemas.microsoft.com/office/drawing/2014/main" id="{32786EBE-53BC-7CA4-18D8-FC3BB2B6A8F9}"/>
              </a:ext>
            </a:extLst>
          </p:cNvPr>
          <p:cNvSpPr txBox="1"/>
          <p:nvPr/>
        </p:nvSpPr>
        <p:spPr>
          <a:xfrm>
            <a:off x="644924" y="4363540"/>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selectielijsten</a:t>
            </a:r>
            <a:endParaRPr lang="nl-NL" b="1" dirty="0"/>
          </a:p>
        </p:txBody>
      </p:sp>
      <p:sp>
        <p:nvSpPr>
          <p:cNvPr id="5" name="Tekstvak 4">
            <a:extLst>
              <a:ext uri="{FF2B5EF4-FFF2-40B4-BE49-F238E27FC236}">
                <a16:creationId xmlns:a16="http://schemas.microsoft.com/office/drawing/2014/main" id="{69D73B06-09A9-4A7C-3475-E74D9CEADF1A}"/>
              </a:ext>
            </a:extLst>
          </p:cNvPr>
          <p:cNvSpPr txBox="1"/>
          <p:nvPr/>
        </p:nvSpPr>
        <p:spPr>
          <a:xfrm>
            <a:off x="7304098" y="4461547"/>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beheersregime</a:t>
            </a:r>
            <a:endParaRPr lang="nl-NL" b="1" dirty="0"/>
          </a:p>
        </p:txBody>
      </p:sp>
      <p:sp>
        <p:nvSpPr>
          <p:cNvPr id="8" name="Tekstvak 7">
            <a:extLst>
              <a:ext uri="{FF2B5EF4-FFF2-40B4-BE49-F238E27FC236}">
                <a16:creationId xmlns:a16="http://schemas.microsoft.com/office/drawing/2014/main" id="{E9F3D2F8-D325-B9A8-1DCE-7BD0F829D5E8}"/>
              </a:ext>
            </a:extLst>
          </p:cNvPr>
          <p:cNvSpPr txBox="1"/>
          <p:nvPr/>
        </p:nvSpPr>
        <p:spPr>
          <a:xfrm>
            <a:off x="1044596" y="5565968"/>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gebruikerswensen</a:t>
            </a:r>
            <a:endParaRPr lang="nl-NL" b="1" dirty="0"/>
          </a:p>
        </p:txBody>
      </p:sp>
      <p:sp>
        <p:nvSpPr>
          <p:cNvPr id="10" name="Tekstvak 9">
            <a:extLst>
              <a:ext uri="{FF2B5EF4-FFF2-40B4-BE49-F238E27FC236}">
                <a16:creationId xmlns:a16="http://schemas.microsoft.com/office/drawing/2014/main" id="{60EE717C-982B-94C8-7158-6E4A82331E11}"/>
              </a:ext>
            </a:extLst>
          </p:cNvPr>
          <p:cNvSpPr txBox="1"/>
          <p:nvPr/>
        </p:nvSpPr>
        <p:spPr>
          <a:xfrm>
            <a:off x="7103252" y="5626609"/>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kosten/baten</a:t>
            </a:r>
            <a:endParaRPr lang="nl-NL" b="1" dirty="0"/>
          </a:p>
        </p:txBody>
      </p:sp>
      <p:sp>
        <p:nvSpPr>
          <p:cNvPr id="11" name="Tekstvak 10">
            <a:extLst>
              <a:ext uri="{FF2B5EF4-FFF2-40B4-BE49-F238E27FC236}">
                <a16:creationId xmlns:a16="http://schemas.microsoft.com/office/drawing/2014/main" id="{F06C78FC-91B4-B158-B9F0-016D5147A011}"/>
              </a:ext>
            </a:extLst>
          </p:cNvPr>
          <p:cNvSpPr txBox="1"/>
          <p:nvPr/>
        </p:nvSpPr>
        <p:spPr>
          <a:xfrm>
            <a:off x="4008322" y="5100101"/>
            <a:ext cx="2609976" cy="461665"/>
          </a:xfrm>
          <a:prstGeom prst="rect">
            <a:avLst/>
          </a:prstGeom>
          <a:solidFill>
            <a:schemeClr val="tx2">
              <a:lumMod val="60000"/>
              <a:lumOff val="40000"/>
            </a:schemeClr>
          </a:solidFill>
          <a:ln>
            <a:solidFill>
              <a:schemeClr val="tx1"/>
            </a:solidFill>
          </a:ln>
        </p:spPr>
        <p:txBody>
          <a:bodyPr wrap="square" rtlCol="0">
            <a:spAutoFit/>
          </a:bodyPr>
          <a:lstStyle/>
          <a:p>
            <a:pPr algn="ctr"/>
            <a:r>
              <a:rPr lang="nl-NL" sz="2400" b="1" dirty="0"/>
              <a:t>beleidskeuzes</a:t>
            </a:r>
            <a:endParaRPr lang="nl-NL" b="1" dirty="0"/>
          </a:p>
        </p:txBody>
      </p:sp>
    </p:spTree>
    <p:extLst>
      <p:ext uri="{BB962C8B-B14F-4D97-AF65-F5344CB8AC3E}">
        <p14:creationId xmlns:p14="http://schemas.microsoft.com/office/powerpoint/2010/main" val="21446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4" grpId="0" animBg="1"/>
      <p:bldP spid="5" grpId="0" animBg="1"/>
      <p:bldP spid="8"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67764E5-F2A6-EE45-9777-B024FE8A2BF3}"/>
              </a:ext>
            </a:extLst>
          </p:cNvPr>
          <p:cNvSpPr txBox="1">
            <a:spLocks noChangeAspect="1"/>
          </p:cNvSpPr>
          <p:nvPr/>
        </p:nvSpPr>
        <p:spPr>
          <a:xfrm>
            <a:off x="684000" y="2708694"/>
            <a:ext cx="6480000" cy="127474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009FE3"/>
                </a:solidFill>
                <a:effectLst/>
                <a:uLnTx/>
                <a:uFillTx/>
                <a:latin typeface="RijksoverheidSansHeadingTT"/>
                <a:ea typeface="+mj-ea"/>
                <a:cs typeface="+mj-cs"/>
              </a:rPr>
              <a:t>Hoe</a:t>
            </a:r>
            <a:r>
              <a:rPr kumimoji="0" lang="nl-NL" sz="5000" b="1" i="0" u="none" strike="noStrike" kern="1200" cap="none" spc="0" normalizeH="0" baseline="0" noProof="0" dirty="0">
                <a:ln>
                  <a:noFill/>
                </a:ln>
                <a:solidFill>
                  <a:srgbClr val="FFFFFF"/>
                </a:solidFill>
                <a:effectLst/>
                <a:uLnTx/>
                <a:uFillTx/>
                <a:latin typeface="RijksoverheidSansHeadingTT"/>
                <a:ea typeface="+mj-ea"/>
                <a:cs typeface="+mj-cs"/>
              </a:rPr>
              <a:t> </a:t>
            </a:r>
            <a:br>
              <a:rPr kumimoji="0" lang="nl-NL" sz="5000" b="1" i="0" u="none" strike="noStrike" kern="1200" cap="none" spc="0" normalizeH="0" baseline="0" noProof="0" dirty="0">
                <a:ln>
                  <a:noFill/>
                </a:ln>
                <a:solidFill>
                  <a:srgbClr val="FFFFFF"/>
                </a:solidFill>
                <a:effectLst/>
                <a:uLnTx/>
                <a:uFillTx/>
                <a:latin typeface="RijksoverheidSansHeadingTT"/>
                <a:ea typeface="+mj-ea"/>
                <a:cs typeface="+mj-cs"/>
              </a:rPr>
            </a:br>
            <a:r>
              <a:rPr kumimoji="0" lang="nl-NL" sz="5000" b="0" i="0" u="none" strike="noStrike" kern="1200" cap="none" spc="0" normalizeH="0" baseline="0" noProof="0" dirty="0">
                <a:ln>
                  <a:noFill/>
                </a:ln>
                <a:solidFill>
                  <a:srgbClr val="1E4266"/>
                </a:solidFill>
                <a:effectLst/>
                <a:uLnTx/>
                <a:uFillTx/>
                <a:latin typeface="RijksoverheidSansHeadingTT"/>
                <a:ea typeface="+mj-ea"/>
                <a:cs typeface="+mj-cs"/>
              </a:rPr>
              <a:t>informatie beheren?</a:t>
            </a:r>
          </a:p>
        </p:txBody>
      </p:sp>
    </p:spTree>
    <p:extLst>
      <p:ext uri="{BB962C8B-B14F-4D97-AF65-F5344CB8AC3E}">
        <p14:creationId xmlns:p14="http://schemas.microsoft.com/office/powerpoint/2010/main" val="679498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332F6A6-8000-4846-9144-023C97B82C39}"/>
              </a:ext>
            </a:extLst>
          </p:cNvPr>
          <p:cNvSpPr>
            <a:spLocks noGrp="1"/>
          </p:cNvSpPr>
          <p:nvPr>
            <p:ph type="title"/>
          </p:nvPr>
        </p:nvSpPr>
        <p:spPr/>
        <p:txBody>
          <a:bodyPr/>
          <a:lstStyle/>
          <a:p>
            <a:r>
              <a:rPr lang="nl-NL" dirty="0"/>
              <a:t>Wat moet er allemaal gebeuren?</a:t>
            </a:r>
          </a:p>
        </p:txBody>
      </p:sp>
      <p:sp>
        <p:nvSpPr>
          <p:cNvPr id="5" name="Tijdelijke aanduiding voor inhoud 4">
            <a:extLst>
              <a:ext uri="{FF2B5EF4-FFF2-40B4-BE49-F238E27FC236}">
                <a16:creationId xmlns:a16="http://schemas.microsoft.com/office/drawing/2014/main" id="{63A164B8-128B-4C11-BA0F-6CDC6FED4C54}"/>
              </a:ext>
            </a:extLst>
          </p:cNvPr>
          <p:cNvSpPr>
            <a:spLocks noGrp="1"/>
          </p:cNvSpPr>
          <p:nvPr>
            <p:ph idx="1"/>
          </p:nvPr>
        </p:nvSpPr>
        <p:spPr/>
        <p:txBody>
          <a:bodyPr>
            <a:normAutofit/>
          </a:bodyPr>
          <a:lstStyle/>
          <a:p>
            <a:r>
              <a:rPr lang="nl-NL" dirty="0"/>
              <a:t>Bepalen wat je hebt.</a:t>
            </a:r>
          </a:p>
          <a:p>
            <a:r>
              <a:rPr lang="nl-NL" dirty="0"/>
              <a:t>Selecteren.</a:t>
            </a:r>
          </a:p>
          <a:p>
            <a:r>
              <a:rPr lang="nl-NL" dirty="0"/>
              <a:t>Veiligstellen en beschermen tegen beschadiging.</a:t>
            </a:r>
          </a:p>
          <a:p>
            <a:r>
              <a:rPr lang="nl-NL" dirty="0"/>
              <a:t>Beschrijven en relaties leggen.</a:t>
            </a:r>
          </a:p>
          <a:p>
            <a:r>
              <a:rPr lang="nl-NL" dirty="0"/>
              <a:t>Bepalen wie wat mag inzien.</a:t>
            </a:r>
          </a:p>
          <a:p>
            <a:r>
              <a:rPr lang="nl-NL" dirty="0"/>
              <a:t>Vindbaar maken en toegang geven.</a:t>
            </a:r>
          </a:p>
          <a:p>
            <a:r>
              <a:rPr lang="nl-NL" dirty="0"/>
              <a:t>Opruimen.</a:t>
            </a:r>
          </a:p>
          <a:p>
            <a:r>
              <a:rPr lang="nl-NL" dirty="0"/>
              <a:t>… </a:t>
            </a:r>
            <a:r>
              <a:rPr lang="nl-NL" dirty="0" err="1"/>
              <a:t>etc</a:t>
            </a:r>
            <a:endParaRPr lang="nl-NL" dirty="0"/>
          </a:p>
          <a:p>
            <a:endParaRPr lang="nl-NL" dirty="0"/>
          </a:p>
        </p:txBody>
      </p:sp>
      <p:sp>
        <p:nvSpPr>
          <p:cNvPr id="2" name="PIJL-RECHTS 1">
            <a:extLst>
              <a:ext uri="{FF2B5EF4-FFF2-40B4-BE49-F238E27FC236}">
                <a16:creationId xmlns:a16="http://schemas.microsoft.com/office/drawing/2014/main" id="{A2EF3D7A-B590-72EE-C2FE-7E527EA87A7B}"/>
              </a:ext>
            </a:extLst>
          </p:cNvPr>
          <p:cNvSpPr/>
          <p:nvPr/>
        </p:nvSpPr>
        <p:spPr>
          <a:xfrm rot="21167123">
            <a:off x="3144750" y="4382909"/>
            <a:ext cx="8057985" cy="1369503"/>
          </a:xfrm>
          <a:prstGeom prst="rect">
            <a:avLst/>
          </a:prstGeom>
          <a:solidFill>
            <a:srgbClr val="009F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Eisen (</a:t>
            </a:r>
            <a:r>
              <a:rPr kumimoji="0" lang="nl-NL" sz="2800" b="0" i="0" u="none" strike="noStrike" kern="1200" cap="none" spc="0" normalizeH="0" baseline="0" noProof="0" dirty="0" err="1">
                <a:ln>
                  <a:noFill/>
                </a:ln>
                <a:solidFill>
                  <a:prstClr val="black"/>
                </a:solidFill>
                <a:effectLst/>
                <a:uLnTx/>
                <a:uFillTx/>
                <a:latin typeface="RijksoverheidSansText"/>
                <a:ea typeface="+mn-ea"/>
                <a:cs typeface="+mn-cs"/>
              </a:rPr>
              <a:t>requirements</a:t>
            </a: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a:t>
            </a:r>
            <a:r>
              <a:rPr kumimoji="0" lang="nl-NL" sz="2800" b="0" i="0" u="none" strike="noStrike" kern="1200" cap="none" spc="0" normalizeH="0" noProof="0" dirty="0">
                <a:ln>
                  <a:noFill/>
                </a:ln>
                <a:solidFill>
                  <a:prstClr val="black"/>
                </a:solidFill>
                <a:effectLst/>
                <a:uLnTx/>
                <a:uFillTx/>
                <a:latin typeface="RijksoverheidSansText"/>
                <a:ea typeface="+mn-ea"/>
                <a:cs typeface="+mn-cs"/>
              </a:rPr>
              <a:t> aan informatiesystemen nader </a:t>
            </a:r>
            <a:r>
              <a:rPr kumimoji="0" lang="nl-NL" sz="2800" b="1" i="0" u="none" strike="noStrike" kern="1200" cap="none" spc="0" normalizeH="0" noProof="0" dirty="0">
                <a:ln>
                  <a:noFill/>
                </a:ln>
                <a:solidFill>
                  <a:prstClr val="black"/>
                </a:solidFill>
                <a:effectLst/>
                <a:uLnTx/>
                <a:uFillTx/>
                <a:latin typeface="RijksoverheidSansText"/>
                <a:ea typeface="+mn-ea"/>
                <a:cs typeface="+mn-cs"/>
              </a:rPr>
              <a:t>uitgewerkt in het DUTO-raamwerk.</a:t>
            </a:r>
            <a:br>
              <a:rPr kumimoji="0" lang="nl-NL" sz="2800" b="1" i="0" u="none" strike="noStrike" kern="1200" cap="none" spc="0" normalizeH="0" noProof="0" dirty="0">
                <a:ln>
                  <a:noFill/>
                </a:ln>
                <a:solidFill>
                  <a:prstClr val="black"/>
                </a:solidFill>
                <a:effectLst/>
                <a:uLnTx/>
                <a:uFillTx/>
                <a:latin typeface="RijksoverheidSansText"/>
                <a:ea typeface="+mn-ea"/>
                <a:cs typeface="+mn-cs"/>
              </a:rPr>
            </a:br>
            <a:r>
              <a:rPr kumimoji="0" lang="nl-NL" sz="2800" b="0" i="0" u="none" strike="noStrike" kern="1200" cap="none" spc="0" normalizeH="0" noProof="0" dirty="0">
                <a:ln>
                  <a:noFill/>
                </a:ln>
                <a:solidFill>
                  <a:prstClr val="black"/>
                </a:solidFill>
                <a:effectLst/>
                <a:uLnTx/>
                <a:uFillTx/>
                <a:latin typeface="RijksoverheidSansText"/>
                <a:ea typeface="+mn-ea"/>
                <a:cs typeface="+mn-cs"/>
              </a:rPr>
              <a:t>Binnenkort openbare review.</a:t>
            </a:r>
            <a:endParaRPr kumimoji="0" lang="nl-NL" sz="2800" b="0" i="0" u="none" strike="noStrike" kern="1200" cap="none" spc="0" normalizeH="0" baseline="0" noProof="0" dirty="0">
              <a:ln>
                <a:noFill/>
              </a:ln>
              <a:solidFill>
                <a:prstClr val="black"/>
              </a:solidFill>
              <a:effectLst/>
              <a:uLnTx/>
              <a:uFillTx/>
              <a:latin typeface="RijksoverheidSansText"/>
              <a:ea typeface="+mn-ea"/>
              <a:cs typeface="+mn-cs"/>
            </a:endParaRPr>
          </a:p>
        </p:txBody>
      </p:sp>
    </p:spTree>
    <p:extLst>
      <p:ext uri="{BB962C8B-B14F-4D97-AF65-F5344CB8AC3E}">
        <p14:creationId xmlns:p14="http://schemas.microsoft.com/office/powerpoint/2010/main" val="170844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Uitdagingen volgens Inspectie OE</a:t>
            </a:r>
          </a:p>
        </p:txBody>
      </p:sp>
      <p:sp>
        <p:nvSpPr>
          <p:cNvPr id="5" name="Tijdelijke aanduiding voor inhoud 4"/>
          <p:cNvSpPr>
            <a:spLocks noGrp="1"/>
          </p:cNvSpPr>
          <p:nvPr>
            <p:ph idx="1"/>
          </p:nvPr>
        </p:nvSpPr>
        <p:spPr/>
        <p:txBody>
          <a:bodyPr/>
          <a:lstStyle/>
          <a:p>
            <a:r>
              <a:rPr lang="nl-NL" dirty="0"/>
              <a:t>Weten welke informatie er is en waar het is.</a:t>
            </a:r>
          </a:p>
          <a:p>
            <a:r>
              <a:rPr lang="nl-NL" dirty="0"/>
              <a:t>Informatie wordt niet altijd in beheer genomen.</a:t>
            </a:r>
          </a:p>
          <a:p>
            <a:r>
              <a:rPr lang="nl-NL" dirty="0"/>
              <a:t>Ordenen en </a:t>
            </a:r>
            <a:r>
              <a:rPr lang="nl-NL" dirty="0" err="1"/>
              <a:t>metadateren</a:t>
            </a:r>
            <a:r>
              <a:rPr lang="nl-NL" dirty="0"/>
              <a:t>.</a:t>
            </a:r>
          </a:p>
          <a:p>
            <a:r>
              <a:rPr lang="nl-NL" dirty="0"/>
              <a:t>Bewaren en vernietigen.</a:t>
            </a:r>
          </a:p>
          <a:p>
            <a:endParaRPr lang="nl-NL" dirty="0"/>
          </a:p>
          <a:p>
            <a:endParaRPr lang="nl-NL" dirty="0"/>
          </a:p>
          <a:p>
            <a:pPr marL="0" indent="0">
              <a:buNone/>
            </a:pPr>
            <a:endParaRPr lang="nl-NL" dirty="0"/>
          </a:p>
          <a:p>
            <a:pPr marL="0" indent="0">
              <a:buNone/>
            </a:pPr>
            <a:r>
              <a:rPr lang="nl-NL" sz="1600" dirty="0">
                <a:hlinkClick r:id="rId2"/>
              </a:rPr>
              <a:t>https://www.acoi.nl/sitelibrary/downloads/pdf/pre-adviezen/brief-vragen-acoi-informatiehuishouding-preadvies-meerjarenplannen-open-overheid-inspectie-overheidsinformatie-en-erfgoed-augustus-2023.pdf</a:t>
            </a:r>
            <a:r>
              <a:rPr lang="nl-NL" sz="1600" dirty="0"/>
              <a:t> </a:t>
            </a:r>
          </a:p>
        </p:txBody>
      </p:sp>
    </p:spTree>
    <p:extLst>
      <p:ext uri="{BB962C8B-B14F-4D97-AF65-F5344CB8AC3E}">
        <p14:creationId xmlns:p14="http://schemas.microsoft.com/office/powerpoint/2010/main" val="3034016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5" name="Slide 27_1">
            <a:hlinkClick r:id="" action="ppaction://media"/>
            <a:extLst>
              <a:ext uri="{FF2B5EF4-FFF2-40B4-BE49-F238E27FC236}">
                <a16:creationId xmlns:a16="http://schemas.microsoft.com/office/drawing/2014/main" id="{BC074F2A-0CC8-4A8A-BAB2-26AF396498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39" y="0"/>
            <a:ext cx="12192000" cy="6858000"/>
          </a:xfrm>
          <a:prstGeom prst="rect">
            <a:avLst/>
          </a:prstGeom>
        </p:spPr>
      </p:pic>
      <p:sp>
        <p:nvSpPr>
          <p:cNvPr id="9" name="Titel 1">
            <a:extLst>
              <a:ext uri="{FF2B5EF4-FFF2-40B4-BE49-F238E27FC236}">
                <a16:creationId xmlns:a16="http://schemas.microsoft.com/office/drawing/2014/main" id="{CA409CE8-0568-3441-9639-387E7D7AEF34}"/>
              </a:ext>
            </a:extLst>
          </p:cNvPr>
          <p:cNvSpPr>
            <a:spLocks noGrp="1" noChangeAspect="1"/>
          </p:cNvSpPr>
          <p:nvPr>
            <p:ph type="ctrTitle"/>
          </p:nvPr>
        </p:nvSpPr>
        <p:spPr>
          <a:xfrm>
            <a:off x="982798" y="776377"/>
            <a:ext cx="7681141" cy="1912579"/>
          </a:xfrm>
        </p:spPr>
        <p:txBody>
          <a:bodyPr anchor="t"/>
          <a:lstStyle/>
          <a:p>
            <a:pPr>
              <a:lnSpc>
                <a:spcPct val="70000"/>
              </a:lnSpc>
            </a:pPr>
            <a:r>
              <a:rPr lang="nl-NL" dirty="0">
                <a:solidFill>
                  <a:srgbClr val="009FE3"/>
                </a:solidFill>
              </a:rPr>
              <a:t>Traditioneel</a:t>
            </a:r>
            <a:br>
              <a:rPr lang="nl-NL" dirty="0">
                <a:solidFill>
                  <a:srgbClr val="009FE3"/>
                </a:solidFill>
              </a:rPr>
            </a:br>
            <a:r>
              <a:rPr lang="nl-NL" b="0" dirty="0">
                <a:solidFill>
                  <a:srgbClr val="009FE3"/>
                </a:solidFill>
              </a:rPr>
              <a:t>Verplaatsen naar</a:t>
            </a:r>
            <a:br>
              <a:rPr lang="nl-NL" b="0" dirty="0">
                <a:solidFill>
                  <a:srgbClr val="009FE3"/>
                </a:solidFill>
              </a:rPr>
            </a:br>
            <a:r>
              <a:rPr lang="nl-NL" b="0" dirty="0">
                <a:solidFill>
                  <a:srgbClr val="009FE3"/>
                </a:solidFill>
              </a:rPr>
              <a:t>beheeromgeving</a:t>
            </a:r>
          </a:p>
        </p:txBody>
      </p:sp>
      <p:pic>
        <p:nvPicPr>
          <p:cNvPr id="4" name="Afbeelding 3">
            <a:extLst>
              <a:ext uri="{FF2B5EF4-FFF2-40B4-BE49-F238E27FC236}">
                <a16:creationId xmlns:a16="http://schemas.microsoft.com/office/drawing/2014/main" id="{FDA542DB-37A3-3542-9A58-C0ACCB235354}"/>
              </a:ext>
            </a:extLst>
          </p:cNvPr>
          <p:cNvPicPr>
            <a:picLocks noChangeAspect="1"/>
          </p:cNvPicPr>
          <p:nvPr/>
        </p:nvPicPr>
        <p:blipFill>
          <a:blip r:embed="rId6"/>
          <a:stretch>
            <a:fillRect/>
          </a:stretch>
        </p:blipFill>
        <p:spPr>
          <a:xfrm>
            <a:off x="5773419" y="-1191"/>
            <a:ext cx="652218" cy="1255672"/>
          </a:xfrm>
          <a:prstGeom prst="rect">
            <a:avLst/>
          </a:prstGeom>
        </p:spPr>
      </p:pic>
      <p:sp>
        <p:nvSpPr>
          <p:cNvPr id="6" name="Tijdelijke aanduiding voor inhoud 7"/>
          <p:cNvSpPr txBox="1">
            <a:spLocks/>
          </p:cNvSpPr>
          <p:nvPr/>
        </p:nvSpPr>
        <p:spPr>
          <a:xfrm>
            <a:off x="2001520" y="3626434"/>
            <a:ext cx="9702800" cy="2709190"/>
          </a:xfrm>
          <a:prstGeom prst="rect">
            <a:avLst/>
          </a:prstGeom>
          <a:solidFill>
            <a:srgbClr val="00B0F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800" b="1" i="0" u="none" strike="noStrike" kern="1200" cap="none" spc="0" normalizeH="0" baseline="0" noProof="0" dirty="0">
                <a:ln>
                  <a:noFill/>
                </a:ln>
                <a:solidFill>
                  <a:prstClr val="black"/>
                </a:solidFill>
                <a:effectLst/>
                <a:uLnTx/>
                <a:uFillTx/>
                <a:latin typeface="RijksoverheidSansText"/>
                <a:ea typeface="+mn-ea"/>
                <a:cs typeface="+mn-cs"/>
              </a:rPr>
              <a:t>Knelpunten verplaatsen naar digitale beheeromgeving (DMS)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Handmatig verplaatsen belast medewerkers.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Automatisch koppeling duur en onderhoudsgevoelig.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RijksoverheidSansText"/>
                <a:ea typeface="+mn-ea"/>
                <a:cs typeface="+mn-cs"/>
              </a:rPr>
              <a:t>Onvoldoende functionaliteit voor duurzame toegankelijkheid.</a:t>
            </a:r>
          </a:p>
          <a:p>
            <a:pPr>
              <a:defRPr/>
            </a:pPr>
            <a:r>
              <a:rPr lang="nl-NL" dirty="0">
                <a:solidFill>
                  <a:prstClr val="black"/>
                </a:solidFill>
              </a:rPr>
              <a:t>Gaat uit van bestanden. Veel informatie is geen bestand.</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nl-NL" sz="2800" b="0" i="0" u="none" strike="noStrike" kern="1200" cap="none" spc="0" normalizeH="0" baseline="0" noProof="0" dirty="0">
              <a:ln>
                <a:noFill/>
              </a:ln>
              <a:solidFill>
                <a:prstClr val="black"/>
              </a:solidFill>
              <a:effectLst/>
              <a:uLnTx/>
              <a:uFillTx/>
              <a:latin typeface="RijksoverheidSansText"/>
              <a:ea typeface="+mn-ea"/>
              <a:cs typeface="+mn-cs"/>
            </a:endParaRPr>
          </a:p>
        </p:txBody>
      </p:sp>
    </p:spTree>
    <p:extLst>
      <p:ext uri="{BB962C8B-B14F-4D97-AF65-F5344CB8AC3E}">
        <p14:creationId xmlns:p14="http://schemas.microsoft.com/office/powerpoint/2010/main" val="239832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16">
            <a:hlinkClick r:id="" action="ppaction://media"/>
            <a:extLst>
              <a:ext uri="{FF2B5EF4-FFF2-40B4-BE49-F238E27FC236}">
                <a16:creationId xmlns:a16="http://schemas.microsoft.com/office/drawing/2014/main" id="{E7CDBC86-2943-4729-9E36-1511AC408B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72000" y="1368000"/>
            <a:ext cx="6480000" cy="4781658"/>
          </a:xfrm>
        </p:spPr>
        <p:txBody>
          <a:bodyPr anchor="t"/>
          <a:lstStyle/>
          <a:p>
            <a:r>
              <a:rPr lang="nl-NL" dirty="0">
                <a:solidFill>
                  <a:srgbClr val="009FE3"/>
                </a:solidFill>
              </a:rPr>
              <a:t>Archiveren</a:t>
            </a:r>
            <a:br>
              <a:rPr lang="nl-NL" dirty="0">
                <a:solidFill>
                  <a:srgbClr val="009FE3"/>
                </a:solidFill>
              </a:rPr>
            </a:br>
            <a:r>
              <a:rPr lang="nl-NL" dirty="0">
                <a:solidFill>
                  <a:srgbClr val="009FE3"/>
                </a:solidFill>
              </a:rPr>
              <a:t>=</a:t>
            </a:r>
            <a:br>
              <a:rPr lang="nl-NL" dirty="0">
                <a:solidFill>
                  <a:srgbClr val="009FE3"/>
                </a:solidFill>
              </a:rPr>
            </a:br>
            <a:r>
              <a:rPr lang="nl-NL" dirty="0">
                <a:solidFill>
                  <a:srgbClr val="009FE3"/>
                </a:solidFill>
              </a:rPr>
              <a:t>?</a:t>
            </a:r>
            <a:br>
              <a:rPr lang="nl-NL" dirty="0">
                <a:solidFill>
                  <a:srgbClr val="009FE3"/>
                </a:solidFill>
              </a:rPr>
            </a:br>
            <a:endParaRPr lang="nl-NL" dirty="0">
              <a:solidFill>
                <a:srgbClr val="009FE3"/>
              </a:solidFill>
            </a:endParaRPr>
          </a:p>
        </p:txBody>
      </p:sp>
      <p:pic>
        <p:nvPicPr>
          <p:cNvPr id="4" name="Afbeelding 3">
            <a:extLst>
              <a:ext uri="{FF2B5EF4-FFF2-40B4-BE49-F238E27FC236}">
                <a16:creationId xmlns:a16="http://schemas.microsoft.com/office/drawing/2014/main" id="{EA183199-AE5F-314D-A949-C454E65D71C6}"/>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230605761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3" name="Slide 28_1">
            <a:hlinkClick r:id="" action="ppaction://media"/>
            <a:extLst>
              <a:ext uri="{FF2B5EF4-FFF2-40B4-BE49-F238E27FC236}">
                <a16:creationId xmlns:a16="http://schemas.microsoft.com/office/drawing/2014/main" id="{13AB07CC-00C2-497B-8D79-3D3B33111B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CA409CE8-0568-3441-9639-387E7D7AEF34}"/>
              </a:ext>
            </a:extLst>
          </p:cNvPr>
          <p:cNvSpPr>
            <a:spLocks noGrp="1"/>
          </p:cNvSpPr>
          <p:nvPr>
            <p:ph type="ctrTitle"/>
          </p:nvPr>
        </p:nvSpPr>
        <p:spPr>
          <a:xfrm>
            <a:off x="982800" y="828136"/>
            <a:ext cx="6210480" cy="1811380"/>
          </a:xfrm>
        </p:spPr>
        <p:txBody>
          <a:bodyPr anchor="t"/>
          <a:lstStyle/>
          <a:p>
            <a:pPr>
              <a:lnSpc>
                <a:spcPct val="70000"/>
              </a:lnSpc>
            </a:pPr>
            <a:r>
              <a:rPr lang="nl-NL" dirty="0">
                <a:solidFill>
                  <a:srgbClr val="009FE3"/>
                </a:solidFill>
              </a:rPr>
              <a:t>Alternatief</a:t>
            </a:r>
            <a:br>
              <a:rPr lang="nl-NL" dirty="0">
                <a:solidFill>
                  <a:srgbClr val="009FE3"/>
                </a:solidFill>
              </a:rPr>
            </a:br>
            <a:r>
              <a:rPr lang="nl-NL" b="0" dirty="0">
                <a:solidFill>
                  <a:srgbClr val="009FE3"/>
                </a:solidFill>
              </a:rPr>
              <a:t>Beheer in de</a:t>
            </a:r>
            <a:br>
              <a:rPr lang="nl-NL" b="0" dirty="0">
                <a:solidFill>
                  <a:srgbClr val="009FE3"/>
                </a:solidFill>
              </a:rPr>
            </a:br>
            <a:r>
              <a:rPr lang="nl-NL" b="0" dirty="0">
                <a:solidFill>
                  <a:srgbClr val="009FE3"/>
                </a:solidFill>
              </a:rPr>
              <a:t>werkomgeving</a:t>
            </a:r>
          </a:p>
        </p:txBody>
      </p:sp>
      <p:pic>
        <p:nvPicPr>
          <p:cNvPr id="4" name="Afbeelding 3">
            <a:extLst>
              <a:ext uri="{FF2B5EF4-FFF2-40B4-BE49-F238E27FC236}">
                <a16:creationId xmlns:a16="http://schemas.microsoft.com/office/drawing/2014/main" id="{B623592C-5445-7443-9EB3-E9113153B0AF}"/>
              </a:ext>
            </a:extLst>
          </p:cNvPr>
          <p:cNvPicPr>
            <a:picLocks noChangeAspect="1"/>
          </p:cNvPicPr>
          <p:nvPr/>
        </p:nvPicPr>
        <p:blipFill>
          <a:blip r:embed="rId6"/>
          <a:stretch>
            <a:fillRect/>
          </a:stretch>
        </p:blipFill>
        <p:spPr>
          <a:xfrm>
            <a:off x="5773419" y="-1191"/>
            <a:ext cx="652218" cy="1255672"/>
          </a:xfrm>
          <a:prstGeom prst="rect">
            <a:avLst/>
          </a:prstGeom>
        </p:spPr>
      </p:pic>
      <p:sp>
        <p:nvSpPr>
          <p:cNvPr id="5" name="Tijdelijke aanduiding voor inhoud 7"/>
          <p:cNvSpPr txBox="1">
            <a:spLocks/>
          </p:cNvSpPr>
          <p:nvPr/>
        </p:nvSpPr>
        <p:spPr>
          <a:xfrm rot="21228983">
            <a:off x="2095599" y="3237420"/>
            <a:ext cx="7770689" cy="1189745"/>
          </a:xfrm>
          <a:prstGeom prst="roundRect">
            <a:avLst>
              <a:gd name="adj" fmla="val 5750"/>
            </a:avLst>
          </a:prstGeom>
          <a:solidFill>
            <a:srgbClr val="00B0F0"/>
          </a:solidFill>
          <a:ln w="28575">
            <a:solidFill>
              <a:schemeClr val="tx2"/>
            </a:solidFill>
          </a:ln>
        </p:spPr>
        <p:txBody>
          <a:bodyPr lIns="252000" rIns="2520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3200" b="1" i="0" u="none" strike="noStrike" kern="1200" cap="none" spc="0" normalizeH="0" baseline="0" noProof="0" dirty="0">
                <a:ln>
                  <a:noFill/>
                </a:ln>
                <a:solidFill>
                  <a:prstClr val="black"/>
                </a:solidFill>
                <a:effectLst/>
                <a:uLnTx/>
                <a:uFillTx/>
                <a:latin typeface="RijksoverheidSansText"/>
                <a:ea typeface="+mn-ea"/>
                <a:cs typeface="+mn-cs"/>
              </a:rPr>
              <a:t>Mits de </a:t>
            </a:r>
            <a:r>
              <a:rPr lang="nl-NL" sz="3200" b="1" dirty="0">
                <a:solidFill>
                  <a:prstClr val="black"/>
                </a:solidFill>
                <a:latin typeface="RijksoverheidSansText"/>
              </a:rPr>
              <a:t>werkomgeving</a:t>
            </a:r>
            <a:r>
              <a:rPr kumimoji="0" lang="nl-NL" sz="3200" b="1" i="0" u="none" strike="noStrike" kern="1200" cap="none" spc="0" normalizeH="0" baseline="0" noProof="0" dirty="0">
                <a:ln>
                  <a:noFill/>
                </a:ln>
                <a:solidFill>
                  <a:prstClr val="black"/>
                </a:solidFill>
                <a:effectLst/>
                <a:uLnTx/>
                <a:uFillTx/>
                <a:latin typeface="RijksoverheidSansText"/>
                <a:ea typeface="+mn-ea"/>
                <a:cs typeface="+mn-cs"/>
              </a:rPr>
              <a:t> voldoet aan</a:t>
            </a:r>
            <a:br>
              <a:rPr kumimoji="0" lang="nl-NL" sz="3200" b="1" i="0" u="none" strike="noStrike" kern="1200" cap="none" spc="0" normalizeH="0" baseline="0" noProof="0" dirty="0">
                <a:ln>
                  <a:noFill/>
                </a:ln>
                <a:solidFill>
                  <a:prstClr val="black"/>
                </a:solidFill>
                <a:effectLst/>
                <a:uLnTx/>
                <a:uFillTx/>
                <a:latin typeface="RijksoverheidSansText"/>
                <a:ea typeface="+mn-ea"/>
                <a:cs typeface="+mn-cs"/>
              </a:rPr>
            </a:br>
            <a:r>
              <a:rPr kumimoji="0" lang="nl-NL" sz="3200" b="1" i="0" u="none" strike="noStrike" kern="1200" cap="none" spc="0" normalizeH="0" baseline="0" noProof="0" dirty="0">
                <a:ln>
                  <a:noFill/>
                </a:ln>
                <a:solidFill>
                  <a:prstClr val="black"/>
                </a:solidFill>
                <a:effectLst/>
                <a:uLnTx/>
                <a:uFillTx/>
                <a:latin typeface="RijksoverheidSansText"/>
                <a:ea typeface="+mn-ea"/>
                <a:cs typeface="+mn-cs"/>
              </a:rPr>
              <a:t>de eisen van</a:t>
            </a:r>
            <a:r>
              <a:rPr kumimoji="0" lang="nl-NL" sz="3200" b="1" i="0" u="none" strike="noStrike" kern="1200" cap="none" spc="0" normalizeH="0" noProof="0" dirty="0">
                <a:ln>
                  <a:noFill/>
                </a:ln>
                <a:solidFill>
                  <a:prstClr val="black"/>
                </a:solidFill>
                <a:effectLst/>
                <a:uLnTx/>
                <a:uFillTx/>
                <a:latin typeface="RijksoverheidSansText"/>
                <a:ea typeface="+mn-ea"/>
                <a:cs typeface="+mn-cs"/>
              </a:rPr>
              <a:t> </a:t>
            </a:r>
            <a:r>
              <a:rPr kumimoji="0" lang="nl-NL" sz="3200" b="1" i="0" u="none" strike="noStrike" kern="1200" cap="none" spc="0" normalizeH="0" baseline="0" noProof="0" dirty="0">
                <a:ln>
                  <a:noFill/>
                </a:ln>
                <a:solidFill>
                  <a:prstClr val="black"/>
                </a:solidFill>
                <a:effectLst/>
                <a:uLnTx/>
                <a:uFillTx/>
                <a:latin typeface="RijksoverheidSansText"/>
                <a:ea typeface="+mn-ea"/>
                <a:cs typeface="+mn-cs"/>
              </a:rPr>
              <a:t>duurzame toegankelijkheid</a:t>
            </a:r>
          </a:p>
        </p:txBody>
      </p:sp>
    </p:spTree>
    <p:extLst>
      <p:ext uri="{BB962C8B-B14F-4D97-AF65-F5344CB8AC3E}">
        <p14:creationId xmlns:p14="http://schemas.microsoft.com/office/powerpoint/2010/main" val="10303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7799F32-C4C9-6E3A-7A7A-CBFB75621E62}"/>
              </a:ext>
            </a:extLst>
          </p:cNvPr>
          <p:cNvSpPr>
            <a:spLocks noGrp="1"/>
          </p:cNvSpPr>
          <p:nvPr>
            <p:ph type="title"/>
          </p:nvPr>
        </p:nvSpPr>
        <p:spPr/>
        <p:txBody>
          <a:bodyPr/>
          <a:lstStyle/>
          <a:p>
            <a:r>
              <a:rPr lang="nl-NL" dirty="0"/>
              <a:t>Soms nieuwe werkomgeving nodig</a:t>
            </a:r>
          </a:p>
        </p:txBody>
      </p:sp>
      <p:sp>
        <p:nvSpPr>
          <p:cNvPr id="6" name="Tijdelijke aanduiding voor inhoud 5">
            <a:extLst>
              <a:ext uri="{FF2B5EF4-FFF2-40B4-BE49-F238E27FC236}">
                <a16:creationId xmlns:a16="http://schemas.microsoft.com/office/drawing/2014/main" id="{C6223676-9F56-2841-F40F-D544E2D24B0A}"/>
              </a:ext>
            </a:extLst>
          </p:cNvPr>
          <p:cNvSpPr>
            <a:spLocks noGrp="1"/>
          </p:cNvSpPr>
          <p:nvPr>
            <p:ph idx="1"/>
          </p:nvPr>
        </p:nvSpPr>
        <p:spPr>
          <a:xfrm>
            <a:off x="838199" y="2162016"/>
            <a:ext cx="10715941" cy="4062601"/>
          </a:xfrm>
        </p:spPr>
        <p:txBody>
          <a:bodyPr/>
          <a:lstStyle/>
          <a:p>
            <a:r>
              <a:rPr lang="nl-NL" dirty="0"/>
              <a:t>Werkomgeving = Word, Outlook, WhatsApp, zaaksysteem, processystemen, etc.</a:t>
            </a:r>
          </a:p>
          <a:p>
            <a:r>
              <a:rPr lang="nl-NL" dirty="0"/>
              <a:t>Vaak niet gebruiksvriendelijk en weinig ondersteuning van werkproces.</a:t>
            </a:r>
          </a:p>
          <a:p>
            <a:r>
              <a:rPr lang="nl-NL" dirty="0"/>
              <a:t>En informatie is niet duurzaam toegankelijk.</a:t>
            </a:r>
          </a:p>
          <a:p>
            <a:r>
              <a:rPr lang="nl-NL" dirty="0"/>
              <a:t>Regeringscommissaris Informatiehuishouding: De werkomgeving vraagt onnodig veel niet-functionele energie en stelt hen niet in staat snel en adequaat samen te werken. Zij creëert een reëel risico op verlies aan cruciale informatie.</a:t>
            </a:r>
          </a:p>
          <a:p>
            <a:r>
              <a:rPr lang="nl-NL" dirty="0"/>
              <a:t>Nieuwe werkomgeving:</a:t>
            </a:r>
          </a:p>
          <a:p>
            <a:pPr lvl="1"/>
            <a:r>
              <a:rPr lang="nl-NL" dirty="0"/>
              <a:t>Gebruiksvriendelijk</a:t>
            </a:r>
          </a:p>
          <a:p>
            <a:pPr lvl="1"/>
            <a:r>
              <a:rPr lang="nl-NL" dirty="0"/>
              <a:t>Procesrijk: applicaties kennen en ondersteunen het werkproces.</a:t>
            </a:r>
          </a:p>
          <a:p>
            <a:pPr lvl="1"/>
            <a:r>
              <a:rPr lang="nl-NL" dirty="0"/>
              <a:t>Ingebouwd informatiebeheer</a:t>
            </a:r>
          </a:p>
          <a:p>
            <a:endParaRPr lang="nl-NL" dirty="0"/>
          </a:p>
        </p:txBody>
      </p:sp>
    </p:spTree>
    <p:extLst>
      <p:ext uri="{BB962C8B-B14F-4D97-AF65-F5344CB8AC3E}">
        <p14:creationId xmlns:p14="http://schemas.microsoft.com/office/powerpoint/2010/main" val="2416899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6013F2-A2DF-4FAB-826E-2C0E0F92F069}"/>
              </a:ext>
            </a:extLst>
          </p:cNvPr>
          <p:cNvSpPr>
            <a:spLocks noGrp="1"/>
          </p:cNvSpPr>
          <p:nvPr>
            <p:ph type="title"/>
          </p:nvPr>
        </p:nvSpPr>
        <p:spPr/>
        <p:txBody>
          <a:bodyPr/>
          <a:lstStyle/>
          <a:p>
            <a:r>
              <a:rPr lang="nl-NL" dirty="0"/>
              <a:t>Wanneer: Archiveren </a:t>
            </a:r>
            <a:r>
              <a:rPr lang="nl-NL" dirty="0" err="1"/>
              <a:t>by</a:t>
            </a:r>
            <a:r>
              <a:rPr lang="nl-NL" dirty="0"/>
              <a:t> design</a:t>
            </a:r>
          </a:p>
        </p:txBody>
      </p:sp>
      <p:sp>
        <p:nvSpPr>
          <p:cNvPr id="5" name="Content Placeholder 4">
            <a:extLst>
              <a:ext uri="{FF2B5EF4-FFF2-40B4-BE49-F238E27FC236}">
                <a16:creationId xmlns:a16="http://schemas.microsoft.com/office/drawing/2014/main" id="{6FA0D628-0ED1-493B-BD9A-B78E89F8FD58}"/>
              </a:ext>
            </a:extLst>
          </p:cNvPr>
          <p:cNvSpPr>
            <a:spLocks noGrp="1"/>
          </p:cNvSpPr>
          <p:nvPr>
            <p:ph idx="1"/>
          </p:nvPr>
        </p:nvSpPr>
        <p:spPr/>
        <p:txBody>
          <a:bodyPr>
            <a:normAutofit/>
          </a:bodyPr>
          <a:lstStyle/>
          <a:p>
            <a:pPr marL="0" indent="0">
              <a:buNone/>
            </a:pPr>
            <a:r>
              <a:rPr lang="nl-NL" altLang="nl-NL" sz="3200" dirty="0"/>
              <a:t>Tijdens het ontwerpen, kopen, bouwen, inrichten en/of aanpassen van informatiesystemen, worden (naast andere aspecten) ook de passende maatregelen bepaald en geïmplementeerd waardoor de informatie in het systeem duurzaam toegankelijk wordt en blijft.</a:t>
            </a:r>
            <a:endParaRPr lang="nl-NL" sz="3200" dirty="0"/>
          </a:p>
        </p:txBody>
      </p:sp>
    </p:spTree>
    <p:extLst>
      <p:ext uri="{BB962C8B-B14F-4D97-AF65-F5344CB8AC3E}">
        <p14:creationId xmlns:p14="http://schemas.microsoft.com/office/powerpoint/2010/main" val="2154315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784C8AD-DCD1-1149-AFD8-B9449B1C96EF}"/>
              </a:ext>
            </a:extLst>
          </p:cNvPr>
          <p:cNvSpPr txBox="1">
            <a:spLocks noChangeAspect="1"/>
          </p:cNvSpPr>
          <p:nvPr/>
        </p:nvSpPr>
        <p:spPr>
          <a:xfrm>
            <a:off x="683999" y="2691442"/>
            <a:ext cx="6493178" cy="126404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000" b="1" kern="1200">
                <a:solidFill>
                  <a:schemeClr val="bg1"/>
                </a:solidFill>
                <a:latin typeface="+mj-lt"/>
                <a:ea typeface="+mj-ea"/>
                <a:cs typeface="+mj-cs"/>
              </a:defRPr>
            </a:lvl1pPr>
          </a:lstStyle>
          <a:p>
            <a:pPr marL="0" marR="0" lvl="0" indent="0" algn="l" defTabSz="914400" rtl="0" eaLnBrk="1" fontAlgn="auto" latinLnBrk="0" hangingPunct="1">
              <a:lnSpc>
                <a:spcPct val="70000"/>
              </a:lnSpc>
              <a:spcBef>
                <a:spcPct val="0"/>
              </a:spcBef>
              <a:spcAft>
                <a:spcPts val="0"/>
              </a:spcAft>
              <a:buClrTx/>
              <a:buSzTx/>
              <a:buFontTx/>
              <a:buNone/>
              <a:tabLst/>
              <a:defRPr/>
            </a:pPr>
            <a:r>
              <a:rPr kumimoji="0" lang="nl-NL" sz="5000" b="1" i="0" u="none" strike="noStrike" kern="1200" cap="none" spc="0" normalizeH="0" baseline="0" noProof="0" dirty="0">
                <a:ln>
                  <a:noFill/>
                </a:ln>
                <a:solidFill>
                  <a:srgbClr val="009FE3"/>
                </a:solidFill>
                <a:effectLst/>
                <a:uLnTx/>
                <a:uFillTx/>
                <a:latin typeface="RijksoverheidSansHeadingTT"/>
                <a:ea typeface="+mj-ea"/>
                <a:cs typeface="+mj-cs"/>
              </a:rPr>
              <a:t>Einde</a:t>
            </a:r>
            <a:br>
              <a:rPr kumimoji="0" lang="nl-NL" sz="5000" b="1" i="0" u="none" strike="noStrike" kern="1200" cap="none" spc="0" normalizeH="0" baseline="0" noProof="0" dirty="0">
                <a:ln>
                  <a:noFill/>
                </a:ln>
                <a:solidFill>
                  <a:prstClr val="white"/>
                </a:solidFill>
                <a:effectLst/>
                <a:uLnTx/>
                <a:uFillTx/>
                <a:latin typeface="RijksoverheidSansHeadingTT"/>
                <a:ea typeface="+mj-ea"/>
                <a:cs typeface="+mj-cs"/>
              </a:rPr>
            </a:br>
            <a:endParaRPr kumimoji="0" lang="nl-NL" sz="5000" b="0" i="0" u="none" strike="noStrike" kern="1200" cap="none" spc="0" normalizeH="0" baseline="0" noProof="0" dirty="0">
              <a:ln>
                <a:noFill/>
              </a:ln>
              <a:solidFill>
                <a:srgbClr val="1E4266"/>
              </a:solidFill>
              <a:effectLst/>
              <a:uLnTx/>
              <a:uFillTx/>
              <a:latin typeface="RijksoverheidSansHeadingTT"/>
              <a:ea typeface="+mj-ea"/>
              <a:cs typeface="+mj-cs"/>
            </a:endParaRPr>
          </a:p>
        </p:txBody>
      </p:sp>
    </p:spTree>
    <p:extLst>
      <p:ext uri="{BB962C8B-B14F-4D97-AF65-F5344CB8AC3E}">
        <p14:creationId xmlns:p14="http://schemas.microsoft.com/office/powerpoint/2010/main" val="3489197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Slide 16">
            <a:hlinkClick r:id="" action="ppaction://media"/>
            <a:extLst>
              <a:ext uri="{FF2B5EF4-FFF2-40B4-BE49-F238E27FC236}">
                <a16:creationId xmlns:a16="http://schemas.microsoft.com/office/drawing/2014/main" id="{E7CDBC86-2943-4729-9E36-1511AC408B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72000" y="1368000"/>
            <a:ext cx="6480000" cy="4781658"/>
          </a:xfrm>
        </p:spPr>
        <p:txBody>
          <a:bodyPr anchor="t"/>
          <a:lstStyle/>
          <a:p>
            <a:r>
              <a:rPr lang="nl-NL" dirty="0">
                <a:solidFill>
                  <a:srgbClr val="009FE3"/>
                </a:solidFill>
              </a:rPr>
              <a:t>Archiveren</a:t>
            </a:r>
            <a:br>
              <a:rPr lang="nl-NL" dirty="0">
                <a:solidFill>
                  <a:srgbClr val="009FE3"/>
                </a:solidFill>
              </a:rPr>
            </a:br>
            <a:r>
              <a:rPr lang="nl-NL" dirty="0">
                <a:solidFill>
                  <a:srgbClr val="009FE3"/>
                </a:solidFill>
              </a:rPr>
              <a:t>=</a:t>
            </a:r>
            <a:br>
              <a:rPr lang="nl-NL" dirty="0">
                <a:solidFill>
                  <a:srgbClr val="009FE3"/>
                </a:solidFill>
              </a:rPr>
            </a:br>
            <a:r>
              <a:rPr lang="nl-NL" dirty="0">
                <a:solidFill>
                  <a:srgbClr val="009FE3"/>
                </a:solidFill>
              </a:rPr>
              <a:t>Bewaren van </a:t>
            </a:r>
            <a:br>
              <a:rPr lang="nl-NL" dirty="0">
                <a:solidFill>
                  <a:srgbClr val="009FE3"/>
                </a:solidFill>
              </a:rPr>
            </a:br>
            <a:r>
              <a:rPr lang="nl-NL" dirty="0">
                <a:solidFill>
                  <a:srgbClr val="009FE3"/>
                </a:solidFill>
              </a:rPr>
              <a:t>afgehandelde</a:t>
            </a:r>
            <a:br>
              <a:rPr lang="nl-NL" dirty="0">
                <a:solidFill>
                  <a:srgbClr val="009FE3"/>
                </a:solidFill>
              </a:rPr>
            </a:br>
            <a:r>
              <a:rPr lang="nl-NL" dirty="0">
                <a:solidFill>
                  <a:srgbClr val="009FE3"/>
                </a:solidFill>
              </a:rPr>
              <a:t>tekstdocumenten</a:t>
            </a:r>
            <a:br>
              <a:rPr lang="nl-NL" dirty="0">
                <a:solidFill>
                  <a:srgbClr val="009FE3"/>
                </a:solidFill>
              </a:rPr>
            </a:br>
            <a:r>
              <a:rPr lang="nl-NL" dirty="0">
                <a:solidFill>
                  <a:srgbClr val="009FE3"/>
                </a:solidFill>
              </a:rPr>
              <a:t>voor later</a:t>
            </a:r>
            <a:br>
              <a:rPr lang="nl-NL" dirty="0">
                <a:solidFill>
                  <a:srgbClr val="009FE3"/>
                </a:solidFill>
              </a:rPr>
            </a:br>
            <a:endParaRPr lang="nl-NL" dirty="0">
              <a:solidFill>
                <a:srgbClr val="009FE3"/>
              </a:solidFill>
            </a:endParaRPr>
          </a:p>
        </p:txBody>
      </p:sp>
      <p:pic>
        <p:nvPicPr>
          <p:cNvPr id="4" name="Afbeelding 3">
            <a:extLst>
              <a:ext uri="{FF2B5EF4-FFF2-40B4-BE49-F238E27FC236}">
                <a16:creationId xmlns:a16="http://schemas.microsoft.com/office/drawing/2014/main" id="{EA183199-AE5F-314D-A949-C454E65D71C6}"/>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2887912143"/>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16">
            <a:hlinkClick r:id="" action="ppaction://media"/>
            <a:extLst>
              <a:ext uri="{FF2B5EF4-FFF2-40B4-BE49-F238E27FC236}">
                <a16:creationId xmlns:a16="http://schemas.microsoft.com/office/drawing/2014/main" id="{E7CDBC86-2943-4729-9E36-1511AC408B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72000" y="1368000"/>
            <a:ext cx="6480000" cy="4781658"/>
          </a:xfrm>
        </p:spPr>
        <p:txBody>
          <a:bodyPr anchor="t"/>
          <a:lstStyle/>
          <a:p>
            <a:r>
              <a:rPr lang="nl-NL" dirty="0">
                <a:solidFill>
                  <a:srgbClr val="009FE3"/>
                </a:solidFill>
              </a:rPr>
              <a:t>Archiveren</a:t>
            </a:r>
            <a:br>
              <a:rPr lang="nl-NL" dirty="0">
                <a:solidFill>
                  <a:srgbClr val="009FE3"/>
                </a:solidFill>
              </a:rPr>
            </a:br>
            <a:r>
              <a:rPr lang="nl-NL" dirty="0">
                <a:solidFill>
                  <a:srgbClr val="009FE3"/>
                </a:solidFill>
              </a:rPr>
              <a:t>=</a:t>
            </a:r>
            <a:br>
              <a:rPr lang="nl-NL" dirty="0">
                <a:solidFill>
                  <a:srgbClr val="009FE3"/>
                </a:solidFill>
              </a:rPr>
            </a:br>
            <a:r>
              <a:rPr lang="nl-NL" strike="dblStrike" dirty="0">
                <a:solidFill>
                  <a:srgbClr val="009FE3"/>
                </a:solidFill>
              </a:rPr>
              <a:t>Bewaren van </a:t>
            </a:r>
            <a:br>
              <a:rPr lang="nl-NL" strike="dblStrike" dirty="0">
                <a:solidFill>
                  <a:srgbClr val="009FE3"/>
                </a:solidFill>
              </a:rPr>
            </a:br>
            <a:r>
              <a:rPr lang="nl-NL" strike="dblStrike" dirty="0">
                <a:solidFill>
                  <a:srgbClr val="009FE3"/>
                </a:solidFill>
              </a:rPr>
              <a:t>afgehandelde</a:t>
            </a:r>
            <a:br>
              <a:rPr lang="nl-NL" strike="dblStrike" dirty="0">
                <a:solidFill>
                  <a:srgbClr val="009FE3"/>
                </a:solidFill>
              </a:rPr>
            </a:br>
            <a:r>
              <a:rPr lang="nl-NL" strike="dblStrike" dirty="0">
                <a:solidFill>
                  <a:srgbClr val="009FE3"/>
                </a:solidFill>
              </a:rPr>
              <a:t>tekstdocumenten</a:t>
            </a:r>
            <a:br>
              <a:rPr lang="nl-NL" strike="dblStrike" dirty="0">
                <a:solidFill>
                  <a:srgbClr val="009FE3"/>
                </a:solidFill>
              </a:rPr>
            </a:br>
            <a:r>
              <a:rPr lang="nl-NL" strike="dblStrike" dirty="0">
                <a:solidFill>
                  <a:srgbClr val="009FE3"/>
                </a:solidFill>
              </a:rPr>
              <a:t>voor later</a:t>
            </a:r>
            <a:br>
              <a:rPr lang="nl-NL" strike="dblStrike" dirty="0">
                <a:solidFill>
                  <a:srgbClr val="009FE3"/>
                </a:solidFill>
              </a:rPr>
            </a:br>
            <a:endParaRPr lang="nl-NL" strike="dblStrike" dirty="0">
              <a:solidFill>
                <a:srgbClr val="009FE3"/>
              </a:solidFill>
            </a:endParaRPr>
          </a:p>
        </p:txBody>
      </p:sp>
      <p:pic>
        <p:nvPicPr>
          <p:cNvPr id="4" name="Afbeelding 3">
            <a:extLst>
              <a:ext uri="{FF2B5EF4-FFF2-40B4-BE49-F238E27FC236}">
                <a16:creationId xmlns:a16="http://schemas.microsoft.com/office/drawing/2014/main" id="{EA183199-AE5F-314D-A949-C454E65D71C6}"/>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2071958582"/>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3" name="Slide 16">
            <a:hlinkClick r:id="" action="ppaction://media"/>
            <a:extLst>
              <a:ext uri="{FF2B5EF4-FFF2-40B4-BE49-F238E27FC236}">
                <a16:creationId xmlns:a16="http://schemas.microsoft.com/office/drawing/2014/main" id="{AB906407-1B57-45F0-9134-75631191A4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DB845C1-2FC6-5742-87D7-482F27ED51DE}"/>
              </a:ext>
            </a:extLst>
          </p:cNvPr>
          <p:cNvSpPr>
            <a:spLocks noGrp="1" noChangeAspect="1"/>
          </p:cNvSpPr>
          <p:nvPr>
            <p:ph type="ctrTitle"/>
          </p:nvPr>
        </p:nvSpPr>
        <p:spPr>
          <a:xfrm>
            <a:off x="972000" y="1368000"/>
            <a:ext cx="6480000" cy="4204672"/>
          </a:xfrm>
        </p:spPr>
        <p:txBody>
          <a:bodyPr anchor="t"/>
          <a:lstStyle/>
          <a:p>
            <a:r>
              <a:rPr lang="nl-NL" dirty="0">
                <a:solidFill>
                  <a:srgbClr val="009FE3"/>
                </a:solidFill>
              </a:rPr>
              <a:t>Archiveren</a:t>
            </a:r>
            <a:br>
              <a:rPr lang="nl-NL" dirty="0">
                <a:solidFill>
                  <a:srgbClr val="009FE3"/>
                </a:solidFill>
              </a:rPr>
            </a:br>
            <a:r>
              <a:rPr lang="nl-NL" dirty="0">
                <a:solidFill>
                  <a:srgbClr val="009FE3"/>
                </a:solidFill>
              </a:rPr>
              <a:t>=</a:t>
            </a:r>
            <a:br>
              <a:rPr lang="nl-NL" dirty="0">
                <a:solidFill>
                  <a:srgbClr val="009FE3"/>
                </a:solidFill>
              </a:rPr>
            </a:br>
            <a:r>
              <a:rPr lang="nl-NL" dirty="0">
                <a:solidFill>
                  <a:srgbClr val="009FE3"/>
                </a:solidFill>
              </a:rPr>
              <a:t>Duurzaam toegankelijk </a:t>
            </a:r>
            <a:br>
              <a:rPr lang="nl-NL" dirty="0">
                <a:solidFill>
                  <a:srgbClr val="009FE3"/>
                </a:solidFill>
              </a:rPr>
            </a:br>
            <a:r>
              <a:rPr lang="nl-NL" dirty="0">
                <a:solidFill>
                  <a:srgbClr val="009FE3"/>
                </a:solidFill>
              </a:rPr>
              <a:t>maken en houden van </a:t>
            </a:r>
            <a:br>
              <a:rPr lang="nl-NL" dirty="0">
                <a:solidFill>
                  <a:srgbClr val="009FE3"/>
                </a:solidFill>
              </a:rPr>
            </a:br>
            <a:r>
              <a:rPr lang="nl-NL" dirty="0">
                <a:solidFill>
                  <a:srgbClr val="009FE3"/>
                </a:solidFill>
              </a:rPr>
              <a:t>alle soorten informatie</a:t>
            </a:r>
            <a:br>
              <a:rPr lang="nl-NL" dirty="0">
                <a:solidFill>
                  <a:srgbClr val="009FE3"/>
                </a:solidFill>
              </a:rPr>
            </a:br>
            <a:r>
              <a:rPr lang="nl-NL" dirty="0">
                <a:solidFill>
                  <a:srgbClr val="009FE3"/>
                </a:solidFill>
              </a:rPr>
              <a:t>voor nu en later</a:t>
            </a:r>
            <a:br>
              <a:rPr lang="nl-NL" dirty="0">
                <a:solidFill>
                  <a:srgbClr val="009FE3"/>
                </a:solidFill>
              </a:rPr>
            </a:br>
            <a:endParaRPr lang="nl-NL" dirty="0">
              <a:solidFill>
                <a:srgbClr val="009FE3"/>
              </a:solidFill>
            </a:endParaRPr>
          </a:p>
        </p:txBody>
      </p:sp>
      <p:pic>
        <p:nvPicPr>
          <p:cNvPr id="4" name="Afbeelding 3">
            <a:extLst>
              <a:ext uri="{FF2B5EF4-FFF2-40B4-BE49-F238E27FC236}">
                <a16:creationId xmlns:a16="http://schemas.microsoft.com/office/drawing/2014/main" id="{D8EB5A8D-D6AB-4042-8EE6-D1B9AC982089}"/>
              </a:ext>
            </a:extLst>
          </p:cNvPr>
          <p:cNvPicPr>
            <a:picLocks noChangeAspect="1"/>
          </p:cNvPicPr>
          <p:nvPr/>
        </p:nvPicPr>
        <p:blipFill>
          <a:blip r:embed="rId6"/>
          <a:stretch>
            <a:fillRect/>
          </a:stretch>
        </p:blipFill>
        <p:spPr>
          <a:xfrm>
            <a:off x="5773419" y="-1191"/>
            <a:ext cx="652218" cy="1255672"/>
          </a:xfrm>
          <a:prstGeom prst="rect">
            <a:avLst/>
          </a:prstGeom>
        </p:spPr>
      </p:pic>
      <p:sp>
        <p:nvSpPr>
          <p:cNvPr id="5" name="Tijdelijke aanduiding voor inhoud 7">
            <a:extLst>
              <a:ext uri="{FF2B5EF4-FFF2-40B4-BE49-F238E27FC236}">
                <a16:creationId xmlns:a16="http://schemas.microsoft.com/office/drawing/2014/main" id="{12589C4A-48F9-4F79-810E-9D05D5C4318F}"/>
              </a:ext>
            </a:extLst>
          </p:cNvPr>
          <p:cNvSpPr txBox="1">
            <a:spLocks/>
          </p:cNvSpPr>
          <p:nvPr/>
        </p:nvSpPr>
        <p:spPr>
          <a:xfrm rot="21416999">
            <a:off x="121103" y="958663"/>
            <a:ext cx="5531215" cy="820554"/>
          </a:xfrm>
          <a:prstGeom prst="roundRect">
            <a:avLst>
              <a:gd name="adj" fmla="val 5750"/>
            </a:avLst>
          </a:prstGeom>
          <a:solidFill>
            <a:schemeClr val="accent5">
              <a:lumMod val="40000"/>
              <a:lumOff val="60000"/>
            </a:schemeClr>
          </a:solidFill>
          <a:ln w="28575">
            <a:solidFill>
              <a:schemeClr val="accent5">
                <a:lumMod val="75000"/>
              </a:schemeClr>
            </a:solidFill>
          </a:ln>
        </p:spPr>
        <p:txBody>
          <a:bodyPr lIns="252000" rIns="2520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5000" b="1" i="0" u="none" strike="noStrike" kern="1200" cap="none" spc="0" normalizeH="0" baseline="0" noProof="0" dirty="0">
                <a:ln>
                  <a:noFill/>
                </a:ln>
                <a:solidFill>
                  <a:srgbClr val="009FE3"/>
                </a:solidFill>
                <a:effectLst/>
                <a:uLnTx/>
                <a:uFillTx/>
                <a:latin typeface="RijksoverheidSansText"/>
                <a:ea typeface="+mn-ea"/>
                <a:cs typeface="+mn-cs"/>
              </a:rPr>
              <a:t>Informatiebeheer</a:t>
            </a:r>
          </a:p>
        </p:txBody>
      </p:sp>
      <p:sp>
        <p:nvSpPr>
          <p:cNvPr id="6" name="Tijdelijke aanduiding voor inhoud 7">
            <a:extLst>
              <a:ext uri="{FF2B5EF4-FFF2-40B4-BE49-F238E27FC236}">
                <a16:creationId xmlns:a16="http://schemas.microsoft.com/office/drawing/2014/main" id="{710ADA00-F6BC-4E21-95E8-B848A024BA03}"/>
              </a:ext>
            </a:extLst>
          </p:cNvPr>
          <p:cNvSpPr txBox="1">
            <a:spLocks/>
          </p:cNvSpPr>
          <p:nvPr/>
        </p:nvSpPr>
        <p:spPr>
          <a:xfrm rot="21416999">
            <a:off x="657731" y="1562711"/>
            <a:ext cx="6982797" cy="820554"/>
          </a:xfrm>
          <a:prstGeom prst="roundRect">
            <a:avLst>
              <a:gd name="adj" fmla="val 5750"/>
            </a:avLst>
          </a:prstGeom>
          <a:solidFill>
            <a:schemeClr val="accent5">
              <a:lumMod val="40000"/>
              <a:lumOff val="60000"/>
            </a:schemeClr>
          </a:solidFill>
          <a:ln w="28575">
            <a:solidFill>
              <a:schemeClr val="accent5">
                <a:lumMod val="75000"/>
              </a:schemeClr>
            </a:solidFill>
          </a:ln>
        </p:spPr>
        <p:txBody>
          <a:bodyPr lIns="252000" rIns="25200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5000" b="1" i="0" u="none" strike="noStrike" kern="1200" cap="none" spc="0" normalizeH="0" baseline="0" noProof="0" dirty="0">
                <a:ln>
                  <a:noFill/>
                </a:ln>
                <a:solidFill>
                  <a:srgbClr val="009FE3"/>
                </a:solidFill>
                <a:effectLst/>
                <a:uLnTx/>
                <a:uFillTx/>
                <a:latin typeface="RijksoverheidSansText"/>
                <a:ea typeface="+mn-ea"/>
                <a:cs typeface="+mn-cs"/>
              </a:rPr>
              <a:t>Informatiehuishouding</a:t>
            </a:r>
          </a:p>
        </p:txBody>
      </p:sp>
    </p:spTree>
    <p:extLst>
      <p:ext uri="{BB962C8B-B14F-4D97-AF65-F5344CB8AC3E}">
        <p14:creationId xmlns:p14="http://schemas.microsoft.com/office/powerpoint/2010/main" val="73646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53F03811-141C-234C-BA0F-DB7515343CAC}"/>
              </a:ext>
            </a:extLst>
          </p:cNvPr>
          <p:cNvSpPr>
            <a:spLocks noGrp="1" noChangeAspect="1"/>
          </p:cNvSpPr>
          <p:nvPr>
            <p:ph type="ctrTitle"/>
          </p:nvPr>
        </p:nvSpPr>
        <p:spPr>
          <a:xfrm>
            <a:off x="684000" y="2725947"/>
            <a:ext cx="5906581" cy="1229542"/>
          </a:xfrm>
        </p:spPr>
        <p:txBody>
          <a:bodyPr/>
          <a:lstStyle/>
          <a:p>
            <a:pPr>
              <a:lnSpc>
                <a:spcPct val="70000"/>
              </a:lnSpc>
            </a:pPr>
            <a:r>
              <a:rPr lang="nl-NL" dirty="0">
                <a:solidFill>
                  <a:srgbClr val="009FE3"/>
                </a:solidFill>
              </a:rPr>
              <a:t>Waarom</a:t>
            </a:r>
            <a:r>
              <a:rPr lang="nl-NL" dirty="0"/>
              <a:t> </a:t>
            </a:r>
            <a:br>
              <a:rPr lang="nl-NL" dirty="0"/>
            </a:br>
            <a:r>
              <a:rPr lang="nl-NL" b="0" dirty="0">
                <a:solidFill>
                  <a:srgbClr val="1E4266"/>
                </a:solidFill>
              </a:rPr>
              <a:t>informatiebeheer?</a:t>
            </a:r>
          </a:p>
        </p:txBody>
      </p:sp>
    </p:spTree>
    <p:extLst>
      <p:ext uri="{BB962C8B-B14F-4D97-AF65-F5344CB8AC3E}">
        <p14:creationId xmlns:p14="http://schemas.microsoft.com/office/powerpoint/2010/main" val="288686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FE3">
            <a:alpha val="20000"/>
          </a:srgbClr>
        </a:solidFill>
        <a:effectLst/>
      </p:bgPr>
    </p:bg>
    <p:spTree>
      <p:nvGrpSpPr>
        <p:cNvPr id="1" name=""/>
        <p:cNvGrpSpPr/>
        <p:nvPr/>
      </p:nvGrpSpPr>
      <p:grpSpPr>
        <a:xfrm>
          <a:off x="0" y="0"/>
          <a:ext cx="0" cy="0"/>
          <a:chOff x="0" y="0"/>
          <a:chExt cx="0" cy="0"/>
        </a:xfrm>
      </p:grpSpPr>
      <p:pic>
        <p:nvPicPr>
          <p:cNvPr id="4" name="slide1">
            <a:hlinkClick r:id="" action="ppaction://media"/>
            <a:extLst>
              <a:ext uri="{FF2B5EF4-FFF2-40B4-BE49-F238E27FC236}">
                <a16:creationId xmlns:a16="http://schemas.microsoft.com/office/drawing/2014/main" id="{2D7D6521-F047-46B4-A261-A86BE344A4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6" name="Afbeelding 6">
            <a:extLst>
              <a:ext uri="{FF2B5EF4-FFF2-40B4-BE49-F238E27FC236}">
                <a16:creationId xmlns:a16="http://schemas.microsoft.com/office/drawing/2014/main" id="{C16F4600-3D60-40DD-86E8-266F19577AC1}"/>
              </a:ext>
            </a:extLst>
          </p:cNvPr>
          <p:cNvPicPr>
            <a:picLocks noChangeAspect="1"/>
          </p:cNvPicPr>
          <p:nvPr/>
        </p:nvPicPr>
        <p:blipFill>
          <a:blip r:embed="rId6"/>
          <a:stretch>
            <a:fillRect/>
          </a:stretch>
        </p:blipFill>
        <p:spPr>
          <a:xfrm>
            <a:off x="5773419" y="-1191"/>
            <a:ext cx="652218" cy="1255672"/>
          </a:xfrm>
          <a:prstGeom prst="rect">
            <a:avLst/>
          </a:prstGeom>
        </p:spPr>
      </p:pic>
    </p:spTree>
    <p:extLst>
      <p:ext uri="{BB962C8B-B14F-4D97-AF65-F5344CB8AC3E}">
        <p14:creationId xmlns:p14="http://schemas.microsoft.com/office/powerpoint/2010/main" val="248325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Blauw">
  <a:themeElements>
    <a:clrScheme name="NA">
      <a:dk1>
        <a:srgbClr val="000000"/>
      </a:dk1>
      <a:lt1>
        <a:srgbClr val="FFFFFF"/>
      </a:lt1>
      <a:dk2>
        <a:srgbClr val="0E6A9C"/>
      </a:dk2>
      <a:lt2>
        <a:srgbClr val="E7E6E6"/>
      </a:lt2>
      <a:accent1>
        <a:srgbClr val="009DE3"/>
      </a:accent1>
      <a:accent2>
        <a:srgbClr val="0E6A9C"/>
      </a:accent2>
      <a:accent3>
        <a:srgbClr val="92CCE7"/>
      </a:accent3>
      <a:accent4>
        <a:srgbClr val="D52B1E"/>
      </a:accent4>
      <a:accent5>
        <a:srgbClr val="EE8D86"/>
      </a:accent5>
      <a:accent6>
        <a:srgbClr val="9A1F16"/>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_Presentatie_zakelijk_BST_V4.potx" id="{814914FC-19AB-44CE-B0EA-64626A43830B}" vid="{E3F5CEBD-ED7A-4AB6-8CB9-9E0F83C8A650}"/>
    </a:ext>
  </a:extLst>
</a:theme>
</file>

<file path=ppt/theme/theme2.xml><?xml version="1.0" encoding="utf-8"?>
<a:theme xmlns:a="http://schemas.openxmlformats.org/drawingml/2006/main" name="3_Blauw">
  <a:themeElements>
    <a:clrScheme name="NA">
      <a:dk1>
        <a:srgbClr val="000000"/>
      </a:dk1>
      <a:lt1>
        <a:srgbClr val="FFFFFF"/>
      </a:lt1>
      <a:dk2>
        <a:srgbClr val="0E6A9C"/>
      </a:dk2>
      <a:lt2>
        <a:srgbClr val="E7E6E6"/>
      </a:lt2>
      <a:accent1>
        <a:srgbClr val="009DE3"/>
      </a:accent1>
      <a:accent2>
        <a:srgbClr val="0E6A9C"/>
      </a:accent2>
      <a:accent3>
        <a:srgbClr val="92CCE7"/>
      </a:accent3>
      <a:accent4>
        <a:srgbClr val="D52B1E"/>
      </a:accent4>
      <a:accent5>
        <a:srgbClr val="EE8D86"/>
      </a:accent5>
      <a:accent6>
        <a:srgbClr val="9A1F16"/>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_Presentatie_zakelijk_BST_V4.potx" id="{814914FC-19AB-44CE-B0EA-64626A43830B}" vid="{E3F5CEBD-ED7A-4AB6-8CB9-9E0F83C8A650}"/>
    </a:ext>
  </a:extLst>
</a:theme>
</file>

<file path=ppt/theme/theme3.xml><?xml version="1.0" encoding="utf-8"?>
<a:theme xmlns:a="http://schemas.openxmlformats.org/drawingml/2006/main" name="Gede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C2DD4EB6-D5D3-F446-A066-EC4442DE8C56}" vid="{098828B2-80C1-9A4E-A1F8-5701470331E9}"/>
    </a:ext>
  </a:extLst>
</a:theme>
</file>

<file path=ppt/theme/theme4.xml><?xml version="1.0" encoding="utf-8"?>
<a:theme xmlns:a="http://schemas.openxmlformats.org/drawingml/2006/main" name="1_Gede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C2DD4EB6-D5D3-F446-A066-EC4442DE8C56}" vid="{098828B2-80C1-9A4E-A1F8-5701470331E9}"/>
    </a:ext>
  </a:extLst>
</a:theme>
</file>

<file path=ppt/theme/theme5.xml><?xml version="1.0" encoding="utf-8"?>
<a:theme xmlns:a="http://schemas.openxmlformats.org/drawingml/2006/main" name="4_Gede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C2DD4EB6-D5D3-F446-A066-EC4442DE8C56}" vid="{098828B2-80C1-9A4E-A1F8-5701470331E9}"/>
    </a:ext>
  </a:extLst>
</a:theme>
</file>

<file path=ppt/theme/theme6.xml><?xml version="1.0" encoding="utf-8"?>
<a:theme xmlns:a="http://schemas.openxmlformats.org/drawingml/2006/main" name="5_Gedeel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A_Zakelijk">
      <a:majorFont>
        <a:latin typeface="RijksoverheidSansHeadingTT"/>
        <a:ea typeface=""/>
        <a:cs typeface=""/>
      </a:majorFont>
      <a:minorFont>
        <a:latin typeface="RijksoverheidSans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4" id="{C2DD4EB6-D5D3-F446-A066-EC4442DE8C56}" vid="{098828B2-80C1-9A4E-A1F8-5701470331E9}"/>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044EF-6D9F-4C14-89B7-0F4BB82DE7EA}"/>
</file>

<file path=customXml/itemProps2.xml><?xml version="1.0" encoding="utf-8"?>
<ds:datastoreItem xmlns:ds="http://schemas.openxmlformats.org/officeDocument/2006/customXml" ds:itemID="{34BB54E9-E68D-4AF0-8DD0-BB8555AF3B7C}"/>
</file>

<file path=docProps/app.xml><?xml version="1.0" encoding="utf-8"?>
<Properties xmlns="http://schemas.openxmlformats.org/officeDocument/2006/extended-properties" xmlns:vt="http://schemas.openxmlformats.org/officeDocument/2006/docPropsVTypes">
  <Template>NA_Presentatie_zakelijk_BST_DEF</Template>
  <TotalTime>4406</TotalTime>
  <Words>1763</Words>
  <Application>Microsoft Office PowerPoint</Application>
  <PresentationFormat>Breedbeeld</PresentationFormat>
  <Paragraphs>217</Paragraphs>
  <Slides>43</Slides>
  <Notes>36</Notes>
  <HiddenSlides>0</HiddenSlides>
  <MMClips>15</MMClips>
  <ScaleCrop>false</ScaleCrop>
  <HeadingPairs>
    <vt:vector size="6" baseType="variant">
      <vt:variant>
        <vt:lpstr>Gebruikte lettertypen</vt:lpstr>
      </vt:variant>
      <vt:variant>
        <vt:i4>5</vt:i4>
      </vt:variant>
      <vt:variant>
        <vt:lpstr>Thema</vt:lpstr>
      </vt:variant>
      <vt:variant>
        <vt:i4>6</vt:i4>
      </vt:variant>
      <vt:variant>
        <vt:lpstr>Diatitels</vt:lpstr>
      </vt:variant>
      <vt:variant>
        <vt:i4>43</vt:i4>
      </vt:variant>
    </vt:vector>
  </HeadingPairs>
  <TitlesOfParts>
    <vt:vector size="54" baseType="lpstr">
      <vt:lpstr>RijksoverheidSansText</vt:lpstr>
      <vt:lpstr>Arial</vt:lpstr>
      <vt:lpstr>Calibri</vt:lpstr>
      <vt:lpstr>RijksoverheidSansHeadingTT</vt:lpstr>
      <vt:lpstr>Verdana</vt:lpstr>
      <vt:lpstr>Blauw</vt:lpstr>
      <vt:lpstr>3_Blauw</vt:lpstr>
      <vt:lpstr>Gedeeld</vt:lpstr>
      <vt:lpstr>1_Gedeeld</vt:lpstr>
      <vt:lpstr>4_Gedeeld</vt:lpstr>
      <vt:lpstr>5_Gedeeld</vt:lpstr>
      <vt:lpstr>Waarom archiveren veel meer is dan archiveren  </vt:lpstr>
      <vt:lpstr>Het Nationaal Archief</vt:lpstr>
      <vt:lpstr>Kwis: missie van het Nationaal Archief?</vt:lpstr>
      <vt:lpstr>Archiveren = ? </vt:lpstr>
      <vt:lpstr>Archiveren = Bewaren van  afgehandelde tekstdocumenten voor later </vt:lpstr>
      <vt:lpstr>Archiveren = Bewaren van  afgehandelde tekstdocumenten voor later </vt:lpstr>
      <vt:lpstr>Archiveren = Duurzaam toegankelijk  maken en houden van  alle soorten informatie voor nu en later </vt:lpstr>
      <vt:lpstr>Waarom  informatiebeheer?</vt:lpstr>
      <vt:lpstr>PowerPoint-presentatie</vt:lpstr>
      <vt:lpstr>PowerPoint-presentatie</vt:lpstr>
      <vt:lpstr>Informatie  is van waarde</vt:lpstr>
      <vt:lpstr>PowerPoint-presentatie</vt:lpstr>
      <vt:lpstr>UWV trekt 5000 boetes in: 'We hadden de gevraagde informatie al'</vt:lpstr>
      <vt:lpstr>Verantwoording</vt:lpstr>
      <vt:lpstr>Enquêtecommissie Tweede Kamer op zoek naar waarheid over Gronings gas</vt:lpstr>
      <vt:lpstr>Rechtszekerheid</vt:lpstr>
      <vt:lpstr>Provincies weten van duizenden veehouders niet of ze juiste stikstofvergunning hebben</vt:lpstr>
      <vt:lpstr>Onderzoek</vt:lpstr>
      <vt:lpstr>Overheid vernietigde eind jaren 90 meters aan adoptiedossiers</vt:lpstr>
      <vt:lpstr>Erfgoed</vt:lpstr>
      <vt:lpstr>De Digitale Stad is nu Unesco-erfgoed: ‘mijlpaal in internetgeschiedenis’</vt:lpstr>
      <vt:lpstr>PowerPoint-presentatie</vt:lpstr>
      <vt:lpstr>Informatiebeheer = Duurzaam toegankelijk  maken en houden van  alle soorten informatie voor nu en later </vt:lpstr>
      <vt:lpstr>Vindbaar</vt:lpstr>
      <vt:lpstr>Beschikbaar</vt:lpstr>
      <vt:lpstr>PowerPoint-presentatie</vt:lpstr>
      <vt:lpstr>PowerPoint-presentatie</vt:lpstr>
      <vt:lpstr>PowerPoint-presentatie</vt:lpstr>
      <vt:lpstr>Toekomstbestendig</vt:lpstr>
      <vt:lpstr>DUTO-kenmerken</vt:lpstr>
      <vt:lpstr>PowerPoint-presentatie</vt:lpstr>
      <vt:lpstr>Alle procesgebonden informatie</vt:lpstr>
      <vt:lpstr>Alle vormen van informatie</vt:lpstr>
      <vt:lpstr>Alles = Alles!</vt:lpstr>
      <vt:lpstr>PowerPoint-presentatie</vt:lpstr>
      <vt:lpstr>PowerPoint-presentatie</vt:lpstr>
      <vt:lpstr>Wat moet er allemaal gebeuren?</vt:lpstr>
      <vt:lpstr>Uitdagingen volgens Inspectie OE</vt:lpstr>
      <vt:lpstr>Traditioneel Verplaatsen naar beheeromgeving</vt:lpstr>
      <vt:lpstr>Alternatief Beheer in de werkomgeving</vt:lpstr>
      <vt:lpstr>Soms nieuwe werkomgeving nodig</vt:lpstr>
      <vt:lpstr>Wanneer: Archiveren by design</vt:lpstr>
      <vt:lpstr>PowerPoint-presentatie</vt:lpstr>
    </vt:vector>
  </TitlesOfParts>
  <Company>Ministerie van OCW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erik.saaman@nationaalarchief.nl</dc:creator>
  <cp:lastModifiedBy>Saaman, Erik</cp:lastModifiedBy>
  <cp:revision>233</cp:revision>
  <cp:lastPrinted>2017-12-07T15:56:18Z</cp:lastPrinted>
  <dcterms:created xsi:type="dcterms:W3CDTF">2018-05-24T07:40:33Z</dcterms:created>
  <dcterms:modified xsi:type="dcterms:W3CDTF">2024-03-25T09:24:13Z</dcterms:modified>
</cp:coreProperties>
</file>