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4029" r:id="rId2"/>
  </p:sldMasterIdLst>
  <p:notesMasterIdLst>
    <p:notesMasterId r:id="rId25"/>
  </p:notesMasterIdLst>
  <p:sldIdLst>
    <p:sldId id="257" r:id="rId3"/>
    <p:sldId id="273" r:id="rId4"/>
    <p:sldId id="280" r:id="rId5"/>
    <p:sldId id="271" r:id="rId6"/>
    <p:sldId id="259" r:id="rId7"/>
    <p:sldId id="260" r:id="rId8"/>
    <p:sldId id="274" r:id="rId9"/>
    <p:sldId id="275" r:id="rId10"/>
    <p:sldId id="276" r:id="rId11"/>
    <p:sldId id="261" r:id="rId12"/>
    <p:sldId id="277" r:id="rId13"/>
    <p:sldId id="262" r:id="rId14"/>
    <p:sldId id="263" r:id="rId15"/>
    <p:sldId id="265" r:id="rId16"/>
    <p:sldId id="266" r:id="rId17"/>
    <p:sldId id="279" r:id="rId18"/>
    <p:sldId id="267" r:id="rId19"/>
    <p:sldId id="268" r:id="rId20"/>
    <p:sldId id="269" r:id="rId21"/>
    <p:sldId id="270" r:id="rId22"/>
    <p:sldId id="278" r:id="rId23"/>
    <p:sldId id="25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C72"/>
    <a:srgbClr val="D52B1E"/>
    <a:srgbClr val="FFC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C9EC-B630-4D55-AA5B-DB2607F1016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38B0-B397-4CF9-B0C1-27B7B272F3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53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7218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hlinkClick r:id="rId2"/>
          </p:cNvPr>
          <p:cNvSpPr/>
          <p:nvPr userDrawn="1"/>
        </p:nvSpPr>
        <p:spPr>
          <a:xfrm>
            <a:off x="1948072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hlinkClick r:id="rId2"/>
            <a:extLst>
              <a:ext uri="{FF2B5EF4-FFF2-40B4-BE49-F238E27FC236}">
                <a16:creationId xmlns:a16="http://schemas.microsoft.com/office/drawing/2014/main" id="{ECD27788-DB5A-6340-CC93-6C24E9BAF5DB}"/>
              </a:ext>
            </a:extLst>
          </p:cNvPr>
          <p:cNvSpPr/>
          <p:nvPr userDrawn="1"/>
        </p:nvSpPr>
        <p:spPr>
          <a:xfrm>
            <a:off x="1948072" y="252248"/>
            <a:ext cx="2171985" cy="39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zwart, schermopname, duisternis&#10;&#10;Automatisch gegenereerde beschrijving">
            <a:extLst>
              <a:ext uri="{FF2B5EF4-FFF2-40B4-BE49-F238E27FC236}">
                <a16:creationId xmlns:a16="http://schemas.microsoft.com/office/drawing/2014/main" id="{A092F5E4-C139-1EB5-4855-40A25D9B9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7239" y="277700"/>
            <a:ext cx="2032914" cy="408100"/>
          </a:xfrm>
          <a:prstGeom prst="rect">
            <a:avLst/>
          </a:prstGeom>
        </p:spPr>
      </p:pic>
      <p:pic>
        <p:nvPicPr>
          <p:cNvPr id="8" name="Afbeelding 7" descr="Afbeelding met Lettertype, logo, tekst, Graphics&#10;&#10;Automatisch gegenereerde beschrijving">
            <a:extLst>
              <a:ext uri="{FF2B5EF4-FFF2-40B4-BE49-F238E27FC236}">
                <a16:creationId xmlns:a16="http://schemas.microsoft.com/office/drawing/2014/main" id="{B4A04F49-0EEC-9385-71EC-65502B3CD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7876" y="5555487"/>
            <a:ext cx="1534124" cy="12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85" y="2537792"/>
            <a:ext cx="7603959" cy="111980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883" y="3657601"/>
            <a:ext cx="7603959" cy="58309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46590" y="5168902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18" name="Tijdelijke aanduiding voor tekst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46590" y="5460653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3" name="Afbeelding 12" descr="Afbeelding met tekst, schrijfmateriaal, pen&#10;&#10;Automatisch gegenereerde beschrijving">
            <a:extLst>
              <a:ext uri="{FF2B5EF4-FFF2-40B4-BE49-F238E27FC236}">
                <a16:creationId xmlns:a16="http://schemas.microsoft.com/office/drawing/2014/main" id="{BA56C5A5-B84B-AA05-A4BF-129629774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6485"/>
            <a:ext cx="11059886" cy="1596545"/>
          </a:xfrm>
          <a:prstGeom prst="rect">
            <a:avLst/>
          </a:prstGeom>
        </p:spPr>
      </p:pic>
      <p:pic>
        <p:nvPicPr>
          <p:cNvPr id="4" name="Afbeelding 3" descr="Afbeelding met Lettertype, logo, tekst, Graphics&#10;&#10;Automatisch gegenereerde beschrijving">
            <a:extLst>
              <a:ext uri="{FF2B5EF4-FFF2-40B4-BE49-F238E27FC236}">
                <a16:creationId xmlns:a16="http://schemas.microsoft.com/office/drawing/2014/main" id="{F5EC452A-5390-4E7A-883F-A83E60042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7876" y="5555487"/>
            <a:ext cx="1534124" cy="12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nd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B9964-8C62-5878-BE4B-275334D0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B46973-9EC4-FC8B-8CFF-18EF9B8F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2AA325-FD51-4D32-2E3F-7F8CFC34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651CB8-B4DB-AC32-E669-B8AAA153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62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Foto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12F2C19-0AA9-65DB-D8A2-93628C43187F}"/>
              </a:ext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944DAE61-B61E-0691-04B8-11F1DB502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6375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028604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5200" y="1663430"/>
            <a:ext cx="5263200" cy="41061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86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Klein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7337B56-969D-A32D-CF25-1F7CC92E8AF7}"/>
              </a:ext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D7D2E909-0F0A-F6CA-757A-BC89E7E224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475200" y="1712068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548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F68B441-1644-4B5B-296D-E667C4474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365125"/>
            <a:ext cx="9143797" cy="1325563"/>
          </a:xfrm>
        </p:spPr>
        <p:txBody>
          <a:bodyPr lIns="0" rIns="0" anchor="t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200" y="1825625"/>
            <a:ext cx="10878600" cy="4351338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5E1B64A-5DCF-9AD9-251A-F350DCBC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B952-756F-4B85-A141-43EA722DF12C}" type="datetimeFigureOut">
              <a:rPr lang="nl-NL"/>
              <a:pPr>
                <a:defRPr/>
              </a:pPr>
              <a:t>28-3-2024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ACBC743-2C5F-F518-12C1-8EE60C88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3D3252E-EE8A-7F43-88C3-EEBE1F32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71EB-ECC1-4049-9774-1AC860EBB16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672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kst_Groot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8C832F1F-02C5-4465-BC37-8F15618E6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31796" b="26035"/>
          <a:stretch>
            <a:fillRect/>
          </a:stretch>
        </p:blipFill>
        <p:spPr bwMode="auto">
          <a:xfrm>
            <a:off x="9104313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450000"/>
            <a:ext cx="9075600" cy="57600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5199" y="1182529"/>
            <a:ext cx="7725217" cy="433305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71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nd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ED1CF-8D0A-CCF8-CA4C-9EF345C5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BC91E2-F66E-1700-986A-787D2135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84DE0-320D-48D5-8B2E-3B2C07518C19}" type="datetimeFigureOut">
              <a:rPr lang="nl-NL" smtClean="0"/>
              <a:pPr>
                <a:defRPr/>
              </a:pPr>
              <a:t>28-3-2024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362D55-B688-7295-7A11-C6612B0F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7A1D9B-2376-D0C1-C762-0C5833C6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47869-05B0-4777-9F03-568A5308C19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14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ia.pleio.nl/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48069" y="642731"/>
            <a:ext cx="9405731" cy="4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F459-F16D-BE42-9FA9-D96D360A15D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>
            <a:hlinkClick r:id="rId6"/>
          </p:cNvPr>
          <p:cNvSpPr/>
          <p:nvPr userDrawn="1"/>
        </p:nvSpPr>
        <p:spPr>
          <a:xfrm>
            <a:off x="1948072" y="252248"/>
            <a:ext cx="2171985" cy="39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zwart, schermopname, duisternis&#10;&#10;Automatisch gegenereerde beschrijving">
            <a:extLst>
              <a:ext uri="{FF2B5EF4-FFF2-40B4-BE49-F238E27FC236}">
                <a16:creationId xmlns:a16="http://schemas.microsoft.com/office/drawing/2014/main" id="{C3B5AFA6-9305-2386-76DD-A1DC94B9E8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47239" y="277700"/>
            <a:ext cx="2032914" cy="408100"/>
          </a:xfrm>
          <a:prstGeom prst="rect">
            <a:avLst/>
          </a:prstGeom>
        </p:spPr>
      </p:pic>
      <p:pic>
        <p:nvPicPr>
          <p:cNvPr id="8" name="Afbeelding 7" descr="Afbeelding met Lettertype, logo, tekst, Graphics&#10;&#10;Automatisch gegenereerde beschrijving">
            <a:extLst>
              <a:ext uri="{FF2B5EF4-FFF2-40B4-BE49-F238E27FC236}">
                <a16:creationId xmlns:a16="http://schemas.microsoft.com/office/drawing/2014/main" id="{ACDA17E3-A80A-1BB5-5BFF-9E284097DA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57876" y="5555487"/>
            <a:ext cx="1534124" cy="12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1" r:id="rId2"/>
    <p:sldLayoutId id="2147489508" r:id="rId3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>
            <a:extLst>
              <a:ext uri="{FF2B5EF4-FFF2-40B4-BE49-F238E27FC236}">
                <a16:creationId xmlns:a16="http://schemas.microsoft.com/office/drawing/2014/main" id="{CA13CEF8-77A1-5A0F-F793-35E05FF67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075" name="Tijdelijke aanduiding voor tekst 2">
            <a:extLst>
              <a:ext uri="{FF2B5EF4-FFF2-40B4-BE49-F238E27FC236}">
                <a16:creationId xmlns:a16="http://schemas.microsoft.com/office/drawing/2014/main" id="{C6EA32AE-B02A-3218-5995-9C6D2A4DE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A757F0-489D-34A3-F4E0-A01142576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0000">
                    <a:tint val="75000"/>
                  </a:srgb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fld id="{E2684DE0-320D-48D5-8B2E-3B2C07518C19}" type="datetimeFigureOut">
              <a:rPr lang="nl-NL"/>
              <a:pPr>
                <a:defRPr/>
              </a:pPr>
              <a:t>28-3-2024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A8A35-7CED-74BE-2A5E-9D9310027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0000">
                    <a:tint val="75000"/>
                  </a:srgb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320B9-6BFC-B353-96FC-D81A2999C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ark Pro Book"/>
              </a:defRPr>
            </a:lvl1pPr>
          </a:lstStyle>
          <a:p>
            <a:pPr>
              <a:defRPr/>
            </a:pPr>
            <a:fld id="{1D847869-05B0-4777-9F03-568A5308C1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2" r:id="rId2"/>
    <p:sldLayoutId id="2147489507" r:id="rId3"/>
    <p:sldLayoutId id="2147489506" r:id="rId4"/>
    <p:sldLayoutId id="214748951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C311E1-D2C8-327B-B490-07AE1699E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000" b="1" dirty="0">
                <a:solidFill>
                  <a:srgbClr val="C01474"/>
                </a:solidFill>
              </a:rPr>
              <a:t>Ogen dicht en publiceer!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773E7C49-2CFC-6E3F-CCC3-4AECDE0B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83" y="3657601"/>
            <a:ext cx="7603959" cy="1511301"/>
          </a:xfrm>
        </p:spPr>
        <p:txBody>
          <a:bodyPr>
            <a:normAutofit/>
          </a:bodyPr>
          <a:lstStyle/>
          <a:p>
            <a:r>
              <a:rPr lang="nl-NL" sz="2400" dirty="0"/>
              <a:t>Zo schrijf je een blog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4371608-9E56-1EC4-9DB2-D731C4F66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Gerdine Kruizinga, 27 maart 2024</a:t>
            </a:r>
          </a:p>
        </p:txBody>
      </p:sp>
    </p:spTree>
    <p:extLst>
      <p:ext uri="{BB962C8B-B14F-4D97-AF65-F5344CB8AC3E}">
        <p14:creationId xmlns:p14="http://schemas.microsoft.com/office/powerpoint/2010/main" val="28274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CC13D-C6D5-1134-A16F-6A53048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Professionele blogdoelen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73553-86DB-2EE8-8CE5-18A34CAE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Jezelf (of je organisatie) als expert neerzetten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Producten en diensten promoten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Aandacht genereren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Voor belangrijke onderwerpen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Voor je (team-)prestaties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Feedback ophalen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Engagement zoeken</a:t>
            </a:r>
          </a:p>
          <a:p>
            <a:pPr lvl="1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7C7DBF-3C06-819E-F97C-DC135893A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7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6A162-6C3C-8EA1-F73C-6017742A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wil je een blog over schrijven?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11CF16-7F65-6902-4A86-66593A0D3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7A3556-3980-01F2-0F18-B408FC7BE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Graphic 4" descr="Chatballon met effen opvulling">
            <a:extLst>
              <a:ext uri="{FF2B5EF4-FFF2-40B4-BE49-F238E27FC236}">
                <a16:creationId xmlns:a16="http://schemas.microsoft.com/office/drawing/2014/main" id="{61708C21-8547-93C2-9760-4D751C1C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5437" y="2006891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15000" t="-9000" r="-2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CC13D-C6D5-1134-A16F-6A53048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Een doel met je blogpost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73553-86DB-2EE8-8CE5-18A34CAE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Informeren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Kennis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Nieuws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Opiniëren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Overtuigen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Activeren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Amuseren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B345C0-30BE-AD80-AD71-A24CDA4B8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(of welke tekst dan ook)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CC13D-C6D5-1134-A16F-6A53048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Kies je 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73553-86DB-2EE8-8CE5-18A34CAEF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1182528"/>
            <a:ext cx="5641565" cy="44181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verhaallijn uitwerken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Iemand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Wilde...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Maar…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Dus…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Toen…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opsomming geven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10 manieren om…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5 voorbeelden van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Deze tools…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Deze mensen moet je kennen als…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4B6C6B-F9E6-0146-7BE4-176A3C5AE950}"/>
              </a:ext>
            </a:extLst>
          </p:cNvPr>
          <p:cNvSpPr txBox="1">
            <a:spLocks/>
          </p:cNvSpPr>
          <p:nvPr/>
        </p:nvSpPr>
        <p:spPr bwMode="auto">
          <a:xfrm>
            <a:off x="6096000" y="1182529"/>
            <a:ext cx="5620801" cy="43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oplossing geven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probleem beschrijven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oplossing geven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stappen beschrijven</a:t>
            </a:r>
          </a:p>
          <a:p>
            <a:pPr lvl="2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Een ontwikkeling beschrijven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Verleden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Toekomst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2A51B-5C4F-C6C1-1EDA-501F7FE6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en structuren op een 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6D9FCD-D55A-7A94-E138-B4C819246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4B47724-76E4-B7F2-8018-FCAFE2B1FBCD}"/>
              </a:ext>
            </a:extLst>
          </p:cNvPr>
          <p:cNvGraphicFramePr>
            <a:graphicFrameLocks noGrp="1"/>
          </p:cNvGraphicFramePr>
          <p:nvPr/>
        </p:nvGraphicFramePr>
        <p:xfrm>
          <a:off x="475198" y="1182527"/>
          <a:ext cx="7716302" cy="50250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2450">
                  <a:extLst>
                    <a:ext uri="{9D8B030D-6E8A-4147-A177-3AD203B41FA5}">
                      <a16:colId xmlns:a16="http://schemas.microsoft.com/office/drawing/2014/main" val="2220386736"/>
                    </a:ext>
                  </a:extLst>
                </a:gridCol>
                <a:gridCol w="2832450">
                  <a:extLst>
                    <a:ext uri="{9D8B030D-6E8A-4147-A177-3AD203B41FA5}">
                      <a16:colId xmlns:a16="http://schemas.microsoft.com/office/drawing/2014/main" val="4208535506"/>
                    </a:ext>
                  </a:extLst>
                </a:gridCol>
                <a:gridCol w="2051402">
                  <a:extLst>
                    <a:ext uri="{9D8B030D-6E8A-4147-A177-3AD203B41FA5}">
                      <a16:colId xmlns:a16="http://schemas.microsoft.com/office/drawing/2014/main" val="1649925382"/>
                    </a:ext>
                  </a:extLst>
                </a:gridCol>
              </a:tblGrid>
              <a:tr h="866611">
                <a:tc>
                  <a:txBody>
                    <a:bodyPr/>
                    <a:lstStyle/>
                    <a:p>
                      <a:r>
                        <a:rPr lang="nl-NL" b="0" dirty="0"/>
                        <a:t>Als expert opstellen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Informeren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Verhaallijn, opsomming, oplossing, ontwikkeling, dagboek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87982"/>
                  </a:ext>
                </a:extLst>
              </a:tr>
              <a:tr h="866611">
                <a:tc>
                  <a:txBody>
                    <a:bodyPr/>
                    <a:lstStyle/>
                    <a:p>
                      <a:r>
                        <a:rPr lang="nl-NL" dirty="0"/>
                        <a:t>Als expert opstellen, feedback ophalen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Opiniëren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Opsomming, ontwikkeling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89789"/>
                  </a:ext>
                </a:extLst>
              </a:tr>
              <a:tr h="866611">
                <a:tc>
                  <a:txBody>
                    <a:bodyPr/>
                    <a:lstStyle/>
                    <a:p>
                      <a:r>
                        <a:rPr lang="nl-NL" dirty="0"/>
                        <a:t>Feedback ophalen,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Overtuigen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Verhaallijn, opsomming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07030"/>
                  </a:ext>
                </a:extLst>
              </a:tr>
              <a:tr h="866611">
                <a:tc>
                  <a:txBody>
                    <a:bodyPr/>
                    <a:lstStyle/>
                    <a:p>
                      <a:r>
                        <a:rPr lang="nl-NL" dirty="0"/>
                        <a:t>Promotie, </a:t>
                      </a:r>
                    </a:p>
                    <a:p>
                      <a:r>
                        <a:rPr lang="nl-NL" dirty="0"/>
                        <a:t>aandacht genereren,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Activeren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Verhaallijn, oplossing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909951"/>
                  </a:ext>
                </a:extLst>
              </a:tr>
              <a:tr h="866611">
                <a:tc>
                  <a:txBody>
                    <a:bodyPr/>
                    <a:lstStyle/>
                    <a:p>
                      <a:r>
                        <a:rPr lang="nl-NL" dirty="0"/>
                        <a:t>Promotie, </a:t>
                      </a:r>
                    </a:p>
                    <a:p>
                      <a:r>
                        <a:rPr lang="nl-NL" dirty="0"/>
                        <a:t>aandacht generen,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Amuseren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Verhaallijn, dagboek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66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35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59583-ECD6-3156-24D8-CF642030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BBB23-0B5B-64E8-FB4F-7B910243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Kies je doelen </a:t>
            </a:r>
          </a:p>
          <a:p>
            <a:r>
              <a:rPr lang="nl-NL" dirty="0">
                <a:solidFill>
                  <a:schemeClr val="tx2"/>
                </a:solidFill>
              </a:rPr>
              <a:t>Kies je onderwerp</a:t>
            </a:r>
          </a:p>
          <a:p>
            <a:r>
              <a:rPr lang="nl-NL" dirty="0">
                <a:solidFill>
                  <a:schemeClr val="tx2"/>
                </a:solidFill>
              </a:rPr>
              <a:t>Kies je structuur</a:t>
            </a:r>
          </a:p>
          <a:p>
            <a:r>
              <a:rPr lang="nl-NL" dirty="0">
                <a:solidFill>
                  <a:schemeClr val="tx2"/>
                </a:solidFill>
              </a:rPr>
              <a:t>Schrijf je inleiding (320 tekens)</a:t>
            </a:r>
          </a:p>
          <a:p>
            <a:pPr lvl="1"/>
            <a:r>
              <a:rPr lang="nl-NL" dirty="0"/>
              <a:t>Vertel wat je gaat vertellen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“In dit blog leg ik uit welke twee uitgangspunten van belang zijn bij onderzoek naar </a:t>
            </a:r>
            <a:r>
              <a:rPr lang="nl-NL" dirty="0" err="1">
                <a:solidFill>
                  <a:schemeClr val="tx2"/>
                </a:solidFill>
              </a:rPr>
              <a:t>preserveringsmogelijkheden</a:t>
            </a:r>
            <a:r>
              <a:rPr lang="nl-NL" dirty="0">
                <a:solidFill>
                  <a:schemeClr val="tx2"/>
                </a:solidFill>
              </a:rPr>
              <a:t>.”</a:t>
            </a:r>
          </a:p>
          <a:p>
            <a:pPr lvl="1"/>
            <a:r>
              <a:rPr lang="nl-NL" dirty="0"/>
              <a:t>Of vertel waarom je onderwerp belangrijk is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“Als we niets doen tegen klimaatverandering, hebben we over een tijdje geen leefbare wereld meer.”</a:t>
            </a:r>
          </a:p>
          <a:p>
            <a:pPr lvl="1"/>
            <a:r>
              <a:rPr lang="nl-NL" dirty="0"/>
              <a:t>Of begin met een beschrijving van een concrete situatie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“Bijna liet mijn collega het archiefstuk uit handen vallen. ‘Het zit vol papiervisjes!’ riep ze in paniek.”</a:t>
            </a:r>
          </a:p>
        </p:txBody>
      </p:sp>
    </p:spTree>
    <p:extLst>
      <p:ext uri="{BB962C8B-B14F-4D97-AF65-F5344CB8AC3E}">
        <p14:creationId xmlns:p14="http://schemas.microsoft.com/office/powerpoint/2010/main" val="13735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59583-ECD6-3156-24D8-CF642030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BBB23-0B5B-64E8-FB4F-7B910243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Kies je doelen </a:t>
            </a:r>
          </a:p>
          <a:p>
            <a:r>
              <a:rPr lang="nl-NL" dirty="0">
                <a:solidFill>
                  <a:schemeClr val="tx2"/>
                </a:solidFill>
              </a:rPr>
              <a:t>Kies je onderwerp</a:t>
            </a:r>
          </a:p>
          <a:p>
            <a:r>
              <a:rPr lang="nl-NL" dirty="0">
                <a:solidFill>
                  <a:schemeClr val="tx2"/>
                </a:solidFill>
              </a:rPr>
              <a:t>Kies je structuur</a:t>
            </a:r>
          </a:p>
          <a:p>
            <a:r>
              <a:rPr lang="nl-NL" dirty="0">
                <a:solidFill>
                  <a:schemeClr val="tx2"/>
                </a:solidFill>
              </a:rPr>
              <a:t>Schrijf je inleiding (320 tekens)</a:t>
            </a:r>
          </a:p>
          <a:p>
            <a:r>
              <a:rPr lang="nl-NL" dirty="0"/>
              <a:t>Schrijf je blog</a:t>
            </a:r>
          </a:p>
          <a:p>
            <a:r>
              <a:rPr lang="nl-NL" dirty="0"/>
              <a:t>Vraag je (communicatie-)collega’s om feedback</a:t>
            </a:r>
          </a:p>
          <a:p>
            <a:r>
              <a:rPr lang="nl-NL" dirty="0"/>
              <a:t>Ogen dicht en publiceer!</a:t>
            </a:r>
          </a:p>
          <a:p>
            <a:r>
              <a:rPr lang="nl-NL" dirty="0"/>
              <a:t>Deel je blog op je </a:t>
            </a:r>
            <a:r>
              <a:rPr lang="nl-NL" dirty="0" err="1"/>
              <a:t>social</a:t>
            </a:r>
            <a:r>
              <a:rPr lang="nl-NL" dirty="0"/>
              <a:t> kanalen</a:t>
            </a:r>
          </a:p>
          <a:p>
            <a:r>
              <a:rPr lang="nl-NL" dirty="0"/>
              <a:t>Beantwoord de reacties</a:t>
            </a:r>
          </a:p>
        </p:txBody>
      </p:sp>
    </p:spTree>
    <p:extLst>
      <p:ext uri="{BB962C8B-B14F-4D97-AF65-F5344CB8AC3E}">
        <p14:creationId xmlns:p14="http://schemas.microsoft.com/office/powerpoint/2010/main" val="339076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73A0F-6F12-46B1-F093-CFC2AFBA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 kers op de taart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330339-33DE-4427-B591-9A5CA14C4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>
                <a:solidFill>
                  <a:schemeClr val="tx2"/>
                </a:solidFill>
              </a:rPr>
              <a:t>Plaats er een aantrekkelijke afbeelding bij:</a:t>
            </a:r>
          </a:p>
          <a:p>
            <a:pPr lvl="1"/>
            <a:r>
              <a:rPr lang="nl-NL" dirty="0"/>
              <a:t>Pexels.com</a:t>
            </a:r>
          </a:p>
          <a:p>
            <a:pPr lvl="1"/>
            <a:r>
              <a:rPr lang="nl-NL" dirty="0"/>
              <a:t>Pixabay.com</a:t>
            </a:r>
          </a:p>
          <a:p>
            <a:pPr lvl="1"/>
            <a:r>
              <a:rPr lang="nl-NL" dirty="0"/>
              <a:t>Unsplash.com</a:t>
            </a:r>
          </a:p>
          <a:p>
            <a:pPr lvl="1"/>
            <a:r>
              <a:rPr lang="nl-NL" dirty="0"/>
              <a:t>Eigen collectie</a:t>
            </a:r>
          </a:p>
          <a:p>
            <a:r>
              <a:rPr lang="nl-NL" dirty="0">
                <a:solidFill>
                  <a:schemeClr val="tx2"/>
                </a:solidFill>
              </a:rPr>
              <a:t>Structureer je tekst, denk aan:</a:t>
            </a:r>
          </a:p>
          <a:p>
            <a:pPr lvl="1"/>
            <a:r>
              <a:rPr lang="nl-NL" dirty="0"/>
              <a:t>alinea’s</a:t>
            </a:r>
          </a:p>
          <a:p>
            <a:pPr lvl="1"/>
            <a:r>
              <a:rPr lang="nl-NL" dirty="0"/>
              <a:t>tussenkopjes</a:t>
            </a:r>
          </a:p>
          <a:p>
            <a:pPr lvl="1"/>
            <a:r>
              <a:rPr lang="nl-NL" dirty="0"/>
              <a:t>opsommingen</a:t>
            </a:r>
          </a:p>
          <a:p>
            <a:pPr lvl="1"/>
            <a:r>
              <a:rPr lang="nl-NL" i="1" dirty="0" err="1"/>
              <a:t>streamers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EECF95-87BE-4583-09D4-9C7E2B835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4BF16-E0C1-9227-CA38-274D72A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je vastloopt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C977F0-E24D-C0C7-786B-2D43E67E5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Interview jezelf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Neem jezelf op terwijl je een (denkbeeldige) collega je idee uitlegt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Schrijf samen met een collega – ping </a:t>
            </a:r>
            <a:r>
              <a:rPr lang="nl-NL" dirty="0" err="1"/>
              <a:t>pong</a:t>
            </a:r>
            <a:r>
              <a:rPr lang="nl-NL" dirty="0"/>
              <a:t> ‘m heen en weer tot je tevreden bent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400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CC711-FEE8-944E-D636-207D6A6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Schrijftips die altijd 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A25816-8145-2698-F90B-04E17E46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Wissel korte en lange zinnen af</a:t>
            </a:r>
          </a:p>
          <a:p>
            <a:pPr marL="457200" lvl="1" indent="0">
              <a:buNone/>
            </a:pPr>
            <a:r>
              <a:rPr lang="nl-NL" dirty="0"/>
              <a:t>“Archiveren. Iedereen heeft er wel een beeld bij. Maar zodra je het woord preserveren in de mond neemt beginnen de wenkbrauwen te fronsen. </a:t>
            </a:r>
            <a:r>
              <a:rPr lang="nl-NL" dirty="0" err="1"/>
              <a:t>Preser</a:t>
            </a:r>
            <a:r>
              <a:rPr lang="nl-NL" dirty="0"/>
              <a:t>-wat?”</a:t>
            </a:r>
          </a:p>
          <a:p>
            <a:r>
              <a:rPr lang="nl-NL" dirty="0">
                <a:solidFill>
                  <a:schemeClr val="tx2"/>
                </a:solidFill>
              </a:rPr>
              <a:t>Schrijf actief</a:t>
            </a:r>
          </a:p>
          <a:p>
            <a:pPr lvl="1">
              <a:buFont typeface="Verdana" panose="020B0604030504040204" pitchFamily="34" charset="0"/>
              <a:buChar char="Χ"/>
            </a:pPr>
            <a:r>
              <a:rPr lang="nl-NL" dirty="0"/>
              <a:t>“Er wordt de laatste jaren veel onderzoek gedaan door Instituut X.”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“Instituut X doet de laatste jaren veel onderzoek.”</a:t>
            </a:r>
          </a:p>
          <a:p>
            <a:r>
              <a:rPr lang="nl-NL" dirty="0">
                <a:solidFill>
                  <a:schemeClr val="tx2"/>
                </a:solidFill>
              </a:rPr>
              <a:t>Geef voorbeelden</a:t>
            </a:r>
          </a:p>
          <a:p>
            <a:pPr marL="457200" lvl="1" indent="0">
              <a:buNone/>
            </a:pPr>
            <a:r>
              <a:rPr lang="nl-NL" dirty="0"/>
              <a:t>“Denk ook eens aan..”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09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101C533-6017-58C1-B58A-A4135264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1026" name="Picture 2" descr="Geen ALT-tekst opgegeven voor deze afbeelding">
            <a:extLst>
              <a:ext uri="{FF2B5EF4-FFF2-40B4-BE49-F238E27FC236}">
                <a16:creationId xmlns:a16="http://schemas.microsoft.com/office/drawing/2014/main" id="{FEBF2232-73EA-FD01-D80E-082A01AC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2" y="2154886"/>
            <a:ext cx="3087426" cy="27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en ALT-tekst opgegeven voor deze afbeelding">
            <a:extLst>
              <a:ext uri="{FF2B5EF4-FFF2-40B4-BE49-F238E27FC236}">
                <a16:creationId xmlns:a16="http://schemas.microsoft.com/office/drawing/2014/main" id="{C2DC7827-477C-C82A-8770-E6535E2F7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/>
          <a:stretch/>
        </p:blipFill>
        <p:spPr bwMode="auto">
          <a:xfrm>
            <a:off x="2381249" y="2154886"/>
            <a:ext cx="3416173" cy="27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CC711-FEE8-944E-D636-207D6A6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Spice</a:t>
            </a:r>
            <a:r>
              <a:rPr lang="nl-NL" b="1" dirty="0"/>
              <a:t> </a:t>
            </a:r>
            <a:r>
              <a:rPr lang="nl-NL" b="1" dirty="0" err="1"/>
              <a:t>it</a:t>
            </a:r>
            <a:r>
              <a:rPr lang="nl-NL" b="1" dirty="0"/>
              <a:t> up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A25816-8145-2698-F90B-04E17E46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Vertel een anekdote</a:t>
            </a:r>
          </a:p>
          <a:p>
            <a:pPr lvl="1"/>
            <a:r>
              <a:rPr lang="nl-NL" dirty="0"/>
              <a:t>“Toen ik laatst de ingang van het Nationaal Archief zocht…”</a:t>
            </a:r>
          </a:p>
          <a:p>
            <a:r>
              <a:rPr lang="nl-NL" dirty="0">
                <a:solidFill>
                  <a:schemeClr val="tx2"/>
                </a:solidFill>
              </a:rPr>
              <a:t>Speel met clichés </a:t>
            </a:r>
          </a:p>
          <a:p>
            <a:pPr lvl="1"/>
            <a:r>
              <a:rPr lang="nl-NL" dirty="0"/>
              <a:t> “Als typische architect sta ik bekend om…”</a:t>
            </a:r>
          </a:p>
          <a:p>
            <a:r>
              <a:rPr lang="nl-NL" dirty="0">
                <a:solidFill>
                  <a:schemeClr val="tx2"/>
                </a:solidFill>
              </a:rPr>
              <a:t>Doe een stevige uitspraak (en nuanceer ‘m pas in de laatste zin. Of niet)</a:t>
            </a:r>
          </a:p>
          <a:p>
            <a:pPr lvl="1"/>
            <a:r>
              <a:rPr lang="nl-NL" dirty="0"/>
              <a:t>“Magneetband? Kan je het beter meteen weggooien.”</a:t>
            </a:r>
          </a:p>
          <a:p>
            <a:r>
              <a:rPr lang="nl-NL" dirty="0">
                <a:solidFill>
                  <a:schemeClr val="tx2"/>
                </a:solidFill>
              </a:rPr>
              <a:t>Gebruik metaforen</a:t>
            </a:r>
          </a:p>
          <a:p>
            <a:pPr lvl="1"/>
            <a:r>
              <a:rPr lang="nl-NL" dirty="0"/>
              <a:t>“Een archiefdoos is als een koelkast – langer bewaren kan wel, voor altijd bewaren is een heel ander verhaal.”</a:t>
            </a:r>
          </a:p>
        </p:txBody>
      </p:sp>
    </p:spTree>
    <p:extLst>
      <p:ext uri="{BB962C8B-B14F-4D97-AF65-F5344CB8AC3E}">
        <p14:creationId xmlns:p14="http://schemas.microsoft.com/office/powerpoint/2010/main" val="2077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0A81-034B-C0BA-F596-5CB7EF6A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Maar… </a:t>
            </a:r>
            <a:r>
              <a:rPr lang="nl-NL" b="1" dirty="0" err="1"/>
              <a:t>ChatGPT</a:t>
            </a:r>
            <a:r>
              <a:rPr lang="nl-NL" b="1" dirty="0"/>
              <a:t> kan toch mijn blog schrijven?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C20D57-4670-B55C-0D16-835D38FF1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701434"/>
            <a:ext cx="5263200" cy="40244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Geef me vijf </a:t>
            </a:r>
            <a:r>
              <a:rPr lang="nl-NL" dirty="0" err="1"/>
              <a:t>subonderwerpen</a:t>
            </a:r>
            <a:r>
              <a:rPr lang="nl-NL" dirty="0"/>
              <a:t> van mijn onderwerp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Geef me drie invalshoeken om dit onderwerp in te leiden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Geef me een voorbeeld van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Zet deze zin eens om in B1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Verzin een tussenkopje voor deze alinea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Geef me de kernzinnen van deze tekst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D9D216-99ED-6FF3-158F-CD76C6D54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952404"/>
            <a:ext cx="5263200" cy="717254"/>
          </a:xfrm>
        </p:spPr>
        <p:txBody>
          <a:bodyPr/>
          <a:lstStyle/>
          <a:p>
            <a:r>
              <a:rPr lang="nl-NL" dirty="0"/>
              <a:t>Wat ik wél aan Chat zou vragen:</a:t>
            </a:r>
          </a:p>
        </p:txBody>
      </p:sp>
    </p:spTree>
    <p:extLst>
      <p:ext uri="{BB962C8B-B14F-4D97-AF65-F5344CB8AC3E}">
        <p14:creationId xmlns:p14="http://schemas.microsoft.com/office/powerpoint/2010/main" val="27149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54A034D-ABD2-B3AD-562F-8B59A4093326}"/>
              </a:ext>
            </a:extLst>
          </p:cNvPr>
          <p:cNvSpPr/>
          <p:nvPr/>
        </p:nvSpPr>
        <p:spPr>
          <a:xfrm>
            <a:off x="10089931" y="4535214"/>
            <a:ext cx="2102069" cy="232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ndertitel 7">
            <a:extLst>
              <a:ext uri="{FF2B5EF4-FFF2-40B4-BE49-F238E27FC236}">
                <a16:creationId xmlns:a16="http://schemas.microsoft.com/office/drawing/2014/main" id="{652D575C-BE81-9E6E-0C22-2ADCF59B978A}"/>
              </a:ext>
            </a:extLst>
          </p:cNvPr>
          <p:cNvSpPr txBox="1">
            <a:spLocks/>
          </p:cNvSpPr>
          <p:nvPr/>
        </p:nvSpPr>
        <p:spPr>
          <a:xfrm>
            <a:off x="2146557" y="5348672"/>
            <a:ext cx="8479002" cy="135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/>
              <a:t>E-depot – De grenzen vervagen </a:t>
            </a:r>
          </a:p>
        </p:txBody>
      </p:sp>
      <p:pic>
        <p:nvPicPr>
          <p:cNvPr id="3" name="Afbeelding 2" descr="Afbeelding met patroon, Lila, Creatieve kunsten, kunst&#10;&#10;Automatisch gegenereerde beschrijving">
            <a:extLst>
              <a:ext uri="{FF2B5EF4-FFF2-40B4-BE49-F238E27FC236}">
                <a16:creationId xmlns:a16="http://schemas.microsoft.com/office/drawing/2014/main" id="{446E3959-E5F8-4249-D1BA-77848096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1547812"/>
            <a:ext cx="3762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FD5AAB4-6FD2-E075-4488-90D0EAD6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8" name="Graphic 7" descr="Vrouwelijke kantoormedewerker met effen opvulling">
            <a:extLst>
              <a:ext uri="{FF2B5EF4-FFF2-40B4-BE49-F238E27FC236}">
                <a16:creationId xmlns:a16="http://schemas.microsoft.com/office/drawing/2014/main" id="{3AE1E816-1EB7-5CBA-8279-122DAD58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596" y="2673000"/>
            <a:ext cx="1512000" cy="1512000"/>
          </a:xfrm>
          <a:prstGeom prst="rect">
            <a:avLst/>
          </a:prstGeom>
        </p:spPr>
      </p:pic>
      <p:pic>
        <p:nvPicPr>
          <p:cNvPr id="12" name="Graphic 11" descr="Inchecken met effen opvulling">
            <a:extLst>
              <a:ext uri="{FF2B5EF4-FFF2-40B4-BE49-F238E27FC236}">
                <a16:creationId xmlns:a16="http://schemas.microsoft.com/office/drawing/2014/main" id="{D6979DC7-F98D-5CD8-2882-66BB18859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2880" y="2673000"/>
            <a:ext cx="1512000" cy="1512000"/>
          </a:xfrm>
          <a:prstGeom prst="rect">
            <a:avLst/>
          </a:prstGeom>
        </p:spPr>
      </p:pic>
      <p:pic>
        <p:nvPicPr>
          <p:cNvPr id="14" name="Graphic 13" descr="Internet met effen opvulling">
            <a:extLst>
              <a:ext uri="{FF2B5EF4-FFF2-40B4-BE49-F238E27FC236}">
                <a16:creationId xmlns:a16="http://schemas.microsoft.com/office/drawing/2014/main" id="{C63B150E-1566-2A30-BC3C-17F351331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5164" y="2673000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>
            <a:extLst>
              <a:ext uri="{FF2B5EF4-FFF2-40B4-BE49-F238E27FC236}">
                <a16:creationId xmlns:a16="http://schemas.microsoft.com/office/drawing/2014/main" id="{26FD3471-3108-99B4-E864-77021C7EEB32}"/>
              </a:ext>
            </a:extLst>
          </p:cNvPr>
          <p:cNvSpPr txBox="1">
            <a:spLocks/>
          </p:cNvSpPr>
          <p:nvPr/>
        </p:nvSpPr>
        <p:spPr bwMode="auto">
          <a:xfrm>
            <a:off x="7604760" y="382270"/>
            <a:ext cx="3622040" cy="49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4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voelt zich wel eens zo?</a:t>
            </a:r>
          </a:p>
        </p:txBody>
      </p:sp>
      <p:pic>
        <p:nvPicPr>
          <p:cNvPr id="40" name="Graphic 39" descr="Hart met effen opvulling">
            <a:extLst>
              <a:ext uri="{FF2B5EF4-FFF2-40B4-BE49-F238E27FC236}">
                <a16:creationId xmlns:a16="http://schemas.microsoft.com/office/drawing/2014/main" id="{BC5EE7F3-3A06-E047-113F-C2D70792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25" y="739775"/>
            <a:ext cx="914400" cy="914400"/>
          </a:xfrm>
          <a:prstGeom prst="rect">
            <a:avLst/>
          </a:prstGeom>
        </p:spPr>
      </p:pic>
      <p:pic>
        <p:nvPicPr>
          <p:cNvPr id="41" name="Graphic 40" descr="Verrast gezicht met effen opvulling met effen opvulling">
            <a:extLst>
              <a:ext uri="{FF2B5EF4-FFF2-40B4-BE49-F238E27FC236}">
                <a16:creationId xmlns:a16="http://schemas.microsoft.com/office/drawing/2014/main" id="{5386AD8E-B703-3275-D234-B65F28DCD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25" y="1955800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FDDB68-1A75-D387-202C-B9B46D77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08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7239000" ty="-25400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>
            <a:extLst>
              <a:ext uri="{FF2B5EF4-FFF2-40B4-BE49-F238E27FC236}">
                <a16:creationId xmlns:a16="http://schemas.microsoft.com/office/drawing/2014/main" id="{26FD3471-3108-99B4-E864-77021C7EEB32}"/>
              </a:ext>
            </a:extLst>
          </p:cNvPr>
          <p:cNvSpPr txBox="1">
            <a:spLocks/>
          </p:cNvSpPr>
          <p:nvPr/>
        </p:nvSpPr>
        <p:spPr bwMode="auto">
          <a:xfrm>
            <a:off x="4201160" y="1882140"/>
            <a:ext cx="7152640" cy="49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4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“Bloggen?</a:t>
            </a:r>
          </a:p>
          <a:p>
            <a:pPr marL="0" indent="0" algn="r">
              <a:buNone/>
            </a:pPr>
            <a:r>
              <a:rPr lang="nl-NL" sz="4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 weg, ik moet</a:t>
            </a:r>
          </a:p>
          <a:p>
            <a:pPr marL="0" indent="0" algn="r">
              <a:buNone/>
            </a:pPr>
            <a:r>
              <a:rPr lang="nl-NL" sz="4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 het werk!”</a:t>
            </a:r>
          </a:p>
        </p:txBody>
      </p:sp>
      <p:pic>
        <p:nvPicPr>
          <p:cNvPr id="3" name="Graphic 2" descr="Hart met effen opvulling">
            <a:extLst>
              <a:ext uri="{FF2B5EF4-FFF2-40B4-BE49-F238E27FC236}">
                <a16:creationId xmlns:a16="http://schemas.microsoft.com/office/drawing/2014/main" id="{6A023FE6-C9F4-D0FF-2573-0309359D1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3475" y="641350"/>
            <a:ext cx="914400" cy="914400"/>
          </a:xfrm>
          <a:prstGeom prst="rect">
            <a:avLst/>
          </a:prstGeom>
        </p:spPr>
      </p:pic>
      <p:pic>
        <p:nvPicPr>
          <p:cNvPr id="4" name="Graphic 3" descr="Verrast gezicht met effen opvulling met effen opvulling">
            <a:extLst>
              <a:ext uri="{FF2B5EF4-FFF2-40B4-BE49-F238E27FC236}">
                <a16:creationId xmlns:a16="http://schemas.microsoft.com/office/drawing/2014/main" id="{C1132C7B-532E-9A4A-8BAC-53EBDB333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3475" y="1857375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77951-EDF3-8B58-DAEB-52E2D11E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8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6286E-2510-6EB6-6F8F-6A127DCE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Wat is een blog?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D41DE-6538-CEA8-E94D-220E86CEF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Persoonlijk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Je ‘kunt er iets mee’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ook wel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Reactiemogelijkheid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Enige regelmaat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EC2657-E2AC-F639-22B4-3985ED953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9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8ED61C29-F8CA-564F-2BFC-5AAFDA96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D0F07F-40D1-80BA-C2AC-B399444C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9"/>
          <a:stretch/>
        </p:blipFill>
        <p:spPr>
          <a:xfrm>
            <a:off x="475200" y="1436649"/>
            <a:ext cx="11220450" cy="3984702"/>
          </a:xfrm>
          <a:prstGeom prst="rect">
            <a:avLst/>
          </a:prstGeom>
        </p:spPr>
      </p:pic>
      <p:pic>
        <p:nvPicPr>
          <p:cNvPr id="12" name="Tijdelijke aanduiding voor inhoud 7" descr="Een plons">
            <a:extLst>
              <a:ext uri="{FF2B5EF4-FFF2-40B4-BE49-F238E27FC236}">
                <a16:creationId xmlns:a16="http://schemas.microsoft.com/office/drawing/2014/main" id="{1F01CC3C-EB7F-0934-465C-BCD1D49F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9206">
            <a:off x="7522726" y="2599836"/>
            <a:ext cx="3605000" cy="16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1EDC6-10A5-1970-3A79-00FE41C4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088" y="2178844"/>
            <a:ext cx="6981825" cy="2500313"/>
          </a:xfrm>
        </p:spPr>
        <p:txBody>
          <a:bodyPr/>
          <a:lstStyle/>
          <a:p>
            <a:pPr algn="ctr"/>
            <a:r>
              <a:rPr lang="nl-NL" sz="5400" b="1" dirty="0">
                <a:solidFill>
                  <a:srgbClr val="D52B1E"/>
                </a:solidFill>
              </a:rPr>
              <a:t>goed genoeg</a:t>
            </a:r>
            <a:br>
              <a:rPr lang="nl-NL" sz="5400" b="1" dirty="0">
                <a:solidFill>
                  <a:srgbClr val="D52B1E"/>
                </a:solidFill>
              </a:rPr>
            </a:br>
            <a:r>
              <a:rPr lang="nl-NL" sz="5400" b="1" dirty="0">
                <a:solidFill>
                  <a:srgbClr val="D52B1E"/>
                </a:solidFill>
              </a:rPr>
              <a:t>is</a:t>
            </a:r>
            <a:br>
              <a:rPr lang="nl-NL" sz="5400" b="1" dirty="0">
                <a:solidFill>
                  <a:srgbClr val="D52B1E"/>
                </a:solidFill>
              </a:rPr>
            </a:br>
            <a:r>
              <a:rPr lang="nl-NL" sz="5400" b="1" dirty="0"/>
              <a:t>goed genoeg</a:t>
            </a:r>
          </a:p>
        </p:txBody>
      </p:sp>
    </p:spTree>
    <p:extLst>
      <p:ext uri="{BB962C8B-B14F-4D97-AF65-F5344CB8AC3E}">
        <p14:creationId xmlns:p14="http://schemas.microsoft.com/office/powerpoint/2010/main" val="300951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6A162-6C3C-8EA1-F73C-6017742A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wil je een blog over lezen?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11CF16-7F65-6902-4A86-66593A0D3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vraag beantwoord krijgen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dilemma toegelicht krijgen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praktijkvoorbeeld krijgen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stappenplan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verslag 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context uitgelegd krijgen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laatste stand van zaken weten</a:t>
            </a:r>
          </a:p>
          <a:p>
            <a:r>
              <a:rPr lang="nl-NL" dirty="0">
                <a:solidFill>
                  <a:schemeClr val="accent1"/>
                </a:solidFill>
              </a:rPr>
              <a:t>over… | van…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7A3556-3980-01F2-0F18-B408FC7BE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wil graag…	</a:t>
            </a:r>
          </a:p>
        </p:txBody>
      </p:sp>
      <p:pic>
        <p:nvPicPr>
          <p:cNvPr id="6" name="Graphic 5" descr="Chatballon met effen opvulling">
            <a:extLst>
              <a:ext uri="{FF2B5EF4-FFF2-40B4-BE49-F238E27FC236}">
                <a16:creationId xmlns:a16="http://schemas.microsoft.com/office/drawing/2014/main" id="{B4B5FD2C-34EA-8FF9-FD9C-943E054A9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5437" y="2006891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Presentatie Algemeen Nationaal Archief - Nederlands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A70D61"/>
      </a:accent4>
      <a:accent5>
        <a:srgbClr val="C70E5D"/>
      </a:accent5>
      <a:accent6>
        <a:srgbClr val="EF95CC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Publiek_V3.potx" id="{B9376726-9FFA-4BC6-A308-2F72614229A1}" vid="{BC85156F-0EFB-4FD0-A055-488CF705320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04E36-C021-4206-83DB-159721784EDE}"/>
</file>

<file path=customXml/itemProps2.xml><?xml version="1.0" encoding="utf-8"?>
<ds:datastoreItem xmlns:ds="http://schemas.openxmlformats.org/officeDocument/2006/customXml" ds:itemID="{EB23C0DA-DCA8-46ED-893C-97ECD8040431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708</Words>
  <Application>Microsoft Office PowerPoint</Application>
  <PresentationFormat>Breedbeeld</PresentationFormat>
  <Paragraphs>161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Mark Pro Book</vt:lpstr>
      <vt:lpstr>Verdana</vt:lpstr>
      <vt:lpstr>Wingdings</vt:lpstr>
      <vt:lpstr>Office-thema</vt:lpstr>
      <vt:lpstr>4_Presentatie Algemeen Nationaal Archief - Nederlands</vt:lpstr>
      <vt:lpstr>Ogen dicht en publiceer!</vt:lpstr>
      <vt:lpstr>PowerPoint-presentatie</vt:lpstr>
      <vt:lpstr>PowerPoint-presentatie</vt:lpstr>
      <vt:lpstr>PowerPoint-presentatie</vt:lpstr>
      <vt:lpstr>PowerPoint-presentatie</vt:lpstr>
      <vt:lpstr>Wat is een blog?</vt:lpstr>
      <vt:lpstr>PowerPoint-presentatie</vt:lpstr>
      <vt:lpstr>goed genoeg is goed genoeg</vt:lpstr>
      <vt:lpstr>Waar wil je een blog over lezen?</vt:lpstr>
      <vt:lpstr>Professionele blogdoelen</vt:lpstr>
      <vt:lpstr>Waar wil je een blog over schrijven?</vt:lpstr>
      <vt:lpstr>Een doel met je blogpost</vt:lpstr>
      <vt:lpstr>Kies je structuur</vt:lpstr>
      <vt:lpstr>Doelen en structuren op een rij</vt:lpstr>
      <vt:lpstr>Aan de slag!</vt:lpstr>
      <vt:lpstr>Aan de slag!</vt:lpstr>
      <vt:lpstr>De kers op de taart</vt:lpstr>
      <vt:lpstr>Als je vastloopt</vt:lpstr>
      <vt:lpstr>Schrijftips die altijd werken</vt:lpstr>
      <vt:lpstr>Spice it up</vt:lpstr>
      <vt:lpstr>Maar… ChatGPT kan toch mijn blog schrijven?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Ogen dicht en publiceer!</dc:title>
  <dc:creator>Gerdine Kruizinga</dc:creator>
  <cp:lastModifiedBy>Kruizinga, Gerdine</cp:lastModifiedBy>
  <cp:revision>5</cp:revision>
  <dcterms:created xsi:type="dcterms:W3CDTF">2024-03-26T18:44:04Z</dcterms:created>
  <dcterms:modified xsi:type="dcterms:W3CDTF">2024-03-28T05:58:23Z</dcterms:modified>
</cp:coreProperties>
</file>