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0"/>
  </p:notesMasterIdLst>
  <p:handoutMasterIdLst>
    <p:handoutMasterId r:id="rId11"/>
  </p:handoutMasterIdLst>
  <p:sldIdLst>
    <p:sldId id="256" r:id="rId5"/>
    <p:sldId id="257" r:id="rId6"/>
    <p:sldId id="265" r:id="rId7"/>
    <p:sldId id="261" r:id="rId8"/>
    <p:sldId id="264" r:id="rId9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518" userDrawn="1">
          <p15:clr>
            <a:srgbClr val="A4A3A4"/>
          </p15:clr>
        </p15:guide>
        <p15:guide id="2" orient="horz" pos="2160">
          <p15:clr>
            <a:srgbClr val="A4A3A4"/>
          </p15:clr>
        </p15:guide>
        <p15:guide id="3" orient="horz" pos="103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Arnout Drenthel" initials="AD [7]" lastIdx="1" clrIdx="6"/>
  <p:cmAuthor id="1" name="Arnout Drenthel" initials="AD" lastIdx="1" clrIdx="0"/>
  <p:cmAuthor id="8" name="Arnout Drenthel" initials="AD [8]" lastIdx="1" clrIdx="7"/>
  <p:cmAuthor id="2" name="Arnout Drenthel" initials="AD [2]" lastIdx="1" clrIdx="1"/>
  <p:cmAuthor id="9" name="Arnout Drenthel" initials="AD [9]" lastIdx="1" clrIdx="8"/>
  <p:cmAuthor id="3" name="Arnout Drenthel" initials="AD [3]" lastIdx="1" clrIdx="2"/>
  <p:cmAuthor id="4" name="Arnout Drenthel" initials="AD [4]" lastIdx="1" clrIdx="3"/>
  <p:cmAuthor id="5" name="Arnout Drenthel" initials="AD [5]" lastIdx="1" clrIdx="4"/>
  <p:cmAuthor id="6" name="Arnout Drenthel" initials="AD [6]" lastIdx="1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ijl, thema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Stijl, thema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Stijl, licht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08" autoAdjust="0"/>
    <p:restoredTop sz="78445" autoAdjust="0"/>
  </p:normalViewPr>
  <p:slideViewPr>
    <p:cSldViewPr snapToGrid="0">
      <p:cViewPr varScale="1">
        <p:scale>
          <a:sx n="89" d="100"/>
          <a:sy n="89" d="100"/>
        </p:scale>
        <p:origin x="1596" y="90"/>
      </p:cViewPr>
      <p:guideLst>
        <p:guide pos="518"/>
        <p:guide orient="horz" pos="2160"/>
        <p:guide orient="horz" pos="103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15224"/>
    </p:cViewPr>
  </p:sorterViewPr>
  <p:notesViewPr>
    <p:cSldViewPr snapToGrid="0">
      <p:cViewPr varScale="1">
        <p:scale>
          <a:sx n="81" d="100"/>
          <a:sy n="81" d="100"/>
        </p:scale>
        <p:origin x="232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6709BA-0250-418B-A227-469BF0F69AD3}" type="datetimeFigureOut">
              <a:rPr lang="nl-NL" smtClean="0"/>
              <a:t>29-2-2024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A4FE01-11FF-43DA-B7F5-6592B996E3F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1797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D30240-3B76-4E52-B42B-C39F5C218F4D}" type="datetimeFigureOut">
              <a:rPr lang="nl-NL" smtClean="0"/>
              <a:t>29-2-2024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501649-886C-4324-AD4C-E61C88D477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9954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emf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emf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emf"/><Relationship Id="rId5" Type="http://schemas.openxmlformats.org/officeDocument/2006/relationships/image" Target="../media/image2.png"/><Relationship Id="rId4" Type="http://schemas.openxmlformats.org/officeDocument/2006/relationships/image" Target="../media/image1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6AFCE8B0-DD73-2947-9328-9115D83FD87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0AE14AA-6356-3448-B577-AF5C815A7F2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9628" y="5118457"/>
            <a:ext cx="1838960" cy="853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7730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5226050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8001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6" name="Tijdelijke aanduiding voor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905761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 userDrawn="1">
          <p15:clr>
            <a:srgbClr val="FBAE40"/>
          </p15:clr>
        </p15:guide>
        <p15:guide id="2" pos="3693" userDrawn="1">
          <p15:clr>
            <a:srgbClr val="FBAE40"/>
          </p15:clr>
        </p15:guide>
        <p15:guide id="3" orient="horz" pos="1661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B8EF4A0-D0A0-D54A-8C64-008FFA08ADC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30922" y="5118457"/>
            <a:ext cx="1816372" cy="853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0423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A7E7AF6-E9D9-D541-B1B9-0FBE6422DF5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30922" y="5118457"/>
            <a:ext cx="1816372" cy="853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59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691357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0F66DE7-E6F2-DF43-B2FA-2E0F7A2CE9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9628" y="5118457"/>
            <a:ext cx="1838960" cy="853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3976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7656AF3-C58B-9247-B7E3-BF0F695C8B0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30922" y="5118457"/>
            <a:ext cx="1816372" cy="853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9948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ctr" anchorCtr="0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FEFCB1B3-0962-A843-A9FB-A2BB3FE5C1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181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ctr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B3041858-3A34-2F42-958E-EAB3A5457F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0995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0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264090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381FA45-155F-2C41-B086-F7A8CD79A1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30922" y="5118457"/>
            <a:ext cx="1816372" cy="853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9216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20" name="Tijdelijke aanduiding voor datum 19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1" name="Tijdelijke aanduiding voor voettekst 20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2" name="Tijdelijke aanduiding voor dianummer 21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E2AC9301-3D36-044B-8644-E5A87C4250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0978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29838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DCA45824-7873-1F48-9BB9-DDA2C69120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3839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934361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688915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4039017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816338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610474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158509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/>
            </a:lvl1pPr>
          </a:lstStyle>
          <a:p>
            <a:pPr lvl="0"/>
            <a:r>
              <a:rPr lang="nl-NL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048046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pic>
        <p:nvPicPr>
          <p:cNvPr id="19" name="Afbeelding 18">
            <a:extLst>
              <a:ext uri="{FF2B5EF4-FFF2-40B4-BE49-F238E27FC236}">
                <a16:creationId xmlns:a16="http://schemas.microsoft.com/office/drawing/2014/main" id="{35C1C912-210B-454A-A6B5-A11FA7DEDC9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21" name="Tijdelijke aanduiding voor afbeelding 22">
            <a:extLst>
              <a:ext uri="{FF2B5EF4-FFF2-40B4-BE49-F238E27FC236}">
                <a16:creationId xmlns:a16="http://schemas.microsoft.com/office/drawing/2014/main" id="{81513F8B-999C-884B-93DC-388C6B407FDD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0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82375 w 6099175"/>
              <a:gd name="connsiteY1" fmla="*/ 0 h 6858000"/>
              <a:gd name="connsiteX2" fmla="*/ 5782375 w 6099175"/>
              <a:gd name="connsiteY2" fmla="*/ 1278000 h 6858000"/>
              <a:gd name="connsiteX3" fmla="*/ 6099175 w 6099175"/>
              <a:gd name="connsiteY3" fmla="*/ 1278000 h 6858000"/>
              <a:gd name="connsiteX4" fmla="*/ 6099175 w 6099175"/>
              <a:gd name="connsiteY4" fmla="*/ 6858000 h 6858000"/>
              <a:gd name="connsiteX5" fmla="*/ 0 w 6099175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82375" y="0"/>
                </a:lnTo>
                <a:lnTo>
                  <a:pt x="5782375" y="1278000"/>
                </a:lnTo>
                <a:lnTo>
                  <a:pt x="6099175" y="1278000"/>
                </a:lnTo>
                <a:lnTo>
                  <a:pt x="6099175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6263631-5E39-364E-A31D-4F4FBDF0708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9628" y="5118457"/>
            <a:ext cx="1838960" cy="853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22345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677955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tite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tx2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99240268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900031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0868889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1D1276C3-FD7E-8747-99AA-2078056937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4438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BDE31120-DDD1-8746-9A6A-9B79FB1A27B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6AD751D-D4B9-BD44-A950-6A53EBBE037A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30922" y="5118457"/>
            <a:ext cx="1816372" cy="853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00975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BF35E3DD-6F92-AE40-9C42-7D9BDBEB461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6B396AD-5769-8D4F-B801-F408158B181A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30922" y="5118457"/>
            <a:ext cx="1816372" cy="853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3320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FB3C3CD6-10DA-6245-AAF8-F302EE3DC00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DB2EC77-0E88-8E41-8D69-630291AFDE2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9628" y="5118457"/>
            <a:ext cx="1838960" cy="853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8383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afbeelding horizonta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34682" y="3427412"/>
            <a:ext cx="10923906" cy="1726479"/>
          </a:xfrm>
        </p:spPr>
        <p:txBody>
          <a:bodyPr lIns="57600" tIns="90000" bIns="90000" anchor="b">
            <a:normAutofit/>
          </a:bodyPr>
          <a:lstStyle>
            <a:lvl1pPr algn="l"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34682" y="5162400"/>
            <a:ext cx="10923906" cy="664319"/>
          </a:xfrm>
        </p:spPr>
        <p:txBody>
          <a:bodyPr lIns="7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13873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52405C03-D90E-FC41-B80B-E73391FDECB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12" name="Tijdelijke aanduiding voor afbeelding 12">
            <a:extLst>
              <a:ext uri="{FF2B5EF4-FFF2-40B4-BE49-F238E27FC236}">
                <a16:creationId xmlns:a16="http://schemas.microsoft.com/office/drawing/2014/main" id="{28FA2696-84C1-1649-8A59-67E687AAB01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1"/>
            <a:ext cx="12192000" cy="3427413"/>
          </a:xfrm>
          <a:custGeom>
            <a:avLst/>
            <a:gdLst>
              <a:gd name="connsiteX0" fmla="*/ 5779200 w 12192000"/>
              <a:gd name="connsiteY0" fmla="*/ 1 h 3427413"/>
              <a:gd name="connsiteX1" fmla="*/ 5779200 w 12192000"/>
              <a:gd name="connsiteY1" fmla="*/ 1278001 h 3427413"/>
              <a:gd name="connsiteX2" fmla="*/ 6412800 w 12192000"/>
              <a:gd name="connsiteY2" fmla="*/ 1278001 h 3427413"/>
              <a:gd name="connsiteX3" fmla="*/ 6412800 w 12192000"/>
              <a:gd name="connsiteY3" fmla="*/ 1 h 3427413"/>
              <a:gd name="connsiteX4" fmla="*/ 0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5779200" y="1"/>
                </a:moveTo>
                <a:lnTo>
                  <a:pt x="5779200" y="1278001"/>
                </a:lnTo>
                <a:lnTo>
                  <a:pt x="6412800" y="1278001"/>
                </a:lnTo>
                <a:lnTo>
                  <a:pt x="6412800" y="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  <a:endParaRPr lang="nl-NL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CBB66E3-909D-4646-86D2-74E8673B62C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9628" y="5214707"/>
            <a:ext cx="1838960" cy="853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0038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85">
          <p15:clr>
            <a:srgbClr val="FBAE40"/>
          </p15:clr>
        </p15:guide>
        <p15:guide id="2" orient="horz" pos="2656">
          <p15:clr>
            <a:srgbClr val="FBAE40"/>
          </p15:clr>
        </p15:guide>
        <p15:guide id="3" pos="4044">
          <p15:clr>
            <a:srgbClr val="FBAE40"/>
          </p15:clr>
        </p15:guide>
        <p15:guide id="4" pos="3636">
          <p15:clr>
            <a:srgbClr val="FBAE40"/>
          </p15:clr>
        </p15:guide>
        <p15:guide id="5" orient="horz" pos="3135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8" name="Tijdelijke aanduiding voor datum 17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A2B5321D-EB1C-2142-8695-68E40A9D896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EE87840-2D50-504F-8D23-2C8722BCA48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9628" y="5214707"/>
            <a:ext cx="1838960" cy="853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9736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5" name="Tijdelijke aanduiding voor datum 1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DCC7F95A-D18A-7B46-B9E6-264077809E4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DC54FCE-225F-F943-A710-E6EC2F85A16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30922" y="5118457"/>
            <a:ext cx="1816372" cy="853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94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ctr" anchorCtr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568E4D4D-B363-A449-9181-2C96A3C538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5522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>
            <a:extLst>
              <a:ext uri="{FF2B5EF4-FFF2-40B4-BE49-F238E27FC236}">
                <a16:creationId xmlns:a16="http://schemas.microsoft.com/office/drawing/2014/main" id="{65CDA938-34ED-EC47-B19D-D582D05290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8242" cy="6858000"/>
          </a:xfrm>
          <a:custGeom>
            <a:avLst/>
            <a:gdLst>
              <a:gd name="connsiteX0" fmla="*/ 0 w 6098242"/>
              <a:gd name="connsiteY0" fmla="*/ 0 h 6858000"/>
              <a:gd name="connsiteX1" fmla="*/ 5860200 w 6098242"/>
              <a:gd name="connsiteY1" fmla="*/ 0 h 6858000"/>
              <a:gd name="connsiteX2" fmla="*/ 5860200 w 6098242"/>
              <a:gd name="connsiteY2" fmla="*/ 712800 h 6858000"/>
              <a:gd name="connsiteX3" fmla="*/ 6098242 w 6098242"/>
              <a:gd name="connsiteY3" fmla="*/ 712800 h 6858000"/>
              <a:gd name="connsiteX4" fmla="*/ 6098242 w 6098242"/>
              <a:gd name="connsiteY4" fmla="*/ 6858000 h 6858000"/>
              <a:gd name="connsiteX5" fmla="*/ 0 w 6098242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8242" h="6858000">
                <a:moveTo>
                  <a:pt x="0" y="0"/>
                </a:moveTo>
                <a:lnTo>
                  <a:pt x="5860200" y="0"/>
                </a:lnTo>
                <a:lnTo>
                  <a:pt x="5860200" y="712800"/>
                </a:lnTo>
                <a:lnTo>
                  <a:pt x="6098242" y="712800"/>
                </a:lnTo>
                <a:lnTo>
                  <a:pt x="6098242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4ACB56B7-4DC6-DB4B-9123-3C4E679C1A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944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b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bg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FECF2DFE-783B-454A-9C87-526A42EB5C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145091C-F072-9E4F-B1EC-2B7A2D0726C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30922" y="5118457"/>
            <a:ext cx="1816372" cy="853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6883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 userDrawn="1">
          <p15:clr>
            <a:srgbClr val="FBAE40"/>
          </p15:clr>
        </p15:guide>
        <p15:guide id="2" orient="horz" pos="2659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11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 vert="horz" lIns="91440" tIns="0" rIns="91440" bIns="45720" rtlCol="0" anchor="t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FD4EBA2F-FD7E-AA41-861E-9C1EB1EEA369}"/>
              </a:ext>
            </a:extLst>
          </p:cNvPr>
          <p:cNvPicPr>
            <a:picLocks noChangeAspect="1"/>
          </p:cNvPicPr>
          <p:nvPr/>
        </p:nvPicPr>
        <p:blipFill rotWithShape="1"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857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650" r:id="rId2"/>
    <p:sldLayoutId id="2147483725" r:id="rId3"/>
    <p:sldLayoutId id="2147483719" r:id="rId4"/>
    <p:sldLayoutId id="2147483726" r:id="rId5"/>
    <p:sldLayoutId id="2147483666" r:id="rId6"/>
    <p:sldLayoutId id="2147483690" r:id="rId7"/>
    <p:sldLayoutId id="2147483728" r:id="rId8"/>
    <p:sldLayoutId id="2147483651" r:id="rId9"/>
    <p:sldLayoutId id="2147483652" r:id="rId10"/>
    <p:sldLayoutId id="2147483653" r:id="rId11"/>
    <p:sldLayoutId id="2147483654" r:id="rId12"/>
    <p:sldLayoutId id="2147483655" r:id="rId13"/>
    <p:sldLayoutId id="2147483656" r:id="rId14"/>
    <p:sldLayoutId id="2147483689" r:id="rId15"/>
    <p:sldLayoutId id="2147483712" r:id="rId16"/>
    <p:sldLayoutId id="2147483711" r:id="rId17"/>
    <p:sldLayoutId id="2147483675" r:id="rId18"/>
    <p:sldLayoutId id="2147483657" r:id="rId19"/>
    <p:sldLayoutId id="2147483691" r:id="rId20"/>
    <p:sldLayoutId id="2147483729" r:id="rId21"/>
    <p:sldLayoutId id="2147483739" r:id="rId22"/>
    <p:sldLayoutId id="2147483740" r:id="rId23"/>
    <p:sldLayoutId id="2147483718" r:id="rId24"/>
    <p:sldLayoutId id="2147483717" r:id="rId25"/>
    <p:sldLayoutId id="2147483714" r:id="rId26"/>
    <p:sldLayoutId id="2147483713" r:id="rId27"/>
    <p:sldLayoutId id="2147483716" r:id="rId28"/>
    <p:sldLayoutId id="2147483715" r:id="rId29"/>
    <p:sldLayoutId id="2147483707" r:id="rId30"/>
    <p:sldLayoutId id="2147483667" r:id="rId31"/>
    <p:sldLayoutId id="2147483702" r:id="rId32"/>
    <p:sldLayoutId id="2147483721" r:id="rId33"/>
    <p:sldLayoutId id="2147483700" r:id="rId34"/>
    <p:sldLayoutId id="2147483692" r:id="rId35"/>
    <p:sldLayoutId id="2147483722" r:id="rId36"/>
    <p:sldLayoutId id="2147483723" r:id="rId3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tx2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 userDrawn="1">
          <p15:clr>
            <a:srgbClr val="F26B43"/>
          </p15:clr>
        </p15:guide>
        <p15:guide id="8" orient="horz" pos="3919" userDrawn="1">
          <p15:clr>
            <a:srgbClr val="F26B43"/>
          </p15:clr>
        </p15:guide>
        <p15:guide id="9" pos="3840" userDrawn="1">
          <p15:clr>
            <a:srgbClr val="F26B43"/>
          </p15:clr>
        </p15:guide>
        <p15:guide id="10" orient="horz" pos="2159" userDrawn="1">
          <p15:clr>
            <a:srgbClr val="F26B43"/>
          </p15:clr>
        </p15:guide>
        <p15:guide id="11" pos="400" userDrawn="1">
          <p15:clr>
            <a:srgbClr val="F26B43"/>
          </p15:clr>
        </p15:guide>
        <p15:guide id="12" pos="4128" userDrawn="1">
          <p15:clr>
            <a:srgbClr val="F26B43"/>
          </p15:clr>
        </p15:guide>
        <p15:guide id="13" pos="3552" userDrawn="1">
          <p15:clr>
            <a:srgbClr val="F26B43"/>
          </p15:clr>
        </p15:guide>
        <p15:guide id="14" orient="horz" pos="1275" userDrawn="1">
          <p15:clr>
            <a:srgbClr val="F26B43"/>
          </p15:clr>
        </p15:guide>
        <p15:guide id="15" orient="horz" pos="1434" userDrawn="1">
          <p15:clr>
            <a:srgbClr val="F26B43"/>
          </p15:clr>
        </p15:guide>
        <p15:guide id="16" pos="461" userDrawn="1">
          <p15:clr>
            <a:srgbClr val="F26B43"/>
          </p15:clr>
        </p15:guide>
        <p15:guide id="17" orient="horz" pos="66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Handreiking</a:t>
            </a:r>
            <a:br>
              <a:rPr lang="nl-NL" dirty="0"/>
            </a:br>
            <a:r>
              <a:rPr lang="nl-NL" b="1" i="1" dirty="0"/>
              <a:t>Actief openbaar maken doe je zo!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/>
              <a:t>Deelnemers gezocht voor de werkgroep en/of reviewgroep!</a:t>
            </a:r>
          </a:p>
        </p:txBody>
      </p:sp>
    </p:spTree>
    <p:extLst>
      <p:ext uri="{BB962C8B-B14F-4D97-AF65-F5344CB8AC3E}">
        <p14:creationId xmlns:p14="http://schemas.microsoft.com/office/powerpoint/2010/main" val="14936648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7B50556-CA66-4FA1-AED0-A506EAADB1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32062" y="1049813"/>
            <a:ext cx="5494020" cy="4758373"/>
          </a:xfrm>
        </p:spPr>
        <p:txBody>
          <a:bodyPr>
            <a:normAutofit/>
          </a:bodyPr>
          <a:lstStyle/>
          <a:p>
            <a:pPr algn="l"/>
            <a:r>
              <a:rPr lang="nl-NL" b="1" dirty="0">
                <a:solidFill>
                  <a:schemeClr val="tx1"/>
                </a:solidFill>
              </a:rPr>
              <a:t>Heb jij:</a:t>
            </a:r>
          </a:p>
          <a:p>
            <a:pPr marL="342900" indent="-342900" algn="l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nl-NL" dirty="0">
                <a:solidFill>
                  <a:schemeClr val="tx1"/>
                </a:solidFill>
              </a:rPr>
              <a:t>Ervaring met actieve openbaarmaking?</a:t>
            </a:r>
          </a:p>
          <a:p>
            <a:pPr marL="342900" indent="-342900" algn="l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nl-NL" dirty="0">
                <a:solidFill>
                  <a:schemeClr val="tx1"/>
                </a:solidFill>
              </a:rPr>
              <a:t>Andere relevante expertise (bijvoorbeeld juridisch of met informatiehuishouding)?</a:t>
            </a:r>
          </a:p>
          <a:p>
            <a:pPr marL="342900" indent="-342900" algn="l"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nl-NL" dirty="0">
              <a:solidFill>
                <a:schemeClr val="tx1"/>
              </a:solidFill>
            </a:endParaRPr>
          </a:p>
          <a:p>
            <a:pPr algn="l">
              <a:buClr>
                <a:schemeClr val="bg1"/>
              </a:buClr>
            </a:pPr>
            <a:r>
              <a:rPr lang="nl-NL" b="1" dirty="0">
                <a:solidFill>
                  <a:schemeClr val="tx1"/>
                </a:solidFill>
              </a:rPr>
              <a:t>Meld je aan!</a:t>
            </a:r>
          </a:p>
          <a:p>
            <a:pPr algn="l">
              <a:buClr>
                <a:schemeClr val="bg1"/>
              </a:buClr>
            </a:pPr>
            <a:r>
              <a:rPr lang="nl-NL" sz="2000" dirty="0">
                <a:solidFill>
                  <a:schemeClr val="tx1"/>
                </a:solidFill>
              </a:rPr>
              <a:t>Voor 15 maart via</a:t>
            </a:r>
            <a:endParaRPr lang="nl-NL" sz="2000" b="1" dirty="0">
              <a:solidFill>
                <a:schemeClr val="tx1"/>
              </a:solidFill>
            </a:endParaRPr>
          </a:p>
          <a:p>
            <a:pPr algn="l">
              <a:buClr>
                <a:schemeClr val="bg1"/>
              </a:buClr>
            </a:pPr>
            <a:r>
              <a:rPr lang="nl-NL" dirty="0">
                <a:solidFill>
                  <a:schemeClr val="tx1"/>
                </a:solidFill>
              </a:rPr>
              <a:t>openbaarmakingrddi@minocw.nl </a:t>
            </a:r>
          </a:p>
          <a:p>
            <a:pPr marL="342900" indent="-342900" algn="l"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nl-NL" dirty="0">
              <a:solidFill>
                <a:schemeClr val="tx1"/>
              </a:solidFill>
            </a:endParaRPr>
          </a:p>
          <a:p>
            <a:pPr algn="l"/>
            <a:endParaRPr lang="nl-NL" dirty="0">
              <a:solidFill>
                <a:schemeClr val="tx1"/>
              </a:solidFill>
            </a:endParaRP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D3A9B4DC-9650-491C-9867-BE14F1514FCC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788439C-DD40-4C21-B95A-373EE60FA8F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1569BE4-4043-4396-98FB-CCB345BA1FD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2</a:t>
            </a:fld>
            <a:endParaRPr lang="nl-NL" dirty="0"/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656E1336-C348-E5F2-8BF3-219E7D754664}"/>
              </a:ext>
            </a:extLst>
          </p:cNvPr>
          <p:cNvSpPr txBox="1"/>
          <p:nvPr/>
        </p:nvSpPr>
        <p:spPr>
          <a:xfrm>
            <a:off x="415289" y="1443840"/>
            <a:ext cx="5680711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18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</a:rPr>
              <a:t>RDDI werkt aan</a:t>
            </a:r>
          </a:p>
          <a:p>
            <a:r>
              <a:rPr lang="nl-NL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</a:rPr>
              <a:t>Vernieuwde handreiking </a:t>
            </a:r>
            <a:r>
              <a:rPr lang="nl-NL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</a:rPr>
              <a:t>Actief openbaar maken doe je zo!</a:t>
            </a:r>
            <a:r>
              <a:rPr lang="nl-NL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</a:rPr>
              <a:t> over de </a:t>
            </a:r>
            <a:r>
              <a:rPr lang="nl-NL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</a:rPr>
              <a:t>Woo</a:t>
            </a:r>
            <a:r>
              <a:rPr lang="nl-NL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</a:rPr>
              <a:t>-artikelen 3.1 en 3.3.</a:t>
            </a:r>
          </a:p>
          <a:p>
            <a:endParaRPr lang="nl-NL" dirty="0">
              <a:solidFill>
                <a:schemeClr val="bg1"/>
              </a:solidFill>
              <a:latin typeface="Verdana" panose="020B0604030504040204" pitchFamily="34" charset="0"/>
              <a:ea typeface="Calibri" panose="020F0502020204030204" pitchFamily="34" charset="0"/>
            </a:endParaRPr>
          </a:p>
          <a:p>
            <a:r>
              <a:rPr lang="nl-NL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</a:rPr>
              <a:t>Deelnemers gezocht voor: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</a:rPr>
              <a:t>werkgroep handreiking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solidFill>
                  <a:schemeClr val="bg1"/>
                </a:solidFill>
                <a:latin typeface="Verdana" panose="020B0604030504040204" pitchFamily="34" charset="0"/>
                <a:ea typeface="Calibri" panose="020F0502020204030204" pitchFamily="34" charset="0"/>
              </a:rPr>
              <a:t>reviewgroep handreiking</a:t>
            </a:r>
            <a:endParaRPr lang="nl-NL" dirty="0">
              <a:solidFill>
                <a:schemeClr val="bg1"/>
              </a:solidFill>
              <a:effectLst/>
              <a:latin typeface="Verdana" panose="020B060403050404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>
              <a:solidFill>
                <a:schemeClr val="bg1"/>
              </a:solidFill>
              <a:effectLst/>
              <a:latin typeface="Verdana" panose="020B0604030504040204" pitchFamily="34" charset="0"/>
              <a:ea typeface="Calibri" panose="020F0502020204030204" pitchFamily="34" charset="0"/>
            </a:endParaRPr>
          </a:p>
          <a:p>
            <a:endParaRPr lang="nl-NL" dirty="0">
              <a:solidFill>
                <a:schemeClr val="bg1"/>
              </a:solidFill>
              <a:effectLst/>
              <a:latin typeface="Verdana" panose="020B0604030504040204" pitchFamily="34" charset="0"/>
              <a:ea typeface="Calibri" panose="020F0502020204030204" pitchFamily="34" charset="0"/>
            </a:endParaRPr>
          </a:p>
          <a:p>
            <a:endParaRPr lang="nl-NL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59444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17F909-50B4-40BD-9929-F82B9D5B94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999" y="634876"/>
            <a:ext cx="5003801" cy="1584325"/>
          </a:xfrm>
        </p:spPr>
        <p:txBody>
          <a:bodyPr/>
          <a:lstStyle/>
          <a:p>
            <a:r>
              <a:rPr lang="nl-NL" b="1" dirty="0"/>
              <a:t>Werkgroep handreiking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CA4D54B-B224-4E27-9B37-22652CB0B8D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nl-NL" dirty="0"/>
              <a:t>Inventariseren behoeften voor de inhoud van de handreiking.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BD18FD65-3A30-482A-A155-ABC205C9420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lnSpcReduction="10000"/>
          </a:bodyPr>
          <a:lstStyle/>
          <a:p>
            <a:r>
              <a:rPr lang="nl-NL" dirty="0"/>
              <a:t>Meedenken en voorbeelden geven uit de eigen ervaring met actief openbaar maken.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12DE7024-2B2F-41F0-99DA-60C7F4FA97D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791732" y="3403267"/>
            <a:ext cx="3766856" cy="817562"/>
          </a:xfrm>
        </p:spPr>
        <p:txBody>
          <a:bodyPr>
            <a:noAutofit/>
          </a:bodyPr>
          <a:lstStyle/>
          <a:p>
            <a:r>
              <a:rPr lang="nl-NL" dirty="0"/>
              <a:t>Voorbeelden geven hoe organisaties omgaan met onderwerpen die nog niet zijn uitgewerkt.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7E89A5FE-044D-4A4B-88CD-3E3D545DF0E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nl-NL" dirty="0"/>
              <a:t>Kritisch meelezen met (concept)versies.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AEA4AE45-DDA6-4257-BF04-68C29BC3B7D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nl-NL" dirty="0"/>
              <a:t>De inhoud toetsen binnen de eigen organisatie.</a:t>
            </a:r>
          </a:p>
        </p:txBody>
      </p:sp>
      <p:sp>
        <p:nvSpPr>
          <p:cNvPr id="8" name="Tijdelijke aanduiding voor datum 7">
            <a:extLst>
              <a:ext uri="{FF2B5EF4-FFF2-40B4-BE49-F238E27FC236}">
                <a16:creationId xmlns:a16="http://schemas.microsoft.com/office/drawing/2014/main" id="{3A01E36D-81B6-43D5-BD7E-0176DC86E101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>
            <a:extLst>
              <a:ext uri="{FF2B5EF4-FFF2-40B4-BE49-F238E27FC236}">
                <a16:creationId xmlns:a16="http://schemas.microsoft.com/office/drawing/2014/main" id="{5FE6B4EA-678D-439D-A1EF-06FA5CACB8A6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dianummer 9">
            <a:extLst>
              <a:ext uri="{FF2B5EF4-FFF2-40B4-BE49-F238E27FC236}">
                <a16:creationId xmlns:a16="http://schemas.microsoft.com/office/drawing/2014/main" id="{016FADCF-DEE4-49CA-8914-A8B6AF405E9B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3</a:t>
            </a:fld>
            <a:endParaRPr lang="nl-NL" dirty="0"/>
          </a:p>
        </p:txBody>
      </p:sp>
      <p:sp>
        <p:nvSpPr>
          <p:cNvPr id="11" name="Tijdelijke aanduiding voor tekst 10">
            <a:extLst>
              <a:ext uri="{FF2B5EF4-FFF2-40B4-BE49-F238E27FC236}">
                <a16:creationId xmlns:a16="http://schemas.microsoft.com/office/drawing/2014/main" id="{6B77A8E3-ED13-4EE7-B231-A8A5304390E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nl-NL" dirty="0"/>
              <a:t> </a:t>
            </a:r>
          </a:p>
        </p:txBody>
      </p:sp>
      <p:sp>
        <p:nvSpPr>
          <p:cNvPr id="12" name="Tijdelijke aanduiding voor tekst 11">
            <a:extLst>
              <a:ext uri="{FF2B5EF4-FFF2-40B4-BE49-F238E27FC236}">
                <a16:creationId xmlns:a16="http://schemas.microsoft.com/office/drawing/2014/main" id="{69EA2EE3-19E5-448A-9875-CFD90098BB3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nl-NL" dirty="0"/>
              <a:t>   </a:t>
            </a:r>
          </a:p>
        </p:txBody>
      </p:sp>
      <p:sp>
        <p:nvSpPr>
          <p:cNvPr id="13" name="Tijdelijke aanduiding voor tekst 12">
            <a:extLst>
              <a:ext uri="{FF2B5EF4-FFF2-40B4-BE49-F238E27FC236}">
                <a16:creationId xmlns:a16="http://schemas.microsoft.com/office/drawing/2014/main" id="{E4049928-A0DB-4E9F-9BFA-796D79F1868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nl-NL" dirty="0"/>
              <a:t> </a:t>
            </a:r>
          </a:p>
        </p:txBody>
      </p:sp>
      <p:sp>
        <p:nvSpPr>
          <p:cNvPr id="14" name="Tijdelijke aanduiding voor tekst 13">
            <a:extLst>
              <a:ext uri="{FF2B5EF4-FFF2-40B4-BE49-F238E27FC236}">
                <a16:creationId xmlns:a16="http://schemas.microsoft.com/office/drawing/2014/main" id="{F1F539C1-8C68-4EC3-8144-E650D7931D0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nl-NL" dirty="0"/>
              <a:t> </a:t>
            </a:r>
          </a:p>
        </p:txBody>
      </p:sp>
      <p:sp>
        <p:nvSpPr>
          <p:cNvPr id="15" name="Tijdelijke aanduiding voor tekst 14">
            <a:extLst>
              <a:ext uri="{FF2B5EF4-FFF2-40B4-BE49-F238E27FC236}">
                <a16:creationId xmlns:a16="http://schemas.microsoft.com/office/drawing/2014/main" id="{ED179FAD-23D9-42B5-9A97-C6590384D80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nl-NL" dirty="0"/>
              <a:t> 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1FD7667F-65BC-69BD-E1C0-7880D318E5BE}"/>
              </a:ext>
            </a:extLst>
          </p:cNvPr>
          <p:cNvSpPr txBox="1"/>
          <p:nvPr/>
        </p:nvSpPr>
        <p:spPr>
          <a:xfrm>
            <a:off x="166378" y="2358647"/>
            <a:ext cx="5175883" cy="40883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18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Wie zoeken we?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/>
                <a:ea typeface="Calibri" panose="020F0502020204030204" pitchFamily="34" charset="0"/>
                <a:cs typeface="Times New Roman" panose="02020603050405020304" pitchFamily="18" charset="0"/>
              </a:rPr>
              <a:t>Collega’s uit diverse organisaties van verschillende grootte en complexiteit. Zowel rijksoverheid als decentrale overheden.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/>
                <a:ea typeface="Calibri" panose="020F0502020204030204" pitchFamily="34" charset="0"/>
                <a:cs typeface="Times New Roman" panose="02020603050405020304" pitchFamily="18" charset="0"/>
              </a:rPr>
              <a:t>Collega’s die al ervaring hebben met actief openbaar maken.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nl-NL" dirty="0">
              <a:solidFill>
                <a:schemeClr val="bg1"/>
              </a:solidFill>
              <a:latin typeface="Verdana"/>
              <a:ea typeface="Verdana" panose="020B060403050404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b="1" dirty="0">
                <a:solidFill>
                  <a:schemeClr val="bg1"/>
                </a:solidFill>
                <a:latin typeface="Verdana"/>
                <a:ea typeface="Verdana" panose="020B0604030504040204" pitchFamily="34" charset="0"/>
                <a:cs typeface="Times New Roman" panose="02020603050405020304" pitchFamily="18" charset="0"/>
              </a:rPr>
              <a:t>Hoeveel tijd kost het?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dirty="0">
                <a:solidFill>
                  <a:schemeClr val="bg1"/>
                </a:solidFill>
                <a:latin typeface="Verdana"/>
                <a:ea typeface="Verdana" panose="020B0604030504040204" pitchFamily="34" charset="0"/>
                <a:cs typeface="Times New Roman" panose="02020603050405020304" pitchFamily="18" charset="0"/>
              </a:rPr>
              <a:t>3 tot 5 digitale bijeenkomsten à 2 uur + voorbereiding. Gemiddeld 1 per maand.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nl-NL" dirty="0">
              <a:solidFill>
                <a:schemeClr val="bg1"/>
              </a:solidFill>
              <a:latin typeface="Verdana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56473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17F909-50B4-40BD-9929-F82B9D5B94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999" y="615063"/>
            <a:ext cx="5003801" cy="1584325"/>
          </a:xfrm>
        </p:spPr>
        <p:txBody>
          <a:bodyPr/>
          <a:lstStyle/>
          <a:p>
            <a:r>
              <a:rPr lang="nl-NL" b="1" dirty="0"/>
              <a:t>Reviewgroep handreiking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CA4D54B-B224-4E27-9B37-22652CB0B8D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lnSpcReduction="10000"/>
          </a:bodyPr>
          <a:lstStyle/>
          <a:p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Kritisch de (concept)versies lezen en schriftelijk commentaar geven</a:t>
            </a:r>
            <a:r>
              <a:rPr lang="nl-NL" dirty="0"/>
              <a:t>.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BD18FD65-3A30-482A-A155-ABC205C9420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/>
          </a:bodyPr>
          <a:lstStyle/>
          <a:p>
            <a:r>
              <a:rPr lang="nl-NL" dirty="0"/>
              <a:t>De inhoud toetsen binnen de eigen organisatie.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12DE7024-2B2F-41F0-99DA-60C7F4FA97D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791732" y="3403267"/>
            <a:ext cx="3766856" cy="817562"/>
          </a:xfrm>
        </p:spPr>
        <p:txBody>
          <a:bodyPr>
            <a:noAutofit/>
          </a:bodyPr>
          <a:lstStyle/>
          <a:p>
            <a:r>
              <a:rPr lang="nl-NL" dirty="0"/>
              <a:t>Specialistische kennis delen – als mogelijk.</a:t>
            </a:r>
          </a:p>
        </p:txBody>
      </p:sp>
      <p:sp>
        <p:nvSpPr>
          <p:cNvPr id="8" name="Tijdelijke aanduiding voor datum 7">
            <a:extLst>
              <a:ext uri="{FF2B5EF4-FFF2-40B4-BE49-F238E27FC236}">
                <a16:creationId xmlns:a16="http://schemas.microsoft.com/office/drawing/2014/main" id="{3A01E36D-81B6-43D5-BD7E-0176DC86E101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>
            <a:extLst>
              <a:ext uri="{FF2B5EF4-FFF2-40B4-BE49-F238E27FC236}">
                <a16:creationId xmlns:a16="http://schemas.microsoft.com/office/drawing/2014/main" id="{5FE6B4EA-678D-439D-A1EF-06FA5CACB8A6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dianummer 9">
            <a:extLst>
              <a:ext uri="{FF2B5EF4-FFF2-40B4-BE49-F238E27FC236}">
                <a16:creationId xmlns:a16="http://schemas.microsoft.com/office/drawing/2014/main" id="{016FADCF-DEE4-49CA-8914-A8B6AF405E9B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4</a:t>
            </a:fld>
            <a:endParaRPr lang="nl-NL" dirty="0"/>
          </a:p>
        </p:txBody>
      </p:sp>
      <p:sp>
        <p:nvSpPr>
          <p:cNvPr id="11" name="Tijdelijke aanduiding voor tekst 10">
            <a:extLst>
              <a:ext uri="{FF2B5EF4-FFF2-40B4-BE49-F238E27FC236}">
                <a16:creationId xmlns:a16="http://schemas.microsoft.com/office/drawing/2014/main" id="{6B77A8E3-ED13-4EE7-B231-A8A5304390E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nl-NL" dirty="0"/>
              <a:t> </a:t>
            </a:r>
          </a:p>
        </p:txBody>
      </p:sp>
      <p:sp>
        <p:nvSpPr>
          <p:cNvPr id="12" name="Tijdelijke aanduiding voor tekst 11">
            <a:extLst>
              <a:ext uri="{FF2B5EF4-FFF2-40B4-BE49-F238E27FC236}">
                <a16:creationId xmlns:a16="http://schemas.microsoft.com/office/drawing/2014/main" id="{69EA2EE3-19E5-448A-9875-CFD90098BB3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nl-NL" dirty="0"/>
              <a:t> </a:t>
            </a:r>
          </a:p>
        </p:txBody>
      </p:sp>
      <p:sp>
        <p:nvSpPr>
          <p:cNvPr id="13" name="Tijdelijke aanduiding voor tekst 12">
            <a:extLst>
              <a:ext uri="{FF2B5EF4-FFF2-40B4-BE49-F238E27FC236}">
                <a16:creationId xmlns:a16="http://schemas.microsoft.com/office/drawing/2014/main" id="{E4049928-A0DB-4E9F-9BFA-796D79F1868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nl-NL" dirty="0"/>
              <a:t> 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1FD7667F-65BC-69BD-E1C0-7880D318E5BE}"/>
              </a:ext>
            </a:extLst>
          </p:cNvPr>
          <p:cNvSpPr txBox="1"/>
          <p:nvPr/>
        </p:nvSpPr>
        <p:spPr>
          <a:xfrm>
            <a:off x="300850" y="2061911"/>
            <a:ext cx="5175883" cy="47836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18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Wie zoeken we?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/>
                <a:ea typeface="Calibri" panose="020F0502020204030204" pitchFamily="34" charset="0"/>
                <a:cs typeface="Times New Roman" panose="02020603050405020304" pitchFamily="18" charset="0"/>
              </a:rPr>
              <a:t>Collega’s uit diverse organisaties van verschillende grootte en complexiteit.</a:t>
            </a:r>
            <a:b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nl-NL" dirty="0">
                <a:solidFill>
                  <a:schemeClr val="bg1"/>
                </a:solidFill>
                <a:latin typeface="Verdana"/>
                <a:ea typeface="Calibri" panose="020F0502020204030204" pitchFamily="34" charset="0"/>
                <a:cs typeface="Times New Roman" panose="02020603050405020304" pitchFamily="18" charset="0"/>
              </a:rPr>
              <a:t>Rijksoverheid, decentrale overheden en stelselpartijen.</a:t>
            </a: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erdana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/>
                <a:ea typeface="Calibri" panose="020F0502020204030204" pitchFamily="34" charset="0"/>
                <a:cs typeface="Times New Roman" panose="02020603050405020304" pitchFamily="18" charset="0"/>
              </a:rPr>
              <a:t>Collega’s die expertise hebben in de verschillende onderwerpen die aan bod komen in de handreiking, zoals de </a:t>
            </a:r>
            <a:r>
              <a:rPr kumimoji="0" lang="nl-NL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/>
                <a:ea typeface="Calibri" panose="020F0502020204030204" pitchFamily="34" charset="0"/>
                <a:cs typeface="Times New Roman" panose="02020603050405020304" pitchFamily="18" charset="0"/>
              </a:rPr>
              <a:t>Woo</a:t>
            </a: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/>
                <a:ea typeface="Calibri" panose="020F0502020204030204" pitchFamily="34" charset="0"/>
                <a:cs typeface="Times New Roman" panose="02020603050405020304" pitchFamily="18" charset="0"/>
              </a:rPr>
              <a:t>-index en de Archiefwet.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nl-NL" dirty="0">
              <a:solidFill>
                <a:schemeClr val="bg1"/>
              </a:solidFill>
              <a:latin typeface="Verdana"/>
              <a:ea typeface="Verdana" panose="020B060403050404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b="1" dirty="0">
                <a:solidFill>
                  <a:schemeClr val="bg1"/>
                </a:solidFill>
                <a:latin typeface="Verdana"/>
                <a:ea typeface="Verdana" panose="020B0604030504040204" pitchFamily="34" charset="0"/>
                <a:cs typeface="Times New Roman" panose="02020603050405020304" pitchFamily="18" charset="0"/>
              </a:rPr>
              <a:t>Hoeveel tijd kost het?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dirty="0">
                <a:solidFill>
                  <a:schemeClr val="bg1"/>
                </a:solidFill>
                <a:latin typeface="Verdana"/>
                <a:ea typeface="Verdana" panose="020B0604030504040204" pitchFamily="34" charset="0"/>
                <a:cs typeface="Times New Roman" panose="02020603050405020304" pitchFamily="18" charset="0"/>
              </a:rPr>
              <a:t>Je gaat 1 tot 2 versies uitgebreid reviewen.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nl-NL" dirty="0">
              <a:solidFill>
                <a:schemeClr val="bg1"/>
              </a:solidFill>
              <a:latin typeface="Verdana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2930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1EC703-0D6F-43CD-B8C4-99EB2B2FBE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690" y="2294072"/>
            <a:ext cx="5831305" cy="1584325"/>
          </a:xfrm>
        </p:spPr>
        <p:txBody>
          <a:bodyPr/>
          <a:lstStyle/>
          <a:p>
            <a:r>
              <a:rPr lang="nl-NL" b="1" dirty="0" err="1"/>
              <a:t>openbaarmakingrddi</a:t>
            </a:r>
            <a:br>
              <a:rPr lang="nl-NL" dirty="0"/>
            </a:br>
            <a:endParaRPr lang="nl-NL" dirty="0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88351D24-1BD4-40D4-AB8F-97AD04CFD80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62A0DB4-D0A2-4E43-992F-12226C8B0F4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153692B-1AEF-4D6B-A8F6-0BDCCCB445C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5</a:t>
            </a:fld>
            <a:endParaRPr lang="nl-NL" dirty="0"/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FFBFA204-E830-B4F8-68FE-194051754E76}"/>
              </a:ext>
            </a:extLst>
          </p:cNvPr>
          <p:cNvSpPr txBox="1"/>
          <p:nvPr/>
        </p:nvSpPr>
        <p:spPr>
          <a:xfrm>
            <a:off x="6008896" y="2763068"/>
            <a:ext cx="609399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3600" b="1" dirty="0">
                <a:latin typeface="+mj-lt"/>
              </a:rPr>
              <a:t>@minocw.nl </a:t>
            </a:r>
          </a:p>
        </p:txBody>
      </p:sp>
    </p:spTree>
    <p:extLst>
      <p:ext uri="{BB962C8B-B14F-4D97-AF65-F5344CB8AC3E}">
        <p14:creationId xmlns:p14="http://schemas.microsoft.com/office/powerpoint/2010/main" val="471102850"/>
      </p:ext>
    </p:extLst>
  </p:cSld>
  <p:clrMapOvr>
    <a:masterClrMapping/>
  </p:clrMapOvr>
</p:sld>
</file>

<file path=ppt/theme/theme1.xml><?xml version="1.0" encoding="utf-8"?>
<a:theme xmlns:a="http://schemas.openxmlformats.org/drawingml/2006/main" name="RDDI_pres_v3">
  <a:themeElements>
    <a:clrScheme name="Rijks Paars">
      <a:dk1>
        <a:srgbClr val="000000"/>
      </a:dk1>
      <a:lt1>
        <a:srgbClr val="FFFFFF"/>
      </a:lt1>
      <a:dk2>
        <a:srgbClr val="42145F"/>
      </a:dk2>
      <a:lt2>
        <a:srgbClr val="E2DBE6"/>
      </a:lt2>
      <a:accent1>
        <a:srgbClr val="E17000"/>
      </a:accent1>
      <a:accent2>
        <a:srgbClr val="777C00"/>
      </a:accent2>
      <a:accent3>
        <a:srgbClr val="FFB612"/>
      </a:accent3>
      <a:accent4>
        <a:srgbClr val="94700A"/>
      </a:accent4>
      <a:accent5>
        <a:srgbClr val="F9E11E"/>
      </a:accent5>
      <a:accent6>
        <a:srgbClr val="38870D"/>
      </a:accent6>
      <a:hlink>
        <a:srgbClr val="42145F"/>
      </a:hlink>
      <a:folHlink>
        <a:srgbClr val="C6B7CE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Paars">
      <a:srgbClr val="42145F"/>
    </a:custClr>
    <a:custClr name="Donkerblauw">
      <a:srgbClr val="01689B"/>
    </a:custClr>
    <a:custClr name="Hemelblauw">
      <a:srgbClr val="007BC7"/>
    </a:custClr>
    <a:custClr name="Violet">
      <a:srgbClr val="A90061"/>
    </a:custClr>
    <a:custClr name="Robijnrood">
      <a:srgbClr val="CA005D"/>
    </a:custClr>
    <a:custClr name="Rood">
      <a:srgbClr val="D52B1E"/>
    </a:custClr>
    <a:custClr name="Donkergroen">
      <a:srgbClr val="275937"/>
    </a:custClr>
    <a:custClr name="Groen">
      <a:srgbClr val="39870C"/>
    </a:custClr>
    <a:custClr name="Mosgroen">
      <a:srgbClr val="777C00"/>
    </a:custClr>
    <a:custClr name="Donkerbruin">
      <a:srgbClr val="673327"/>
    </a:custClr>
    <a:custClr name="Licht Paars">
      <a:srgbClr val="C6B8CF"/>
    </a:custClr>
    <a:custClr name="Licht Donkerblauw">
      <a:srgbClr val="CCE0F1"/>
    </a:custClr>
    <a:custClr name="Licht Hemelblauw">
      <a:srgbClr val="DDEFF8"/>
    </a:custClr>
    <a:custClr name="Licht Violet">
      <a:srgbClr val="E5B2CF"/>
    </a:custClr>
    <a:custClr name="Licht Robijnrood">
      <a:srgbClr val="EFB2CE"/>
    </a:custClr>
    <a:custClr name="Licht Rood">
      <a:srgbClr val="F2BFBB"/>
    </a:custClr>
    <a:custClr name="Licht Donkergroen">
      <a:srgbClr val="BECDC3"/>
    </a:custClr>
    <a:custClr name="Licht Groen">
      <a:srgbClr val="C3DBB6"/>
    </a:custClr>
    <a:custClr name="Licht Mosgroen">
      <a:srgbClr val="D6D7B2"/>
    </a:custClr>
    <a:custClr name="Licht Donkerbruin">
      <a:srgbClr val="D1C1BE"/>
    </a:custClr>
    <a:custClr name="Bruin">
      <a:srgbClr val="94710A"/>
    </a:custClr>
    <a:custClr name="Geel">
      <a:srgbClr val="F9E11E"/>
    </a:custClr>
    <a:custClr name="Donkergeel">
      <a:srgbClr val="FFB612"/>
    </a:custClr>
    <a:custClr name="Oranje">
      <a:srgbClr val="E17000"/>
    </a:custClr>
    <a:custClr name="Roze">
      <a:srgbClr val="F092CD"/>
    </a:custClr>
    <a:custClr name="Lichtblauw">
      <a:srgbClr val="8FCAE7"/>
    </a:custClr>
    <a:custClr name="Mintgroen">
      <a:srgbClr val="76D2B6"/>
    </a:custClr>
    <a:custClr name="Grijs 7">
      <a:srgbClr val="535353"/>
    </a:custClr>
    <a:custClr name="Grijs 6">
      <a:srgbClr val="696969"/>
    </a:custClr>
    <a:custClr name="Grijs 5">
      <a:srgbClr val="999999"/>
    </a:custClr>
    <a:custClr name="Licht Bruin">
      <a:srgbClr val="DFD4B5"/>
    </a:custClr>
    <a:custClr name="Licht Geel">
      <a:srgbClr val="FDF6BB"/>
    </a:custClr>
    <a:custClr name="Licht Donkergeel">
      <a:srgbClr val="FFE9B7"/>
    </a:custClr>
    <a:custClr name="Licht Oranje">
      <a:srgbClr val="F6D4B2"/>
    </a:custClr>
    <a:custClr name="Licht Roze">
      <a:srgbClr val="FADEF0"/>
    </a:custClr>
    <a:custClr name="Licht Lichtblauw">
      <a:srgbClr val="DDEFF8"/>
    </a:custClr>
    <a:custClr name="Licht Mintgroen">
      <a:srgbClr val="D6F1E9"/>
    </a:custClr>
    <a:custClr name="Grijs 4">
      <a:srgbClr val="B4B4B4"/>
    </a:custClr>
    <a:custClr name="Grijs 3">
      <a:srgbClr val="CCCCCC"/>
    </a:custClr>
    <a:custClr name="Grijs 2">
      <a:srgbClr val="E6E6E6"/>
    </a:custClr>
  </a:custClrLst>
  <a:extLst>
    <a:ext uri="{05A4C25C-085E-4340-85A3-A5531E510DB2}">
      <thm15:themeFamily xmlns:thm15="http://schemas.microsoft.com/office/thememl/2012/main" name="Power_Point_Nieuw_2022" id="{3339245F-7E17-D44E-8088-57198DF956A8}" vid="{949D5C12-1361-1847-A784-CCDE75FED920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79AC081F1EA545875FD8DCD9B709FA" ma:contentTypeVersion="18" ma:contentTypeDescription="Create a new document." ma:contentTypeScope="" ma:versionID="13c0a23065d9a49ac9a814ac843676c1">
  <xsd:schema xmlns:xsd="http://www.w3.org/2001/XMLSchema" xmlns:xs="http://www.w3.org/2001/XMLSchema" xmlns:p="http://schemas.microsoft.com/office/2006/metadata/properties" xmlns:ns2="0941c815-8673-45d9-bee9-a1453d13a96d" xmlns:ns3="da01d95d-9a53-4690-91f2-3ea4d21374f2" targetNamespace="http://schemas.microsoft.com/office/2006/metadata/properties" ma:root="true" ma:fieldsID="ffed2328b44d3216ab2e4b28d8992e7a" ns2:_="" ns3:_="">
    <xsd:import namespace="0941c815-8673-45d9-bee9-a1453d13a96d"/>
    <xsd:import namespace="da01d95d-9a53-4690-91f2-3ea4d21374f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41c815-8673-45d9-bee9-a1453d13a96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02c36e3-81a3-4f8c-bfa2-ac1adf0ae0c5}" ma:internalName="TaxCatchAll" ma:showField="CatchAllData" ma:web="0941c815-8673-45d9-bee9-a1453d13a9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01d95d-9a53-4690-91f2-3ea4d21374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ceaa658-fae8-49cd-a23d-c95849ea146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941c815-8673-45d9-bee9-a1453d13a96d" xsi:nil="true"/>
    <lcf76f155ced4ddcb4097134ff3c332f xmlns="da01d95d-9a53-4690-91f2-3ea4d21374f2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572A311-3607-45D2-B8BF-86ACAD4198E7}"/>
</file>

<file path=customXml/itemProps2.xml><?xml version="1.0" encoding="utf-8"?>
<ds:datastoreItem xmlns:ds="http://schemas.openxmlformats.org/officeDocument/2006/customXml" ds:itemID="{85FCDF61-9833-45A4-BCEC-97B044CEE0A9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13a1b4a0-4c00-4cc5-8722-6a1c755e783c"/>
    <ds:schemaRef ds:uri="http://purl.org/dc/terms/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C1D3531F-477E-4985-8031-76E93BB9B2C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Power_Point_Nieuw_2022</Template>
  <TotalTime>82</TotalTime>
  <Words>287</Words>
  <Application>Microsoft Office PowerPoint</Application>
  <PresentationFormat>Breedbeeld</PresentationFormat>
  <Paragraphs>52</Paragraphs>
  <Slides>5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10" baseType="lpstr">
      <vt:lpstr>Arial</vt:lpstr>
      <vt:lpstr>Calibri</vt:lpstr>
      <vt:lpstr>Verdana</vt:lpstr>
      <vt:lpstr>Wingdings</vt:lpstr>
      <vt:lpstr>RDDI_pres_v3</vt:lpstr>
      <vt:lpstr>Handreiking Actief openbaar maken doe je zo!</vt:lpstr>
      <vt:lpstr>PowerPoint-presentatie</vt:lpstr>
      <vt:lpstr>Werkgroep handreiking</vt:lpstr>
      <vt:lpstr>Reviewgroep handreiking</vt:lpstr>
      <vt:lpstr>openbaarmakingrddi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Oglaya Doua</dc:creator>
  <cp:lastModifiedBy>Ilse Euser</cp:lastModifiedBy>
  <cp:revision>10</cp:revision>
  <dcterms:created xsi:type="dcterms:W3CDTF">2022-09-23T12:14:34Z</dcterms:created>
  <dcterms:modified xsi:type="dcterms:W3CDTF">2024-02-29T09:14:06Z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0x0101000CE64772613F614A887EB6527DAC6C39</vt:lpwstr>
  </property>
</Properties>
</file>