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5" r:id="rId7"/>
    <p:sldId id="261" r:id="rId8"/>
    <p:sldId id="264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08" autoAdjust="0"/>
    <p:restoredTop sz="78445" autoAdjust="0"/>
  </p:normalViewPr>
  <p:slideViewPr>
    <p:cSldViewPr snapToGrid="0">
      <p:cViewPr varScale="1">
        <p:scale>
          <a:sx n="89" d="100"/>
          <a:sy n="89" d="100"/>
        </p:scale>
        <p:origin x="1596" y="90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4"/>
    </p:cViewPr>
  </p:sorterViewPr>
  <p:notesViewPr>
    <p:cSldViewPr snapToGrid="0">
      <p:cViewPr varScale="1">
        <p:scale>
          <a:sx n="81" d="100"/>
          <a:sy n="81" d="100"/>
        </p:scale>
        <p:origin x="23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t>29-2-2024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t>29-2-2024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emf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emf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AFCE8B0-DD73-2947-9328-9115D83FD8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AE14AA-6356-3448-B577-AF5C815A7F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11845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0576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EF4A0-D0A0-D54A-8C64-008FFA08AD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042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7E7AF6-E9D9-D541-B1B9-0FBE6422D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5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9135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F66DE7-E6F2-DF43-B2FA-2E0F7A2CE9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11845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656AF3-C58B-9247-B7E3-BF0F695C8B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99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EFCB1B3-0962-A843-A9FB-A2BB3FE5C1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8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3041858-3A34-2F42-958E-EAB3A5457F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9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0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4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81FA45-155F-2C41-B086-F7A8CD79A1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21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E2AC9301-3D36-044B-8644-E5A87C4250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97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CA45824-7873-1F48-9BB9-DDA2C69120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83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3436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889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03901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163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04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480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35C1C912-210B-454A-A6B5-A11FA7DED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81513F8B-999C-884B-93DC-388C6B407FD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6263631-5E39-364E-A31D-4F4FBDF0708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11845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7795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6888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1D1276C3-FD7E-8747-99AA-2078056937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4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BDE31120-DDD1-8746-9A6A-9B79FB1A27B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6AD751D-D4B9-BD44-A950-6A53EBBE03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09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BF35E3DD-6F92-AE40-9C42-7D9BDBEB461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6B396AD-5769-8D4F-B801-F408158B181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FB3C3CD6-10DA-6245-AAF8-F302EE3DC00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DB2EC77-0E88-8E41-8D69-630291AFDE2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11845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38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2405C03-D90E-FC41-B80B-E73391FDE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28FA2696-84C1-1649-8A59-67E687AAB01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CBB66E3-909D-4646-86D2-74E8673B62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21470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03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2B5321D-EB1C-2142-8695-68E40A9D89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EE87840-2D50-504F-8D23-2C8722BCA48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28" y="5214707"/>
            <a:ext cx="183896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CC7F95A-D18A-7B46-B9E6-264077809E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C54FCE-225F-F943-A710-E6EC2F85A1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568E4D4D-B363-A449-9181-2C96A3C538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552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ACB56B7-4DC6-DB4B-9123-3C4E679C1A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ECF2DFE-783B-454A-9C87-526A42EB5C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45091C-F072-9E4F-B1EC-2B7A2D0726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0922" y="5118457"/>
            <a:ext cx="1816372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883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 userDrawn="1">
          <p15:clr>
            <a:srgbClr val="FBAE40"/>
          </p15:clr>
        </p15:guide>
        <p15:guide id="2" orient="horz" pos="265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D4EBA2F-FD7E-AA41-861E-9C1EB1EEA369}"/>
              </a:ext>
            </a:extLst>
          </p:cNvPr>
          <p:cNvPicPr>
            <a:picLocks noChangeAspect="1"/>
          </p:cNvPicPr>
          <p:nvPr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650" r:id="rId2"/>
    <p:sldLayoutId id="2147483725" r:id="rId3"/>
    <p:sldLayoutId id="2147483719" r:id="rId4"/>
    <p:sldLayoutId id="2147483726" r:id="rId5"/>
    <p:sldLayoutId id="2147483666" r:id="rId6"/>
    <p:sldLayoutId id="2147483690" r:id="rId7"/>
    <p:sldLayoutId id="2147483728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89" r:id="rId15"/>
    <p:sldLayoutId id="2147483712" r:id="rId16"/>
    <p:sldLayoutId id="2147483711" r:id="rId17"/>
    <p:sldLayoutId id="2147483675" r:id="rId18"/>
    <p:sldLayoutId id="2147483657" r:id="rId19"/>
    <p:sldLayoutId id="2147483691" r:id="rId20"/>
    <p:sldLayoutId id="2147483729" r:id="rId21"/>
    <p:sldLayoutId id="2147483739" r:id="rId22"/>
    <p:sldLayoutId id="2147483740" r:id="rId23"/>
    <p:sldLayoutId id="2147483718" r:id="rId24"/>
    <p:sldLayoutId id="2147483717" r:id="rId25"/>
    <p:sldLayoutId id="2147483714" r:id="rId26"/>
    <p:sldLayoutId id="2147483713" r:id="rId27"/>
    <p:sldLayoutId id="2147483716" r:id="rId28"/>
    <p:sldLayoutId id="2147483715" r:id="rId29"/>
    <p:sldLayoutId id="2147483707" r:id="rId30"/>
    <p:sldLayoutId id="2147483667" r:id="rId31"/>
    <p:sldLayoutId id="2147483702" r:id="rId32"/>
    <p:sldLayoutId id="2147483721" r:id="rId33"/>
    <p:sldLayoutId id="2147483700" r:id="rId34"/>
    <p:sldLayoutId id="2147483692" r:id="rId35"/>
    <p:sldLayoutId id="2147483722" r:id="rId36"/>
    <p:sldLayoutId id="2147483723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Handreiking</a:t>
            </a:r>
            <a:br>
              <a:rPr lang="nl-NL" dirty="0"/>
            </a:br>
            <a:r>
              <a:rPr lang="nl-NL" b="1" i="1" dirty="0"/>
              <a:t>Actief openbaar maken doe je zo!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Deelnemers gezocht voor de werkgroep en/of reviewgroep!</a:t>
            </a:r>
          </a:p>
        </p:txBody>
      </p:sp>
    </p:spTree>
    <p:extLst>
      <p:ext uri="{BB962C8B-B14F-4D97-AF65-F5344CB8AC3E}">
        <p14:creationId xmlns:p14="http://schemas.microsoft.com/office/powerpoint/2010/main" val="149366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B50556-CA66-4FA1-AED0-A506EAADB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2062" y="1049813"/>
            <a:ext cx="5494020" cy="4758373"/>
          </a:xfrm>
        </p:spPr>
        <p:txBody>
          <a:bodyPr>
            <a:normAutofit/>
          </a:bodyPr>
          <a:lstStyle/>
          <a:p>
            <a:pPr algn="l"/>
            <a:r>
              <a:rPr lang="nl-NL" b="1" dirty="0">
                <a:solidFill>
                  <a:schemeClr val="tx1"/>
                </a:solidFill>
              </a:rPr>
              <a:t>Heb jij: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Ervaring met actieve openbaarmaking?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Andere relevante expertise (bijvoorbeeld juridisch of met informatiehuishouding)?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  <a:p>
            <a:pPr algn="l">
              <a:buClr>
                <a:schemeClr val="bg1"/>
              </a:buClr>
            </a:pPr>
            <a:r>
              <a:rPr lang="nl-NL" b="1" dirty="0">
                <a:solidFill>
                  <a:schemeClr val="tx1"/>
                </a:solidFill>
              </a:rPr>
              <a:t>Meld je aan!</a:t>
            </a:r>
          </a:p>
          <a:p>
            <a:pPr algn="l">
              <a:buClr>
                <a:schemeClr val="bg1"/>
              </a:buClr>
            </a:pPr>
            <a:r>
              <a:rPr lang="nl-NL" sz="2000" dirty="0">
                <a:solidFill>
                  <a:schemeClr val="tx1"/>
                </a:solidFill>
              </a:rPr>
              <a:t>Voor 15 maart via</a:t>
            </a:r>
            <a:endParaRPr lang="nl-NL" sz="2000" b="1" dirty="0">
              <a:solidFill>
                <a:schemeClr val="tx1"/>
              </a:solidFill>
            </a:endParaRPr>
          </a:p>
          <a:p>
            <a:pPr algn="l">
              <a:buClr>
                <a:schemeClr val="bg1"/>
              </a:buClr>
            </a:pPr>
            <a:r>
              <a:rPr lang="nl-NL" dirty="0">
                <a:solidFill>
                  <a:schemeClr val="tx1"/>
                </a:solidFill>
              </a:rPr>
              <a:t>openbaarmakingrddi@minocw.nl 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  <a:p>
            <a:pPr algn="l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3A9B4DC-9650-491C-9867-BE14F1514FC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88439C-DD40-4C21-B95A-373EE60FA8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569BE4-4043-4396-98FB-CCB345BA1F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56E1336-C348-E5F2-8BF3-219E7D754664}"/>
              </a:ext>
            </a:extLst>
          </p:cNvPr>
          <p:cNvSpPr txBox="1"/>
          <p:nvPr/>
        </p:nvSpPr>
        <p:spPr>
          <a:xfrm>
            <a:off x="415289" y="1443840"/>
            <a:ext cx="568071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RDDI werkt aan</a:t>
            </a:r>
          </a:p>
          <a:p>
            <a:r>
              <a:rPr lang="nl-NL" sz="1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Vernieuwde handreiking </a:t>
            </a:r>
            <a:r>
              <a:rPr lang="nl-NL" sz="1800" i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Actief openbaar maken doe je zo!</a:t>
            </a:r>
            <a:r>
              <a:rPr lang="nl-NL" sz="1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 over de </a:t>
            </a:r>
            <a:r>
              <a:rPr lang="nl-NL" sz="1800" dirty="0" err="1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Woo</a:t>
            </a:r>
            <a:r>
              <a:rPr lang="nl-NL" sz="1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-artikelen 3.1 en 3.3.</a:t>
            </a:r>
          </a:p>
          <a:p>
            <a:endParaRPr lang="nl-NL" dirty="0">
              <a:solidFill>
                <a:schemeClr val="bg1"/>
              </a:solidFill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r>
              <a:rPr lang="nl-NL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Deelnemers gezocht voor: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werkgroep handreiking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bg1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reviewgroep handreiking</a:t>
            </a:r>
            <a:endParaRPr lang="nl-NL" dirty="0">
              <a:solidFill>
                <a:schemeClr val="bg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olidFill>
                <a:schemeClr val="bg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endParaRPr lang="nl-NL" dirty="0">
              <a:solidFill>
                <a:schemeClr val="bg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endParaRPr lang="nl-NL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94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7F909-50B4-40BD-9929-F82B9D5B9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99" y="634876"/>
            <a:ext cx="5003801" cy="1584325"/>
          </a:xfrm>
        </p:spPr>
        <p:txBody>
          <a:bodyPr/>
          <a:lstStyle/>
          <a:p>
            <a:r>
              <a:rPr lang="nl-NL" b="1" dirty="0"/>
              <a:t>Werkgroep handreiking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A4D54B-B224-4E27-9B37-22652CB0B8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nl-NL" dirty="0"/>
              <a:t>Inventariseren behoeften voor de inhoud van de handreiking.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18FD65-3A30-482A-A155-ABC205C942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Meedenken en voorbeelden geven uit de eigen ervaring met actief openbaar maken.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2DE7024-2B2F-41F0-99DA-60C7F4FA97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91732" y="3403267"/>
            <a:ext cx="3766856" cy="817562"/>
          </a:xfrm>
        </p:spPr>
        <p:txBody>
          <a:bodyPr>
            <a:noAutofit/>
          </a:bodyPr>
          <a:lstStyle/>
          <a:p>
            <a:r>
              <a:rPr lang="nl-NL" dirty="0"/>
              <a:t>Voorbeelden geven hoe organisaties omgaan met onderwerpen die nog niet zijn uitgewerkt.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7E89A5FE-044D-4A4B-88CD-3E3D545DF0E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nl-NL" dirty="0"/>
              <a:t>Kritisch meelezen met (concept)versies.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EA4AE45-DDA6-4257-BF04-68C29BC3B7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nl-NL" dirty="0"/>
              <a:t>De inhoud toetsen binnen de eigen organisatie.</a:t>
            </a: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3A01E36D-81B6-43D5-BD7E-0176DC86E10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>
            <a:extLst>
              <a:ext uri="{FF2B5EF4-FFF2-40B4-BE49-F238E27FC236}">
                <a16:creationId xmlns:a16="http://schemas.microsoft.com/office/drawing/2014/main" id="{5FE6B4EA-678D-439D-A1EF-06FA5CACB8A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16FADCF-DEE4-49CA-8914-A8B6AF405E9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6B77A8E3-ED13-4EE7-B231-A8A5304390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69EA2EE3-19E5-448A-9875-CFD90098BB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  </a:t>
            </a:r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E4049928-A0DB-4E9F-9BFA-796D79F186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F1F539C1-8C68-4EC3-8144-E650D7931D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ED179FAD-23D9-42B5-9A97-C6590384D8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1FD7667F-65BC-69BD-E1C0-7880D318E5BE}"/>
              </a:ext>
            </a:extLst>
          </p:cNvPr>
          <p:cNvSpPr txBox="1"/>
          <p:nvPr/>
        </p:nvSpPr>
        <p:spPr>
          <a:xfrm>
            <a:off x="166378" y="2358647"/>
            <a:ext cx="5175883" cy="4088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8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Wie zoeken we?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Collega’s uit diverse organisaties van verschillende grootte en complexiteit. Zowel rijksoverheid als decentrale overheden.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Collega’s die al ervaring hebben met actief openbaar maken.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solidFill>
                <a:schemeClr val="bg1"/>
              </a:solidFill>
              <a:latin typeface="Verdana"/>
              <a:ea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solidFill>
                  <a:schemeClr val="bg1"/>
                </a:solidFill>
                <a:latin typeface="Verdana"/>
                <a:ea typeface="Verdana" panose="020B0604030504040204" pitchFamily="34" charset="0"/>
                <a:cs typeface="Times New Roman" panose="02020603050405020304" pitchFamily="18" charset="0"/>
              </a:rPr>
              <a:t>Hoeveel tijd kost het?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Verdana"/>
                <a:ea typeface="Verdana" panose="020B0604030504040204" pitchFamily="34" charset="0"/>
                <a:cs typeface="Times New Roman" panose="02020603050405020304" pitchFamily="18" charset="0"/>
              </a:rPr>
              <a:t>3 tot 5 digitale bijeenkomsten à 2 uur + voorbereiding. Gemiddeld 1 per maand.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solidFill>
                <a:schemeClr val="bg1"/>
              </a:solidFill>
              <a:latin typeface="Verdana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64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7F909-50B4-40BD-9929-F82B9D5B9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99" y="615063"/>
            <a:ext cx="5003801" cy="1584325"/>
          </a:xfrm>
        </p:spPr>
        <p:txBody>
          <a:bodyPr/>
          <a:lstStyle/>
          <a:p>
            <a:r>
              <a:rPr lang="nl-NL" b="1" dirty="0"/>
              <a:t>Reviewgroep handreiking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A4D54B-B224-4E27-9B37-22652CB0B8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Kritisch de (concept)versies lezen en schriftelijk commentaar geven</a:t>
            </a:r>
            <a:r>
              <a:rPr lang="nl-NL" dirty="0"/>
              <a:t>.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18FD65-3A30-482A-A155-ABC205C942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nl-NL" dirty="0"/>
              <a:t>De inhoud toetsen binnen de eigen organisatie.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2DE7024-2B2F-41F0-99DA-60C7F4FA97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91732" y="3403267"/>
            <a:ext cx="3766856" cy="817562"/>
          </a:xfrm>
        </p:spPr>
        <p:txBody>
          <a:bodyPr>
            <a:noAutofit/>
          </a:bodyPr>
          <a:lstStyle/>
          <a:p>
            <a:r>
              <a:rPr lang="nl-NL" dirty="0"/>
              <a:t>Specialistische kennis delen – als mogelijk.</a:t>
            </a: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3A01E36D-81B6-43D5-BD7E-0176DC86E10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>
            <a:extLst>
              <a:ext uri="{FF2B5EF4-FFF2-40B4-BE49-F238E27FC236}">
                <a16:creationId xmlns:a16="http://schemas.microsoft.com/office/drawing/2014/main" id="{5FE6B4EA-678D-439D-A1EF-06FA5CACB8A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16FADCF-DEE4-49CA-8914-A8B6AF405E9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6B77A8E3-ED13-4EE7-B231-A8A5304390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69EA2EE3-19E5-448A-9875-CFD90098BB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E4049928-A0DB-4E9F-9BFA-796D79F186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1FD7667F-65BC-69BD-E1C0-7880D318E5BE}"/>
              </a:ext>
            </a:extLst>
          </p:cNvPr>
          <p:cNvSpPr txBox="1"/>
          <p:nvPr/>
        </p:nvSpPr>
        <p:spPr>
          <a:xfrm>
            <a:off x="300850" y="2061911"/>
            <a:ext cx="5175883" cy="4783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8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Wie zoeken we?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Collega’s uit diverse organisaties van verschillende grootte en complexiteit.</a:t>
            </a:r>
            <a:b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dirty="0">
                <a:solidFill>
                  <a:schemeClr val="bg1"/>
                </a:solidFill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Rijksoverheid, decentrale overheden en stelselpartijen.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Collega’s die expertise hebben in de verschillende onderwerpen die aan bod komen in de handreiking, zoals de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Woo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-index en de Archiefwet.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nl-NL" dirty="0">
              <a:solidFill>
                <a:schemeClr val="bg1"/>
              </a:solidFill>
              <a:latin typeface="Verdana"/>
              <a:ea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solidFill>
                  <a:schemeClr val="bg1"/>
                </a:solidFill>
                <a:latin typeface="Verdana"/>
                <a:ea typeface="Verdana" panose="020B0604030504040204" pitchFamily="34" charset="0"/>
                <a:cs typeface="Times New Roman" panose="02020603050405020304" pitchFamily="18" charset="0"/>
              </a:rPr>
              <a:t>Hoeveel tijd kost het?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bg1"/>
                </a:solidFill>
                <a:latin typeface="Verdana"/>
                <a:ea typeface="Verdana" panose="020B0604030504040204" pitchFamily="34" charset="0"/>
                <a:cs typeface="Times New Roman" panose="02020603050405020304" pitchFamily="18" charset="0"/>
              </a:rPr>
              <a:t>Je gaat 1 tot 2 versies uitgebreid reviewen.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solidFill>
                <a:schemeClr val="bg1"/>
              </a:solidFill>
              <a:latin typeface="Verdana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9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1EC703-0D6F-43CD-B8C4-99EB2B2FB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90" y="2294072"/>
            <a:ext cx="5831305" cy="1584325"/>
          </a:xfrm>
        </p:spPr>
        <p:txBody>
          <a:bodyPr/>
          <a:lstStyle/>
          <a:p>
            <a:r>
              <a:rPr lang="nl-NL" b="1" dirty="0" err="1"/>
              <a:t>openbaarmakingrddi</a:t>
            </a:r>
            <a:br>
              <a:rPr lang="nl-NL" dirty="0"/>
            </a:br>
            <a:endParaRPr lang="nl-NL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351D24-1BD4-40D4-AB8F-97AD04CFD80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62A0DB4-D0A2-4E43-992F-12226C8B0F4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153692B-1AEF-4D6B-A8F6-0BDCCCB445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FBFA204-E830-B4F8-68FE-194051754E76}"/>
              </a:ext>
            </a:extLst>
          </p:cNvPr>
          <p:cNvSpPr txBox="1"/>
          <p:nvPr/>
        </p:nvSpPr>
        <p:spPr>
          <a:xfrm>
            <a:off x="6008896" y="2763068"/>
            <a:ext cx="60939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dirty="0">
                <a:latin typeface="+mj-lt"/>
              </a:rPr>
              <a:t>@minocw.nl </a:t>
            </a:r>
          </a:p>
        </p:txBody>
      </p:sp>
    </p:spTree>
    <p:extLst>
      <p:ext uri="{BB962C8B-B14F-4D97-AF65-F5344CB8AC3E}">
        <p14:creationId xmlns:p14="http://schemas.microsoft.com/office/powerpoint/2010/main" val="471102850"/>
      </p:ext>
    </p:extLst>
  </p:cSld>
  <p:clrMapOvr>
    <a:masterClrMapping/>
  </p:clrMapOvr>
</p:sld>
</file>

<file path=ppt/theme/theme1.xml><?xml version="1.0" encoding="utf-8"?>
<a:theme xmlns:a="http://schemas.openxmlformats.org/drawingml/2006/main" name="RDDI_pres_v3">
  <a:themeElements>
    <a:clrScheme name="Rijks Paars">
      <a:dk1>
        <a:srgbClr val="000000"/>
      </a:dk1>
      <a:lt1>
        <a:srgbClr val="FFFFFF"/>
      </a:lt1>
      <a:dk2>
        <a:srgbClr val="42145F"/>
      </a:dk2>
      <a:lt2>
        <a:srgbClr val="E2DBE6"/>
      </a:lt2>
      <a:accent1>
        <a:srgbClr val="E17000"/>
      </a:accent1>
      <a:accent2>
        <a:srgbClr val="777C00"/>
      </a:accent2>
      <a:accent3>
        <a:srgbClr val="FFB612"/>
      </a:accent3>
      <a:accent4>
        <a:srgbClr val="94700A"/>
      </a:accent4>
      <a:accent5>
        <a:srgbClr val="F9E11E"/>
      </a:accent5>
      <a:accent6>
        <a:srgbClr val="38870D"/>
      </a:accent6>
      <a:hlink>
        <a:srgbClr val="42145F"/>
      </a:hlink>
      <a:folHlink>
        <a:srgbClr val="C6B7C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Power_Point_Nieuw_2022" id="{3339245F-7E17-D44E-8088-57198DF956A8}" vid="{949D5C12-1361-1847-A784-CCDE75FED920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41c815-8673-45d9-bee9-a1453d13a96d" xsi:nil="true"/>
    <lcf76f155ced4ddcb4097134ff3c332f xmlns="da01d95d-9a53-4690-91f2-3ea4d21374f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72A311-3607-45D2-B8BF-86ACAD4198E7}"/>
</file>

<file path=customXml/itemProps2.xml><?xml version="1.0" encoding="utf-8"?>
<ds:datastoreItem xmlns:ds="http://schemas.openxmlformats.org/officeDocument/2006/customXml" ds:itemID="{85FCDF61-9833-45A4-BCEC-97B044CEE0A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3a1b4a0-4c00-4cc5-8722-6a1c755e783c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1D3531F-477E-4985-8031-76E93BB9B2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Power_Point_Nieuw_2022</Template>
  <TotalTime>82</TotalTime>
  <Words>287</Words>
  <Application>Microsoft Office PowerPoint</Application>
  <PresentationFormat>Breedbeeld</PresentationFormat>
  <Paragraphs>52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RDDI_pres_v3</vt:lpstr>
      <vt:lpstr>Handreiking Actief openbaar maken doe je zo!</vt:lpstr>
      <vt:lpstr>PowerPoint-presentatie</vt:lpstr>
      <vt:lpstr>Werkgroep handreiking</vt:lpstr>
      <vt:lpstr>Reviewgroep handreiking</vt:lpstr>
      <vt:lpstr>openbaarmakingrddi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Oglaya Doua</dc:creator>
  <cp:lastModifiedBy>Ilse Euser</cp:lastModifiedBy>
  <cp:revision>10</cp:revision>
  <dcterms:created xsi:type="dcterms:W3CDTF">2022-09-23T12:14:34Z</dcterms:created>
  <dcterms:modified xsi:type="dcterms:W3CDTF">2024-02-29T09:14:06Z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0x0101000CE64772613F614A887EB6527DAC6C39</vt:lpwstr>
  </property>
</Properties>
</file>