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8" r:id="rId2"/>
    <p:sldId id="429" r:id="rId3"/>
    <p:sldId id="435" r:id="rId4"/>
    <p:sldId id="436" r:id="rId5"/>
    <p:sldId id="437" r:id="rId6"/>
    <p:sldId id="289" r:id="rId7"/>
    <p:sldId id="291" r:id="rId8"/>
    <p:sldId id="438" r:id="rId9"/>
  </p:sldIdLst>
  <p:sldSz cx="9144000" cy="6858000"/>
  <p:notesSz cx="7099300" cy="102346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1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C8954F5-072A-4164-AD61-124E0C974A9F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0A65D64-2D55-432B-982F-7D4CA2503E91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DF136F4-B65C-4D9B-8609-6299FCCECBBB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3D3F17-C857-4B97-B640-02DEFFE0D1A7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FEFB2B0-FB15-40FB-B647-A6BA21268B37}" type="slidenum">
              <a:t>‹nr.›</a:t>
            </a:fld>
            <a:endParaRPr lang="nl-NL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387941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565102F-6F1D-495C-877F-BFC758A3C4AF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076361" cy="511734"/>
          </a:xfrm>
          <a:prstGeom prst="rect">
            <a:avLst/>
          </a:prstGeom>
          <a:noFill/>
          <a:ln>
            <a:noFill/>
          </a:ln>
        </p:spPr>
        <p:txBody>
          <a:bodyPr vert="horz" wrap="square" lIns="94622" tIns="47311" rIns="94622" bIns="47311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defRPr>
            </a:lvl1pPr>
          </a:lstStyle>
          <a:p>
            <a:pPr lvl="0"/>
            <a:r>
              <a:rPr lang="en-GB"/>
              <a:t>xxx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E827ACE-6CB2-4581-84A9-8591A1427BD9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022939" y="0"/>
            <a:ext cx="3076361" cy="511734"/>
          </a:xfrm>
          <a:prstGeom prst="rect">
            <a:avLst/>
          </a:prstGeom>
          <a:noFill/>
          <a:ln>
            <a:noFill/>
          </a:ln>
        </p:spPr>
        <p:txBody>
          <a:bodyPr vert="horz" wrap="square" lIns="94622" tIns="47311" rIns="94622" bIns="47311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defRPr>
            </a:lvl1pPr>
          </a:lstStyle>
          <a:p>
            <a:pPr lvl="0"/>
            <a:r>
              <a:rPr lang="en-GB"/>
              <a:t>31 augustus 2016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7C2ADC-CF51-4B7F-AE2C-A08C13429A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2"/>
            <a:ext cx="5116516" cy="3836986"/>
          </a:xfrm>
          <a:prstGeom prst="rect">
            <a:avLst/>
          </a:prstGeom>
          <a:noFill/>
          <a:ln w="9528">
            <a:solidFill>
              <a:srgbClr val="000000"/>
            </a:solidFill>
            <a:prstDash val="solid"/>
            <a:miter/>
          </a:ln>
        </p:spPr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363042-B85A-46FE-9709-79E8C70CC7DA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946577" y="4861444"/>
            <a:ext cx="5206154" cy="4605576"/>
          </a:xfrm>
          <a:prstGeom prst="rect">
            <a:avLst/>
          </a:prstGeom>
          <a:noFill/>
          <a:ln>
            <a:noFill/>
          </a:ln>
        </p:spPr>
        <p:txBody>
          <a:bodyPr vert="horz" wrap="square" lIns="94622" tIns="47311" rIns="94622" bIns="47311" anchor="t" anchorCtr="0" compatLnSpc="1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31D6A1-4D0B-430B-9846-6E6B01683709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722879"/>
            <a:ext cx="3076361" cy="511734"/>
          </a:xfrm>
          <a:prstGeom prst="rect">
            <a:avLst/>
          </a:prstGeom>
          <a:noFill/>
          <a:ln>
            <a:noFill/>
          </a:ln>
        </p:spPr>
        <p:txBody>
          <a:bodyPr vert="horz" wrap="square" lIns="94622" tIns="47311" rIns="94622" bIns="47311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defRPr>
            </a:lvl1pPr>
          </a:lstStyle>
          <a:p>
            <a:pPr lvl="0"/>
            <a:r>
              <a:rPr lang="nl-NL"/>
              <a:t>xxx</a:t>
            </a:r>
            <a:endParaRPr lang="en-GB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E502760F-A238-4A1A-B864-7DDE989520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022939" y="9722879"/>
            <a:ext cx="3076361" cy="511734"/>
          </a:xfrm>
          <a:prstGeom prst="rect">
            <a:avLst/>
          </a:prstGeom>
          <a:noFill/>
          <a:ln>
            <a:noFill/>
          </a:ln>
        </p:spPr>
        <p:txBody>
          <a:bodyPr vert="horz" wrap="square" lIns="94622" tIns="47311" rIns="94622" bIns="47311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defRPr>
            </a:lvl1pPr>
          </a:lstStyle>
          <a:p>
            <a:pPr lvl="0"/>
            <a:fld id="{18BB91C0-E78C-4818-947A-7679F311D897}" type="slidenum"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770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en-GB" sz="1200" b="0" i="0" u="none" strike="noStrike" kern="1200" cap="none" spc="0" baseline="0">
        <a:solidFill>
          <a:srgbClr val="000000"/>
        </a:solidFill>
        <a:uFillTx/>
        <a:latin typeface="Verdana" pitchFamily="34"/>
      </a:defRPr>
    </a:lvl1pPr>
    <a:lvl2pPr marL="457200" marR="0" lvl="1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en-GB" sz="1200" b="0" i="0" u="none" strike="noStrike" kern="1200" cap="none" spc="0" baseline="0">
        <a:solidFill>
          <a:srgbClr val="000000"/>
        </a:solidFill>
        <a:uFillTx/>
        <a:latin typeface="Verdana" pitchFamily="34"/>
      </a:defRPr>
    </a:lvl2pPr>
    <a:lvl3pPr marL="914400" marR="0" lvl="2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en-GB" sz="1200" b="0" i="0" u="none" strike="noStrike" kern="1200" cap="none" spc="0" baseline="0">
        <a:solidFill>
          <a:srgbClr val="000000"/>
        </a:solidFill>
        <a:uFillTx/>
        <a:latin typeface="Verdana" pitchFamily="34"/>
      </a:defRPr>
    </a:lvl3pPr>
    <a:lvl4pPr marL="1371600" marR="0" lvl="3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en-GB" sz="1200" b="0" i="0" u="none" strike="noStrike" kern="1200" cap="none" spc="0" baseline="0">
        <a:solidFill>
          <a:srgbClr val="000000"/>
        </a:solidFill>
        <a:uFillTx/>
        <a:latin typeface="Verdana" pitchFamily="34"/>
      </a:defRPr>
    </a:lvl4pPr>
    <a:lvl5pPr marL="1828800" marR="0" lvl="4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en-GB" sz="1200" b="0" i="0" u="none" strike="noStrike" kern="1200" cap="none" spc="0" baseline="0">
        <a:solidFill>
          <a:srgbClr val="000000"/>
        </a:solidFill>
        <a:uFillTx/>
        <a:latin typeface="Verdana" pitchFamily="34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5C353769-0751-4908-A33B-9001C69E23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8CD1C567-8360-4392-A74E-B4DA07E891B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koptekst 3">
            <a:extLst>
              <a:ext uri="{FF2B5EF4-FFF2-40B4-BE49-F238E27FC236}">
                <a16:creationId xmlns:a16="http://schemas.microsoft.com/office/drawing/2014/main" id="{0335F85D-240D-4340-A742-DAD679D5C606}"/>
              </a:ext>
            </a:extLst>
          </p:cNvPr>
          <p:cNvSpPr txBox="1"/>
          <p:nvPr/>
        </p:nvSpPr>
        <p:spPr>
          <a:xfrm>
            <a:off x="0" y="0"/>
            <a:ext cx="3076361" cy="511734"/>
          </a:xfrm>
          <a:prstGeom prst="rect">
            <a:avLst/>
          </a:prstGeom>
          <a:noFill/>
          <a:ln>
            <a:noFill/>
          </a:ln>
        </p:spPr>
        <p:txBody>
          <a:bodyPr vert="horz" wrap="square" lIns="94622" tIns="47311" rIns="94622" bIns="47311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Herijking informatieplan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CA29F52-842D-4F3D-B931-0E0B89265994}"/>
              </a:ext>
            </a:extLst>
          </p:cNvPr>
          <p:cNvSpPr txBox="1"/>
          <p:nvPr/>
        </p:nvSpPr>
        <p:spPr>
          <a:xfrm>
            <a:off x="4022939" y="0"/>
            <a:ext cx="3076361" cy="511734"/>
          </a:xfrm>
          <a:prstGeom prst="rect">
            <a:avLst/>
          </a:prstGeom>
          <a:noFill/>
          <a:ln>
            <a:noFill/>
          </a:ln>
        </p:spPr>
        <p:txBody>
          <a:bodyPr vert="horz" wrap="square" lIns="94622" tIns="47311" rIns="94622" bIns="47311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1 februari 2016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0464134-4B83-43C3-B228-723CC80E50BC}"/>
              </a:ext>
            </a:extLst>
          </p:cNvPr>
          <p:cNvSpPr txBox="1"/>
          <p:nvPr/>
        </p:nvSpPr>
        <p:spPr>
          <a:xfrm>
            <a:off x="0" y="9722879"/>
            <a:ext cx="3076361" cy="511734"/>
          </a:xfrm>
          <a:prstGeom prst="rect">
            <a:avLst/>
          </a:prstGeom>
          <a:noFill/>
          <a:ln>
            <a:noFill/>
          </a:ln>
        </p:spPr>
        <p:txBody>
          <a:bodyPr vert="horz" wrap="square" lIns="94622" tIns="47311" rIns="94622" bIns="47311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Herijking informatieplan | 1 februari 2016</a:t>
            </a:r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0FFB09A-2E14-4135-8575-CF4558EB9DFF}"/>
              </a:ext>
            </a:extLst>
          </p:cNvPr>
          <p:cNvSpPr txBox="1"/>
          <p:nvPr/>
        </p:nvSpPr>
        <p:spPr>
          <a:xfrm>
            <a:off x="4022939" y="9722879"/>
            <a:ext cx="3076361" cy="511734"/>
          </a:xfrm>
          <a:prstGeom prst="rect">
            <a:avLst/>
          </a:prstGeom>
          <a:noFill/>
          <a:ln>
            <a:noFill/>
          </a:ln>
        </p:spPr>
        <p:txBody>
          <a:bodyPr vert="horz" wrap="square" lIns="94622" tIns="47311" rIns="94622" bIns="4731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5A66C2F-1442-4C55-AFC9-B9B972713837}" type="slidenum">
              <a:t>1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>
            <a:extLst>
              <a:ext uri="{FF2B5EF4-FFF2-40B4-BE49-F238E27FC236}">
                <a16:creationId xmlns:a16="http://schemas.microsoft.com/office/drawing/2014/main" id="{D32A6839-F1CA-41BF-A84F-129E59C2B03C}"/>
              </a:ext>
            </a:extLst>
          </p:cNvPr>
          <p:cNvSpPr/>
          <p:nvPr/>
        </p:nvSpPr>
        <p:spPr>
          <a:xfrm>
            <a:off x="4562471" y="0"/>
            <a:ext cx="4581528" cy="6858000"/>
          </a:xfrm>
          <a:prstGeom prst="rect">
            <a:avLst/>
          </a:prstGeom>
          <a:solidFill>
            <a:srgbClr val="007BC7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24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0B0A8E9-FE98-44B6-B49C-036E28B3AEC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4908554" y="2503490"/>
            <a:ext cx="3598858" cy="942975"/>
          </a:xfrm>
        </p:spPr>
        <p:txBody>
          <a:bodyPr/>
          <a:lstStyle>
            <a:lvl1pPr defTabSz="608011" hangingPunct="0"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nl-NL"/>
              <a:t>xxx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085FD8-E5DB-41DF-9C0D-F9C75542BAD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908554" y="3540127"/>
            <a:ext cx="3598858" cy="2703515"/>
          </a:xfrm>
        </p:spPr>
        <p:txBody>
          <a:bodyPr lIns="90004" tIns="46798" rIns="90004" bIns="46798"/>
          <a:lstStyle>
            <a:lvl1pPr indent="1591" defTabSz="608011" hangingPunct="0">
              <a:defRPr>
                <a:solidFill>
                  <a:srgbClr val="FFFFFF"/>
                </a:solidFill>
              </a:defRPr>
            </a:lvl1pPr>
          </a:lstStyle>
          <a:p>
            <a:pPr lvl="0"/>
            <a:endParaRPr lang="nl-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F723B6-7A28-4FFE-9F9D-42128063F326}"/>
              </a:ext>
            </a:extLst>
          </p:cNvPr>
          <p:cNvSpPr txBox="1">
            <a:spLocks noGrp="1"/>
          </p:cNvSpPr>
          <p:nvPr>
            <p:ph type="dt" sz="quarter" idx="7"/>
          </p:nvPr>
        </p:nvSpPr>
        <p:spPr>
          <a:xfrm>
            <a:off x="4908554" y="6343650"/>
            <a:ext cx="3598858" cy="360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ctr" anchorCtr="0" compatLnSpc="1">
            <a:noAutofit/>
          </a:bodyPr>
          <a:lstStyle>
            <a:lvl1pPr marL="0" marR="0" lvl="0" indent="0" algn="l" defTabSz="608011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000" b="0" i="0" u="none" strike="noStrike" kern="1200" cap="none" spc="0" baseline="0">
                <a:solidFill>
                  <a:srgbClr val="FFFFFF"/>
                </a:solidFill>
                <a:uFillTx/>
                <a:latin typeface="Verdana" pitchFamily="34"/>
                <a:cs typeface="Arial" pitchFamily="34"/>
              </a:defRPr>
            </a:lvl1pPr>
          </a:lstStyle>
          <a:p>
            <a:pPr lvl="0"/>
            <a:r>
              <a:rPr lang="nl-NL"/>
              <a:t>31 augustus 2016</a:t>
            </a:r>
          </a:p>
        </p:txBody>
      </p:sp>
      <p:pic>
        <p:nvPicPr>
          <p:cNvPr id="6" name="logoplaatje">
            <a:extLst>
              <a:ext uri="{FF2B5EF4-FFF2-40B4-BE49-F238E27FC236}">
                <a16:creationId xmlns:a16="http://schemas.microsoft.com/office/drawing/2014/main" id="{0D6F618B-367D-402E-B25D-F82F8E035D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2001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131015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9989D9-7F2D-4018-AC63-F649562EE9B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FD96A07-F205-4F9F-B1AB-72E8F6A7C223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 marL="1591" marR="0" lvl="1" indent="19526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tabLst>
                <a:tab pos="742949" algn="l"/>
                <a:tab pos="806455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2pPr>
            <a:lvl3pPr marL="198433" marR="0" lvl="2" indent="22700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Font typeface="Verdana" pitchFamily="34"/>
              <a:buChar char="–"/>
              <a:tabLst>
                <a:tab pos="742949" algn="l"/>
                <a:tab pos="806444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3pPr>
            <a:lvl4pPr marL="427033" marR="0" lvl="3" indent="2286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&gt;"/>
              <a:tabLst>
                <a:tab pos="742949" algn="l"/>
                <a:tab pos="806444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4pPr>
            <a:lvl5pPr marL="679454" marR="0" lvl="4" indent="24130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»"/>
              <a:tabLst>
                <a:tab pos="742949" algn="l"/>
                <a:tab pos="806455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49B4D0E-8398-43F7-AAF4-7A1173730D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E2F5CF5-59BF-4646-B0AD-8FC8B4808035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3898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AEAC224-59D8-4312-9874-9FD64937444F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24628" y="1263645"/>
            <a:ext cx="2057400" cy="4951411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4723492-CB9C-4147-8D91-5D80AB366F58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352428" y="1263645"/>
            <a:ext cx="6019796" cy="4951411"/>
          </a:xfrm>
        </p:spPr>
        <p:txBody>
          <a:bodyPr vert="eaVert"/>
          <a:lstStyle>
            <a:lvl1pPr>
              <a:defRPr/>
            </a:lvl1pPr>
            <a:lvl2pPr marL="1591" marR="0" lvl="1" indent="19526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tabLst>
                <a:tab pos="742949" algn="l"/>
                <a:tab pos="806455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2pPr>
            <a:lvl3pPr marL="198433" marR="0" lvl="2" indent="22700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Font typeface="Verdana" pitchFamily="34"/>
              <a:buChar char="–"/>
              <a:tabLst>
                <a:tab pos="742949" algn="l"/>
                <a:tab pos="806444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3pPr>
            <a:lvl4pPr marL="427033" marR="0" lvl="3" indent="2286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&gt;"/>
              <a:tabLst>
                <a:tab pos="742949" algn="l"/>
                <a:tab pos="806444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4pPr>
            <a:lvl5pPr marL="679454" marR="0" lvl="4" indent="24130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»"/>
              <a:tabLst>
                <a:tab pos="742949" algn="l"/>
                <a:tab pos="806455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60C82BA-04D2-45C7-AF7C-C0840A107F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55BF041-696B-4887-B574-1943262CCD6C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7530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43B449-CCB2-419C-B27C-B7206B86A2A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621E114-B732-4EAA-9857-097E4364DC34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 marL="1591" marR="0" lvl="1" indent="19526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tabLst>
                <a:tab pos="742949" algn="l"/>
                <a:tab pos="806455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2pPr>
            <a:lvl3pPr marL="198433" marR="0" lvl="2" indent="22700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Font typeface="Verdana" pitchFamily="34"/>
              <a:buChar char="–"/>
              <a:tabLst>
                <a:tab pos="742949" algn="l"/>
                <a:tab pos="806444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3pPr>
            <a:lvl4pPr marL="427033" marR="0" lvl="3" indent="2286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&gt;"/>
              <a:tabLst>
                <a:tab pos="742949" algn="l"/>
                <a:tab pos="806444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4pPr>
            <a:lvl5pPr marL="679454" marR="0" lvl="4" indent="24130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»"/>
              <a:tabLst>
                <a:tab pos="742949" algn="l"/>
                <a:tab pos="806455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2EA5C9C-D479-4C55-AD02-89D37EE3D6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FFC17B-5590-461F-BB1B-B6D7E8FC104B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9183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BB7D81-96BD-41E7-9C34-6F888CAA705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D57EE01-D571-4106-B574-8E1246DE44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23B1CA5-7C41-4840-8798-8718A43824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64B9CE6-F497-49E2-80AD-D7D42B31A642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6310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EEA15E-2BA0-4C62-BEF0-00610468A12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E0ACE1-974A-4A57-9080-6BD91BFAAE7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52428" y="1800225"/>
            <a:ext cx="4038603" cy="4414842"/>
          </a:xfrm>
        </p:spPr>
        <p:txBody>
          <a:bodyPr/>
          <a:lstStyle>
            <a:lvl1pPr>
              <a:defRPr/>
            </a:lvl1pPr>
            <a:lvl2pPr marL="1591" marR="0" lvl="1" indent="19526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tabLst>
                <a:tab pos="742949" algn="l"/>
                <a:tab pos="806455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2pPr>
            <a:lvl3pPr marL="198433" marR="0" lvl="2" indent="22700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Font typeface="Verdana" pitchFamily="34"/>
              <a:buChar char="–"/>
              <a:tabLst>
                <a:tab pos="742949" algn="l"/>
                <a:tab pos="806444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3pPr>
            <a:lvl4pPr marL="427033" marR="0" lvl="3" indent="2286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&gt;"/>
              <a:tabLst>
                <a:tab pos="742949" algn="l"/>
                <a:tab pos="806444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4pPr>
            <a:lvl5pPr marL="679454" marR="0" lvl="4" indent="24130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»"/>
              <a:tabLst>
                <a:tab pos="742949" algn="l"/>
                <a:tab pos="806455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E341146-E098-4975-8412-14B9C5306DE7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543425" y="1800225"/>
            <a:ext cx="4038603" cy="4414842"/>
          </a:xfrm>
        </p:spPr>
        <p:txBody>
          <a:bodyPr/>
          <a:lstStyle>
            <a:lvl1pPr>
              <a:defRPr/>
            </a:lvl1pPr>
            <a:lvl2pPr marL="1591" marR="0" lvl="1" indent="19526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tabLst>
                <a:tab pos="742949" algn="l"/>
                <a:tab pos="806455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2pPr>
            <a:lvl3pPr marL="198433" marR="0" lvl="2" indent="22700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Font typeface="Verdana" pitchFamily="34"/>
              <a:buChar char="–"/>
              <a:tabLst>
                <a:tab pos="742949" algn="l"/>
                <a:tab pos="806444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3pPr>
            <a:lvl4pPr marL="427033" marR="0" lvl="3" indent="2286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&gt;"/>
              <a:tabLst>
                <a:tab pos="742949" algn="l"/>
                <a:tab pos="806444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4pPr>
            <a:lvl5pPr marL="679454" marR="0" lvl="4" indent="24130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»"/>
              <a:tabLst>
                <a:tab pos="742949" algn="l"/>
                <a:tab pos="806455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A1AC6BA-E053-4C9C-93C0-30D0612420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2C97D61-0AD6-43C7-B8B8-E086F1FF4ED0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6415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6D9846-43AD-4641-860D-25151C79CD1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C88A40D-A8E0-4EF2-845D-93952FD4BBA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30241" y="1681160"/>
            <a:ext cx="3868734" cy="823910"/>
          </a:xfrm>
        </p:spPr>
        <p:txBody>
          <a:bodyPr anchor="b"/>
          <a:lstStyle>
            <a:lvl1pPr>
              <a:spcBef>
                <a:spcPts val="600"/>
              </a:spcBef>
              <a:defRPr sz="2400" b="1"/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E479E86-9334-402E-BE9F-E4E32FAD7A17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0241" y="2505071"/>
            <a:ext cx="3868734" cy="3684583"/>
          </a:xfrm>
        </p:spPr>
        <p:txBody>
          <a:bodyPr/>
          <a:lstStyle>
            <a:lvl1pPr>
              <a:defRPr/>
            </a:lvl1pPr>
            <a:lvl2pPr marL="1591" marR="0" lvl="1" indent="19526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tabLst>
                <a:tab pos="742949" algn="l"/>
                <a:tab pos="806455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2pPr>
            <a:lvl3pPr marL="198433" marR="0" lvl="2" indent="22700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Font typeface="Verdana" pitchFamily="34"/>
              <a:buChar char="–"/>
              <a:tabLst>
                <a:tab pos="742949" algn="l"/>
                <a:tab pos="806444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3pPr>
            <a:lvl4pPr marL="427033" marR="0" lvl="3" indent="2286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&gt;"/>
              <a:tabLst>
                <a:tab pos="742949" algn="l"/>
                <a:tab pos="806444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4pPr>
            <a:lvl5pPr marL="679454" marR="0" lvl="4" indent="24130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»"/>
              <a:tabLst>
                <a:tab pos="742949" algn="l"/>
                <a:tab pos="806455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BDC3ABC-3B15-4927-81E6-0A7D6662C4F6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791" cy="823910"/>
          </a:xfrm>
        </p:spPr>
        <p:txBody>
          <a:bodyPr anchor="b"/>
          <a:lstStyle>
            <a:lvl1pPr>
              <a:spcBef>
                <a:spcPts val="600"/>
              </a:spcBef>
              <a:defRPr sz="2400" b="1"/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87E6186-AAFF-4B56-9708-0564371E5CFD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791" cy="3684583"/>
          </a:xfrm>
        </p:spPr>
        <p:txBody>
          <a:bodyPr/>
          <a:lstStyle>
            <a:lvl1pPr>
              <a:defRPr/>
            </a:lvl1pPr>
            <a:lvl2pPr marL="1591" marR="0" lvl="1" indent="19526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tabLst>
                <a:tab pos="742949" algn="l"/>
                <a:tab pos="806455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2pPr>
            <a:lvl3pPr marL="198433" marR="0" lvl="2" indent="22700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Font typeface="Verdana" pitchFamily="34"/>
              <a:buChar char="–"/>
              <a:tabLst>
                <a:tab pos="742949" algn="l"/>
                <a:tab pos="806444" algn="l"/>
              </a:tabLst>
              <a:defRPr lang="nl-NL" sz="1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3pPr>
            <a:lvl4pPr marL="427033" marR="0" lvl="3" indent="2286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&gt;"/>
              <a:tabLst>
                <a:tab pos="742949" algn="l"/>
                <a:tab pos="806444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4pPr>
            <a:lvl5pPr marL="679454" marR="0" lvl="4" indent="24130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 pitchFamily="34"/>
              <a:buChar char="»"/>
              <a:tabLst>
                <a:tab pos="742949" algn="l"/>
                <a:tab pos="806455" algn="l"/>
              </a:tabLst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FE977D0-FF78-49F8-A664-2D5C5D65BD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1200C99-6981-43E7-9FCA-302B54BDC772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1237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08FEDF-8309-49B4-95EF-1F3222E32B0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1400EC6A-79A0-477B-9ABE-7771ADEA8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EF5C34A-26FA-4DEA-95DD-B2BBD4FBFF80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48793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29B73BB5-D169-497E-8810-5562DDB368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4037467-7EE9-40B3-897A-B06D16DF5FDB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508135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9D0E8B-833B-4B2F-80B7-D688DE39223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457200"/>
            <a:ext cx="294957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BAF4053-2D1B-4C1A-B786-69AF708DDA7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791" y="987423"/>
            <a:ext cx="4629149" cy="4873623"/>
          </a:xfrm>
        </p:spPr>
        <p:txBody>
          <a:bodyPr/>
          <a:lstStyle>
            <a:lvl1pPr>
              <a:spcBef>
                <a:spcPts val="800"/>
              </a:spcBef>
              <a:defRPr sz="3200"/>
            </a:lvl1pPr>
            <a:lvl2pPr marL="1591" marR="0" lvl="1" indent="195260" fontAlgn="auto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Verdana" pitchFamily="34"/>
              <a:tabLst>
                <a:tab pos="742949" algn="l"/>
                <a:tab pos="806455" algn="l"/>
              </a:tabLst>
              <a:defRPr lang="nl-NL" sz="28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2pPr>
            <a:lvl3pPr marL="198433" marR="0" lvl="2" indent="227008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80000"/>
              <a:buFont typeface="Verdana" pitchFamily="34"/>
              <a:buChar char="–"/>
              <a:tabLst>
                <a:tab pos="742949" algn="l"/>
                <a:tab pos="806444" algn="l"/>
              </a:tabLst>
              <a:defRPr lang="nl-NL" sz="24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3pPr>
            <a:lvl4pPr marL="427033" marR="0" lvl="3" indent="228600" fontAlgn="auto">
              <a:lnSpc>
                <a:spcPct val="100000"/>
              </a:lnSpc>
              <a:spcAft>
                <a:spcPts val="0"/>
              </a:spcAft>
              <a:buSzPct val="100000"/>
              <a:buFont typeface="Verdana" pitchFamily="34"/>
              <a:buChar char="&gt;"/>
              <a:tabLst>
                <a:tab pos="742949" algn="l"/>
                <a:tab pos="806444" algn="l"/>
              </a:tabLst>
              <a:defRPr lang="nl-NL" sz="20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4pPr>
            <a:lvl5pPr marL="679454" marR="0" lvl="4" indent="241301" fontAlgn="auto">
              <a:lnSpc>
                <a:spcPct val="100000"/>
              </a:lnSpc>
              <a:spcAft>
                <a:spcPts val="0"/>
              </a:spcAft>
              <a:buSzPct val="100000"/>
              <a:buFont typeface="Verdana" pitchFamily="34"/>
              <a:buChar char="»"/>
              <a:tabLst>
                <a:tab pos="742949" algn="l"/>
                <a:tab pos="806455" algn="l"/>
              </a:tabLst>
              <a:defRPr lang="nl-NL" sz="2000" b="0" i="0" u="none" strike="noStrike" cap="none" spc="0" baseline="0">
                <a:solidFill>
                  <a:srgbClr val="000000"/>
                </a:solidFill>
                <a:uFillTx/>
                <a:latin typeface="Verdana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9518172-3353-49AA-9926-9721367C57CC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2057400"/>
            <a:ext cx="2949570" cy="3811584"/>
          </a:xfrm>
        </p:spPr>
        <p:txBody>
          <a:bodyPr/>
          <a:lstStyle>
            <a:lvl1pPr>
              <a:spcBef>
                <a:spcPts val="400"/>
              </a:spcBef>
              <a:defRPr sz="1600"/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C185DB1-485C-4F07-A5E4-5E6F2AB29C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F8DB15-76A7-4E59-8CF6-1154839E168C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1814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ABE7B3-7E92-41EB-B761-36C532423E1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457200"/>
            <a:ext cx="294957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AAF69421-4140-4E53-A2BD-45EEBD911F29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791" y="987423"/>
            <a:ext cx="4629149" cy="4873623"/>
          </a:xfrm>
        </p:spPr>
        <p:txBody>
          <a:bodyPr/>
          <a:lstStyle>
            <a:lvl1pPr>
              <a:spcBef>
                <a:spcPts val="800"/>
              </a:spcBef>
              <a:defRPr sz="3200"/>
            </a:lvl1pPr>
          </a:lstStyle>
          <a:p>
            <a:pPr lvl="0"/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94C2532-667D-435E-9D7E-837F0573F21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2057400"/>
            <a:ext cx="2949570" cy="3811584"/>
          </a:xfrm>
        </p:spPr>
        <p:txBody>
          <a:bodyPr/>
          <a:lstStyle>
            <a:lvl1pPr>
              <a:spcBef>
                <a:spcPts val="400"/>
              </a:spcBef>
              <a:defRPr sz="1600"/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8AFA3D5-7406-45F0-8190-01B4686486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995D65-41AF-4DEA-B344-90441AB8DFD8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4348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:a16="http://schemas.microsoft.com/office/drawing/2014/main" id="{50A3BFE9-0559-4378-B3DC-724D5F0C0A2D}"/>
              </a:ext>
            </a:extLst>
          </p:cNvPr>
          <p:cNvSpPr/>
          <p:nvPr/>
        </p:nvSpPr>
        <p:spPr>
          <a:xfrm>
            <a:off x="0" y="0"/>
            <a:ext cx="9144000" cy="1073148"/>
          </a:xfrm>
          <a:prstGeom prst="rect">
            <a:avLst/>
          </a:prstGeom>
          <a:solidFill>
            <a:srgbClr val="007BC7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43D0E5CB-6D25-4B8D-90CC-82AEBBDB2896}"/>
              </a:ext>
            </a:extLst>
          </p:cNvPr>
          <p:cNvSpPr/>
          <p:nvPr/>
        </p:nvSpPr>
        <p:spPr>
          <a:xfrm>
            <a:off x="0" y="6318247"/>
            <a:ext cx="9144000" cy="539752"/>
          </a:xfrm>
          <a:prstGeom prst="rect">
            <a:avLst/>
          </a:prstGeom>
          <a:solidFill>
            <a:srgbClr val="007BC7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3DCD52C-08BD-492C-B506-0054A03470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428" y="1263645"/>
            <a:ext cx="8229600" cy="5715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lvl="0"/>
            <a:endParaRPr lang="nl-NL"/>
          </a:p>
        </p:txBody>
      </p:sp>
      <p:pic>
        <p:nvPicPr>
          <p:cNvPr id="5" name="Picture 31" descr="Vervolgpagina">
            <a:extLst>
              <a:ext uri="{FF2B5EF4-FFF2-40B4-BE49-F238E27FC236}">
                <a16:creationId xmlns:a16="http://schemas.microsoft.com/office/drawing/2014/main" id="{F47C8A7D-C8A4-40E0-AC73-2C35AC430E05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0"/>
            <a:ext cx="9144000" cy="8572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6">
            <a:extLst>
              <a:ext uri="{FF2B5EF4-FFF2-40B4-BE49-F238E27FC236}">
                <a16:creationId xmlns:a16="http://schemas.microsoft.com/office/drawing/2014/main" id="{90BE1476-BB25-4C5C-A04A-65FBA30C82C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373066" y="6376989"/>
            <a:ext cx="712783" cy="360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000" b="0" i="0" u="none" strike="noStrike" kern="1200" cap="none" spc="0" baseline="0">
                <a:solidFill>
                  <a:srgbClr val="FFFFFF"/>
                </a:solidFill>
                <a:uFillTx/>
                <a:latin typeface="Verdana" pitchFamily="34"/>
                <a:cs typeface="Arial" pitchFamily="34"/>
              </a:defRPr>
            </a:lvl1pPr>
          </a:lstStyle>
          <a:p>
            <a:pPr lvl="0"/>
            <a:fld id="{775E4545-B028-463C-95CB-CC456631A72D}" type="slidenum">
              <a:t>‹nr.›</a:t>
            </a:fld>
            <a:endParaRPr lang="nl-NL"/>
          </a:p>
        </p:txBody>
      </p:sp>
      <p:sp>
        <p:nvSpPr>
          <p:cNvPr id="7" name="shpPagina">
            <a:extLst>
              <a:ext uri="{FF2B5EF4-FFF2-40B4-BE49-F238E27FC236}">
                <a16:creationId xmlns:a16="http://schemas.microsoft.com/office/drawing/2014/main" id="{544010F0-F2F2-4657-858E-14FB0AD48C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52428" y="1800225"/>
            <a:ext cx="8229600" cy="44148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8" name="voettekst">
            <a:extLst>
              <a:ext uri="{FF2B5EF4-FFF2-40B4-BE49-F238E27FC236}">
                <a16:creationId xmlns:a16="http://schemas.microsoft.com/office/drawing/2014/main" id="{DBBB2A58-6B2F-419D-A2E9-BE85F584F8E0}"/>
              </a:ext>
            </a:extLst>
          </p:cNvPr>
          <p:cNvSpPr txBox="1"/>
          <p:nvPr/>
        </p:nvSpPr>
        <p:spPr>
          <a:xfrm>
            <a:off x="4476746" y="6372225"/>
            <a:ext cx="4164013" cy="360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000" b="0" i="0" u="none" strike="noStrike" kern="1200" cap="none" spc="0" baseline="0">
                <a:solidFill>
                  <a:srgbClr val="FFFFFF"/>
                </a:solidFill>
                <a:uFillTx/>
                <a:latin typeface="Verdana" pitchFamily="34"/>
              </a:rPr>
              <a:t>xxx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nl-NL" sz="2600" b="0" i="0" u="none" strike="noStrike" kern="1200" cap="none" spc="0" baseline="0">
          <a:solidFill>
            <a:srgbClr val="275937"/>
          </a:solidFill>
          <a:uFillTx/>
          <a:latin typeface="Verdana"/>
        </a:defRPr>
      </a:lvl1pPr>
    </p:titleStyle>
    <p:body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>
          <a:tab pos="742950" algn="l"/>
          <a:tab pos="806445" algn="l"/>
        </a:tabLst>
        <a:defRPr lang="nl-NL" sz="1800" b="0" i="0" u="none" strike="noStrike" kern="1200" cap="none" spc="0" baseline="0">
          <a:solidFill>
            <a:srgbClr val="000000"/>
          </a:solidFill>
          <a:uFillTx/>
          <a:latin typeface="Verdana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trapline-image">
            <a:extLst>
              <a:ext uri="{FF2B5EF4-FFF2-40B4-BE49-F238E27FC236}">
                <a16:creationId xmlns:a16="http://schemas.microsoft.com/office/drawing/2014/main" id="{7FD13A51-ECB7-48B2-817D-DD823A0A38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91" cy="159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jdelijke aanduiding voor datum 4">
            <a:extLst>
              <a:ext uri="{FF2B5EF4-FFF2-40B4-BE49-F238E27FC236}">
                <a16:creationId xmlns:a16="http://schemas.microsoft.com/office/drawing/2014/main" id="{39B4D842-B3DD-45C6-A2D1-CB20B171167A}"/>
              </a:ext>
            </a:extLst>
          </p:cNvPr>
          <p:cNvSpPr txBox="1"/>
          <p:nvPr/>
        </p:nvSpPr>
        <p:spPr>
          <a:xfrm>
            <a:off x="4908554" y="6343650"/>
            <a:ext cx="3598858" cy="360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ctr" anchorCtr="0" compatLnSpc="1">
            <a:noAutofit/>
          </a:bodyPr>
          <a:lstStyle/>
          <a:p>
            <a:pPr marL="0" marR="0" lvl="0" indent="0" algn="l" defTabSz="608011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000" b="0" i="0" u="none" strike="noStrike" kern="1200" cap="none" spc="0" baseline="0">
                <a:solidFill>
                  <a:srgbClr val="FFFFFF"/>
                </a:solidFill>
                <a:uFillTx/>
                <a:latin typeface="Verdana" pitchFamily="34"/>
                <a:cs typeface="Arial" pitchFamily="34"/>
              </a:rPr>
              <a:t>11 mei 2021</a:t>
            </a:r>
          </a:p>
        </p:txBody>
      </p:sp>
      <p:sp>
        <p:nvSpPr>
          <p:cNvPr id="4" name="Tekstvak 6">
            <a:extLst>
              <a:ext uri="{FF2B5EF4-FFF2-40B4-BE49-F238E27FC236}">
                <a16:creationId xmlns:a16="http://schemas.microsoft.com/office/drawing/2014/main" id="{7F823537-A20A-4DC1-949E-82F6A39781F2}"/>
              </a:ext>
            </a:extLst>
          </p:cNvPr>
          <p:cNvSpPr txBox="1"/>
          <p:nvPr/>
        </p:nvSpPr>
        <p:spPr>
          <a:xfrm>
            <a:off x="5000625" y="4286249"/>
            <a:ext cx="3362321" cy="175432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 dirty="0">
                <a:solidFill>
                  <a:srgbClr val="FFFFFF"/>
                </a:solidFill>
                <a:uFillTx/>
                <a:latin typeface="Verdana" pitchFamily="34"/>
              </a:rPr>
              <a:t>Directie Informatievoorziening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 dirty="0">
              <a:solidFill>
                <a:srgbClr val="FFFFFF"/>
              </a:solidFill>
              <a:uFillTx/>
              <a:latin typeface="Verdana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600" b="0" i="0" u="none" strike="noStrike" kern="1200" cap="none" spc="0" baseline="0" dirty="0">
                <a:solidFill>
                  <a:srgbClr val="FFFFFF"/>
                </a:solidFill>
                <a:uFillTx/>
                <a:latin typeface="Verdana" pitchFamily="34"/>
              </a:rPr>
              <a:t>Toine van Oosterhout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600" b="0" i="0" u="none" strike="noStrike" kern="1200" cap="none" spc="0" baseline="0" dirty="0">
                <a:solidFill>
                  <a:srgbClr val="FFFFFF"/>
                </a:solidFill>
                <a:uFillTx/>
                <a:latin typeface="Verdana" pitchFamily="34"/>
              </a:rPr>
              <a:t>Joost Brinks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 dirty="0">
              <a:solidFill>
                <a:srgbClr val="FFFFFF"/>
              </a:solidFill>
              <a:uFillTx/>
              <a:latin typeface="Verdana" pitchFamily="34"/>
            </a:endParaRPr>
          </a:p>
        </p:txBody>
      </p:sp>
      <p:pic>
        <p:nvPicPr>
          <p:cNvPr id="5" name="logo">
            <a:extLst>
              <a:ext uri="{FF2B5EF4-FFF2-40B4-BE49-F238E27FC236}">
                <a16:creationId xmlns:a16="http://schemas.microsoft.com/office/drawing/2014/main" id="{F724DDAB-4FC1-462D-9FA0-5A8627FDA6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8735" y="-9528"/>
            <a:ext cx="625211" cy="157638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C0853E4E-3DBC-4D2C-BB82-6708600CED59}"/>
              </a:ext>
            </a:extLst>
          </p:cNvPr>
          <p:cNvSpPr txBox="1"/>
          <p:nvPr/>
        </p:nvSpPr>
        <p:spPr>
          <a:xfrm>
            <a:off x="390147" y="2040867"/>
            <a:ext cx="4181852" cy="1320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2400" b="1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  <a:ea typeface="Verdana" pitchFamily="34"/>
              </a:rPr>
              <a:t>IHH actieplan op orde</a:t>
            </a:r>
          </a:p>
        </p:txBody>
      </p:sp>
      <p:sp>
        <p:nvSpPr>
          <p:cNvPr id="7" name="Rechthoek 3">
            <a:extLst>
              <a:ext uri="{FF2B5EF4-FFF2-40B4-BE49-F238E27FC236}">
                <a16:creationId xmlns:a16="http://schemas.microsoft.com/office/drawing/2014/main" id="{6CD1038E-8FFC-4BD6-B5B3-E915427A3F31}"/>
              </a:ext>
            </a:extLst>
          </p:cNvPr>
          <p:cNvSpPr/>
          <p:nvPr/>
        </p:nvSpPr>
        <p:spPr>
          <a:xfrm>
            <a:off x="5000625" y="882130"/>
            <a:ext cx="2529724" cy="570155"/>
          </a:xfrm>
          <a:prstGeom prst="rect">
            <a:avLst/>
          </a:prstGeom>
          <a:solidFill>
            <a:srgbClr val="007BC7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24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5">
            <a:extLst>
              <a:ext uri="{FF2B5EF4-FFF2-40B4-BE49-F238E27FC236}">
                <a16:creationId xmlns:a16="http://schemas.microsoft.com/office/drawing/2014/main" id="{E7D1FF2F-F9C7-4950-8E5B-B24E8C341D63}"/>
              </a:ext>
            </a:extLst>
          </p:cNvPr>
          <p:cNvSpPr/>
          <p:nvPr/>
        </p:nvSpPr>
        <p:spPr>
          <a:xfrm>
            <a:off x="765544" y="2132554"/>
            <a:ext cx="7731846" cy="353064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6858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Initiële inventarisatie </a:t>
            </a: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(tot 15 mei)</a:t>
            </a:r>
            <a:endParaRPr lang="nl-NL" sz="900" b="1" i="0" u="none" strike="noStrike" kern="1200" cap="none" spc="0" baseline="0">
              <a:solidFill>
                <a:srgbClr val="000000"/>
              </a:solidFill>
              <a:uFillTx/>
              <a:latin typeface="Verdana"/>
            </a:endParaRPr>
          </a:p>
          <a:p>
            <a:pPr marL="128592" marR="0" lvl="0" indent="-128592" algn="l" defTabSz="6858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Vertrekpunt inventarisatie:</a:t>
            </a:r>
          </a:p>
          <a:p>
            <a:pPr marL="265514" marR="0" lvl="1" indent="-128592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DFEZ inventarisatie</a:t>
            </a:r>
          </a:p>
          <a:p>
            <a:pPr marL="265514" marR="0" lvl="1" indent="-128592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Meten is Stukken Beter</a:t>
            </a:r>
          </a:p>
          <a:p>
            <a:pPr marL="265514" marR="0" lvl="1" indent="-128592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IOE Monitor</a:t>
            </a:r>
          </a:p>
          <a:p>
            <a:pPr marL="265514" marR="0" lvl="1" indent="-128592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Jaarplannen</a:t>
            </a:r>
          </a:p>
          <a:p>
            <a:pPr marL="265514" marR="0" lvl="1" indent="-128592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Informatieplannen</a:t>
            </a:r>
          </a:p>
          <a:p>
            <a:pPr marL="265514" marR="0" lvl="1" indent="-128592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ADR rapportages</a:t>
            </a:r>
          </a:p>
          <a:p>
            <a:pPr marL="265514" marR="0" lvl="1" indent="-128592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Gesprekken met adviseurs projectteam</a:t>
            </a:r>
          </a:p>
          <a:p>
            <a:pPr marL="128592" marR="0" lvl="0" indent="-128592" algn="l" defTabSz="6858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Op te leveren resultaat op 15 mei:</a:t>
            </a:r>
          </a:p>
          <a:p>
            <a:pPr marL="265514" marR="0" lvl="1" indent="-128592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100 woorden gewenste situatie in 2026</a:t>
            </a:r>
          </a:p>
          <a:p>
            <a:pPr marL="265514" marR="0" lvl="1" indent="-128592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Per actielijn een samenvatting</a:t>
            </a:r>
          </a:p>
          <a:p>
            <a:pPr marL="265514" marR="0" lvl="1" indent="-128592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Per actielijn één of meerdere sjablonen (Excel-format)</a:t>
            </a:r>
          </a:p>
          <a:p>
            <a:pPr marL="128592" marR="0" lvl="0" indent="-128592" algn="l" defTabSz="6858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900" b="0" i="0" u="none" strike="noStrike" kern="1200" cap="none" spc="0" baseline="0">
              <a:solidFill>
                <a:srgbClr val="000000"/>
              </a:solidFill>
              <a:uFillTx/>
              <a:latin typeface="Verdana"/>
            </a:endParaRPr>
          </a:p>
          <a:p>
            <a:pPr marL="0" marR="0" lvl="0" indent="0" algn="l" defTabSz="6858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Verdiepende analyses </a:t>
            </a: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(vanaf 15 mei)</a:t>
            </a:r>
            <a:endParaRPr lang="nl-NL" sz="900" b="1" i="0" u="none" strike="noStrike" kern="1200" cap="none" spc="0" baseline="0">
              <a:solidFill>
                <a:srgbClr val="000000"/>
              </a:solidFill>
              <a:uFillTx/>
              <a:latin typeface="Verdana"/>
            </a:endParaRPr>
          </a:p>
          <a:p>
            <a:pPr marL="128592" marR="0" lvl="0" indent="-128592" algn="l" defTabSz="6858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Nulmeting per organisatie</a:t>
            </a:r>
          </a:p>
          <a:p>
            <a:pPr marL="128592" marR="0" lvl="0" indent="-128592" algn="l" defTabSz="6858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Verdiepende analyses</a:t>
            </a:r>
          </a:p>
          <a:p>
            <a:pPr marL="128592" marR="0" lvl="0" indent="-128592" algn="l" defTabSz="6858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00000"/>
                </a:solidFill>
                <a:uFillTx/>
                <a:latin typeface="Verdana"/>
              </a:rPr>
              <a:t>Voorbereiding implementatie van oplossingen</a:t>
            </a: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6726FFFD-F5E5-4644-99AE-12D5824020A1}"/>
              </a:ext>
            </a:extLst>
          </p:cNvPr>
          <p:cNvSpPr txBox="1"/>
          <p:nvPr/>
        </p:nvSpPr>
        <p:spPr>
          <a:xfrm>
            <a:off x="765544" y="1449964"/>
            <a:ext cx="6715335" cy="57290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1" i="0" u="none" strike="noStrike" kern="1200" cap="none" spc="0" baseline="0">
                <a:solidFill>
                  <a:srgbClr val="154273"/>
                </a:solidFill>
                <a:uFillTx/>
                <a:latin typeface="Verdana" pitchFamily="34"/>
                <a:ea typeface="Verdana" pitchFamily="34"/>
              </a:rPr>
              <a:t>Werksessie JenV inventarisatie IHH op orde </a:t>
            </a:r>
          </a:p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350" b="1" i="0" u="none" strike="noStrike" kern="1200" cap="none" spc="0" baseline="0">
                <a:solidFill>
                  <a:srgbClr val="154273"/>
                </a:solidFill>
                <a:uFillTx/>
                <a:latin typeface="Verdana" pitchFamily="34"/>
                <a:ea typeface="Verdana" pitchFamily="34"/>
              </a:rPr>
              <a:t>Actieplannen organisatieonderdelen</a:t>
            </a:r>
            <a:endParaRPr lang="nl-NL" sz="1800" b="1" i="0" u="none" strike="noStrike" kern="1200" cap="none" spc="0" baseline="0">
              <a:solidFill>
                <a:srgbClr val="154273"/>
              </a:solidFill>
              <a:uFillTx/>
              <a:latin typeface="Verdana" pitchFamily="34"/>
              <a:ea typeface="Verdana" pitchFamily="34"/>
            </a:endParaRPr>
          </a:p>
        </p:txBody>
      </p:sp>
      <p:sp>
        <p:nvSpPr>
          <p:cNvPr id="4" name="Tijdelijke aanduiding voor dianummer 1">
            <a:extLst>
              <a:ext uri="{FF2B5EF4-FFF2-40B4-BE49-F238E27FC236}">
                <a16:creationId xmlns:a16="http://schemas.microsoft.com/office/drawing/2014/main" id="{DF56C59B-89F9-407F-AAF3-9ACF92EE7142}"/>
              </a:ext>
            </a:extLst>
          </p:cNvPr>
          <p:cNvSpPr txBox="1"/>
          <p:nvPr/>
        </p:nvSpPr>
        <p:spPr>
          <a:xfrm>
            <a:off x="373066" y="6376989"/>
            <a:ext cx="712783" cy="360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0" bIns="45720" anchor="b" anchorCtr="1" compatLnSpc="1">
            <a:noAutofit/>
          </a:bodyPr>
          <a:lstStyle/>
          <a:p>
            <a:pPr marL="0" marR="0" lvl="0" indent="0" algn="ctr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130F8C6-8325-4019-B12C-AB327A001E0D}" type="slidenum">
              <a:t>2</a:t>
            </a:fld>
            <a:endParaRPr lang="nl-NL" sz="600" b="1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pic>
        <p:nvPicPr>
          <p:cNvPr id="5" name="Afbeelding 1">
            <a:extLst>
              <a:ext uri="{FF2B5EF4-FFF2-40B4-BE49-F238E27FC236}">
                <a16:creationId xmlns:a16="http://schemas.microsoft.com/office/drawing/2014/main" id="{AED99AC3-1787-4B22-9A45-F214DE8837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3877" y="2896627"/>
            <a:ext cx="4008217" cy="16156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echte verbindingslijn 99">
            <a:extLst>
              <a:ext uri="{FF2B5EF4-FFF2-40B4-BE49-F238E27FC236}">
                <a16:creationId xmlns:a16="http://schemas.microsoft.com/office/drawing/2014/main" id="{33FA5715-FED0-40A2-A0BF-1563BDDC9FF1}"/>
              </a:ext>
            </a:extLst>
          </p:cNvPr>
          <p:cNvCxnSpPr/>
          <p:nvPr/>
        </p:nvCxnSpPr>
        <p:spPr>
          <a:xfrm>
            <a:off x="7054605" y="3549060"/>
            <a:ext cx="558396" cy="646664"/>
          </a:xfrm>
          <a:prstGeom prst="straightConnector1">
            <a:avLst/>
          </a:prstGeom>
          <a:noFill/>
          <a:ln w="63495">
            <a:solidFill>
              <a:srgbClr val="01689B"/>
            </a:solidFill>
            <a:prstDash val="solid"/>
            <a:miter/>
          </a:ln>
        </p:spPr>
      </p:cxnSp>
      <p:cxnSp>
        <p:nvCxnSpPr>
          <p:cNvPr id="3" name="Rechte verbindingslijn 100">
            <a:extLst>
              <a:ext uri="{FF2B5EF4-FFF2-40B4-BE49-F238E27FC236}">
                <a16:creationId xmlns:a16="http://schemas.microsoft.com/office/drawing/2014/main" id="{B124DB31-3ECA-4C06-BC7C-158FAAC0F6EF}"/>
              </a:ext>
            </a:extLst>
          </p:cNvPr>
          <p:cNvCxnSpPr/>
          <p:nvPr/>
        </p:nvCxnSpPr>
        <p:spPr>
          <a:xfrm flipV="1">
            <a:off x="7546214" y="4160236"/>
            <a:ext cx="1485003" cy="12472"/>
          </a:xfrm>
          <a:prstGeom prst="straightConnector1">
            <a:avLst/>
          </a:prstGeom>
          <a:noFill/>
          <a:ln w="63495">
            <a:solidFill>
              <a:srgbClr val="01689B"/>
            </a:solidFill>
            <a:prstDash val="solid"/>
            <a:miter/>
          </a:ln>
        </p:spPr>
      </p:cxnSp>
      <p:cxnSp>
        <p:nvCxnSpPr>
          <p:cNvPr id="4" name="Rechte verbindingslijn 98">
            <a:extLst>
              <a:ext uri="{FF2B5EF4-FFF2-40B4-BE49-F238E27FC236}">
                <a16:creationId xmlns:a16="http://schemas.microsoft.com/office/drawing/2014/main" id="{E095DDA3-FD8A-4CD4-8D8B-B9363B6E7B6F}"/>
              </a:ext>
            </a:extLst>
          </p:cNvPr>
          <p:cNvCxnSpPr/>
          <p:nvPr/>
        </p:nvCxnSpPr>
        <p:spPr>
          <a:xfrm flipV="1">
            <a:off x="5529321" y="3576392"/>
            <a:ext cx="192125" cy="250509"/>
          </a:xfrm>
          <a:prstGeom prst="straightConnector1">
            <a:avLst/>
          </a:prstGeom>
          <a:noFill/>
          <a:ln w="12701">
            <a:solidFill>
              <a:srgbClr val="1C72B1"/>
            </a:solidFill>
            <a:custDash>
              <a:ds d="100000" sp="100000"/>
            </a:custDash>
            <a:miter/>
          </a:ln>
        </p:spPr>
      </p:cxnSp>
      <p:cxnSp>
        <p:nvCxnSpPr>
          <p:cNvPr id="5" name="Rechte verbindingslijn 97">
            <a:extLst>
              <a:ext uri="{FF2B5EF4-FFF2-40B4-BE49-F238E27FC236}">
                <a16:creationId xmlns:a16="http://schemas.microsoft.com/office/drawing/2014/main" id="{39D862DE-C92D-4EC1-B764-98909D3C15DC}"/>
              </a:ext>
            </a:extLst>
          </p:cNvPr>
          <p:cNvCxnSpPr/>
          <p:nvPr/>
        </p:nvCxnSpPr>
        <p:spPr>
          <a:xfrm flipV="1">
            <a:off x="4866528" y="3601026"/>
            <a:ext cx="192133" cy="250509"/>
          </a:xfrm>
          <a:prstGeom prst="straightConnector1">
            <a:avLst/>
          </a:prstGeom>
          <a:noFill/>
          <a:ln w="12701">
            <a:solidFill>
              <a:srgbClr val="1C72B1"/>
            </a:solidFill>
            <a:custDash>
              <a:ds d="100000" sp="100000"/>
            </a:custDash>
            <a:miter/>
          </a:ln>
        </p:spPr>
      </p:cxnSp>
      <p:cxnSp>
        <p:nvCxnSpPr>
          <p:cNvPr id="6" name="Rechte verbindingslijn 96">
            <a:extLst>
              <a:ext uri="{FF2B5EF4-FFF2-40B4-BE49-F238E27FC236}">
                <a16:creationId xmlns:a16="http://schemas.microsoft.com/office/drawing/2014/main" id="{3E96EEB2-6E31-49FD-84C6-2E86D397FE4C}"/>
              </a:ext>
            </a:extLst>
          </p:cNvPr>
          <p:cNvCxnSpPr/>
          <p:nvPr/>
        </p:nvCxnSpPr>
        <p:spPr>
          <a:xfrm flipV="1">
            <a:off x="4176704" y="3590611"/>
            <a:ext cx="192125" cy="250509"/>
          </a:xfrm>
          <a:prstGeom prst="straightConnector1">
            <a:avLst/>
          </a:prstGeom>
          <a:noFill/>
          <a:ln w="12701">
            <a:solidFill>
              <a:srgbClr val="1C72B1"/>
            </a:solidFill>
            <a:custDash>
              <a:ds d="100000" sp="100000"/>
            </a:custDash>
            <a:miter/>
          </a:ln>
        </p:spPr>
      </p:cxnSp>
      <p:cxnSp>
        <p:nvCxnSpPr>
          <p:cNvPr id="7" name="Rechte verbindingslijn 95">
            <a:extLst>
              <a:ext uri="{FF2B5EF4-FFF2-40B4-BE49-F238E27FC236}">
                <a16:creationId xmlns:a16="http://schemas.microsoft.com/office/drawing/2014/main" id="{CE4C1251-8718-4157-AD2A-0753DF936164}"/>
              </a:ext>
            </a:extLst>
          </p:cNvPr>
          <p:cNvCxnSpPr/>
          <p:nvPr/>
        </p:nvCxnSpPr>
        <p:spPr>
          <a:xfrm flipV="1">
            <a:off x="3519772" y="3562630"/>
            <a:ext cx="192125" cy="250509"/>
          </a:xfrm>
          <a:prstGeom prst="straightConnector1">
            <a:avLst/>
          </a:prstGeom>
          <a:noFill/>
          <a:ln w="12701">
            <a:solidFill>
              <a:srgbClr val="1C72B1"/>
            </a:solidFill>
            <a:custDash>
              <a:ds d="100000" sp="100000"/>
            </a:custDash>
            <a:miter/>
          </a:ln>
        </p:spPr>
      </p:cxnSp>
      <p:cxnSp>
        <p:nvCxnSpPr>
          <p:cNvPr id="8" name="Rechte verbindingslijn 12">
            <a:extLst>
              <a:ext uri="{FF2B5EF4-FFF2-40B4-BE49-F238E27FC236}">
                <a16:creationId xmlns:a16="http://schemas.microsoft.com/office/drawing/2014/main" id="{6606A57C-9FF2-446D-9905-6B94CCA24CD4}"/>
              </a:ext>
            </a:extLst>
          </p:cNvPr>
          <p:cNvCxnSpPr>
            <a:stCxn id="38" idx="7"/>
            <a:endCxn id="17" idx="5"/>
          </p:cNvCxnSpPr>
          <p:nvPr/>
        </p:nvCxnSpPr>
        <p:spPr>
          <a:xfrm flipV="1">
            <a:off x="2791627" y="3567257"/>
            <a:ext cx="192123" cy="250508"/>
          </a:xfrm>
          <a:prstGeom prst="straightConnector1">
            <a:avLst/>
          </a:prstGeom>
          <a:noFill/>
          <a:ln w="12701">
            <a:solidFill>
              <a:srgbClr val="1C72B1"/>
            </a:solidFill>
            <a:custDash>
              <a:ds d="100000" sp="100000"/>
            </a:custDash>
            <a:miter/>
          </a:ln>
        </p:spPr>
      </p:cxnSp>
      <p:cxnSp>
        <p:nvCxnSpPr>
          <p:cNvPr id="9" name="Rechte verbindingslijn 7">
            <a:extLst>
              <a:ext uri="{FF2B5EF4-FFF2-40B4-BE49-F238E27FC236}">
                <a16:creationId xmlns:a16="http://schemas.microsoft.com/office/drawing/2014/main" id="{5BE4D755-C1D9-47FF-9072-5E561320EBFB}"/>
              </a:ext>
            </a:extLst>
          </p:cNvPr>
          <p:cNvCxnSpPr/>
          <p:nvPr/>
        </p:nvCxnSpPr>
        <p:spPr>
          <a:xfrm>
            <a:off x="2359270" y="3519297"/>
            <a:ext cx="356433" cy="393127"/>
          </a:xfrm>
          <a:prstGeom prst="straightConnector1">
            <a:avLst/>
          </a:prstGeom>
          <a:noFill/>
          <a:ln w="63495">
            <a:solidFill>
              <a:srgbClr val="A90061"/>
            </a:solidFill>
            <a:prstDash val="solid"/>
            <a:miter/>
          </a:ln>
        </p:spPr>
      </p:cxnSp>
      <p:sp>
        <p:nvSpPr>
          <p:cNvPr id="10" name="Titel 1">
            <a:extLst>
              <a:ext uri="{FF2B5EF4-FFF2-40B4-BE49-F238E27FC236}">
                <a16:creationId xmlns:a16="http://schemas.microsoft.com/office/drawing/2014/main" id="{5AFEBA5F-C762-47C3-A031-5A2F43E7CEB6}"/>
              </a:ext>
            </a:extLst>
          </p:cNvPr>
          <p:cNvSpPr txBox="1"/>
          <p:nvPr/>
        </p:nvSpPr>
        <p:spPr>
          <a:xfrm>
            <a:off x="765544" y="1449964"/>
            <a:ext cx="7078699" cy="57290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1" i="0" u="none" strike="noStrike" kern="1200" cap="none" spc="0" baseline="0">
                <a:solidFill>
                  <a:srgbClr val="154273"/>
                </a:solidFill>
                <a:uFillTx/>
                <a:latin typeface="Verdana" pitchFamily="34"/>
                <a:ea typeface="Verdana" pitchFamily="34"/>
              </a:rPr>
              <a:t>Werksessie JenV inventarisatie IHH op orde </a:t>
            </a: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350" b="1" i="0" u="none" strike="noStrike" kern="1200" cap="none" spc="0" baseline="0">
                <a:solidFill>
                  <a:srgbClr val="154273"/>
                </a:solidFill>
                <a:uFillTx/>
                <a:latin typeface="Verdana" pitchFamily="34"/>
                <a:ea typeface="Verdana" pitchFamily="34"/>
              </a:rPr>
              <a:t>Tijdslijnen totstandkoming JenV actieplan IHH op orde</a:t>
            </a:r>
            <a:endParaRPr lang="nl-NL" sz="1800" b="1" i="0" u="none" strike="noStrike" kern="1200" cap="none" spc="0" baseline="0">
              <a:solidFill>
                <a:srgbClr val="154273"/>
              </a:solidFill>
              <a:uFillTx/>
              <a:latin typeface="Verdana" pitchFamily="34"/>
              <a:ea typeface="Verdana" pitchFamily="34"/>
            </a:endParaRPr>
          </a:p>
        </p:txBody>
      </p:sp>
      <p:sp>
        <p:nvSpPr>
          <p:cNvPr id="11" name="Tijdelijke aanduiding voor dianummer 1">
            <a:extLst>
              <a:ext uri="{FF2B5EF4-FFF2-40B4-BE49-F238E27FC236}">
                <a16:creationId xmlns:a16="http://schemas.microsoft.com/office/drawing/2014/main" id="{264950ED-5ECB-4B58-A77F-DF7C8952E4CE}"/>
              </a:ext>
            </a:extLst>
          </p:cNvPr>
          <p:cNvSpPr txBox="1"/>
          <p:nvPr/>
        </p:nvSpPr>
        <p:spPr>
          <a:xfrm>
            <a:off x="373066" y="6376989"/>
            <a:ext cx="712783" cy="360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0" bIns="45720" anchor="b" anchorCtr="1" compatLnSpc="1">
            <a:noAutofit/>
          </a:bodyPr>
          <a:lstStyle/>
          <a:p>
            <a:pPr marL="0" marR="0" lvl="0" indent="0" algn="ctr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0CC783-9055-4745-B180-1E5AE39B7138}" type="slidenum">
              <a:t>3</a:t>
            </a:fld>
            <a:endParaRPr lang="nl-NL" sz="600" b="1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cxnSp>
        <p:nvCxnSpPr>
          <p:cNvPr id="12" name="Rechte verbindingslijn 2">
            <a:extLst>
              <a:ext uri="{FF2B5EF4-FFF2-40B4-BE49-F238E27FC236}">
                <a16:creationId xmlns:a16="http://schemas.microsoft.com/office/drawing/2014/main" id="{F4879032-22C6-44F5-BC62-2158662EC214}"/>
              </a:ext>
            </a:extLst>
          </p:cNvPr>
          <p:cNvCxnSpPr/>
          <p:nvPr/>
        </p:nvCxnSpPr>
        <p:spPr>
          <a:xfrm flipV="1">
            <a:off x="1383825" y="3500432"/>
            <a:ext cx="6318001" cy="12482"/>
          </a:xfrm>
          <a:prstGeom prst="straightConnector1">
            <a:avLst/>
          </a:prstGeom>
          <a:noFill/>
          <a:ln w="63495">
            <a:solidFill>
              <a:srgbClr val="42145F"/>
            </a:solidFill>
            <a:prstDash val="solid"/>
            <a:miter/>
          </a:ln>
        </p:spPr>
      </p:cxnSp>
      <p:sp>
        <p:nvSpPr>
          <p:cNvPr id="13" name="Ovaal 5">
            <a:extLst>
              <a:ext uri="{FF2B5EF4-FFF2-40B4-BE49-F238E27FC236}">
                <a16:creationId xmlns:a16="http://schemas.microsoft.com/office/drawing/2014/main" id="{E810B534-376E-4F41-B1AB-53E673CAD304}"/>
              </a:ext>
            </a:extLst>
          </p:cNvPr>
          <p:cNvSpPr/>
          <p:nvPr/>
        </p:nvSpPr>
        <p:spPr>
          <a:xfrm>
            <a:off x="1562846" y="3405938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42145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14" name="Tekstvak 47">
            <a:extLst>
              <a:ext uri="{FF2B5EF4-FFF2-40B4-BE49-F238E27FC236}">
                <a16:creationId xmlns:a16="http://schemas.microsoft.com/office/drawing/2014/main" id="{E1F879C1-8824-42F0-9D57-492C95AF83EA}"/>
              </a:ext>
            </a:extLst>
          </p:cNvPr>
          <p:cNvSpPr txBox="1"/>
          <p:nvPr/>
        </p:nvSpPr>
        <p:spPr>
          <a:xfrm rot="2700006">
            <a:off x="1517031" y="2815055"/>
            <a:ext cx="1093082" cy="369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12-04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Adviesportaal</a:t>
            </a:r>
            <a:endParaRPr lang="nl-NL" sz="900" b="0" i="0" u="none" strike="noStrike" kern="1200" cap="none" spc="0" baseline="0">
              <a:solidFill>
                <a:srgbClr val="753D67"/>
              </a:solidFill>
              <a:uFillTx/>
              <a:latin typeface="Verdana" pitchFamily="34"/>
            </a:endParaRPr>
          </a:p>
        </p:txBody>
      </p:sp>
      <p:sp>
        <p:nvSpPr>
          <p:cNvPr id="15" name="Ovaal 48">
            <a:extLst>
              <a:ext uri="{FF2B5EF4-FFF2-40B4-BE49-F238E27FC236}">
                <a16:creationId xmlns:a16="http://schemas.microsoft.com/office/drawing/2014/main" id="{A1FC3B18-D002-4A5C-A0D5-8CB29C29DE48}"/>
              </a:ext>
            </a:extLst>
          </p:cNvPr>
          <p:cNvSpPr/>
          <p:nvPr/>
        </p:nvSpPr>
        <p:spPr>
          <a:xfrm>
            <a:off x="2256492" y="3399812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63495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16" name="Tekstvak 49">
            <a:extLst>
              <a:ext uri="{FF2B5EF4-FFF2-40B4-BE49-F238E27FC236}">
                <a16:creationId xmlns:a16="http://schemas.microsoft.com/office/drawing/2014/main" id="{462AD10C-6830-48C2-8667-A86918ECF92E}"/>
              </a:ext>
            </a:extLst>
          </p:cNvPr>
          <p:cNvSpPr txBox="1"/>
          <p:nvPr/>
        </p:nvSpPr>
        <p:spPr>
          <a:xfrm rot="2700006">
            <a:off x="2157697" y="2681046"/>
            <a:ext cx="1454792" cy="369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14-05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Deadline IHH inventarisatie</a:t>
            </a:r>
          </a:p>
        </p:txBody>
      </p:sp>
      <p:sp>
        <p:nvSpPr>
          <p:cNvPr id="17" name="Ovaal 50">
            <a:extLst>
              <a:ext uri="{FF2B5EF4-FFF2-40B4-BE49-F238E27FC236}">
                <a16:creationId xmlns:a16="http://schemas.microsoft.com/office/drawing/2014/main" id="{D6D6D5BA-F146-4CB9-B31C-0F0F5B3F7B54}"/>
              </a:ext>
            </a:extLst>
          </p:cNvPr>
          <p:cNvSpPr/>
          <p:nvPr/>
        </p:nvSpPr>
        <p:spPr>
          <a:xfrm>
            <a:off x="2956072" y="3405938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42145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18" name="Tekstvak 51">
            <a:extLst>
              <a:ext uri="{FF2B5EF4-FFF2-40B4-BE49-F238E27FC236}">
                <a16:creationId xmlns:a16="http://schemas.microsoft.com/office/drawing/2014/main" id="{15DA156B-9ACD-4982-B98F-0138F9C5D03A}"/>
              </a:ext>
            </a:extLst>
          </p:cNvPr>
          <p:cNvSpPr txBox="1"/>
          <p:nvPr/>
        </p:nvSpPr>
        <p:spPr>
          <a:xfrm rot="2700006">
            <a:off x="2833212" y="2629078"/>
            <a:ext cx="1619100" cy="369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17-05 </a:t>
            </a: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(JenV actieplan 0.7)</a:t>
            </a:r>
            <a:endParaRPr lang="nl-NL" sz="900" b="1" i="0" u="none" strike="noStrike" kern="1200" cap="none" spc="0" baseline="0">
              <a:solidFill>
                <a:srgbClr val="753D67"/>
              </a:solidFill>
              <a:uFillTx/>
              <a:latin typeface="Calibri" pitchFamily="34"/>
              <a:ea typeface="Calibri" pitchFamily="34"/>
              <a:cs typeface="Arial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Adviesportaal</a:t>
            </a:r>
            <a:endParaRPr lang="nl-NL" sz="900" b="0" i="0" u="none" strike="noStrike" kern="1200" cap="none" spc="0" baseline="0">
              <a:solidFill>
                <a:srgbClr val="753D67"/>
              </a:solidFill>
              <a:uFillTx/>
              <a:latin typeface="Verdana" pitchFamily="34"/>
            </a:endParaRPr>
          </a:p>
        </p:txBody>
      </p:sp>
      <p:sp>
        <p:nvSpPr>
          <p:cNvPr id="19" name="Ovaal 52">
            <a:extLst>
              <a:ext uri="{FF2B5EF4-FFF2-40B4-BE49-F238E27FC236}">
                <a16:creationId xmlns:a16="http://schemas.microsoft.com/office/drawing/2014/main" id="{C2673023-2EB7-443B-9580-0F1F64C275A7}"/>
              </a:ext>
            </a:extLst>
          </p:cNvPr>
          <p:cNvSpPr/>
          <p:nvPr/>
        </p:nvSpPr>
        <p:spPr>
          <a:xfrm>
            <a:off x="3667978" y="3399812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42145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20" name="Tekstvak 53">
            <a:extLst>
              <a:ext uri="{FF2B5EF4-FFF2-40B4-BE49-F238E27FC236}">
                <a16:creationId xmlns:a16="http://schemas.microsoft.com/office/drawing/2014/main" id="{57D27198-9E19-405F-8FB5-87275470BF5A}"/>
              </a:ext>
            </a:extLst>
          </p:cNvPr>
          <p:cNvSpPr txBox="1"/>
          <p:nvPr/>
        </p:nvSpPr>
        <p:spPr>
          <a:xfrm rot="2700006">
            <a:off x="3549678" y="2633967"/>
            <a:ext cx="1587956" cy="369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07-06 </a:t>
            </a: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(JenV actieplan 0.8)</a:t>
            </a:r>
            <a:endParaRPr lang="nl-NL" sz="900" b="1" i="0" u="none" strike="noStrike" kern="1200" cap="none" spc="0" baseline="0">
              <a:solidFill>
                <a:srgbClr val="753D67"/>
              </a:solidFill>
              <a:uFillTx/>
              <a:latin typeface="Calibri" pitchFamily="34"/>
              <a:ea typeface="Calibri" pitchFamily="34"/>
              <a:cs typeface="Arial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Adviesportaal</a:t>
            </a:r>
            <a:endParaRPr lang="nl-NL" sz="900" b="0" i="0" u="none" strike="noStrike" kern="1200" cap="none" spc="0" baseline="0">
              <a:solidFill>
                <a:srgbClr val="753D67"/>
              </a:solidFill>
              <a:uFillTx/>
              <a:latin typeface="Verdana" pitchFamily="34"/>
            </a:endParaRPr>
          </a:p>
        </p:txBody>
      </p:sp>
      <p:sp>
        <p:nvSpPr>
          <p:cNvPr id="21" name="Ovaal 54">
            <a:extLst>
              <a:ext uri="{FF2B5EF4-FFF2-40B4-BE49-F238E27FC236}">
                <a16:creationId xmlns:a16="http://schemas.microsoft.com/office/drawing/2014/main" id="{DE30AE6E-A94B-4FA8-8ADB-4197E79043DD}"/>
              </a:ext>
            </a:extLst>
          </p:cNvPr>
          <p:cNvSpPr/>
          <p:nvPr/>
        </p:nvSpPr>
        <p:spPr>
          <a:xfrm>
            <a:off x="4356320" y="3405938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42145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22" name="Tekstvak 56">
            <a:extLst>
              <a:ext uri="{FF2B5EF4-FFF2-40B4-BE49-F238E27FC236}">
                <a16:creationId xmlns:a16="http://schemas.microsoft.com/office/drawing/2014/main" id="{FD8321C6-5367-40B9-B861-CA310FC09683}"/>
              </a:ext>
            </a:extLst>
          </p:cNvPr>
          <p:cNvSpPr txBox="1"/>
          <p:nvPr/>
        </p:nvSpPr>
        <p:spPr>
          <a:xfrm rot="2700006">
            <a:off x="4262912" y="2700167"/>
            <a:ext cx="1418033" cy="369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14-06</a:t>
            </a: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 (JenV actieplan 0.9)</a:t>
            </a:r>
            <a:endParaRPr lang="nl-NL" sz="900" b="1" i="0" u="none" strike="noStrike" kern="1200" cap="none" spc="0" baseline="0">
              <a:solidFill>
                <a:srgbClr val="753D67"/>
              </a:solidFill>
              <a:uFillTx/>
              <a:latin typeface="Calibri" pitchFamily="34"/>
              <a:ea typeface="Calibri" pitchFamily="34"/>
              <a:cs typeface="Arial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Adviesportaal</a:t>
            </a:r>
            <a:endParaRPr lang="nl-NL" sz="900" b="0" i="0" u="none" strike="noStrike" kern="1200" cap="none" spc="0" baseline="0">
              <a:solidFill>
                <a:srgbClr val="753D67"/>
              </a:solidFill>
              <a:uFillTx/>
              <a:latin typeface="Verdana" pitchFamily="34"/>
            </a:endParaRPr>
          </a:p>
        </p:txBody>
      </p:sp>
      <p:sp>
        <p:nvSpPr>
          <p:cNvPr id="23" name="Ovaal 57">
            <a:extLst>
              <a:ext uri="{FF2B5EF4-FFF2-40B4-BE49-F238E27FC236}">
                <a16:creationId xmlns:a16="http://schemas.microsoft.com/office/drawing/2014/main" id="{03BB2686-A5EE-4DBD-AFD9-7DC4C9D8288E}"/>
              </a:ext>
            </a:extLst>
          </p:cNvPr>
          <p:cNvSpPr/>
          <p:nvPr/>
        </p:nvSpPr>
        <p:spPr>
          <a:xfrm>
            <a:off x="5042568" y="3420221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42145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24" name="Tekstvak 58">
            <a:extLst>
              <a:ext uri="{FF2B5EF4-FFF2-40B4-BE49-F238E27FC236}">
                <a16:creationId xmlns:a16="http://schemas.microsoft.com/office/drawing/2014/main" id="{669D638B-97C1-43AA-985D-B96066F49867}"/>
              </a:ext>
            </a:extLst>
          </p:cNvPr>
          <p:cNvSpPr txBox="1"/>
          <p:nvPr/>
        </p:nvSpPr>
        <p:spPr>
          <a:xfrm rot="2700006">
            <a:off x="4996743" y="2829347"/>
            <a:ext cx="1093082" cy="369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24-06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JenV CIO-raad</a:t>
            </a:r>
            <a:endParaRPr lang="nl-NL" sz="900" b="0" i="0" u="none" strike="noStrike" kern="1200" cap="none" spc="0" baseline="0">
              <a:solidFill>
                <a:srgbClr val="753D67"/>
              </a:solidFill>
              <a:uFillTx/>
              <a:latin typeface="Verdana" pitchFamily="34"/>
            </a:endParaRPr>
          </a:p>
        </p:txBody>
      </p:sp>
      <p:sp>
        <p:nvSpPr>
          <p:cNvPr id="25" name="Ovaal 67">
            <a:extLst>
              <a:ext uri="{FF2B5EF4-FFF2-40B4-BE49-F238E27FC236}">
                <a16:creationId xmlns:a16="http://schemas.microsoft.com/office/drawing/2014/main" id="{7002BDEB-6D24-48DF-988F-11D53F3B75A9}"/>
              </a:ext>
            </a:extLst>
          </p:cNvPr>
          <p:cNvSpPr/>
          <p:nvPr/>
        </p:nvSpPr>
        <p:spPr>
          <a:xfrm>
            <a:off x="5674674" y="3412028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42145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26" name="Tekstvak 68">
            <a:extLst>
              <a:ext uri="{FF2B5EF4-FFF2-40B4-BE49-F238E27FC236}">
                <a16:creationId xmlns:a16="http://schemas.microsoft.com/office/drawing/2014/main" id="{332FEAA2-8EEF-447A-BEF7-9FBA7428DFF3}"/>
              </a:ext>
            </a:extLst>
          </p:cNvPr>
          <p:cNvSpPr txBox="1"/>
          <p:nvPr/>
        </p:nvSpPr>
        <p:spPr>
          <a:xfrm rot="2700006">
            <a:off x="5608999" y="2745625"/>
            <a:ext cx="1306686" cy="369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25-06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(Brede)Bestuursraad</a:t>
            </a:r>
            <a:endParaRPr lang="nl-NL" sz="900" b="0" i="0" u="none" strike="noStrike" kern="1200" cap="none" spc="0" baseline="0">
              <a:solidFill>
                <a:srgbClr val="753D67"/>
              </a:solidFill>
              <a:uFillTx/>
              <a:latin typeface="Verdana" pitchFamily="34"/>
            </a:endParaRPr>
          </a:p>
        </p:txBody>
      </p:sp>
      <p:sp>
        <p:nvSpPr>
          <p:cNvPr id="27" name="Ovaal 69">
            <a:extLst>
              <a:ext uri="{FF2B5EF4-FFF2-40B4-BE49-F238E27FC236}">
                <a16:creationId xmlns:a16="http://schemas.microsoft.com/office/drawing/2014/main" id="{B26F28A9-3EBD-4F47-A0A1-6FC576F810F8}"/>
              </a:ext>
            </a:extLst>
          </p:cNvPr>
          <p:cNvSpPr/>
          <p:nvPr/>
        </p:nvSpPr>
        <p:spPr>
          <a:xfrm>
            <a:off x="6316967" y="3428387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63495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28" name="Tekstvak 72">
            <a:extLst>
              <a:ext uri="{FF2B5EF4-FFF2-40B4-BE49-F238E27FC236}">
                <a16:creationId xmlns:a16="http://schemas.microsoft.com/office/drawing/2014/main" id="{B8B6206D-8715-47BA-A919-9808D653C6AA}"/>
              </a:ext>
            </a:extLst>
          </p:cNvPr>
          <p:cNvSpPr txBox="1"/>
          <p:nvPr/>
        </p:nvSpPr>
        <p:spPr>
          <a:xfrm rot="2700006">
            <a:off x="6215193" y="2702422"/>
            <a:ext cx="1475155" cy="369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01-07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Oplevering aan RC/CIO Rijk</a:t>
            </a:r>
            <a:endParaRPr lang="nl-NL" sz="900" b="0" i="0" u="none" strike="noStrike" kern="1200" cap="none" spc="0" baseline="0">
              <a:solidFill>
                <a:srgbClr val="753D67"/>
              </a:solidFill>
              <a:uFillTx/>
              <a:latin typeface="Verdana" pitchFamily="34"/>
            </a:endParaRPr>
          </a:p>
        </p:txBody>
      </p:sp>
      <p:cxnSp>
        <p:nvCxnSpPr>
          <p:cNvPr id="29" name="Rechte verbindingslijn 73">
            <a:extLst>
              <a:ext uri="{FF2B5EF4-FFF2-40B4-BE49-F238E27FC236}">
                <a16:creationId xmlns:a16="http://schemas.microsoft.com/office/drawing/2014/main" id="{FE417791-DF43-4BBE-A836-629FE9A9B917}"/>
              </a:ext>
            </a:extLst>
          </p:cNvPr>
          <p:cNvCxnSpPr/>
          <p:nvPr/>
        </p:nvCxnSpPr>
        <p:spPr>
          <a:xfrm flipV="1">
            <a:off x="2700909" y="3893679"/>
            <a:ext cx="2781001" cy="12473"/>
          </a:xfrm>
          <a:prstGeom prst="straightConnector1">
            <a:avLst/>
          </a:prstGeom>
          <a:noFill/>
          <a:ln w="63495">
            <a:solidFill>
              <a:srgbClr val="A90061"/>
            </a:solidFill>
            <a:prstDash val="solid"/>
            <a:miter/>
          </a:ln>
        </p:spPr>
      </p:cxnSp>
      <p:sp>
        <p:nvSpPr>
          <p:cNvPr id="30" name="Ovaal 74">
            <a:extLst>
              <a:ext uri="{FF2B5EF4-FFF2-40B4-BE49-F238E27FC236}">
                <a16:creationId xmlns:a16="http://schemas.microsoft.com/office/drawing/2014/main" id="{8AF44544-15A6-4CB7-B831-62254226640C}"/>
              </a:ext>
            </a:extLst>
          </p:cNvPr>
          <p:cNvSpPr/>
          <p:nvPr/>
        </p:nvSpPr>
        <p:spPr>
          <a:xfrm>
            <a:off x="3340943" y="3799176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A9006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31" name="Ovaal 76">
            <a:extLst>
              <a:ext uri="{FF2B5EF4-FFF2-40B4-BE49-F238E27FC236}">
                <a16:creationId xmlns:a16="http://schemas.microsoft.com/office/drawing/2014/main" id="{0B9A91D6-AACD-4ED3-AC63-BCD501C17AF8}"/>
              </a:ext>
            </a:extLst>
          </p:cNvPr>
          <p:cNvSpPr/>
          <p:nvPr/>
        </p:nvSpPr>
        <p:spPr>
          <a:xfrm>
            <a:off x="4001606" y="3799176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A9006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32" name="Ovaal 77">
            <a:extLst>
              <a:ext uri="{FF2B5EF4-FFF2-40B4-BE49-F238E27FC236}">
                <a16:creationId xmlns:a16="http://schemas.microsoft.com/office/drawing/2014/main" id="{B1AD3079-697D-437E-9BB7-09AF5EDF1044}"/>
              </a:ext>
            </a:extLst>
          </p:cNvPr>
          <p:cNvSpPr/>
          <p:nvPr/>
        </p:nvSpPr>
        <p:spPr>
          <a:xfrm>
            <a:off x="4677576" y="3820701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A9006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33" name="Ovaal 78">
            <a:extLst>
              <a:ext uri="{FF2B5EF4-FFF2-40B4-BE49-F238E27FC236}">
                <a16:creationId xmlns:a16="http://schemas.microsoft.com/office/drawing/2014/main" id="{5ED9211D-71AA-452A-A509-21B62AE0C3E8}"/>
              </a:ext>
            </a:extLst>
          </p:cNvPr>
          <p:cNvSpPr/>
          <p:nvPr/>
        </p:nvSpPr>
        <p:spPr>
          <a:xfrm>
            <a:off x="5339337" y="3813139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A9006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34" name="Tekstvak 80">
            <a:extLst>
              <a:ext uri="{FF2B5EF4-FFF2-40B4-BE49-F238E27FC236}">
                <a16:creationId xmlns:a16="http://schemas.microsoft.com/office/drawing/2014/main" id="{3885C795-D8D3-44EF-A5A0-256D9F374EDC}"/>
              </a:ext>
            </a:extLst>
          </p:cNvPr>
          <p:cNvSpPr txBox="1"/>
          <p:nvPr/>
        </p:nvSpPr>
        <p:spPr>
          <a:xfrm>
            <a:off x="358810" y="3941923"/>
            <a:ext cx="2297868" cy="50783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A90061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Verdieping rondom onderwerpen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A90061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VP / Privacy Board / </a:t>
            </a:r>
            <a:r>
              <a:rPr lang="nl-NL" sz="900" b="0" i="0" u="none" strike="noStrike" kern="1200" cap="none" spc="0" baseline="0">
                <a:solidFill>
                  <a:srgbClr val="A90061"/>
                </a:solidFill>
                <a:uFillTx/>
                <a:latin typeface="Calibri" pitchFamily="34"/>
                <a:cs typeface="Arial" pitchFamily="34"/>
              </a:rPr>
              <a:t>Architectuur Board / VSIP</a:t>
            </a:r>
            <a:endParaRPr lang="nl-NL" sz="900" b="0" i="0" u="none" strike="noStrike" kern="1200" cap="none" spc="0" baseline="0">
              <a:solidFill>
                <a:srgbClr val="A90061"/>
              </a:solidFill>
              <a:uFillTx/>
              <a:latin typeface="Verdana" pitchFamily="34"/>
            </a:endParaRPr>
          </a:p>
        </p:txBody>
      </p:sp>
      <p:sp>
        <p:nvSpPr>
          <p:cNvPr id="35" name="Ovaal 83">
            <a:extLst>
              <a:ext uri="{FF2B5EF4-FFF2-40B4-BE49-F238E27FC236}">
                <a16:creationId xmlns:a16="http://schemas.microsoft.com/office/drawing/2014/main" id="{E8F8EEF8-3470-4F27-95FB-920EC7F8A84E}"/>
              </a:ext>
            </a:extLst>
          </p:cNvPr>
          <p:cNvSpPr/>
          <p:nvPr/>
        </p:nvSpPr>
        <p:spPr>
          <a:xfrm>
            <a:off x="7582780" y="3397773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42145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36" name="Tekstvak 89">
            <a:extLst>
              <a:ext uri="{FF2B5EF4-FFF2-40B4-BE49-F238E27FC236}">
                <a16:creationId xmlns:a16="http://schemas.microsoft.com/office/drawing/2014/main" id="{E2E8F30C-7A63-487F-B560-920FE0858D86}"/>
              </a:ext>
            </a:extLst>
          </p:cNvPr>
          <p:cNvSpPr txBox="1"/>
          <p:nvPr/>
        </p:nvSpPr>
        <p:spPr>
          <a:xfrm rot="2700006">
            <a:off x="7536956" y="2806899"/>
            <a:ext cx="1093082" cy="369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21-09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Prinsjesdag</a:t>
            </a:r>
            <a:endParaRPr lang="nl-NL" sz="900" b="0" i="0" u="none" strike="noStrike" kern="1200" cap="none" spc="0" baseline="0">
              <a:solidFill>
                <a:srgbClr val="753D67"/>
              </a:solidFill>
              <a:uFillTx/>
              <a:latin typeface="Verdana" pitchFamily="34"/>
            </a:endParaRPr>
          </a:p>
        </p:txBody>
      </p:sp>
      <p:sp>
        <p:nvSpPr>
          <p:cNvPr id="37" name="Tekstvak 90">
            <a:extLst>
              <a:ext uri="{FF2B5EF4-FFF2-40B4-BE49-F238E27FC236}">
                <a16:creationId xmlns:a16="http://schemas.microsoft.com/office/drawing/2014/main" id="{94052556-6077-436E-AB8D-FD6944339CEC}"/>
              </a:ext>
            </a:extLst>
          </p:cNvPr>
          <p:cNvSpPr txBox="1"/>
          <p:nvPr/>
        </p:nvSpPr>
        <p:spPr>
          <a:xfrm>
            <a:off x="1284869" y="3806930"/>
            <a:ext cx="1337154" cy="23083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A90061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Spoor 2</a:t>
            </a:r>
            <a:r>
              <a:rPr lang="nl-NL" sz="900" b="0" i="0" u="none" strike="noStrike" kern="1200" cap="none" spc="0" baseline="0">
                <a:solidFill>
                  <a:srgbClr val="A90061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 </a:t>
            </a:r>
          </a:p>
        </p:txBody>
      </p:sp>
      <p:sp>
        <p:nvSpPr>
          <p:cNvPr id="38" name="Ovaal 92">
            <a:extLst>
              <a:ext uri="{FF2B5EF4-FFF2-40B4-BE49-F238E27FC236}">
                <a16:creationId xmlns:a16="http://schemas.microsoft.com/office/drawing/2014/main" id="{4BC153BA-A544-47CB-9EA9-7FA5B72C3840}"/>
              </a:ext>
            </a:extLst>
          </p:cNvPr>
          <p:cNvSpPr/>
          <p:nvPr/>
        </p:nvSpPr>
        <p:spPr>
          <a:xfrm>
            <a:off x="2630308" y="3790087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A9006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39" name="Tekstvak 101">
            <a:extLst>
              <a:ext uri="{FF2B5EF4-FFF2-40B4-BE49-F238E27FC236}">
                <a16:creationId xmlns:a16="http://schemas.microsoft.com/office/drawing/2014/main" id="{C0246037-E097-4F94-A074-03467F447681}"/>
              </a:ext>
            </a:extLst>
          </p:cNvPr>
          <p:cNvSpPr txBox="1"/>
          <p:nvPr/>
        </p:nvSpPr>
        <p:spPr>
          <a:xfrm>
            <a:off x="5652336" y="4079421"/>
            <a:ext cx="1788529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01689B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Spoor 3</a:t>
            </a:r>
            <a:r>
              <a:rPr lang="nl-NL" sz="900" b="0" i="0" u="none" strike="noStrike" kern="1200" cap="none" spc="0" baseline="0">
                <a:solidFill>
                  <a:srgbClr val="01689B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 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1689B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Voorbereiden/uitvoering realisatie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1689B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Afstemming materiedeskundigen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1689B"/>
                </a:solidFill>
                <a:uFillTx/>
                <a:latin typeface="Calibri" pitchFamily="34"/>
                <a:cs typeface="Arial" pitchFamily="34"/>
              </a:rPr>
              <a:t>Portfoliomanagement en -sturing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01689B"/>
                </a:solidFill>
                <a:uFillTx/>
                <a:latin typeface="Calibri" pitchFamily="34"/>
                <a:cs typeface="Arial" pitchFamily="34"/>
              </a:rPr>
              <a:t>Monitoren voortgang</a:t>
            </a:r>
            <a:endParaRPr lang="nl-NL" sz="900" b="0" i="0" u="none" strike="noStrike" kern="1200" cap="none" spc="0" baseline="0">
              <a:solidFill>
                <a:srgbClr val="01689B"/>
              </a:solidFill>
              <a:uFillTx/>
              <a:latin typeface="Verdana" pitchFamily="34"/>
            </a:endParaRPr>
          </a:p>
        </p:txBody>
      </p:sp>
      <p:sp>
        <p:nvSpPr>
          <p:cNvPr id="40" name="Ovaal 102">
            <a:extLst>
              <a:ext uri="{FF2B5EF4-FFF2-40B4-BE49-F238E27FC236}">
                <a16:creationId xmlns:a16="http://schemas.microsoft.com/office/drawing/2014/main" id="{E65C8151-D646-4015-8A61-5E7BA020EE83}"/>
              </a:ext>
            </a:extLst>
          </p:cNvPr>
          <p:cNvSpPr/>
          <p:nvPr/>
        </p:nvSpPr>
        <p:spPr>
          <a:xfrm>
            <a:off x="7469047" y="4071969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01689B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41" name="Ovaal 103">
            <a:extLst>
              <a:ext uri="{FF2B5EF4-FFF2-40B4-BE49-F238E27FC236}">
                <a16:creationId xmlns:a16="http://schemas.microsoft.com/office/drawing/2014/main" id="{3E47D319-2205-4657-B78F-60EB6DD867E2}"/>
              </a:ext>
            </a:extLst>
          </p:cNvPr>
          <p:cNvSpPr/>
          <p:nvPr/>
        </p:nvSpPr>
        <p:spPr>
          <a:xfrm>
            <a:off x="8314035" y="4092854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01689B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42" name="Ovaal 105">
            <a:extLst>
              <a:ext uri="{FF2B5EF4-FFF2-40B4-BE49-F238E27FC236}">
                <a16:creationId xmlns:a16="http://schemas.microsoft.com/office/drawing/2014/main" id="{47F8B0EA-4208-4126-9B4A-A4F578C3BF55}"/>
              </a:ext>
            </a:extLst>
          </p:cNvPr>
          <p:cNvSpPr/>
          <p:nvPr/>
        </p:nvSpPr>
        <p:spPr>
          <a:xfrm>
            <a:off x="6961537" y="3412019"/>
            <a:ext cx="188997" cy="1889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38103">
            <a:solidFill>
              <a:srgbClr val="42145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  <p:sp>
        <p:nvSpPr>
          <p:cNvPr id="43" name="Tekstvak 107">
            <a:extLst>
              <a:ext uri="{FF2B5EF4-FFF2-40B4-BE49-F238E27FC236}">
                <a16:creationId xmlns:a16="http://schemas.microsoft.com/office/drawing/2014/main" id="{0D5339FB-4C16-4511-ABA4-6570B413E73A}"/>
              </a:ext>
            </a:extLst>
          </p:cNvPr>
          <p:cNvSpPr txBox="1"/>
          <p:nvPr/>
        </p:nvSpPr>
        <p:spPr>
          <a:xfrm rot="2700006">
            <a:off x="6863464" y="2625772"/>
            <a:ext cx="1449817" cy="50783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n.t.b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753D67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Goedkeuring JenV actieplan</a:t>
            </a:r>
            <a:endParaRPr lang="nl-NL" sz="900" b="0" i="0" u="none" strike="noStrike" kern="1200" cap="none" spc="0" baseline="0">
              <a:solidFill>
                <a:srgbClr val="753D67"/>
              </a:solidFill>
              <a:uFillTx/>
              <a:latin typeface="Verdana" pitchFamily="34"/>
            </a:endParaRPr>
          </a:p>
        </p:txBody>
      </p:sp>
      <p:sp>
        <p:nvSpPr>
          <p:cNvPr id="44" name="Tekstvak 44">
            <a:extLst>
              <a:ext uri="{FF2B5EF4-FFF2-40B4-BE49-F238E27FC236}">
                <a16:creationId xmlns:a16="http://schemas.microsoft.com/office/drawing/2014/main" id="{2F1F62E7-05F6-427B-8ECF-53FE6B2B2B6C}"/>
              </a:ext>
            </a:extLst>
          </p:cNvPr>
          <p:cNvSpPr txBox="1"/>
          <p:nvPr/>
        </p:nvSpPr>
        <p:spPr>
          <a:xfrm>
            <a:off x="297865" y="3262899"/>
            <a:ext cx="1079851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91440" bIns="45720" anchor="t" anchorCtr="0" compatLnSpc="1">
            <a:sp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1" i="0" u="none" strike="noStrike" kern="1200" cap="none" spc="0" baseline="0">
                <a:solidFill>
                  <a:srgbClr val="42145F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Spoor 1</a:t>
            </a:r>
            <a:r>
              <a:rPr lang="nl-NL" sz="900" b="0" i="0" u="none" strike="noStrike" kern="1200" cap="none" spc="0" baseline="0">
                <a:solidFill>
                  <a:srgbClr val="42145F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 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42145F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Inventarisaties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900" b="0" i="0" u="none" strike="noStrike" kern="1200" cap="none" spc="0" baseline="0">
                <a:solidFill>
                  <a:srgbClr val="42145F"/>
                </a:solidFill>
                <a:uFillTx/>
                <a:latin typeface="Calibri" pitchFamily="34"/>
                <a:ea typeface="Calibri" pitchFamily="34"/>
                <a:cs typeface="Arial" pitchFamily="34"/>
              </a:rPr>
              <a:t>JenV actieplan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DF1A56-DC32-419E-B088-9A62E98C8D2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428" y="1263645"/>
            <a:ext cx="8229600" cy="1151074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nl-NL" sz="2400" b="1">
                <a:solidFill>
                  <a:srgbClr val="000000"/>
                </a:solidFill>
                <a:latin typeface="Verdana" pitchFamily="34"/>
              </a:rPr>
              <a:t>Wat valt op?</a:t>
            </a:r>
            <a:br>
              <a:rPr lang="nl-NL" sz="2200" b="1">
                <a:solidFill>
                  <a:srgbClr val="000000"/>
                </a:solidFill>
                <a:latin typeface="Verdana" pitchFamily="34"/>
              </a:rPr>
            </a:br>
            <a:br>
              <a:rPr lang="nl-NL" sz="2200" b="1">
                <a:solidFill>
                  <a:srgbClr val="000000"/>
                </a:solidFill>
                <a:latin typeface="Verdana" pitchFamily="34"/>
              </a:rPr>
            </a:br>
            <a:br>
              <a:rPr lang="nl-NL" sz="2200" b="1">
                <a:solidFill>
                  <a:srgbClr val="000000"/>
                </a:solidFill>
                <a:latin typeface="Verdana" pitchFamily="34"/>
              </a:rPr>
            </a:br>
            <a:br>
              <a:rPr lang="nl-NL" sz="1600">
                <a:solidFill>
                  <a:srgbClr val="000000"/>
                </a:solidFill>
                <a:latin typeface="Verdana" pitchFamily="34"/>
              </a:rPr>
            </a:br>
            <a:endParaRPr lang="nl-NL"/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0F3297A9-B08C-4DF0-943D-F34A0E4FD60A}"/>
              </a:ext>
            </a:extLst>
          </p:cNvPr>
          <p:cNvSpPr txBox="1"/>
          <p:nvPr/>
        </p:nvSpPr>
        <p:spPr>
          <a:xfrm>
            <a:off x="373066" y="6376989"/>
            <a:ext cx="712783" cy="360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9B3A339-6F30-4A52-9FB5-F80059C10118}" type="slidenum">
              <a:t>4</a:t>
            </a:fld>
            <a:endParaRPr lang="nl-NL" sz="1000" b="0" i="0" u="none" strike="noStrike" kern="1200" cap="none" spc="0" baseline="0">
              <a:solidFill>
                <a:srgbClr val="FFFFFF"/>
              </a:solidFill>
              <a:uFillTx/>
              <a:latin typeface="Verdana" pitchFamily="34"/>
              <a:cs typeface="Arial" pitchFamily="34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FD28B54B-794C-4032-BAF1-F76686B5426A}"/>
              </a:ext>
            </a:extLst>
          </p:cNvPr>
          <p:cNvSpPr txBox="1"/>
          <p:nvPr/>
        </p:nvSpPr>
        <p:spPr>
          <a:xfrm>
            <a:off x="352428" y="2024938"/>
            <a:ext cx="8362562" cy="258531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Organisaties vinden het moeilijk om actielijnen te vertalen naar concrete maatregelen en projecten.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Bij meerdere organisaties is IHH kennis en capaciteit op S, T en O-niveau beperkt aanwezig.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Meerdere organisaties willen niet dat Kerndepartement meekijkt.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Doorlooptijd invullen sjablonen is beperkt, meeste organisaties krijgen dit niet georganiseerd zonder onze ondersteuning.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Sjabloon in goed bruikbaar, maar berekening kostenindicaties is lastig.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5F865B-3AE8-4E0D-9386-FFC49B7590C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428" y="1263645"/>
            <a:ext cx="8229600" cy="1151074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nl-NL" sz="2400" b="1">
                <a:solidFill>
                  <a:srgbClr val="000000"/>
                </a:solidFill>
                <a:latin typeface="Verdana" pitchFamily="34"/>
              </a:rPr>
              <a:t>Tips.</a:t>
            </a:r>
            <a:br>
              <a:rPr lang="nl-NL" sz="2200" b="1">
                <a:solidFill>
                  <a:srgbClr val="000000"/>
                </a:solidFill>
                <a:latin typeface="Verdana" pitchFamily="34"/>
              </a:rPr>
            </a:br>
            <a:br>
              <a:rPr lang="nl-NL" sz="2200" b="1">
                <a:solidFill>
                  <a:srgbClr val="000000"/>
                </a:solidFill>
                <a:latin typeface="Verdana" pitchFamily="34"/>
              </a:rPr>
            </a:br>
            <a:br>
              <a:rPr lang="nl-NL" sz="1600">
                <a:solidFill>
                  <a:srgbClr val="000000"/>
                </a:solidFill>
                <a:latin typeface="Verdana" pitchFamily="34"/>
              </a:rPr>
            </a:br>
            <a:endParaRPr lang="nl-NL"/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78C9A8A7-3FB5-468D-BC55-382CA45D0C62}"/>
              </a:ext>
            </a:extLst>
          </p:cNvPr>
          <p:cNvSpPr txBox="1"/>
          <p:nvPr/>
        </p:nvSpPr>
        <p:spPr>
          <a:xfrm>
            <a:off x="373066" y="6376989"/>
            <a:ext cx="712783" cy="360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F7175A9-8060-4CD8-BBC9-CDAA61F9A2D8}" type="slidenum">
              <a:t>5</a:t>
            </a:fld>
            <a:endParaRPr lang="nl-NL" sz="1000" b="0" i="0" u="none" strike="noStrike" kern="1200" cap="none" spc="0" baseline="0">
              <a:solidFill>
                <a:srgbClr val="FFFFFF"/>
              </a:solidFill>
              <a:uFillTx/>
              <a:latin typeface="Verdana" pitchFamily="34"/>
              <a:cs typeface="Arial" pitchFamily="34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DD1AA1D9-0FAC-4C09-B158-16746F54A1DE}"/>
              </a:ext>
            </a:extLst>
          </p:cNvPr>
          <p:cNvSpPr txBox="1"/>
          <p:nvPr/>
        </p:nvSpPr>
        <p:spPr>
          <a:xfrm>
            <a:off x="373066" y="2003432"/>
            <a:ext cx="8362562" cy="203132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Duidelijke planning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Helder afspraken</a:t>
            </a:r>
          </a:p>
          <a:p>
            <a:pPr marL="800100" marR="0" lvl="1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wat moeten de organisatieonderdelen doen (anders geen geld)</a:t>
            </a:r>
          </a:p>
          <a:p>
            <a:pPr marL="800100" marR="0" lvl="1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wat mogen zij verwachten van de ondersteuning?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Naamconventies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Afkijksjablonen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Hou het praktisch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AF132229-69CC-4915-81E2-2CDE8B578911}"/>
              </a:ext>
            </a:extLst>
          </p:cNvPr>
          <p:cNvSpPr/>
          <p:nvPr/>
        </p:nvSpPr>
        <p:spPr>
          <a:xfrm>
            <a:off x="400836" y="4178652"/>
            <a:ext cx="8132783" cy="1477332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sng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Risico’s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Absorptievermogen organisatie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Tijd (change)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Beschikbaarheid capaciteit (intern en inhuur)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Beschikbaarheid gelden (looptijd IHH tot eind 2026)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87E0DC-F7AB-4D1C-979C-4C7F1388F9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428" y="1263645"/>
            <a:ext cx="8229600" cy="2813499"/>
          </a:xfrm>
        </p:spPr>
        <p:txBody>
          <a:bodyPr/>
          <a:lstStyle/>
          <a:p>
            <a:pPr marL="9528" lvl="0" indent="-9528">
              <a:lnSpc>
                <a:spcPct val="150000"/>
              </a:lnSpc>
            </a:pPr>
            <a:r>
              <a:rPr lang="nl-NL" sz="2200" b="1">
                <a:solidFill>
                  <a:srgbClr val="000000"/>
                </a:solidFill>
                <a:latin typeface="Verdana" pitchFamily="34"/>
              </a:rPr>
              <a:t>Voorbeeldresultaat van inventarisatie bij </a:t>
            </a:r>
            <a:br>
              <a:rPr lang="nl-NL" sz="2200" b="1">
                <a:solidFill>
                  <a:srgbClr val="000000"/>
                </a:solidFill>
                <a:latin typeface="Verdana" pitchFamily="34"/>
              </a:rPr>
            </a:br>
            <a:r>
              <a:rPr lang="nl-NL" sz="2200" b="1">
                <a:solidFill>
                  <a:srgbClr val="000000"/>
                </a:solidFill>
                <a:latin typeface="Verdana" pitchFamily="34"/>
              </a:rPr>
              <a:t>een JenV organisatie</a:t>
            </a:r>
            <a:br>
              <a:rPr lang="nl-NL" sz="2200" b="1">
                <a:solidFill>
                  <a:srgbClr val="000000"/>
                </a:solidFill>
                <a:latin typeface="Verdana" pitchFamily="34"/>
              </a:rPr>
            </a:br>
            <a:br>
              <a:rPr lang="nl-NL" sz="2200" b="1">
                <a:solidFill>
                  <a:srgbClr val="000000"/>
                </a:solidFill>
                <a:latin typeface="Verdana" pitchFamily="34"/>
              </a:rPr>
            </a:br>
            <a:br>
              <a:rPr lang="nl-NL" sz="1600">
                <a:solidFill>
                  <a:srgbClr val="000000"/>
                </a:solidFill>
                <a:latin typeface="Verdana" pitchFamily="34"/>
              </a:rPr>
            </a:br>
            <a:endParaRPr lang="nl-NL"/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64D7EC79-2274-41B5-B0F0-D9120E64A97E}"/>
              </a:ext>
            </a:extLst>
          </p:cNvPr>
          <p:cNvSpPr txBox="1"/>
          <p:nvPr/>
        </p:nvSpPr>
        <p:spPr>
          <a:xfrm>
            <a:off x="373066" y="6376989"/>
            <a:ext cx="712783" cy="360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3B0DEA0-2060-4AA4-9AB2-D0522CF0CA01}" type="slidenum">
              <a:t>6</a:t>
            </a:fld>
            <a:endParaRPr lang="nl-NL" sz="1000" b="0" i="0" u="none" strike="noStrike" kern="1200" cap="none" spc="0" baseline="0">
              <a:solidFill>
                <a:srgbClr val="FFFFFF"/>
              </a:solidFill>
              <a:uFillTx/>
              <a:latin typeface="Verdana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BF9F23-AEF2-44D9-8D58-0333320B681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l-NL" sz="2400" b="1">
                <a:solidFill>
                  <a:srgbClr val="154273"/>
                </a:solidFill>
                <a:latin typeface="Verdana" pitchFamily="34"/>
                <a:ea typeface="Verdana" pitchFamily="34"/>
              </a:rPr>
              <a:t>Actielijn 2: Volume en aard van informatie 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11368B71-C301-4739-8A30-7F789267D578}"/>
              </a:ext>
            </a:extLst>
          </p:cNvPr>
          <p:cNvSpPr txBox="1"/>
          <p:nvPr/>
        </p:nvSpPr>
        <p:spPr>
          <a:xfrm>
            <a:off x="373066" y="6376989"/>
            <a:ext cx="712783" cy="360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5F8AE8B-F280-4E12-BA34-ECE34A07FA7B}" type="slidenum">
              <a:t>7</a:t>
            </a:fld>
            <a:endParaRPr lang="nl-NL" sz="1000" b="0" i="0" u="none" strike="noStrike" kern="1200" cap="none" spc="0" baseline="0">
              <a:solidFill>
                <a:srgbClr val="FFFFFF"/>
              </a:solidFill>
              <a:uFillTx/>
              <a:latin typeface="Verdana" pitchFamily="34"/>
              <a:cs typeface="Arial" pitchFamily="34"/>
            </a:endParaRPr>
          </a:p>
        </p:txBody>
      </p:sp>
      <p:sp>
        <p:nvSpPr>
          <p:cNvPr id="4" name="Rechthoek 5">
            <a:extLst>
              <a:ext uri="{FF2B5EF4-FFF2-40B4-BE49-F238E27FC236}">
                <a16:creationId xmlns:a16="http://schemas.microsoft.com/office/drawing/2014/main" id="{2128A536-2373-4560-B111-B6DE29139965}"/>
              </a:ext>
            </a:extLst>
          </p:cNvPr>
          <p:cNvSpPr/>
          <p:nvPr/>
        </p:nvSpPr>
        <p:spPr>
          <a:xfrm>
            <a:off x="373066" y="1716813"/>
            <a:ext cx="8208961" cy="258531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Grip krijgen op de enorme omvang van en diversiteit aan informatie. Onderwerpen: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metadatabeheer voor het ontsluiten van data en informatie,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het verbeteren van de datakwaliteit (kernregisters) 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het verbeteren van informatieverstrekking aan gebruikers.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het op orde brengen en archiveren van e-mail, websites en berichtenapps.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rPr>
              <a:t>informatie uit (legacy)systemen wordt vernietigd of overgebracht naar een archiefbewaarplaats op basis van de selectielijst JenV.</a:t>
            </a:r>
          </a:p>
        </p:txBody>
      </p:sp>
      <p:sp>
        <p:nvSpPr>
          <p:cNvPr id="5" name="Rechthoek 6">
            <a:extLst>
              <a:ext uri="{FF2B5EF4-FFF2-40B4-BE49-F238E27FC236}">
                <a16:creationId xmlns:a16="http://schemas.microsoft.com/office/drawing/2014/main" id="{B8E076CD-A3B6-45B6-80D5-40A1E115C60A}"/>
              </a:ext>
            </a:extLst>
          </p:cNvPr>
          <p:cNvSpPr/>
          <p:nvPr/>
        </p:nvSpPr>
        <p:spPr>
          <a:xfrm>
            <a:off x="352428" y="4398419"/>
            <a:ext cx="8143536" cy="181587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4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  <a:ea typeface="Calibri" pitchFamily="34"/>
                <a:cs typeface="Times New Roman" pitchFamily="18"/>
              </a:rPr>
              <a:t>Sjablonen: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4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  <a:cs typeface="Times New Roman" pitchFamily="18"/>
              </a:rPr>
              <a:t>X-2-01_Het selecteren van digitale archieven-C-20210507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4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  <a:cs typeface="Times New Roman" pitchFamily="18"/>
              </a:rPr>
              <a:t>X-2-02_Het inregelen van metadatamanagement-C-20210507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4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  <a:cs typeface="Times New Roman" pitchFamily="18"/>
              </a:rPr>
              <a:t>X-2-03_Het archiveren van e-mails-C-20210507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4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  <a:cs typeface="Times New Roman" pitchFamily="18"/>
              </a:rPr>
              <a:t>X-2-04_Het op orde brengen en archiveren van berichtenapps-C-20210507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4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  <a:cs typeface="Times New Roman" pitchFamily="18"/>
              </a:rPr>
              <a:t>X-2-05_Het archiveren van websites-C-20210507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4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  <a:cs typeface="Times New Roman" pitchFamily="18"/>
              </a:rPr>
              <a:t>X-2-06_Verbeteren datakwaliteit-C-20210507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14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  <a:cs typeface="Times New Roman" pitchFamily="18"/>
              </a:rPr>
              <a:t>X-2-07_Het verbeteren van informatieverstekking-C-20210507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19E027-7EA2-48E6-8510-4D65F80377F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428" y="1263645"/>
            <a:ext cx="8229600" cy="4911242"/>
          </a:xfrm>
        </p:spPr>
        <p:txBody>
          <a:bodyPr anchor="ctr" anchorCtr="1"/>
          <a:lstStyle/>
          <a:p>
            <a:pPr lvl="0" algn="ctr"/>
            <a:r>
              <a:rPr lang="nl-NL" sz="9600">
                <a:solidFill>
                  <a:srgbClr val="000000"/>
                </a:solidFill>
              </a:rPr>
              <a:t>Vragen?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68D04771-85C8-441F-8EE4-8679A8E4C522}"/>
              </a:ext>
            </a:extLst>
          </p:cNvPr>
          <p:cNvSpPr txBox="1"/>
          <p:nvPr/>
        </p:nvSpPr>
        <p:spPr>
          <a:xfrm>
            <a:off x="373066" y="6376989"/>
            <a:ext cx="712783" cy="360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5CF3891-8C9A-4CCD-AA79-370AB2D3B120}" type="slidenum">
              <a:t>8</a:t>
            </a:fld>
            <a:endParaRPr lang="nl-NL" sz="1000" b="0" i="0" u="none" strike="noStrike" kern="1200" cap="none" spc="0" baseline="0">
              <a:solidFill>
                <a:srgbClr val="FFFFFF"/>
              </a:solidFill>
              <a:uFillTx/>
              <a:latin typeface="Verdana" pitchFamily="34"/>
              <a:cs typeface="Arial" pitchFamily="3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C5C2CF-DC60-48BC-8F86-7574D06D96DF}"/>
</file>

<file path=customXml/itemProps2.xml><?xml version="1.0" encoding="utf-8"?>
<ds:datastoreItem xmlns:ds="http://schemas.openxmlformats.org/officeDocument/2006/customXml" ds:itemID="{18B6183D-D457-4C75-9143-F2BBB96D0F2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12714</TotalTime>
  <Words>476</Words>
  <Application>Microsoft Office PowerPoint</Application>
  <PresentationFormat>Breedbeeld</PresentationFormat>
  <Paragraphs>106</Paragraphs>
  <Slides>8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Verdana</vt:lpstr>
      <vt:lpstr>Default Design</vt:lpstr>
      <vt:lpstr>PowerPoint-presentatie</vt:lpstr>
      <vt:lpstr>PowerPoint-presentatie</vt:lpstr>
      <vt:lpstr>PowerPoint-presentatie</vt:lpstr>
      <vt:lpstr>Wat valt op?    </vt:lpstr>
      <vt:lpstr>Tips.   </vt:lpstr>
      <vt:lpstr>Voorbeeldresultaat van inventarisatie bij  een JenV organisatie   </vt:lpstr>
      <vt:lpstr>Actielijn 2: Volume en aard van informatie </vt:lpstr>
      <vt:lpstr>Vragen?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xxx</dc:title>
  <dc:creator>milja</dc:creator>
  <cp:lastModifiedBy>Baars, Inge</cp:lastModifiedBy>
  <cp:revision>932</cp:revision>
  <cp:lastPrinted>2021-04-26T17:21:07Z</cp:lastPrinted>
  <dcterms:created xsi:type="dcterms:W3CDTF">2008-10-07T13:50:07Z</dcterms:created>
  <dcterms:modified xsi:type="dcterms:W3CDTF">2021-05-19T11:29:51Z</dcterms:modified>
</cp:coreProperties>
</file>