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colors1.xml" ContentType="application/vnd.openxmlformats-officedocument.drawingml.diagramColors+xml"/>
  <Override PartName="/ppt/diagrams/drawing1.xml" ContentType="application/vnd.ms-office.drawingml.diagramDrawing+xml"/>
  <Override PartName="/ppt/diagrams/quickStyle1.xml" ContentType="application/vnd.openxmlformats-officedocument.drawingml.diagramStyle+xml"/>
  <Override PartName="/ppt/diagrams/layout1.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53" r:id="rId2"/>
  </p:sldMasterIdLst>
  <p:notesMasterIdLst>
    <p:notesMasterId r:id="rId20"/>
  </p:notesMasterIdLst>
  <p:handoutMasterIdLst>
    <p:handoutMasterId r:id="rId21"/>
  </p:handoutMasterIdLst>
  <p:sldIdLst>
    <p:sldId id="599" r:id="rId3"/>
    <p:sldId id="607" r:id="rId4"/>
    <p:sldId id="608" r:id="rId5"/>
    <p:sldId id="609" r:id="rId6"/>
    <p:sldId id="603" r:id="rId7"/>
    <p:sldId id="602" r:id="rId8"/>
    <p:sldId id="280" r:id="rId9"/>
    <p:sldId id="597" r:id="rId10"/>
    <p:sldId id="263" r:id="rId11"/>
    <p:sldId id="591" r:id="rId12"/>
    <p:sldId id="594" r:id="rId13"/>
    <p:sldId id="604" r:id="rId14"/>
    <p:sldId id="605" r:id="rId15"/>
    <p:sldId id="595" r:id="rId16"/>
    <p:sldId id="606" r:id="rId17"/>
    <p:sldId id="611" r:id="rId18"/>
    <p:sldId id="610" r:id="rId19"/>
  </p:sldIdLst>
  <p:sldSz cx="12192000" cy="6858000"/>
  <p:notesSz cx="6858000" cy="9144000"/>
  <p:defaultTextStyle>
    <a:defPPr>
      <a:defRPr lang="nl-NL"/>
    </a:defPPr>
    <a:lvl1pPr algn="l" defTabSz="912813" rtl="0" fontAlgn="base">
      <a:spcBef>
        <a:spcPct val="0"/>
      </a:spcBef>
      <a:spcAft>
        <a:spcPct val="0"/>
      </a:spcAft>
      <a:defRPr sz="2400" kern="1200">
        <a:solidFill>
          <a:schemeClr val="tx1"/>
        </a:solidFill>
        <a:latin typeface="Calibri" charset="0"/>
        <a:ea typeface="ＭＳ Ｐゴシック" charset="-128"/>
        <a:cs typeface="+mn-cs"/>
      </a:defRPr>
    </a:lvl1pPr>
    <a:lvl2pPr marL="4556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2pPr>
    <a:lvl3pPr marL="9128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3pPr>
    <a:lvl4pPr marL="13700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4pPr>
    <a:lvl5pPr marL="18272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5pPr>
    <a:lvl6pPr marL="2286000" algn="l" defTabSz="914400" rtl="0" eaLnBrk="1" latinLnBrk="0" hangingPunct="1">
      <a:defRPr sz="2400" kern="1200">
        <a:solidFill>
          <a:schemeClr val="tx1"/>
        </a:solidFill>
        <a:latin typeface="Calibri" charset="0"/>
        <a:ea typeface="ＭＳ Ｐゴシック" charset="-128"/>
        <a:cs typeface="+mn-cs"/>
      </a:defRPr>
    </a:lvl6pPr>
    <a:lvl7pPr marL="2743200" algn="l" defTabSz="914400" rtl="0" eaLnBrk="1" latinLnBrk="0" hangingPunct="1">
      <a:defRPr sz="2400" kern="1200">
        <a:solidFill>
          <a:schemeClr val="tx1"/>
        </a:solidFill>
        <a:latin typeface="Calibri" charset="0"/>
        <a:ea typeface="ＭＳ Ｐゴシック" charset="-128"/>
        <a:cs typeface="+mn-cs"/>
      </a:defRPr>
    </a:lvl7pPr>
    <a:lvl8pPr marL="3200400" algn="l" defTabSz="914400" rtl="0" eaLnBrk="1" latinLnBrk="0" hangingPunct="1">
      <a:defRPr sz="2400" kern="1200">
        <a:solidFill>
          <a:schemeClr val="tx1"/>
        </a:solidFill>
        <a:latin typeface="Calibri" charset="0"/>
        <a:ea typeface="ＭＳ Ｐゴシック" charset="-128"/>
        <a:cs typeface="+mn-cs"/>
      </a:defRPr>
    </a:lvl8pPr>
    <a:lvl9pPr marL="3657600" algn="l" defTabSz="914400" rtl="0" eaLnBrk="1" latinLnBrk="0" hangingPunct="1">
      <a:defRPr sz="2400"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2" orient="horz" pos="2160" userDrawn="1">
          <p15:clr>
            <a:srgbClr val="A4A3A4"/>
          </p15:clr>
        </p15:guide>
        <p15:guide id="3" pos="7219">
          <p15:clr>
            <a:srgbClr val="A4A3A4"/>
          </p15:clr>
        </p15:guide>
        <p15:guide id="6"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ddy timmer" initials="et" lastIdx="1" clrIdx="0">
    <p:extLst>
      <p:ext uri="{19B8F6BF-5375-455C-9EA6-DF929625EA0E}">
        <p15:presenceInfo xmlns:p15="http://schemas.microsoft.com/office/powerpoint/2012/main" userId="c3e22cc9de95fe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33AADC"/>
    <a:srgbClr val="CC0099"/>
    <a:srgbClr val="CC3399"/>
    <a:srgbClr val="CC0066"/>
    <a:srgbClr val="800080"/>
    <a:srgbClr val="F07E23"/>
    <a:srgbClr val="002F5F"/>
    <a:srgbClr val="002C64"/>
    <a:srgbClr val="F0AB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16" autoAdjust="0"/>
    <p:restoredTop sz="66127" autoAdjust="0"/>
  </p:normalViewPr>
  <p:slideViewPr>
    <p:cSldViewPr snapToGrid="0" snapToObjects="1" showGuides="1">
      <p:cViewPr varScale="1">
        <p:scale>
          <a:sx n="44" d="100"/>
          <a:sy n="44" d="100"/>
        </p:scale>
        <p:origin x="636" y="36"/>
      </p:cViewPr>
      <p:guideLst>
        <p:guide orient="horz" pos="2160"/>
        <p:guide pos="7219"/>
        <p:guide pos="3840"/>
      </p:guideLst>
    </p:cSldViewPr>
  </p:slideViewPr>
  <p:outlineViewPr>
    <p:cViewPr>
      <p:scale>
        <a:sx n="33" d="100"/>
        <a:sy n="33" d="100"/>
      </p:scale>
      <p:origin x="0" y="0"/>
    </p:cViewPr>
  </p:outlineViewPr>
  <p:notesTextViewPr>
    <p:cViewPr>
      <p:scale>
        <a:sx n="90" d="100"/>
        <a:sy n="90" d="100"/>
      </p:scale>
      <p:origin x="0" y="0"/>
    </p:cViewPr>
  </p:notesTextViewPr>
  <p:sorterViewPr>
    <p:cViewPr>
      <p:scale>
        <a:sx n="100" d="100"/>
        <a:sy n="100" d="100"/>
      </p:scale>
      <p:origin x="0" y="0"/>
    </p:cViewPr>
  </p:sorterViewPr>
  <p:notesViewPr>
    <p:cSldViewPr snapToGrid="0" snapToObjects="1" showGuides="1">
      <p:cViewPr varScale="1">
        <p:scale>
          <a:sx n="97" d="100"/>
          <a:sy n="97" d="100"/>
        </p:scale>
        <p:origin x="2480"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 Id="rId27" Type="http://schemas.openxmlformats.org/officeDocument/2006/relationships/customXml" Target="../customXml/item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257FD6-2BF7-4BAC-B042-1CB4B915AF48}" type="doc">
      <dgm:prSet loTypeId="urn:microsoft.com/office/officeart/2005/8/layout/bProcess3" loCatId="process" qsTypeId="urn:microsoft.com/office/officeart/2005/8/quickstyle/simple1" qsCatId="simple" csTypeId="urn:microsoft.com/office/officeart/2005/8/colors/colorful5" csCatId="colorful" phldr="1"/>
      <dgm:spPr/>
      <dgm:t>
        <a:bodyPr/>
        <a:lstStyle/>
        <a:p>
          <a:endParaRPr lang="nl-NL"/>
        </a:p>
      </dgm:t>
    </dgm:pt>
    <dgm:pt modelId="{C14EFB7C-F21F-4817-BAA1-6772A980FBF0}">
      <dgm:prSet phldrT="[Tekst]"/>
      <dgm:spPr/>
      <dgm:t>
        <a:bodyPr/>
        <a:lstStyle/>
        <a:p>
          <a:r>
            <a:rPr lang="nl-NL" dirty="0"/>
            <a:t>Intake </a:t>
          </a:r>
        </a:p>
      </dgm:t>
    </dgm:pt>
    <dgm:pt modelId="{212331FD-9C36-449B-84FA-FF08E8474700}" type="parTrans" cxnId="{AE07799D-E29A-423F-949D-A1749D17DF30}">
      <dgm:prSet/>
      <dgm:spPr/>
      <dgm:t>
        <a:bodyPr/>
        <a:lstStyle/>
        <a:p>
          <a:endParaRPr lang="nl-NL"/>
        </a:p>
      </dgm:t>
    </dgm:pt>
    <dgm:pt modelId="{C60A0635-BB51-4034-A149-E8854C8FB00D}" type="sibTrans" cxnId="{AE07799D-E29A-423F-949D-A1749D17DF30}">
      <dgm:prSet/>
      <dgm:spPr/>
      <dgm:t>
        <a:bodyPr/>
        <a:lstStyle/>
        <a:p>
          <a:endParaRPr lang="nl-NL"/>
        </a:p>
      </dgm:t>
    </dgm:pt>
    <dgm:pt modelId="{D4A15374-71C1-4A54-978F-ADDAC7DBAD30}">
      <dgm:prSet phldrT="[Tekst]"/>
      <dgm:spPr/>
      <dgm:t>
        <a:bodyPr/>
        <a:lstStyle/>
        <a:p>
          <a:r>
            <a:rPr lang="nl-NL" dirty="0"/>
            <a:t>startgesprek</a:t>
          </a:r>
        </a:p>
      </dgm:t>
    </dgm:pt>
    <dgm:pt modelId="{EFA37366-5862-4BB5-88CB-84835E2AA938}" type="parTrans" cxnId="{3460CE19-8D52-4EC9-84DF-04E4F0FFC12E}">
      <dgm:prSet/>
      <dgm:spPr/>
      <dgm:t>
        <a:bodyPr/>
        <a:lstStyle/>
        <a:p>
          <a:endParaRPr lang="nl-NL"/>
        </a:p>
      </dgm:t>
    </dgm:pt>
    <dgm:pt modelId="{B373170F-3911-4448-A99D-FC8D74B051B6}" type="sibTrans" cxnId="{3460CE19-8D52-4EC9-84DF-04E4F0FFC12E}">
      <dgm:prSet/>
      <dgm:spPr/>
      <dgm:t>
        <a:bodyPr/>
        <a:lstStyle/>
        <a:p>
          <a:endParaRPr lang="nl-NL"/>
        </a:p>
      </dgm:t>
    </dgm:pt>
    <dgm:pt modelId="{331B36FE-13AA-49E9-AD73-3DBA595C7646}">
      <dgm:prSet phldrT="[Tekst]"/>
      <dgm:spPr/>
      <dgm:t>
        <a:bodyPr/>
        <a:lstStyle/>
        <a:p>
          <a:r>
            <a:rPr lang="nl-NL" dirty="0"/>
            <a:t>scan</a:t>
          </a:r>
        </a:p>
      </dgm:t>
    </dgm:pt>
    <dgm:pt modelId="{0C95FE27-94B7-4FCA-A994-1A514F59D6A6}" type="parTrans" cxnId="{7D89AA56-A8ED-4794-B04C-42FB3BA48360}">
      <dgm:prSet/>
      <dgm:spPr/>
      <dgm:t>
        <a:bodyPr/>
        <a:lstStyle/>
        <a:p>
          <a:endParaRPr lang="nl-NL"/>
        </a:p>
      </dgm:t>
    </dgm:pt>
    <dgm:pt modelId="{E17105B3-9AE1-41D3-A634-5C21B4744449}" type="sibTrans" cxnId="{7D89AA56-A8ED-4794-B04C-42FB3BA48360}">
      <dgm:prSet/>
      <dgm:spPr/>
      <dgm:t>
        <a:bodyPr/>
        <a:lstStyle/>
        <a:p>
          <a:endParaRPr lang="nl-NL"/>
        </a:p>
      </dgm:t>
    </dgm:pt>
    <dgm:pt modelId="{288F3972-0E2B-4566-970E-87295CE724F2}">
      <dgm:prSet phldrT="[Tekst]"/>
      <dgm:spPr/>
      <dgm:t>
        <a:bodyPr/>
        <a:lstStyle/>
        <a:p>
          <a:r>
            <a:rPr lang="nl-NL" dirty="0"/>
            <a:t>impactanalyse/ fit-gap</a:t>
          </a:r>
        </a:p>
      </dgm:t>
    </dgm:pt>
    <dgm:pt modelId="{5850CA0E-413E-468D-B147-6D6046AE15F4}" type="parTrans" cxnId="{0E5C994C-7DA9-4757-9409-4B55BC051F4E}">
      <dgm:prSet/>
      <dgm:spPr/>
      <dgm:t>
        <a:bodyPr/>
        <a:lstStyle/>
        <a:p>
          <a:endParaRPr lang="nl-NL"/>
        </a:p>
      </dgm:t>
    </dgm:pt>
    <dgm:pt modelId="{EA698543-B3CE-4FE7-9F1B-D7403DC2A987}" type="sibTrans" cxnId="{0E5C994C-7DA9-4757-9409-4B55BC051F4E}">
      <dgm:prSet/>
      <dgm:spPr/>
      <dgm:t>
        <a:bodyPr/>
        <a:lstStyle/>
        <a:p>
          <a:endParaRPr lang="nl-NL"/>
        </a:p>
      </dgm:t>
    </dgm:pt>
    <dgm:pt modelId="{5842D037-621F-47E0-9E15-B2D7940337ED}">
      <dgm:prSet phldrT="[Tekst]"/>
      <dgm:spPr/>
      <dgm:t>
        <a:bodyPr/>
        <a:lstStyle/>
        <a:p>
          <a:r>
            <a:rPr lang="nl-NL" dirty="0"/>
            <a:t>formele aanvraag</a:t>
          </a:r>
        </a:p>
      </dgm:t>
    </dgm:pt>
    <dgm:pt modelId="{EC5C635F-2F54-45F8-9539-3D22B3B2FE55}" type="parTrans" cxnId="{B7D89AF4-F8BB-4E5B-AD7E-13439EFDDA66}">
      <dgm:prSet/>
      <dgm:spPr/>
      <dgm:t>
        <a:bodyPr/>
        <a:lstStyle/>
        <a:p>
          <a:endParaRPr lang="nl-NL"/>
        </a:p>
      </dgm:t>
    </dgm:pt>
    <dgm:pt modelId="{1581C57F-F664-444D-9829-A8C9D10BB2EF}" type="sibTrans" cxnId="{B7D89AF4-F8BB-4E5B-AD7E-13439EFDDA66}">
      <dgm:prSet/>
      <dgm:spPr/>
      <dgm:t>
        <a:bodyPr/>
        <a:lstStyle/>
        <a:p>
          <a:endParaRPr lang="nl-NL"/>
        </a:p>
      </dgm:t>
    </dgm:pt>
    <dgm:pt modelId="{049CDD7A-9CBC-4B3A-A742-DA0D4503AC8A}">
      <dgm:prSet/>
      <dgm:spPr/>
      <dgm:t>
        <a:bodyPr/>
        <a:lstStyle/>
        <a:p>
          <a:r>
            <a:rPr lang="nl-NL" dirty="0"/>
            <a:t>advies en nadere afspraken</a:t>
          </a:r>
        </a:p>
      </dgm:t>
    </dgm:pt>
    <dgm:pt modelId="{7DAB25EB-E7BA-42D8-9B95-B64A42E38826}" type="parTrans" cxnId="{BCE2D6FB-6434-4B09-A681-C3EB1EEC8AFA}">
      <dgm:prSet/>
      <dgm:spPr/>
      <dgm:t>
        <a:bodyPr/>
        <a:lstStyle/>
        <a:p>
          <a:endParaRPr lang="nl-NL"/>
        </a:p>
      </dgm:t>
    </dgm:pt>
    <dgm:pt modelId="{27F71335-F8A5-4D6B-90D9-2B043C5EEF53}" type="sibTrans" cxnId="{BCE2D6FB-6434-4B09-A681-C3EB1EEC8AFA}">
      <dgm:prSet/>
      <dgm:spPr/>
      <dgm:t>
        <a:bodyPr/>
        <a:lstStyle/>
        <a:p>
          <a:endParaRPr lang="nl-NL"/>
        </a:p>
      </dgm:t>
    </dgm:pt>
    <dgm:pt modelId="{E7979C85-E21C-48C0-B262-D9FF141AD0B8}">
      <dgm:prSet/>
      <dgm:spPr/>
      <dgm:t>
        <a:bodyPr/>
        <a:lstStyle/>
        <a:p>
          <a:r>
            <a:rPr lang="nl-NL" dirty="0"/>
            <a:t>ontheffing</a:t>
          </a:r>
        </a:p>
      </dgm:t>
    </dgm:pt>
    <dgm:pt modelId="{8DC5DBDB-46BA-48C3-8CEB-BA545D1BD5B2}" type="parTrans" cxnId="{3DFA15BB-7D58-42D7-A677-B16B05620E45}">
      <dgm:prSet/>
      <dgm:spPr/>
      <dgm:t>
        <a:bodyPr/>
        <a:lstStyle/>
        <a:p>
          <a:endParaRPr lang="nl-NL"/>
        </a:p>
      </dgm:t>
    </dgm:pt>
    <dgm:pt modelId="{F1CD2D93-00B5-49EB-B1E5-E4F1A0177599}" type="sibTrans" cxnId="{3DFA15BB-7D58-42D7-A677-B16B05620E45}">
      <dgm:prSet/>
      <dgm:spPr/>
      <dgm:t>
        <a:bodyPr/>
        <a:lstStyle/>
        <a:p>
          <a:endParaRPr lang="nl-NL"/>
        </a:p>
      </dgm:t>
    </dgm:pt>
    <dgm:pt modelId="{EF377EEF-369B-4011-9C79-57BCE5FD0830}">
      <dgm:prSet/>
      <dgm:spPr/>
      <dgm:t>
        <a:bodyPr/>
        <a:lstStyle/>
        <a:p>
          <a:r>
            <a:rPr lang="nl-NL" dirty="0"/>
            <a:t>evaluatie (bijvoorbeeld na 5 jaar)</a:t>
          </a:r>
        </a:p>
      </dgm:t>
    </dgm:pt>
    <dgm:pt modelId="{226B1052-1B71-4F3D-98CD-489C61B54CE7}" type="parTrans" cxnId="{42032FE7-4AC3-41FB-81A7-53595ED8EDBD}">
      <dgm:prSet/>
      <dgm:spPr/>
      <dgm:t>
        <a:bodyPr/>
        <a:lstStyle/>
        <a:p>
          <a:endParaRPr lang="nl-NL"/>
        </a:p>
      </dgm:t>
    </dgm:pt>
    <dgm:pt modelId="{BBD89AEF-3F03-4CD5-B404-D861C7ED8C96}" type="sibTrans" cxnId="{42032FE7-4AC3-41FB-81A7-53595ED8EDBD}">
      <dgm:prSet/>
      <dgm:spPr/>
      <dgm:t>
        <a:bodyPr/>
        <a:lstStyle/>
        <a:p>
          <a:endParaRPr lang="nl-NL"/>
        </a:p>
      </dgm:t>
    </dgm:pt>
    <dgm:pt modelId="{D9C7D74D-4A40-437B-A7C4-FBD3F705B149}" type="pres">
      <dgm:prSet presAssocID="{4B257FD6-2BF7-4BAC-B042-1CB4B915AF48}" presName="Name0" presStyleCnt="0">
        <dgm:presLayoutVars>
          <dgm:dir/>
          <dgm:resizeHandles val="exact"/>
        </dgm:presLayoutVars>
      </dgm:prSet>
      <dgm:spPr/>
    </dgm:pt>
    <dgm:pt modelId="{258A4B0C-CBB6-4E76-B140-FE4CF4D5A427}" type="pres">
      <dgm:prSet presAssocID="{C14EFB7C-F21F-4817-BAA1-6772A980FBF0}" presName="node" presStyleLbl="node1" presStyleIdx="0" presStyleCnt="8">
        <dgm:presLayoutVars>
          <dgm:bulletEnabled val="1"/>
        </dgm:presLayoutVars>
      </dgm:prSet>
      <dgm:spPr/>
    </dgm:pt>
    <dgm:pt modelId="{9E95DEBD-32E4-435E-9A45-57683AA03AB9}" type="pres">
      <dgm:prSet presAssocID="{C60A0635-BB51-4034-A149-E8854C8FB00D}" presName="sibTrans" presStyleLbl="sibTrans1D1" presStyleIdx="0" presStyleCnt="7"/>
      <dgm:spPr/>
    </dgm:pt>
    <dgm:pt modelId="{D2DBDBB5-B334-469B-AB79-7D47E490FCDF}" type="pres">
      <dgm:prSet presAssocID="{C60A0635-BB51-4034-A149-E8854C8FB00D}" presName="connectorText" presStyleLbl="sibTrans1D1" presStyleIdx="0" presStyleCnt="7"/>
      <dgm:spPr/>
    </dgm:pt>
    <dgm:pt modelId="{C7678DFE-2E45-4A9B-ABD6-9935E407BB05}" type="pres">
      <dgm:prSet presAssocID="{D4A15374-71C1-4A54-978F-ADDAC7DBAD30}" presName="node" presStyleLbl="node1" presStyleIdx="1" presStyleCnt="8">
        <dgm:presLayoutVars>
          <dgm:bulletEnabled val="1"/>
        </dgm:presLayoutVars>
      </dgm:prSet>
      <dgm:spPr/>
    </dgm:pt>
    <dgm:pt modelId="{27C3A9D8-F124-4D9F-9631-C85A1475D802}" type="pres">
      <dgm:prSet presAssocID="{B373170F-3911-4448-A99D-FC8D74B051B6}" presName="sibTrans" presStyleLbl="sibTrans1D1" presStyleIdx="1" presStyleCnt="7"/>
      <dgm:spPr/>
    </dgm:pt>
    <dgm:pt modelId="{BB3B1F98-CB18-4D01-9A9A-88EF3EA3E170}" type="pres">
      <dgm:prSet presAssocID="{B373170F-3911-4448-A99D-FC8D74B051B6}" presName="connectorText" presStyleLbl="sibTrans1D1" presStyleIdx="1" presStyleCnt="7"/>
      <dgm:spPr/>
    </dgm:pt>
    <dgm:pt modelId="{9F034B1F-D758-45B6-AED0-9923DD3F8053}" type="pres">
      <dgm:prSet presAssocID="{331B36FE-13AA-49E9-AD73-3DBA595C7646}" presName="node" presStyleLbl="node1" presStyleIdx="2" presStyleCnt="8" custLinFactNeighborX="817" custLinFactNeighborY="-2027">
        <dgm:presLayoutVars>
          <dgm:bulletEnabled val="1"/>
        </dgm:presLayoutVars>
      </dgm:prSet>
      <dgm:spPr/>
    </dgm:pt>
    <dgm:pt modelId="{4FB5650B-9013-44CC-92C0-A408130B2255}" type="pres">
      <dgm:prSet presAssocID="{E17105B3-9AE1-41D3-A634-5C21B4744449}" presName="sibTrans" presStyleLbl="sibTrans1D1" presStyleIdx="2" presStyleCnt="7"/>
      <dgm:spPr/>
    </dgm:pt>
    <dgm:pt modelId="{1363A5FF-7628-447B-B984-931B302E1597}" type="pres">
      <dgm:prSet presAssocID="{E17105B3-9AE1-41D3-A634-5C21B4744449}" presName="connectorText" presStyleLbl="sibTrans1D1" presStyleIdx="2" presStyleCnt="7"/>
      <dgm:spPr/>
    </dgm:pt>
    <dgm:pt modelId="{E21C6461-A5D4-4D1B-9E3B-5E36FC0DA326}" type="pres">
      <dgm:prSet presAssocID="{288F3972-0E2B-4566-970E-87295CE724F2}" presName="node" presStyleLbl="node1" presStyleIdx="3" presStyleCnt="8">
        <dgm:presLayoutVars>
          <dgm:bulletEnabled val="1"/>
        </dgm:presLayoutVars>
      </dgm:prSet>
      <dgm:spPr/>
    </dgm:pt>
    <dgm:pt modelId="{642DF735-908B-4465-9309-98F7B62F3E90}" type="pres">
      <dgm:prSet presAssocID="{EA698543-B3CE-4FE7-9F1B-D7403DC2A987}" presName="sibTrans" presStyleLbl="sibTrans1D1" presStyleIdx="3" presStyleCnt="7"/>
      <dgm:spPr/>
    </dgm:pt>
    <dgm:pt modelId="{2CFD4135-87F4-4E2C-A5C7-7285669EACC8}" type="pres">
      <dgm:prSet presAssocID="{EA698543-B3CE-4FE7-9F1B-D7403DC2A987}" presName="connectorText" presStyleLbl="sibTrans1D1" presStyleIdx="3" presStyleCnt="7"/>
      <dgm:spPr/>
    </dgm:pt>
    <dgm:pt modelId="{C2221E74-8A4F-4A06-AB93-C05F97E0A834}" type="pres">
      <dgm:prSet presAssocID="{5842D037-621F-47E0-9E15-B2D7940337ED}" presName="node" presStyleLbl="node1" presStyleIdx="4" presStyleCnt="8">
        <dgm:presLayoutVars>
          <dgm:bulletEnabled val="1"/>
        </dgm:presLayoutVars>
      </dgm:prSet>
      <dgm:spPr/>
    </dgm:pt>
    <dgm:pt modelId="{8DF3CF54-8640-458C-BD9B-97AD5E418FC7}" type="pres">
      <dgm:prSet presAssocID="{1581C57F-F664-444D-9829-A8C9D10BB2EF}" presName="sibTrans" presStyleLbl="sibTrans1D1" presStyleIdx="4" presStyleCnt="7"/>
      <dgm:spPr/>
    </dgm:pt>
    <dgm:pt modelId="{335CA171-39A5-498B-9127-1B6723FC6B48}" type="pres">
      <dgm:prSet presAssocID="{1581C57F-F664-444D-9829-A8C9D10BB2EF}" presName="connectorText" presStyleLbl="sibTrans1D1" presStyleIdx="4" presStyleCnt="7"/>
      <dgm:spPr/>
    </dgm:pt>
    <dgm:pt modelId="{F3FAB454-68DD-4981-BFE4-1B87EB993E4F}" type="pres">
      <dgm:prSet presAssocID="{049CDD7A-9CBC-4B3A-A742-DA0D4503AC8A}" presName="node" presStyleLbl="node1" presStyleIdx="5" presStyleCnt="8">
        <dgm:presLayoutVars>
          <dgm:bulletEnabled val="1"/>
        </dgm:presLayoutVars>
      </dgm:prSet>
      <dgm:spPr/>
    </dgm:pt>
    <dgm:pt modelId="{480915D9-141C-4376-805F-FE304C8DA0DC}" type="pres">
      <dgm:prSet presAssocID="{27F71335-F8A5-4D6B-90D9-2B043C5EEF53}" presName="sibTrans" presStyleLbl="sibTrans1D1" presStyleIdx="5" presStyleCnt="7"/>
      <dgm:spPr/>
    </dgm:pt>
    <dgm:pt modelId="{D32C5A34-AB72-4EAC-BD5A-042F377C710F}" type="pres">
      <dgm:prSet presAssocID="{27F71335-F8A5-4D6B-90D9-2B043C5EEF53}" presName="connectorText" presStyleLbl="sibTrans1D1" presStyleIdx="5" presStyleCnt="7"/>
      <dgm:spPr/>
    </dgm:pt>
    <dgm:pt modelId="{FE58BF0F-C95E-472B-9B52-114971E10433}" type="pres">
      <dgm:prSet presAssocID="{E7979C85-E21C-48C0-B262-D9FF141AD0B8}" presName="node" presStyleLbl="node1" presStyleIdx="6" presStyleCnt="8">
        <dgm:presLayoutVars>
          <dgm:bulletEnabled val="1"/>
        </dgm:presLayoutVars>
      </dgm:prSet>
      <dgm:spPr/>
    </dgm:pt>
    <dgm:pt modelId="{693E13A4-6966-4E77-90CE-432BAD3C5348}" type="pres">
      <dgm:prSet presAssocID="{F1CD2D93-00B5-49EB-B1E5-E4F1A0177599}" presName="sibTrans" presStyleLbl="sibTrans1D1" presStyleIdx="6" presStyleCnt="7"/>
      <dgm:spPr/>
    </dgm:pt>
    <dgm:pt modelId="{6C840F78-64FD-46F1-98B2-E1016AF0FA2B}" type="pres">
      <dgm:prSet presAssocID="{F1CD2D93-00B5-49EB-B1E5-E4F1A0177599}" presName="connectorText" presStyleLbl="sibTrans1D1" presStyleIdx="6" presStyleCnt="7"/>
      <dgm:spPr/>
    </dgm:pt>
    <dgm:pt modelId="{14C130B0-55BE-482B-BFF6-0172A67BBCEC}" type="pres">
      <dgm:prSet presAssocID="{EF377EEF-369B-4011-9C79-57BCE5FD0830}" presName="node" presStyleLbl="node1" presStyleIdx="7" presStyleCnt="8">
        <dgm:presLayoutVars>
          <dgm:bulletEnabled val="1"/>
        </dgm:presLayoutVars>
      </dgm:prSet>
      <dgm:spPr/>
    </dgm:pt>
  </dgm:ptLst>
  <dgm:cxnLst>
    <dgm:cxn modelId="{1B03660C-51E0-4503-A686-E332526A8D2F}" type="presOf" srcId="{E17105B3-9AE1-41D3-A634-5C21B4744449}" destId="{4FB5650B-9013-44CC-92C0-A408130B2255}" srcOrd="0" destOrd="0" presId="urn:microsoft.com/office/officeart/2005/8/layout/bProcess3"/>
    <dgm:cxn modelId="{8051BE0D-7C6D-4259-AE6A-4B5153393C56}" type="presOf" srcId="{E7979C85-E21C-48C0-B262-D9FF141AD0B8}" destId="{FE58BF0F-C95E-472B-9B52-114971E10433}" srcOrd="0" destOrd="0" presId="urn:microsoft.com/office/officeart/2005/8/layout/bProcess3"/>
    <dgm:cxn modelId="{3460CE19-8D52-4EC9-84DF-04E4F0FFC12E}" srcId="{4B257FD6-2BF7-4BAC-B042-1CB4B915AF48}" destId="{D4A15374-71C1-4A54-978F-ADDAC7DBAD30}" srcOrd="1" destOrd="0" parTransId="{EFA37366-5862-4BB5-88CB-84835E2AA938}" sibTransId="{B373170F-3911-4448-A99D-FC8D74B051B6}"/>
    <dgm:cxn modelId="{D4FECB1C-F5DD-4BF2-8B94-71CCEA2B75CE}" type="presOf" srcId="{F1CD2D93-00B5-49EB-B1E5-E4F1A0177599}" destId="{6C840F78-64FD-46F1-98B2-E1016AF0FA2B}" srcOrd="1" destOrd="0" presId="urn:microsoft.com/office/officeart/2005/8/layout/bProcess3"/>
    <dgm:cxn modelId="{72E1F521-F367-447B-B18F-701F2DA983A0}" type="presOf" srcId="{EF377EEF-369B-4011-9C79-57BCE5FD0830}" destId="{14C130B0-55BE-482B-BFF6-0172A67BBCEC}" srcOrd="0" destOrd="0" presId="urn:microsoft.com/office/officeart/2005/8/layout/bProcess3"/>
    <dgm:cxn modelId="{86E3F725-A0C9-4C7F-B4ED-7775F6B0A656}" type="presOf" srcId="{049CDD7A-9CBC-4B3A-A742-DA0D4503AC8A}" destId="{F3FAB454-68DD-4981-BFE4-1B87EB993E4F}" srcOrd="0" destOrd="0" presId="urn:microsoft.com/office/officeart/2005/8/layout/bProcess3"/>
    <dgm:cxn modelId="{D410CF28-9865-43E1-8F3D-A3C902BB93C0}" type="presOf" srcId="{27F71335-F8A5-4D6B-90D9-2B043C5EEF53}" destId="{D32C5A34-AB72-4EAC-BD5A-042F377C710F}" srcOrd="1" destOrd="0" presId="urn:microsoft.com/office/officeart/2005/8/layout/bProcess3"/>
    <dgm:cxn modelId="{95BEFE2D-C74C-44CA-AF6B-99C32DB08393}" type="presOf" srcId="{F1CD2D93-00B5-49EB-B1E5-E4F1A0177599}" destId="{693E13A4-6966-4E77-90CE-432BAD3C5348}" srcOrd="0" destOrd="0" presId="urn:microsoft.com/office/officeart/2005/8/layout/bProcess3"/>
    <dgm:cxn modelId="{A523C83E-CDBB-415D-97BE-0B3E1E0EAC04}" type="presOf" srcId="{5842D037-621F-47E0-9E15-B2D7940337ED}" destId="{C2221E74-8A4F-4A06-AB93-C05F97E0A834}" srcOrd="0" destOrd="0" presId="urn:microsoft.com/office/officeart/2005/8/layout/bProcess3"/>
    <dgm:cxn modelId="{FFBC655C-E8DF-4BBD-AA09-F1030AD3BC87}" type="presOf" srcId="{EA698543-B3CE-4FE7-9F1B-D7403DC2A987}" destId="{2CFD4135-87F4-4E2C-A5C7-7285669EACC8}" srcOrd="1" destOrd="0" presId="urn:microsoft.com/office/officeart/2005/8/layout/bProcess3"/>
    <dgm:cxn modelId="{83F2195D-E385-476B-A545-7F995E5FDE6A}" type="presOf" srcId="{C60A0635-BB51-4034-A149-E8854C8FB00D}" destId="{9E95DEBD-32E4-435E-9A45-57683AA03AB9}" srcOrd="0" destOrd="0" presId="urn:microsoft.com/office/officeart/2005/8/layout/bProcess3"/>
    <dgm:cxn modelId="{5A011941-DB26-4C4F-BCF9-D8835D1E62D3}" type="presOf" srcId="{1581C57F-F664-444D-9829-A8C9D10BB2EF}" destId="{8DF3CF54-8640-458C-BD9B-97AD5E418FC7}" srcOrd="0" destOrd="0" presId="urn:microsoft.com/office/officeart/2005/8/layout/bProcess3"/>
    <dgm:cxn modelId="{622C2442-39EE-4D55-B936-1007DF21B4F8}" type="presOf" srcId="{C14EFB7C-F21F-4817-BAA1-6772A980FBF0}" destId="{258A4B0C-CBB6-4E76-B140-FE4CF4D5A427}" srcOrd="0" destOrd="0" presId="urn:microsoft.com/office/officeart/2005/8/layout/bProcess3"/>
    <dgm:cxn modelId="{6EBBFB62-7D1C-40AA-80D9-CC9798401D5D}" type="presOf" srcId="{27F71335-F8A5-4D6B-90D9-2B043C5EEF53}" destId="{480915D9-141C-4376-805F-FE304C8DA0DC}" srcOrd="0" destOrd="0" presId="urn:microsoft.com/office/officeart/2005/8/layout/bProcess3"/>
    <dgm:cxn modelId="{0E5C994C-7DA9-4757-9409-4B55BC051F4E}" srcId="{4B257FD6-2BF7-4BAC-B042-1CB4B915AF48}" destId="{288F3972-0E2B-4566-970E-87295CE724F2}" srcOrd="3" destOrd="0" parTransId="{5850CA0E-413E-468D-B147-6D6046AE15F4}" sibTransId="{EA698543-B3CE-4FE7-9F1B-D7403DC2A987}"/>
    <dgm:cxn modelId="{6AF22B71-5B96-4BE9-9749-B80C0BEF0456}" type="presOf" srcId="{331B36FE-13AA-49E9-AD73-3DBA595C7646}" destId="{9F034B1F-D758-45B6-AED0-9923DD3F8053}" srcOrd="0" destOrd="0" presId="urn:microsoft.com/office/officeart/2005/8/layout/bProcess3"/>
    <dgm:cxn modelId="{BA56D775-4C64-4485-AFA1-97DF412DEF15}" type="presOf" srcId="{B373170F-3911-4448-A99D-FC8D74B051B6}" destId="{27C3A9D8-F124-4D9F-9631-C85A1475D802}" srcOrd="0" destOrd="0" presId="urn:microsoft.com/office/officeart/2005/8/layout/bProcess3"/>
    <dgm:cxn modelId="{7D89AA56-A8ED-4794-B04C-42FB3BA48360}" srcId="{4B257FD6-2BF7-4BAC-B042-1CB4B915AF48}" destId="{331B36FE-13AA-49E9-AD73-3DBA595C7646}" srcOrd="2" destOrd="0" parTransId="{0C95FE27-94B7-4FCA-A994-1A514F59D6A6}" sibTransId="{E17105B3-9AE1-41D3-A634-5C21B4744449}"/>
    <dgm:cxn modelId="{A0209458-D4B5-4EEC-99E2-A56AF8121BAF}" type="presOf" srcId="{288F3972-0E2B-4566-970E-87295CE724F2}" destId="{E21C6461-A5D4-4D1B-9E3B-5E36FC0DA326}" srcOrd="0" destOrd="0" presId="urn:microsoft.com/office/officeart/2005/8/layout/bProcess3"/>
    <dgm:cxn modelId="{AE07799D-E29A-423F-949D-A1749D17DF30}" srcId="{4B257FD6-2BF7-4BAC-B042-1CB4B915AF48}" destId="{C14EFB7C-F21F-4817-BAA1-6772A980FBF0}" srcOrd="0" destOrd="0" parTransId="{212331FD-9C36-449B-84FA-FF08E8474700}" sibTransId="{C60A0635-BB51-4034-A149-E8854C8FB00D}"/>
    <dgm:cxn modelId="{367201A2-73B8-4C6A-897F-AE68082E0C67}" type="presOf" srcId="{1581C57F-F664-444D-9829-A8C9D10BB2EF}" destId="{335CA171-39A5-498B-9127-1B6723FC6B48}" srcOrd="1" destOrd="0" presId="urn:microsoft.com/office/officeart/2005/8/layout/bProcess3"/>
    <dgm:cxn modelId="{B1C209AE-A7D9-4DCB-A64B-A02424194072}" type="presOf" srcId="{EA698543-B3CE-4FE7-9F1B-D7403DC2A987}" destId="{642DF735-908B-4465-9309-98F7B62F3E90}" srcOrd="0" destOrd="0" presId="urn:microsoft.com/office/officeart/2005/8/layout/bProcess3"/>
    <dgm:cxn modelId="{3DFA15BB-7D58-42D7-A677-B16B05620E45}" srcId="{4B257FD6-2BF7-4BAC-B042-1CB4B915AF48}" destId="{E7979C85-E21C-48C0-B262-D9FF141AD0B8}" srcOrd="6" destOrd="0" parTransId="{8DC5DBDB-46BA-48C3-8CEB-BA545D1BD5B2}" sibTransId="{F1CD2D93-00B5-49EB-B1E5-E4F1A0177599}"/>
    <dgm:cxn modelId="{925ABBCC-6874-4C91-8E92-E517D52535CB}" type="presOf" srcId="{C60A0635-BB51-4034-A149-E8854C8FB00D}" destId="{D2DBDBB5-B334-469B-AB79-7D47E490FCDF}" srcOrd="1" destOrd="0" presId="urn:microsoft.com/office/officeart/2005/8/layout/bProcess3"/>
    <dgm:cxn modelId="{4195CFD1-9A87-4673-8498-29C313CBF1A6}" type="presOf" srcId="{B373170F-3911-4448-A99D-FC8D74B051B6}" destId="{BB3B1F98-CB18-4D01-9A9A-88EF3EA3E170}" srcOrd="1" destOrd="0" presId="urn:microsoft.com/office/officeart/2005/8/layout/bProcess3"/>
    <dgm:cxn modelId="{B5D726E1-FD91-48F2-AD12-811E8751E1B0}" type="presOf" srcId="{4B257FD6-2BF7-4BAC-B042-1CB4B915AF48}" destId="{D9C7D74D-4A40-437B-A7C4-FBD3F705B149}" srcOrd="0" destOrd="0" presId="urn:microsoft.com/office/officeart/2005/8/layout/bProcess3"/>
    <dgm:cxn modelId="{42032FE7-4AC3-41FB-81A7-53595ED8EDBD}" srcId="{4B257FD6-2BF7-4BAC-B042-1CB4B915AF48}" destId="{EF377EEF-369B-4011-9C79-57BCE5FD0830}" srcOrd="7" destOrd="0" parTransId="{226B1052-1B71-4F3D-98CD-489C61B54CE7}" sibTransId="{BBD89AEF-3F03-4CD5-B404-D861C7ED8C96}"/>
    <dgm:cxn modelId="{719049F0-D384-450B-AA6B-19A257278B5F}" type="presOf" srcId="{E17105B3-9AE1-41D3-A634-5C21B4744449}" destId="{1363A5FF-7628-447B-B984-931B302E1597}" srcOrd="1" destOrd="0" presId="urn:microsoft.com/office/officeart/2005/8/layout/bProcess3"/>
    <dgm:cxn modelId="{529E2AF1-C67E-4F22-B496-0ED18731FCE9}" type="presOf" srcId="{D4A15374-71C1-4A54-978F-ADDAC7DBAD30}" destId="{C7678DFE-2E45-4A9B-ABD6-9935E407BB05}" srcOrd="0" destOrd="0" presId="urn:microsoft.com/office/officeart/2005/8/layout/bProcess3"/>
    <dgm:cxn modelId="{B7D89AF4-F8BB-4E5B-AD7E-13439EFDDA66}" srcId="{4B257FD6-2BF7-4BAC-B042-1CB4B915AF48}" destId="{5842D037-621F-47E0-9E15-B2D7940337ED}" srcOrd="4" destOrd="0" parTransId="{EC5C635F-2F54-45F8-9539-3D22B3B2FE55}" sibTransId="{1581C57F-F664-444D-9829-A8C9D10BB2EF}"/>
    <dgm:cxn modelId="{BCE2D6FB-6434-4B09-A681-C3EB1EEC8AFA}" srcId="{4B257FD6-2BF7-4BAC-B042-1CB4B915AF48}" destId="{049CDD7A-9CBC-4B3A-A742-DA0D4503AC8A}" srcOrd="5" destOrd="0" parTransId="{7DAB25EB-E7BA-42D8-9B95-B64A42E38826}" sibTransId="{27F71335-F8A5-4D6B-90D9-2B043C5EEF53}"/>
    <dgm:cxn modelId="{8B1A651D-5635-4398-A8FE-7DDEBB59BA1A}" type="presParOf" srcId="{D9C7D74D-4A40-437B-A7C4-FBD3F705B149}" destId="{258A4B0C-CBB6-4E76-B140-FE4CF4D5A427}" srcOrd="0" destOrd="0" presId="urn:microsoft.com/office/officeart/2005/8/layout/bProcess3"/>
    <dgm:cxn modelId="{FD13E699-0A7D-4CDF-876A-FDC99B1A8793}" type="presParOf" srcId="{D9C7D74D-4A40-437B-A7C4-FBD3F705B149}" destId="{9E95DEBD-32E4-435E-9A45-57683AA03AB9}" srcOrd="1" destOrd="0" presId="urn:microsoft.com/office/officeart/2005/8/layout/bProcess3"/>
    <dgm:cxn modelId="{4ABF545B-6503-44C3-8FF1-320D956A36F3}" type="presParOf" srcId="{9E95DEBD-32E4-435E-9A45-57683AA03AB9}" destId="{D2DBDBB5-B334-469B-AB79-7D47E490FCDF}" srcOrd="0" destOrd="0" presId="urn:microsoft.com/office/officeart/2005/8/layout/bProcess3"/>
    <dgm:cxn modelId="{ADED5319-D971-4EC1-81AC-F844F0E9D8CE}" type="presParOf" srcId="{D9C7D74D-4A40-437B-A7C4-FBD3F705B149}" destId="{C7678DFE-2E45-4A9B-ABD6-9935E407BB05}" srcOrd="2" destOrd="0" presId="urn:microsoft.com/office/officeart/2005/8/layout/bProcess3"/>
    <dgm:cxn modelId="{2708ABB7-B163-4F88-8FEE-223AC8AB913E}" type="presParOf" srcId="{D9C7D74D-4A40-437B-A7C4-FBD3F705B149}" destId="{27C3A9D8-F124-4D9F-9631-C85A1475D802}" srcOrd="3" destOrd="0" presId="urn:microsoft.com/office/officeart/2005/8/layout/bProcess3"/>
    <dgm:cxn modelId="{173E1172-DB1E-4564-970B-DADB52DDB40E}" type="presParOf" srcId="{27C3A9D8-F124-4D9F-9631-C85A1475D802}" destId="{BB3B1F98-CB18-4D01-9A9A-88EF3EA3E170}" srcOrd="0" destOrd="0" presId="urn:microsoft.com/office/officeart/2005/8/layout/bProcess3"/>
    <dgm:cxn modelId="{E448B4C5-A257-4FFE-BC9A-0074B865FB15}" type="presParOf" srcId="{D9C7D74D-4A40-437B-A7C4-FBD3F705B149}" destId="{9F034B1F-D758-45B6-AED0-9923DD3F8053}" srcOrd="4" destOrd="0" presId="urn:microsoft.com/office/officeart/2005/8/layout/bProcess3"/>
    <dgm:cxn modelId="{7D7E11D0-96D9-443D-AFD4-A54D7F6B4840}" type="presParOf" srcId="{D9C7D74D-4A40-437B-A7C4-FBD3F705B149}" destId="{4FB5650B-9013-44CC-92C0-A408130B2255}" srcOrd="5" destOrd="0" presId="urn:microsoft.com/office/officeart/2005/8/layout/bProcess3"/>
    <dgm:cxn modelId="{594B8E55-1998-4348-96AA-DD6C7FA674B1}" type="presParOf" srcId="{4FB5650B-9013-44CC-92C0-A408130B2255}" destId="{1363A5FF-7628-447B-B984-931B302E1597}" srcOrd="0" destOrd="0" presId="urn:microsoft.com/office/officeart/2005/8/layout/bProcess3"/>
    <dgm:cxn modelId="{4AEBD8FC-9D8E-42A4-BD56-AC8EDB4E9075}" type="presParOf" srcId="{D9C7D74D-4A40-437B-A7C4-FBD3F705B149}" destId="{E21C6461-A5D4-4D1B-9E3B-5E36FC0DA326}" srcOrd="6" destOrd="0" presId="urn:microsoft.com/office/officeart/2005/8/layout/bProcess3"/>
    <dgm:cxn modelId="{1768625B-0C23-448B-8FE8-5F3A622A1073}" type="presParOf" srcId="{D9C7D74D-4A40-437B-A7C4-FBD3F705B149}" destId="{642DF735-908B-4465-9309-98F7B62F3E90}" srcOrd="7" destOrd="0" presId="urn:microsoft.com/office/officeart/2005/8/layout/bProcess3"/>
    <dgm:cxn modelId="{21FA8582-2815-4A4B-9D60-8DAD57A4A463}" type="presParOf" srcId="{642DF735-908B-4465-9309-98F7B62F3E90}" destId="{2CFD4135-87F4-4E2C-A5C7-7285669EACC8}" srcOrd="0" destOrd="0" presId="urn:microsoft.com/office/officeart/2005/8/layout/bProcess3"/>
    <dgm:cxn modelId="{16EAFDE9-51EC-44E1-97FE-841B5F91D1F8}" type="presParOf" srcId="{D9C7D74D-4A40-437B-A7C4-FBD3F705B149}" destId="{C2221E74-8A4F-4A06-AB93-C05F97E0A834}" srcOrd="8" destOrd="0" presId="urn:microsoft.com/office/officeart/2005/8/layout/bProcess3"/>
    <dgm:cxn modelId="{9D380E50-9841-4972-A859-AE406A690CD1}" type="presParOf" srcId="{D9C7D74D-4A40-437B-A7C4-FBD3F705B149}" destId="{8DF3CF54-8640-458C-BD9B-97AD5E418FC7}" srcOrd="9" destOrd="0" presId="urn:microsoft.com/office/officeart/2005/8/layout/bProcess3"/>
    <dgm:cxn modelId="{7BEF0664-AEDC-416C-846D-82A65A9900A5}" type="presParOf" srcId="{8DF3CF54-8640-458C-BD9B-97AD5E418FC7}" destId="{335CA171-39A5-498B-9127-1B6723FC6B48}" srcOrd="0" destOrd="0" presId="urn:microsoft.com/office/officeart/2005/8/layout/bProcess3"/>
    <dgm:cxn modelId="{5D69BF58-95DE-4BC7-BD26-7C8574C77BD0}" type="presParOf" srcId="{D9C7D74D-4A40-437B-A7C4-FBD3F705B149}" destId="{F3FAB454-68DD-4981-BFE4-1B87EB993E4F}" srcOrd="10" destOrd="0" presId="urn:microsoft.com/office/officeart/2005/8/layout/bProcess3"/>
    <dgm:cxn modelId="{D5917F9F-DE0E-47B9-8ECF-0EA559DEE73F}" type="presParOf" srcId="{D9C7D74D-4A40-437B-A7C4-FBD3F705B149}" destId="{480915D9-141C-4376-805F-FE304C8DA0DC}" srcOrd="11" destOrd="0" presId="urn:microsoft.com/office/officeart/2005/8/layout/bProcess3"/>
    <dgm:cxn modelId="{EF8BEDA1-7FFA-4195-861F-952B97617221}" type="presParOf" srcId="{480915D9-141C-4376-805F-FE304C8DA0DC}" destId="{D32C5A34-AB72-4EAC-BD5A-042F377C710F}" srcOrd="0" destOrd="0" presId="urn:microsoft.com/office/officeart/2005/8/layout/bProcess3"/>
    <dgm:cxn modelId="{4C6FC622-2B32-47E7-AA7E-4A2024FB6D64}" type="presParOf" srcId="{D9C7D74D-4A40-437B-A7C4-FBD3F705B149}" destId="{FE58BF0F-C95E-472B-9B52-114971E10433}" srcOrd="12" destOrd="0" presId="urn:microsoft.com/office/officeart/2005/8/layout/bProcess3"/>
    <dgm:cxn modelId="{2966DB04-C62C-40DF-9157-E80A3AA618C5}" type="presParOf" srcId="{D9C7D74D-4A40-437B-A7C4-FBD3F705B149}" destId="{693E13A4-6966-4E77-90CE-432BAD3C5348}" srcOrd="13" destOrd="0" presId="urn:microsoft.com/office/officeart/2005/8/layout/bProcess3"/>
    <dgm:cxn modelId="{C728C924-F214-4059-B4D0-CFD814BAAD72}" type="presParOf" srcId="{693E13A4-6966-4E77-90CE-432BAD3C5348}" destId="{6C840F78-64FD-46F1-98B2-E1016AF0FA2B}" srcOrd="0" destOrd="0" presId="urn:microsoft.com/office/officeart/2005/8/layout/bProcess3"/>
    <dgm:cxn modelId="{3864623C-B5C2-473E-9A35-85D203B551B7}" type="presParOf" srcId="{D9C7D74D-4A40-437B-A7C4-FBD3F705B149}" destId="{14C130B0-55BE-482B-BFF6-0172A67BBCEC}" srcOrd="14"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95DEBD-32E4-435E-9A45-57683AA03AB9}">
      <dsp:nvSpPr>
        <dsp:cNvPr id="0" name=""/>
        <dsp:cNvSpPr/>
      </dsp:nvSpPr>
      <dsp:spPr>
        <a:xfrm>
          <a:off x="2261342" y="393143"/>
          <a:ext cx="304039" cy="91440"/>
        </a:xfrm>
        <a:custGeom>
          <a:avLst/>
          <a:gdLst/>
          <a:ahLst/>
          <a:cxnLst/>
          <a:rect l="0" t="0" r="0" b="0"/>
          <a:pathLst>
            <a:path>
              <a:moveTo>
                <a:pt x="0" y="45720"/>
              </a:moveTo>
              <a:lnTo>
                <a:pt x="304039"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404996" y="437189"/>
        <a:ext cx="16731" cy="3346"/>
      </dsp:txXfrm>
    </dsp:sp>
    <dsp:sp modelId="{258A4B0C-CBB6-4E76-B140-FE4CF4D5A427}">
      <dsp:nvSpPr>
        <dsp:cNvPr id="0" name=""/>
        <dsp:cNvSpPr/>
      </dsp:nvSpPr>
      <dsp:spPr>
        <a:xfrm>
          <a:off x="808188" y="2376"/>
          <a:ext cx="1454954" cy="87297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Intake </a:t>
          </a:r>
        </a:p>
      </dsp:txBody>
      <dsp:txXfrm>
        <a:off x="808188" y="2376"/>
        <a:ext cx="1454954" cy="872972"/>
      </dsp:txXfrm>
    </dsp:sp>
    <dsp:sp modelId="{27C3A9D8-F124-4D9F-9631-C85A1475D802}">
      <dsp:nvSpPr>
        <dsp:cNvPr id="0" name=""/>
        <dsp:cNvSpPr/>
      </dsp:nvSpPr>
      <dsp:spPr>
        <a:xfrm>
          <a:off x="1547552" y="873549"/>
          <a:ext cx="1777707" cy="286344"/>
        </a:xfrm>
        <a:custGeom>
          <a:avLst/>
          <a:gdLst/>
          <a:ahLst/>
          <a:cxnLst/>
          <a:rect l="0" t="0" r="0" b="0"/>
          <a:pathLst>
            <a:path>
              <a:moveTo>
                <a:pt x="1777707" y="0"/>
              </a:moveTo>
              <a:lnTo>
                <a:pt x="1777707" y="160272"/>
              </a:lnTo>
              <a:lnTo>
                <a:pt x="0" y="160272"/>
              </a:lnTo>
              <a:lnTo>
                <a:pt x="0" y="286344"/>
              </a:lnTo>
            </a:path>
          </a:pathLst>
        </a:custGeom>
        <a:noFill/>
        <a:ln w="6350" cap="flat" cmpd="sng" algn="ctr">
          <a:solidFill>
            <a:schemeClr val="accent5">
              <a:hueOff val="2064357"/>
              <a:satOff val="0"/>
              <a:lumOff val="1993"/>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391262" y="1015048"/>
        <a:ext cx="90286" cy="3346"/>
      </dsp:txXfrm>
    </dsp:sp>
    <dsp:sp modelId="{C7678DFE-2E45-4A9B-ABD6-9935E407BB05}">
      <dsp:nvSpPr>
        <dsp:cNvPr id="0" name=""/>
        <dsp:cNvSpPr/>
      </dsp:nvSpPr>
      <dsp:spPr>
        <a:xfrm>
          <a:off x="2597782" y="2376"/>
          <a:ext cx="1454954" cy="872972"/>
        </a:xfrm>
        <a:prstGeom prst="rect">
          <a:avLst/>
        </a:prstGeom>
        <a:solidFill>
          <a:schemeClr val="accent5">
            <a:hueOff val="1769449"/>
            <a:satOff val="0"/>
            <a:lumOff val="170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startgesprek</a:t>
          </a:r>
        </a:p>
      </dsp:txBody>
      <dsp:txXfrm>
        <a:off x="2597782" y="2376"/>
        <a:ext cx="1454954" cy="872972"/>
      </dsp:txXfrm>
    </dsp:sp>
    <dsp:sp modelId="{4FB5650B-9013-44CC-92C0-A408130B2255}">
      <dsp:nvSpPr>
        <dsp:cNvPr id="0" name=""/>
        <dsp:cNvSpPr/>
      </dsp:nvSpPr>
      <dsp:spPr>
        <a:xfrm>
          <a:off x="2273229" y="1583060"/>
          <a:ext cx="292152" cy="91440"/>
        </a:xfrm>
        <a:custGeom>
          <a:avLst/>
          <a:gdLst/>
          <a:ahLst/>
          <a:cxnLst/>
          <a:rect l="0" t="0" r="0" b="0"/>
          <a:pathLst>
            <a:path>
              <a:moveTo>
                <a:pt x="0" y="45720"/>
              </a:moveTo>
              <a:lnTo>
                <a:pt x="163176" y="45720"/>
              </a:lnTo>
              <a:lnTo>
                <a:pt x="163176" y="63415"/>
              </a:lnTo>
              <a:lnTo>
                <a:pt x="292152" y="63415"/>
              </a:lnTo>
            </a:path>
          </a:pathLst>
        </a:custGeom>
        <a:noFill/>
        <a:ln w="6350" cap="flat" cmpd="sng" algn="ctr">
          <a:solidFill>
            <a:schemeClr val="accent5">
              <a:hueOff val="4128714"/>
              <a:satOff val="0"/>
              <a:lumOff val="398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411225" y="1627106"/>
        <a:ext cx="16161" cy="3346"/>
      </dsp:txXfrm>
    </dsp:sp>
    <dsp:sp modelId="{9F034B1F-D758-45B6-AED0-9923DD3F8053}">
      <dsp:nvSpPr>
        <dsp:cNvPr id="0" name=""/>
        <dsp:cNvSpPr/>
      </dsp:nvSpPr>
      <dsp:spPr>
        <a:xfrm>
          <a:off x="820075" y="1192293"/>
          <a:ext cx="1454954" cy="872972"/>
        </a:xfrm>
        <a:prstGeom prst="rect">
          <a:avLst/>
        </a:prstGeom>
        <a:solidFill>
          <a:schemeClr val="accent5">
            <a:hueOff val="3538898"/>
            <a:satOff val="0"/>
            <a:lumOff val="341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scan</a:t>
          </a:r>
        </a:p>
      </dsp:txBody>
      <dsp:txXfrm>
        <a:off x="820075" y="1192293"/>
        <a:ext cx="1454954" cy="872972"/>
      </dsp:txXfrm>
    </dsp:sp>
    <dsp:sp modelId="{642DF735-908B-4465-9309-98F7B62F3E90}">
      <dsp:nvSpPr>
        <dsp:cNvPr id="0" name=""/>
        <dsp:cNvSpPr/>
      </dsp:nvSpPr>
      <dsp:spPr>
        <a:xfrm>
          <a:off x="1535665" y="2081161"/>
          <a:ext cx="1789594" cy="304039"/>
        </a:xfrm>
        <a:custGeom>
          <a:avLst/>
          <a:gdLst/>
          <a:ahLst/>
          <a:cxnLst/>
          <a:rect l="0" t="0" r="0" b="0"/>
          <a:pathLst>
            <a:path>
              <a:moveTo>
                <a:pt x="1789594" y="0"/>
              </a:moveTo>
              <a:lnTo>
                <a:pt x="1789594" y="169119"/>
              </a:lnTo>
              <a:lnTo>
                <a:pt x="0" y="169119"/>
              </a:lnTo>
              <a:lnTo>
                <a:pt x="0" y="304039"/>
              </a:lnTo>
            </a:path>
          </a:pathLst>
        </a:custGeom>
        <a:noFill/>
        <a:ln w="6350" cap="flat" cmpd="sng" algn="ctr">
          <a:solidFill>
            <a:schemeClr val="accent5">
              <a:hueOff val="6193071"/>
              <a:satOff val="0"/>
              <a:lumOff val="598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384947" y="2231508"/>
        <a:ext cx="91030" cy="3346"/>
      </dsp:txXfrm>
    </dsp:sp>
    <dsp:sp modelId="{E21C6461-A5D4-4D1B-9E3B-5E36FC0DA326}">
      <dsp:nvSpPr>
        <dsp:cNvPr id="0" name=""/>
        <dsp:cNvSpPr/>
      </dsp:nvSpPr>
      <dsp:spPr>
        <a:xfrm>
          <a:off x="2597782" y="1209988"/>
          <a:ext cx="1454954" cy="872972"/>
        </a:xfrm>
        <a:prstGeom prst="rect">
          <a:avLst/>
        </a:prstGeom>
        <a:solidFill>
          <a:schemeClr val="accent5">
            <a:hueOff val="5308347"/>
            <a:satOff val="0"/>
            <a:lumOff val="51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impactanalyse/ fit-gap</a:t>
          </a:r>
        </a:p>
      </dsp:txBody>
      <dsp:txXfrm>
        <a:off x="2597782" y="1209988"/>
        <a:ext cx="1454954" cy="872972"/>
      </dsp:txXfrm>
    </dsp:sp>
    <dsp:sp modelId="{8DF3CF54-8640-458C-BD9B-97AD5E418FC7}">
      <dsp:nvSpPr>
        <dsp:cNvPr id="0" name=""/>
        <dsp:cNvSpPr/>
      </dsp:nvSpPr>
      <dsp:spPr>
        <a:xfrm>
          <a:off x="2261342" y="2808367"/>
          <a:ext cx="304039" cy="91440"/>
        </a:xfrm>
        <a:custGeom>
          <a:avLst/>
          <a:gdLst/>
          <a:ahLst/>
          <a:cxnLst/>
          <a:rect l="0" t="0" r="0" b="0"/>
          <a:pathLst>
            <a:path>
              <a:moveTo>
                <a:pt x="0" y="45720"/>
              </a:moveTo>
              <a:lnTo>
                <a:pt x="304039" y="45720"/>
              </a:lnTo>
            </a:path>
          </a:pathLst>
        </a:custGeom>
        <a:noFill/>
        <a:ln w="6350" cap="flat" cmpd="sng" algn="ctr">
          <a:solidFill>
            <a:schemeClr val="accent5">
              <a:hueOff val="8257429"/>
              <a:satOff val="0"/>
              <a:lumOff val="797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404996" y="2852414"/>
        <a:ext cx="16731" cy="3346"/>
      </dsp:txXfrm>
    </dsp:sp>
    <dsp:sp modelId="{C2221E74-8A4F-4A06-AB93-C05F97E0A834}">
      <dsp:nvSpPr>
        <dsp:cNvPr id="0" name=""/>
        <dsp:cNvSpPr/>
      </dsp:nvSpPr>
      <dsp:spPr>
        <a:xfrm>
          <a:off x="808188" y="2417601"/>
          <a:ext cx="1454954" cy="872972"/>
        </a:xfrm>
        <a:prstGeom prst="rect">
          <a:avLst/>
        </a:prstGeom>
        <a:solidFill>
          <a:schemeClr val="accent5">
            <a:hueOff val="7077796"/>
            <a:satOff val="0"/>
            <a:lumOff val="683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formele aanvraag</a:t>
          </a:r>
        </a:p>
      </dsp:txBody>
      <dsp:txXfrm>
        <a:off x="808188" y="2417601"/>
        <a:ext cx="1454954" cy="872972"/>
      </dsp:txXfrm>
    </dsp:sp>
    <dsp:sp modelId="{480915D9-141C-4376-805F-FE304C8DA0DC}">
      <dsp:nvSpPr>
        <dsp:cNvPr id="0" name=""/>
        <dsp:cNvSpPr/>
      </dsp:nvSpPr>
      <dsp:spPr>
        <a:xfrm>
          <a:off x="1535665" y="3288774"/>
          <a:ext cx="1789594" cy="304039"/>
        </a:xfrm>
        <a:custGeom>
          <a:avLst/>
          <a:gdLst/>
          <a:ahLst/>
          <a:cxnLst/>
          <a:rect l="0" t="0" r="0" b="0"/>
          <a:pathLst>
            <a:path>
              <a:moveTo>
                <a:pt x="1789594" y="0"/>
              </a:moveTo>
              <a:lnTo>
                <a:pt x="1789594" y="169119"/>
              </a:lnTo>
              <a:lnTo>
                <a:pt x="0" y="169119"/>
              </a:lnTo>
              <a:lnTo>
                <a:pt x="0" y="304039"/>
              </a:lnTo>
            </a:path>
          </a:pathLst>
        </a:custGeom>
        <a:noFill/>
        <a:ln w="6350" cap="flat" cmpd="sng" algn="ctr">
          <a:solidFill>
            <a:schemeClr val="accent5">
              <a:hueOff val="10321785"/>
              <a:satOff val="0"/>
              <a:lumOff val="996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384947" y="3439120"/>
        <a:ext cx="91030" cy="3346"/>
      </dsp:txXfrm>
    </dsp:sp>
    <dsp:sp modelId="{F3FAB454-68DD-4981-BFE4-1B87EB993E4F}">
      <dsp:nvSpPr>
        <dsp:cNvPr id="0" name=""/>
        <dsp:cNvSpPr/>
      </dsp:nvSpPr>
      <dsp:spPr>
        <a:xfrm>
          <a:off x="2597782" y="2417601"/>
          <a:ext cx="1454954" cy="872972"/>
        </a:xfrm>
        <a:prstGeom prst="rect">
          <a:avLst/>
        </a:prstGeom>
        <a:solidFill>
          <a:schemeClr val="accent5">
            <a:hueOff val="8847245"/>
            <a:satOff val="0"/>
            <a:lumOff val="85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advies en nadere afspraken</a:t>
          </a:r>
        </a:p>
      </dsp:txBody>
      <dsp:txXfrm>
        <a:off x="2597782" y="2417601"/>
        <a:ext cx="1454954" cy="872972"/>
      </dsp:txXfrm>
    </dsp:sp>
    <dsp:sp modelId="{693E13A4-6966-4E77-90CE-432BAD3C5348}">
      <dsp:nvSpPr>
        <dsp:cNvPr id="0" name=""/>
        <dsp:cNvSpPr/>
      </dsp:nvSpPr>
      <dsp:spPr>
        <a:xfrm>
          <a:off x="2261342" y="4015979"/>
          <a:ext cx="304039" cy="91440"/>
        </a:xfrm>
        <a:custGeom>
          <a:avLst/>
          <a:gdLst/>
          <a:ahLst/>
          <a:cxnLst/>
          <a:rect l="0" t="0" r="0" b="0"/>
          <a:pathLst>
            <a:path>
              <a:moveTo>
                <a:pt x="0" y="45720"/>
              </a:moveTo>
              <a:lnTo>
                <a:pt x="304039" y="45720"/>
              </a:lnTo>
            </a:path>
          </a:pathLst>
        </a:custGeom>
        <a:noFill/>
        <a:ln w="6350" cap="flat" cmpd="sng" algn="ctr">
          <a:solidFill>
            <a:schemeClr val="accent5">
              <a:hueOff val="12386143"/>
              <a:satOff val="0"/>
              <a:lumOff val="119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nl-NL" sz="500" kern="1200"/>
        </a:p>
      </dsp:txBody>
      <dsp:txXfrm>
        <a:off x="2404996" y="4060026"/>
        <a:ext cx="16731" cy="3346"/>
      </dsp:txXfrm>
    </dsp:sp>
    <dsp:sp modelId="{FE58BF0F-C95E-472B-9B52-114971E10433}">
      <dsp:nvSpPr>
        <dsp:cNvPr id="0" name=""/>
        <dsp:cNvSpPr/>
      </dsp:nvSpPr>
      <dsp:spPr>
        <a:xfrm>
          <a:off x="808188" y="3625213"/>
          <a:ext cx="1454954" cy="872972"/>
        </a:xfrm>
        <a:prstGeom prst="rect">
          <a:avLst/>
        </a:prstGeom>
        <a:solidFill>
          <a:schemeClr val="accent5">
            <a:hueOff val="10616694"/>
            <a:satOff val="0"/>
            <a:lumOff val="102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ontheffing</a:t>
          </a:r>
        </a:p>
      </dsp:txBody>
      <dsp:txXfrm>
        <a:off x="808188" y="3625213"/>
        <a:ext cx="1454954" cy="872972"/>
      </dsp:txXfrm>
    </dsp:sp>
    <dsp:sp modelId="{14C130B0-55BE-482B-BFF6-0172A67BBCEC}">
      <dsp:nvSpPr>
        <dsp:cNvPr id="0" name=""/>
        <dsp:cNvSpPr/>
      </dsp:nvSpPr>
      <dsp:spPr>
        <a:xfrm>
          <a:off x="2597782" y="3625213"/>
          <a:ext cx="1454954" cy="872972"/>
        </a:xfrm>
        <a:prstGeom prst="rect">
          <a:avLst/>
        </a:prstGeom>
        <a:solidFill>
          <a:schemeClr val="accent5">
            <a:hueOff val="12386143"/>
            <a:satOff val="0"/>
            <a:lumOff val="1196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nl-NL" sz="1400" kern="1200" dirty="0"/>
            <a:t>evaluatie (bijvoorbeeld na 5 jaar)</a:t>
          </a:r>
        </a:p>
      </dsp:txBody>
      <dsp:txXfrm>
        <a:off x="2597782" y="3625213"/>
        <a:ext cx="1454954" cy="87297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C3D4CAB9-543B-124D-AC85-B38EEA6DAD72}" type="datetimeFigureOut">
              <a:rPr lang="nl-NL" altLang="en-US"/>
              <a:pPr/>
              <a:t>8-1-2021</a:t>
            </a:fld>
            <a:endParaRPr lang="nl-NL" altLang="en-US"/>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10CD581-2C6F-F24C-A6EA-AEF3E4905845}" type="slidenum">
              <a:rPr lang="nl-NL" altLang="en-US"/>
              <a:pPr/>
              <a:t>‹nr.›</a:t>
            </a:fld>
            <a:endParaRPr lang="nl-NL" altLang="en-US"/>
          </a:p>
        </p:txBody>
      </p:sp>
    </p:spTree>
    <p:extLst>
      <p:ext uri="{BB962C8B-B14F-4D97-AF65-F5344CB8AC3E}">
        <p14:creationId xmlns:p14="http://schemas.microsoft.com/office/powerpoint/2010/main" val="26531227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3" name="Tijdelijke aanduiding voor datum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fld id="{D520C45E-4B48-084A-A24B-FDF519F7717D}" type="datetimeFigureOut">
              <a:rPr lang="nl-NL" altLang="en-US"/>
              <a:pPr/>
              <a:t>7-1-2021</a:t>
            </a:fld>
            <a:endParaRPr lang="nl-NL" altLang="en-US"/>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nl-NL" noProof="0"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dirty="0"/>
              <a:t>Klik om de tekststijl van het model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dirty="0">
                <a:latin typeface="Arial" panose="020B0604020202020204" pitchFamily="34" charset="0"/>
                <a:ea typeface="+mn-ea"/>
              </a:defRPr>
            </a:lvl1pPr>
          </a:lstStyle>
          <a:p>
            <a:pPr>
              <a:defRPr/>
            </a:pPr>
            <a:endParaRPr lang="en-US" altLang="en-US"/>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3399720B-A57D-9C40-A75B-79A2C5AF5111}" type="slidenum">
              <a:rPr lang="nl-NL" altLang="en-US"/>
              <a:pPr/>
              <a:t>‹nr.›</a:t>
            </a:fld>
            <a:endParaRPr lang="nl-NL" altLang="en-US"/>
          </a:p>
        </p:txBody>
      </p:sp>
    </p:spTree>
    <p:extLst>
      <p:ext uri="{BB962C8B-B14F-4D97-AF65-F5344CB8AC3E}">
        <p14:creationId xmlns:p14="http://schemas.microsoft.com/office/powerpoint/2010/main" val="4276518667"/>
      </p:ext>
    </p:extLst>
  </p:cSld>
  <p:clrMap bg1="lt1" tx1="dk1" bg2="lt2" tx2="dk2" accent1="accent1" accent2="accent2" accent3="accent3" accent4="accent4" accent5="accent5" accent6="accent6" hlink="hlink" folHlink="folHlink"/>
  <p:hf hdr="0" ftr="0" dt="0"/>
  <p:notesStyle>
    <a:lvl1pPr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1pPr>
    <a:lvl2pPr marL="4556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2pPr>
    <a:lvl3pPr marL="9128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3pPr>
    <a:lvl4pPr marL="13700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4pPr>
    <a:lvl5pPr marL="1827213" algn="l" defTabSz="912813" rtl="0" eaLnBrk="0" fontAlgn="base" hangingPunct="0">
      <a:spcBef>
        <a:spcPct val="30000"/>
      </a:spcBef>
      <a:spcAft>
        <a:spcPct val="0"/>
      </a:spcAft>
      <a:defRPr sz="1200" kern="1200">
        <a:solidFill>
          <a:schemeClr val="tx1"/>
        </a:solidFill>
        <a:latin typeface="Arial" panose="020B0604020202020204" pitchFamily="34" charset="0"/>
        <a:ea typeface="ＭＳ Ｐゴシック" charset="-128"/>
        <a:cs typeface="+mn-cs"/>
      </a:defRPr>
    </a:lvl5pPr>
    <a:lvl6pPr marL="2285795" algn="l" defTabSz="914317" rtl="0" eaLnBrk="1" latinLnBrk="0" hangingPunct="1">
      <a:defRPr sz="1200" kern="1200">
        <a:solidFill>
          <a:schemeClr val="tx1"/>
        </a:solidFill>
        <a:latin typeface="+mn-lt"/>
        <a:ea typeface="+mn-ea"/>
        <a:cs typeface="+mn-cs"/>
      </a:defRPr>
    </a:lvl6pPr>
    <a:lvl7pPr marL="2742953" algn="l" defTabSz="914317" rtl="0" eaLnBrk="1" latinLnBrk="0" hangingPunct="1">
      <a:defRPr sz="1200" kern="1200">
        <a:solidFill>
          <a:schemeClr val="tx1"/>
        </a:solidFill>
        <a:latin typeface="+mn-lt"/>
        <a:ea typeface="+mn-ea"/>
        <a:cs typeface="+mn-cs"/>
      </a:defRPr>
    </a:lvl7pPr>
    <a:lvl8pPr marL="3200113" algn="l" defTabSz="914317" rtl="0" eaLnBrk="1" latinLnBrk="0" hangingPunct="1">
      <a:defRPr sz="1200" kern="1200">
        <a:solidFill>
          <a:schemeClr val="tx1"/>
        </a:solidFill>
        <a:latin typeface="+mn-lt"/>
        <a:ea typeface="+mn-ea"/>
        <a:cs typeface="+mn-cs"/>
      </a:defRPr>
    </a:lvl8pPr>
    <a:lvl9pPr marL="3657271" algn="l" defTabSz="91431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PlaceHolder 1"/>
          <p:cNvSpPr>
            <a:spLocks noGrp="1" noRot="1" noChangeAspect="1"/>
          </p:cNvSpPr>
          <p:nvPr>
            <p:ph type="sldImg"/>
          </p:nvPr>
        </p:nvSpPr>
        <p:spPr>
          <a:xfrm>
            <a:off x="685800" y="1143000"/>
            <a:ext cx="5484813" cy="3084513"/>
          </a:xfrm>
          <a:prstGeom prst="rect">
            <a:avLst/>
          </a:prstGeom>
        </p:spPr>
      </p:sp>
      <p:sp>
        <p:nvSpPr>
          <p:cNvPr id="220" name="PlaceHolder 2"/>
          <p:cNvSpPr>
            <a:spLocks noGrp="1"/>
          </p:cNvSpPr>
          <p:nvPr>
            <p:ph type="body"/>
          </p:nvPr>
        </p:nvSpPr>
        <p:spPr>
          <a:xfrm>
            <a:off x="685800" y="4400640"/>
            <a:ext cx="5484600" cy="3598560"/>
          </a:xfrm>
          <a:prstGeom prst="rect">
            <a:avLst/>
          </a:prstGeom>
        </p:spPr>
        <p:txBody>
          <a:bodyPr lIns="0" tIns="0" rIns="0" bIns="0">
            <a:noAutofit/>
          </a:bodyPr>
          <a:lstStyle/>
          <a:p>
            <a:pPr marL="216000" indent="-214560">
              <a:lnSpc>
                <a:spcPct val="100000"/>
              </a:lnSpc>
            </a:pPr>
            <a:endParaRPr lang="en-US" sz="2000" b="0" strike="noStrike" spc="-1" dirty="0">
              <a:latin typeface="Arial"/>
            </a:endParaRPr>
          </a:p>
        </p:txBody>
      </p:sp>
      <p:sp>
        <p:nvSpPr>
          <p:cNvPr id="221" name="CustomShape 3"/>
          <p:cNvSpPr/>
          <p:nvPr/>
        </p:nvSpPr>
        <p:spPr>
          <a:xfrm>
            <a:off x="3884760" y="8685360"/>
            <a:ext cx="2970000" cy="456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BB141E-1C3C-49D2-A743-3F587E7D7149}" type="slidenum">
              <a:rPr kumimoji="0" lang="en-US" sz="1200" b="0" i="0" u="none" strike="noStrike" kern="1200" cap="none" spc="-1" normalizeH="0" baseline="0" noProof="0">
                <a:ln>
                  <a:noFill/>
                </a:ln>
                <a:solidFill>
                  <a:srgbClr val="000000"/>
                </a:solidFill>
                <a:effectLst/>
                <a:uLnTx/>
                <a:uFillTx/>
                <a:latin typeface="Arial"/>
                <a:ea typeface="ＭＳ Ｐゴシック"/>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1" normalizeH="0" baseline="0" noProof="0">
              <a:ln>
                <a:noFill/>
              </a:ln>
              <a:solidFill>
                <a:prstClr val="black"/>
              </a:solidFill>
              <a:effectLst/>
              <a:uLnTx/>
              <a:uFillTx/>
              <a:latin typeface="Arial"/>
            </a:endParaRPr>
          </a:p>
        </p:txBody>
      </p:sp>
    </p:spTree>
    <p:extLst>
      <p:ext uri="{BB962C8B-B14F-4D97-AF65-F5344CB8AC3E}">
        <p14:creationId xmlns:p14="http://schemas.microsoft.com/office/powerpoint/2010/main" val="2842291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b="1" i="0" dirty="0">
                <a:solidFill>
                  <a:srgbClr val="000000"/>
                </a:solidFill>
                <a:effectLst/>
                <a:latin typeface="RO Sans"/>
              </a:rPr>
              <a:t>De twaalf werkgroepen:</a:t>
            </a:r>
          </a:p>
          <a:p>
            <a:pPr algn="l">
              <a:buFont typeface="+mj-lt"/>
              <a:buAutoNum type="arabicPeriod"/>
            </a:pPr>
            <a:r>
              <a:rPr lang="nl-NL" b="1" i="0" dirty="0">
                <a:solidFill>
                  <a:srgbClr val="000000"/>
                </a:solidFill>
                <a:effectLst/>
                <a:latin typeface="RO Sans"/>
              </a:rPr>
              <a:t>Informatiehuishouding op orde</a:t>
            </a:r>
            <a:r>
              <a:rPr lang="nl-NL" b="0" i="0" dirty="0">
                <a:solidFill>
                  <a:srgbClr val="000000"/>
                </a:solidFill>
                <a:effectLst/>
                <a:latin typeface="RO Sans"/>
              </a:rPr>
              <a:t>: Gemeenten gaan actief aan de slag met het ‘informatiebeheerplan’ en de ‘</a:t>
            </a:r>
            <a:r>
              <a:rPr lang="nl-NL" b="0" i="0" dirty="0" err="1">
                <a:solidFill>
                  <a:srgbClr val="000000"/>
                </a:solidFill>
                <a:effectLst/>
                <a:latin typeface="RO Sans"/>
              </a:rPr>
              <a:t>toolkit</a:t>
            </a:r>
            <a:r>
              <a:rPr lang="nl-NL" b="0" i="0" dirty="0">
                <a:solidFill>
                  <a:srgbClr val="000000"/>
                </a:solidFill>
                <a:effectLst/>
                <a:latin typeface="RO Sans"/>
              </a:rPr>
              <a:t> informatiebeheer’ om het inzicht van de organisatie te vergroten en collega’s de basisbeginselen van informatiebeheer bij te brengen.</a:t>
            </a:r>
          </a:p>
          <a:p>
            <a:pPr algn="l">
              <a:buFont typeface="+mj-lt"/>
              <a:buAutoNum type="arabicPeriod"/>
            </a:pPr>
            <a:r>
              <a:rPr lang="nl-NL" b="1" i="0" dirty="0">
                <a:solidFill>
                  <a:srgbClr val="000000"/>
                </a:solidFill>
                <a:effectLst/>
                <a:latin typeface="RO Sans"/>
              </a:rPr>
              <a:t>Vernietigen van informatie</a:t>
            </a:r>
            <a:r>
              <a:rPr lang="nl-NL" b="0" i="0" dirty="0">
                <a:solidFill>
                  <a:srgbClr val="000000"/>
                </a:solidFill>
                <a:effectLst/>
                <a:latin typeface="RO Sans"/>
              </a:rPr>
              <a:t>: Gemeenten gaan in gezamenlijkheid actief aan de slag om binnen hun organisatie te vernietigen in </a:t>
            </a:r>
            <a:r>
              <a:rPr lang="nl-NL" b="0" i="0" dirty="0" err="1">
                <a:solidFill>
                  <a:srgbClr val="000000"/>
                </a:solidFill>
                <a:effectLst/>
                <a:latin typeface="RO Sans"/>
              </a:rPr>
              <a:t>vakapplicaties</a:t>
            </a:r>
            <a:r>
              <a:rPr lang="nl-NL" b="0" i="0" dirty="0">
                <a:solidFill>
                  <a:srgbClr val="000000"/>
                </a:solidFill>
                <a:effectLst/>
                <a:latin typeface="RO Sans"/>
              </a:rPr>
              <a:t> en </a:t>
            </a:r>
            <a:r>
              <a:rPr lang="nl-NL" b="0" i="0" dirty="0" err="1">
                <a:solidFill>
                  <a:srgbClr val="000000"/>
                </a:solidFill>
                <a:effectLst/>
                <a:latin typeface="RO Sans"/>
              </a:rPr>
              <a:t>dms</a:t>
            </a:r>
            <a:r>
              <a:rPr lang="nl-NL" b="0" i="0" dirty="0">
                <a:solidFill>
                  <a:srgbClr val="000000"/>
                </a:solidFill>
                <a:effectLst/>
                <a:latin typeface="RO Sans"/>
              </a:rPr>
              <a:t>/zaaksystemen. Hierbij zijn ook leveranciers van applicaties betrokken.</a:t>
            </a:r>
          </a:p>
          <a:p>
            <a:pPr algn="l">
              <a:buFont typeface="+mj-lt"/>
              <a:buAutoNum type="arabicPeriod"/>
            </a:pPr>
            <a:r>
              <a:rPr lang="nl-NL" b="1" i="0" dirty="0">
                <a:solidFill>
                  <a:srgbClr val="000000"/>
                </a:solidFill>
                <a:effectLst/>
                <a:latin typeface="RO Sans"/>
              </a:rPr>
              <a:t>KIDO light</a:t>
            </a:r>
            <a:r>
              <a:rPr lang="nl-NL" b="0" i="0" dirty="0">
                <a:solidFill>
                  <a:srgbClr val="000000"/>
                </a:solidFill>
                <a:effectLst/>
                <a:latin typeface="RO Sans"/>
              </a:rPr>
              <a:t>: Een aantal gemeenten gaat de lightversie van de handreiking Kwaliteitssysteem Informatiebeheer Decentrale Overheden (KIDO) implementeren en actief ervaringen uitwisselen. Op basis van die ervaringen verbeteren we tegelijkertijd KIDO light.</a:t>
            </a:r>
          </a:p>
          <a:p>
            <a:pPr algn="l">
              <a:buFont typeface="+mj-lt"/>
              <a:buAutoNum type="arabicPeriod"/>
            </a:pPr>
            <a:r>
              <a:rPr lang="nl-NL" b="1" i="0" dirty="0">
                <a:solidFill>
                  <a:srgbClr val="000000"/>
                </a:solidFill>
                <a:effectLst/>
                <a:latin typeface="RO Sans"/>
              </a:rPr>
              <a:t>Monitoring</a:t>
            </a:r>
            <a:r>
              <a:rPr lang="nl-NL" b="0" i="0" dirty="0">
                <a:solidFill>
                  <a:srgbClr val="000000"/>
                </a:solidFill>
                <a:effectLst/>
                <a:latin typeface="RO Sans"/>
              </a:rPr>
              <a:t>: Vooruitlopend op het ‘Adviescollege informatiehuishouding’ (in het kader van het wetsvoorstel open overheid), dat gaat monitoren op de voortgang van de implementatie van de wet open overheid, gaat een aantal gemeenten aan de slag om uniformiteit te krijgen in monitoren en rapporteren.</a:t>
            </a:r>
          </a:p>
          <a:p>
            <a:pPr algn="l">
              <a:buFont typeface="+mj-lt"/>
              <a:buAutoNum type="arabicPeriod"/>
            </a:pPr>
            <a:r>
              <a:rPr lang="nl-NL" b="1" i="0" dirty="0">
                <a:solidFill>
                  <a:srgbClr val="000000"/>
                </a:solidFill>
                <a:effectLst/>
                <a:latin typeface="RO Sans"/>
              </a:rPr>
              <a:t>Actieve openbaarmaking</a:t>
            </a:r>
            <a:r>
              <a:rPr lang="nl-NL" b="0" i="0" dirty="0">
                <a:solidFill>
                  <a:srgbClr val="000000"/>
                </a:solidFill>
                <a:effectLst/>
                <a:latin typeface="RO Sans"/>
              </a:rPr>
              <a:t>: Het in 2020 opgeleverde implementatieplan wordt door gemeenten opgepakt en de ervaringen worden actief gedeeld.</a:t>
            </a:r>
          </a:p>
          <a:p>
            <a:pPr algn="l">
              <a:buFont typeface="+mj-lt"/>
              <a:buAutoNum type="arabicPeriod"/>
            </a:pPr>
            <a:r>
              <a:rPr lang="nl-NL" b="1" i="0" dirty="0">
                <a:solidFill>
                  <a:srgbClr val="000000"/>
                </a:solidFill>
                <a:effectLst/>
                <a:latin typeface="RO Sans"/>
              </a:rPr>
              <a:t>Vervroegd overbrengen</a:t>
            </a:r>
            <a:r>
              <a:rPr lang="nl-NL" b="0" i="0" dirty="0">
                <a:solidFill>
                  <a:srgbClr val="000000"/>
                </a:solidFill>
                <a:effectLst/>
                <a:latin typeface="RO Sans"/>
              </a:rPr>
              <a:t>: Gemeenten en archiefinstellingen gaan ervaringen uitwisselen ten aanzien van vervroegd overbrengen.</a:t>
            </a:r>
          </a:p>
          <a:p>
            <a:pPr algn="l">
              <a:buFont typeface="+mj-lt"/>
              <a:buAutoNum type="arabicPeriod"/>
            </a:pPr>
            <a:r>
              <a:rPr lang="nl-NL" b="1" i="0" dirty="0" err="1">
                <a:solidFill>
                  <a:srgbClr val="000000"/>
                </a:solidFill>
                <a:effectLst/>
                <a:latin typeface="RO Sans"/>
              </a:rPr>
              <a:t>Archive</a:t>
            </a:r>
            <a:r>
              <a:rPr lang="nl-NL" b="1" i="0" dirty="0">
                <a:solidFill>
                  <a:srgbClr val="000000"/>
                </a:solidFill>
                <a:effectLst/>
                <a:latin typeface="RO Sans"/>
              </a:rPr>
              <a:t> </a:t>
            </a:r>
            <a:r>
              <a:rPr lang="nl-NL" b="1" i="0" dirty="0" err="1">
                <a:solidFill>
                  <a:srgbClr val="000000"/>
                </a:solidFill>
                <a:effectLst/>
                <a:latin typeface="RO Sans"/>
              </a:rPr>
              <a:t>by</a:t>
            </a:r>
            <a:r>
              <a:rPr lang="nl-NL" b="1" i="0" dirty="0">
                <a:solidFill>
                  <a:srgbClr val="000000"/>
                </a:solidFill>
                <a:effectLst/>
                <a:latin typeface="RO Sans"/>
              </a:rPr>
              <a:t> desig</a:t>
            </a:r>
            <a:r>
              <a:rPr lang="nl-NL" b="0" i="0" dirty="0">
                <a:solidFill>
                  <a:srgbClr val="000000"/>
                </a:solidFill>
                <a:effectLst/>
                <a:latin typeface="RO Sans"/>
              </a:rPr>
              <a:t>n: Gemeenten wisselen ervaringen uit in het praktisch vorm geven van ‘</a:t>
            </a:r>
            <a:r>
              <a:rPr lang="nl-NL" b="0" i="0" dirty="0" err="1">
                <a:solidFill>
                  <a:srgbClr val="000000"/>
                </a:solidFill>
                <a:effectLst/>
                <a:latin typeface="RO Sans"/>
              </a:rPr>
              <a:t>archive</a:t>
            </a:r>
            <a:r>
              <a:rPr lang="nl-NL" b="0" i="0" dirty="0">
                <a:solidFill>
                  <a:srgbClr val="000000"/>
                </a:solidFill>
                <a:effectLst/>
                <a:latin typeface="RO Sans"/>
              </a:rPr>
              <a:t> </a:t>
            </a:r>
            <a:r>
              <a:rPr lang="nl-NL" b="0" i="0" dirty="0" err="1">
                <a:solidFill>
                  <a:srgbClr val="000000"/>
                </a:solidFill>
                <a:effectLst/>
                <a:latin typeface="RO Sans"/>
              </a:rPr>
              <a:t>by</a:t>
            </a:r>
            <a:r>
              <a:rPr lang="nl-NL" b="0" i="0" dirty="0">
                <a:solidFill>
                  <a:srgbClr val="000000"/>
                </a:solidFill>
                <a:effectLst/>
                <a:latin typeface="RO Sans"/>
              </a:rPr>
              <a:t> design’ en zijn een </a:t>
            </a:r>
            <a:r>
              <a:rPr lang="nl-NL" b="0" i="0" dirty="0" err="1">
                <a:solidFill>
                  <a:srgbClr val="000000"/>
                </a:solidFill>
                <a:effectLst/>
                <a:latin typeface="RO Sans"/>
              </a:rPr>
              <a:t>toetsgroep</a:t>
            </a:r>
            <a:r>
              <a:rPr lang="nl-NL" b="0" i="0" dirty="0">
                <a:solidFill>
                  <a:srgbClr val="000000"/>
                </a:solidFill>
                <a:effectLst/>
                <a:latin typeface="RO Sans"/>
              </a:rPr>
              <a:t> voor de handreiking die door het Nationaal Archief wordt ontwikkeld.</a:t>
            </a:r>
          </a:p>
          <a:p>
            <a:pPr algn="l">
              <a:buFont typeface="+mj-lt"/>
              <a:buAutoNum type="arabicPeriod"/>
            </a:pPr>
            <a:r>
              <a:rPr lang="nl-NL" b="1" i="0" dirty="0">
                <a:solidFill>
                  <a:srgbClr val="000000"/>
                </a:solidFill>
                <a:effectLst/>
                <a:latin typeface="RO Sans"/>
              </a:rPr>
              <a:t>Preservering</a:t>
            </a:r>
            <a:r>
              <a:rPr lang="nl-NL" b="0" i="0" dirty="0">
                <a:solidFill>
                  <a:srgbClr val="000000"/>
                </a:solidFill>
                <a:effectLst/>
                <a:latin typeface="RO Sans"/>
              </a:rPr>
              <a:t>: Gemeenten ontwikkelen </a:t>
            </a:r>
            <a:r>
              <a:rPr lang="nl-NL" b="0" i="0" dirty="0" err="1">
                <a:solidFill>
                  <a:srgbClr val="000000"/>
                </a:solidFill>
                <a:effectLst/>
                <a:latin typeface="RO Sans"/>
              </a:rPr>
              <a:t>preserveringsbeleid</a:t>
            </a:r>
            <a:r>
              <a:rPr lang="nl-NL" b="0" i="0" dirty="0">
                <a:solidFill>
                  <a:srgbClr val="000000"/>
                </a:solidFill>
                <a:effectLst/>
                <a:latin typeface="RO Sans"/>
              </a:rPr>
              <a:t>, geven dit concreet vorm in de praktijk en delen de ervaringen.</a:t>
            </a:r>
          </a:p>
          <a:p>
            <a:pPr algn="l">
              <a:buFont typeface="+mj-lt"/>
              <a:buAutoNum type="arabicPeriod"/>
            </a:pPr>
            <a:r>
              <a:rPr lang="nl-NL" b="1" i="0" dirty="0">
                <a:solidFill>
                  <a:srgbClr val="000000"/>
                </a:solidFill>
                <a:effectLst/>
                <a:latin typeface="RO Sans"/>
              </a:rPr>
              <a:t>Archiveren van tekstberichten</a:t>
            </a:r>
            <a:r>
              <a:rPr lang="nl-NL" b="0" i="0" dirty="0">
                <a:solidFill>
                  <a:srgbClr val="000000"/>
                </a:solidFill>
                <a:effectLst/>
                <a:latin typeface="RO Sans"/>
              </a:rPr>
              <a:t>: In 2020 is de handreiking verschenen ten behoeve van het archiveren van tekstberichten Gemeenten gaan de handreiking concreet toepassen in de eigen organisatie.</a:t>
            </a:r>
          </a:p>
          <a:p>
            <a:pPr algn="l">
              <a:buFont typeface="+mj-lt"/>
              <a:buAutoNum type="arabicPeriod"/>
            </a:pPr>
            <a:r>
              <a:rPr lang="nl-NL" b="1" i="0" dirty="0">
                <a:solidFill>
                  <a:srgbClr val="000000"/>
                </a:solidFill>
                <a:effectLst/>
                <a:latin typeface="RO Sans"/>
              </a:rPr>
              <a:t>Bewaren bij de bron</a:t>
            </a:r>
            <a:r>
              <a:rPr lang="nl-NL" b="0" i="0" dirty="0">
                <a:solidFill>
                  <a:srgbClr val="000000"/>
                </a:solidFill>
                <a:effectLst/>
                <a:latin typeface="RO Sans"/>
              </a:rPr>
              <a:t>: Vooruitlopend op de nieuwe archiefwet een concrete praktijktoepassing om ervaringen op te doen met bij de bron archiveren. Dit zal plaatsvinden in samenwerking met </a:t>
            </a:r>
            <a:r>
              <a:rPr lang="nl-NL" b="0" i="0" dirty="0" err="1">
                <a:solidFill>
                  <a:srgbClr val="000000"/>
                </a:solidFill>
                <a:effectLst/>
                <a:latin typeface="RO Sans"/>
              </a:rPr>
              <a:t>ondermeer</a:t>
            </a:r>
            <a:r>
              <a:rPr lang="nl-NL" b="0" i="0" dirty="0">
                <a:solidFill>
                  <a:srgbClr val="000000"/>
                </a:solidFill>
                <a:effectLst/>
                <a:latin typeface="RO Sans"/>
              </a:rPr>
              <a:t> de LOPAI (landelijk overleg provinciale archiefinspecteurs).</a:t>
            </a:r>
          </a:p>
          <a:p>
            <a:pPr algn="l">
              <a:buFont typeface="+mj-lt"/>
              <a:buAutoNum type="arabicPeriod"/>
            </a:pPr>
            <a:r>
              <a:rPr lang="nl-NL" b="1" i="0" dirty="0">
                <a:solidFill>
                  <a:srgbClr val="000000"/>
                </a:solidFill>
                <a:effectLst/>
                <a:latin typeface="RO Sans"/>
              </a:rPr>
              <a:t>Nieuwe archiefwet</a:t>
            </a:r>
            <a:r>
              <a:rPr lang="nl-NL" b="0" i="0" dirty="0">
                <a:solidFill>
                  <a:srgbClr val="000000"/>
                </a:solidFill>
                <a:effectLst/>
                <a:latin typeface="RO Sans"/>
              </a:rPr>
              <a:t>: In gezamenlijkheid wordt een handreiking opgesteld over de concrete effecten van de nieuwe archiefwet.</a:t>
            </a:r>
          </a:p>
          <a:p>
            <a:pPr algn="l">
              <a:buFont typeface="+mj-lt"/>
              <a:buAutoNum type="arabicPeriod"/>
            </a:pPr>
            <a:r>
              <a:rPr lang="nl-NL" b="1" i="0" dirty="0">
                <a:solidFill>
                  <a:srgbClr val="000000"/>
                </a:solidFill>
                <a:effectLst/>
                <a:latin typeface="RO Sans"/>
              </a:rPr>
              <a:t>Rol/taak archiefinstelling</a:t>
            </a:r>
            <a:r>
              <a:rPr lang="nl-NL" b="0" i="0" dirty="0">
                <a:solidFill>
                  <a:srgbClr val="000000"/>
                </a:solidFill>
                <a:effectLst/>
                <a:latin typeface="RO Sans"/>
              </a:rPr>
              <a:t>: Gemeenten/archiefinstellingen gaan actief aan de slag met verkenning over de rol en taak van de archiefinstelling en wisselen onderling de ervaringen uit.</a:t>
            </a:r>
          </a:p>
          <a:p>
            <a:endParaRPr lang="nl-NL" dirty="0"/>
          </a:p>
        </p:txBody>
      </p:sp>
      <p:sp>
        <p:nvSpPr>
          <p:cNvPr id="4" name="Tijdelijke aanduiding voor dianummer 3"/>
          <p:cNvSpPr>
            <a:spLocks noGrp="1"/>
          </p:cNvSpPr>
          <p:nvPr>
            <p:ph type="sldNum" sz="quarter" idx="5"/>
          </p:nvPr>
        </p:nvSpPr>
        <p:spPr/>
        <p:txBody>
          <a:bodyPr/>
          <a:lstStyle/>
          <a:p>
            <a:fld id="{3399720B-A57D-9C40-A75B-79A2C5AF5111}" type="slidenum">
              <a:rPr lang="nl-NL" altLang="en-US" smtClean="0"/>
              <a:pPr/>
              <a:t>4</a:t>
            </a:fld>
            <a:endParaRPr lang="nl-NL" altLang="en-US"/>
          </a:p>
        </p:txBody>
      </p:sp>
    </p:spTree>
    <p:extLst>
      <p:ext uri="{BB962C8B-B14F-4D97-AF65-F5344CB8AC3E}">
        <p14:creationId xmlns:p14="http://schemas.microsoft.com/office/powerpoint/2010/main" val="3035666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 name="PlaceHolder 1"/>
          <p:cNvSpPr>
            <a:spLocks noGrp="1" noRot="1" noChangeAspect="1"/>
          </p:cNvSpPr>
          <p:nvPr>
            <p:ph type="sldImg"/>
          </p:nvPr>
        </p:nvSpPr>
        <p:spPr>
          <a:xfrm>
            <a:off x="685800" y="1143000"/>
            <a:ext cx="5484813" cy="3084513"/>
          </a:xfrm>
          <a:prstGeom prst="rect">
            <a:avLst/>
          </a:prstGeom>
        </p:spPr>
      </p:sp>
      <p:sp>
        <p:nvSpPr>
          <p:cNvPr id="341" name="PlaceHolder 2"/>
          <p:cNvSpPr>
            <a:spLocks noGrp="1"/>
          </p:cNvSpPr>
          <p:nvPr>
            <p:ph type="body"/>
          </p:nvPr>
        </p:nvSpPr>
        <p:spPr>
          <a:xfrm>
            <a:off x="685800" y="4400640"/>
            <a:ext cx="5484960" cy="3598920"/>
          </a:xfrm>
          <a:prstGeom prst="rect">
            <a:avLst/>
          </a:prstGeom>
        </p:spPr>
        <p:txBody>
          <a:bodyPr lIns="0" tIns="0" rIns="0" bIns="0">
            <a:noAutofit/>
          </a:bodyPr>
          <a:lstStyle/>
          <a:p>
            <a:pPr marL="216000" indent="-214920">
              <a:lnSpc>
                <a:spcPct val="100000"/>
              </a:lnSpc>
            </a:pPr>
            <a:endParaRPr lang="en-US" sz="2000" b="0" strike="noStrike" spc="-1" dirty="0">
              <a:latin typeface="Arial"/>
            </a:endParaRPr>
          </a:p>
        </p:txBody>
      </p:sp>
      <p:sp>
        <p:nvSpPr>
          <p:cNvPr id="342" name="CustomShape 3"/>
          <p:cNvSpPr/>
          <p:nvPr/>
        </p:nvSpPr>
        <p:spPr>
          <a:xfrm>
            <a:off x="3884760" y="8685360"/>
            <a:ext cx="2970360" cy="457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r">
              <a:lnSpc>
                <a:spcPct val="100000"/>
              </a:lnSpc>
            </a:pPr>
            <a:fld id="{FC160E95-5DC0-4C8A-AD96-4ECE53ED2237}" type="slidenum">
              <a:rPr lang="en-US" sz="1200" b="0" strike="noStrike" spc="-1">
                <a:solidFill>
                  <a:srgbClr val="000000"/>
                </a:solidFill>
                <a:latin typeface="Arial"/>
                <a:ea typeface="ＭＳ Ｐゴシック"/>
              </a:rPr>
              <a:t>9</a:t>
            </a:fld>
            <a:endParaRPr lang="en-US" sz="1200" b="0" strike="noStrike" spc="-1">
              <a:latin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Zie ook ‘bewaarpatronen’, https://kia.pleio.nl/groups/view/28319672/kennisplatform-informatiehuishouding-overheden/wiki/view/55812257/werkgroep-archiving-by-design/55813512</a:t>
            </a:r>
          </a:p>
          <a:p>
            <a:endParaRPr lang="nl-NL" dirty="0"/>
          </a:p>
          <a:p>
            <a:r>
              <a:rPr lang="nl-NL" dirty="0"/>
              <a:t>https://kia.pleio.nl/file/download/55816159/common-ground-swot-analyse-bewaren-en-beheren-bij-de-bron.pdf</a:t>
            </a:r>
          </a:p>
        </p:txBody>
      </p:sp>
      <p:sp>
        <p:nvSpPr>
          <p:cNvPr id="4" name="Tijdelijke aanduiding voor dianummer 3"/>
          <p:cNvSpPr>
            <a:spLocks noGrp="1"/>
          </p:cNvSpPr>
          <p:nvPr>
            <p:ph type="sldNum" sz="quarter" idx="5"/>
          </p:nvPr>
        </p:nvSpPr>
        <p:spPr/>
        <p:txBody>
          <a:bodyPr/>
          <a:lstStyle/>
          <a:p>
            <a:fld id="{3399720B-A57D-9C40-A75B-79A2C5AF5111}" type="slidenum">
              <a:rPr lang="nl-NL" altLang="en-US" smtClean="0"/>
              <a:pPr/>
              <a:t>15</a:t>
            </a:fld>
            <a:endParaRPr lang="nl-NL" altLang="en-US"/>
          </a:p>
        </p:txBody>
      </p:sp>
    </p:spTree>
    <p:extLst>
      <p:ext uri="{BB962C8B-B14F-4D97-AF65-F5344CB8AC3E}">
        <p14:creationId xmlns:p14="http://schemas.microsoft.com/office/powerpoint/2010/main" val="3432355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ekstdia: titel met tekst">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solidFill>
                  <a:srgbClr val="00A9F3"/>
                </a:solidFill>
              </a:defRPr>
            </a:lvl1pPr>
          </a:lstStyle>
          <a:p>
            <a:r>
              <a:rPr lang="nl-NL"/>
              <a:t>Klik om de stijl te bewerken</a:t>
            </a:r>
            <a:endParaRPr lang="nl-NL" dirty="0"/>
          </a:p>
        </p:txBody>
      </p:sp>
      <p:sp>
        <p:nvSpPr>
          <p:cNvPr id="3" name="Tijdelijke aanduiding voor inhoud 2"/>
          <p:cNvSpPr>
            <a:spLocks noGrp="1"/>
          </p:cNvSpPr>
          <p:nvPr>
            <p:ph idx="1"/>
          </p:nvPr>
        </p:nvSpPr>
        <p:spPr/>
        <p:txBody>
          <a:bodyPr>
            <a:noAutofit/>
          </a:bodyPr>
          <a:lstStyle>
            <a:lvl1pPr marL="268288" indent="-268288">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2090354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13" name="PlaceHolder 2"/>
          <p:cNvSpPr>
            <a:spLocks noGrp="1"/>
          </p:cNvSpPr>
          <p:nvPr>
            <p:ph type="body"/>
          </p:nvPr>
        </p:nvSpPr>
        <p:spPr>
          <a:xfrm>
            <a:off x="1079640" y="1800360"/>
            <a:ext cx="10032480" cy="450036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1463144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15" name="PlaceHolder 2"/>
          <p:cNvSpPr>
            <a:spLocks noGrp="1"/>
          </p:cNvSpPr>
          <p:nvPr>
            <p:ph type="body"/>
          </p:nvPr>
        </p:nvSpPr>
        <p:spPr>
          <a:xfrm>
            <a:off x="1079640" y="1800360"/>
            <a:ext cx="4895640" cy="450036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16" name="PlaceHolder 3"/>
          <p:cNvSpPr>
            <a:spLocks noGrp="1"/>
          </p:cNvSpPr>
          <p:nvPr>
            <p:ph type="body"/>
          </p:nvPr>
        </p:nvSpPr>
        <p:spPr>
          <a:xfrm>
            <a:off x="6220440" y="1800360"/>
            <a:ext cx="4895640" cy="450036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2076870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Tree>
    <p:extLst>
      <p:ext uri="{BB962C8B-B14F-4D97-AF65-F5344CB8AC3E}">
        <p14:creationId xmlns:p14="http://schemas.microsoft.com/office/powerpoint/2010/main" val="26433289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1080000" y="1080000"/>
            <a:ext cx="10032840" cy="3337200"/>
          </a:xfrm>
          <a:prstGeom prst="rect">
            <a:avLst/>
          </a:prstGeom>
        </p:spPr>
        <p:txBody>
          <a:bodyPr lIns="0" tIns="0" rIns="0" bIns="0" anchor="ctr">
            <a:spAutoFit/>
          </a:bodyPr>
          <a:lstStyle/>
          <a:p>
            <a:pPr algn="ctr"/>
            <a:endParaRPr lang="en-US" sz="3200" b="0" strike="noStrike" spc="-1">
              <a:latin typeface="Arial"/>
            </a:endParaRPr>
          </a:p>
        </p:txBody>
      </p:sp>
    </p:spTree>
    <p:extLst>
      <p:ext uri="{BB962C8B-B14F-4D97-AF65-F5344CB8AC3E}">
        <p14:creationId xmlns:p14="http://schemas.microsoft.com/office/powerpoint/2010/main" val="9650610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20" name="PlaceHolder 2"/>
          <p:cNvSpPr>
            <a:spLocks noGrp="1"/>
          </p:cNvSpPr>
          <p:nvPr>
            <p:ph type="body"/>
          </p:nvPr>
        </p:nvSpPr>
        <p:spPr>
          <a:xfrm>
            <a:off x="10796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21" name="PlaceHolder 3"/>
          <p:cNvSpPr>
            <a:spLocks noGrp="1"/>
          </p:cNvSpPr>
          <p:nvPr>
            <p:ph type="body"/>
          </p:nvPr>
        </p:nvSpPr>
        <p:spPr>
          <a:xfrm>
            <a:off x="6220440" y="1800360"/>
            <a:ext cx="4895640" cy="450036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22" name="PlaceHolder 4"/>
          <p:cNvSpPr>
            <a:spLocks noGrp="1"/>
          </p:cNvSpPr>
          <p:nvPr>
            <p:ph type="body"/>
          </p:nvPr>
        </p:nvSpPr>
        <p:spPr>
          <a:xfrm>
            <a:off x="1079640" y="415080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3597748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24" name="PlaceHolder 2"/>
          <p:cNvSpPr>
            <a:spLocks noGrp="1"/>
          </p:cNvSpPr>
          <p:nvPr>
            <p:ph type="body"/>
          </p:nvPr>
        </p:nvSpPr>
        <p:spPr>
          <a:xfrm>
            <a:off x="1079640" y="1800360"/>
            <a:ext cx="4895640" cy="450036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25" name="PlaceHolder 3"/>
          <p:cNvSpPr>
            <a:spLocks noGrp="1"/>
          </p:cNvSpPr>
          <p:nvPr>
            <p:ph type="body"/>
          </p:nvPr>
        </p:nvSpPr>
        <p:spPr>
          <a:xfrm>
            <a:off x="62204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26" name="PlaceHolder 4"/>
          <p:cNvSpPr>
            <a:spLocks noGrp="1"/>
          </p:cNvSpPr>
          <p:nvPr>
            <p:ph type="body"/>
          </p:nvPr>
        </p:nvSpPr>
        <p:spPr>
          <a:xfrm>
            <a:off x="6220440" y="415080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2333818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28" name="PlaceHolder 2"/>
          <p:cNvSpPr>
            <a:spLocks noGrp="1"/>
          </p:cNvSpPr>
          <p:nvPr>
            <p:ph type="body"/>
          </p:nvPr>
        </p:nvSpPr>
        <p:spPr>
          <a:xfrm>
            <a:off x="10796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29" name="PlaceHolder 3"/>
          <p:cNvSpPr>
            <a:spLocks noGrp="1"/>
          </p:cNvSpPr>
          <p:nvPr>
            <p:ph type="body"/>
          </p:nvPr>
        </p:nvSpPr>
        <p:spPr>
          <a:xfrm>
            <a:off x="62204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30" name="PlaceHolder 4"/>
          <p:cNvSpPr>
            <a:spLocks noGrp="1"/>
          </p:cNvSpPr>
          <p:nvPr>
            <p:ph type="body"/>
          </p:nvPr>
        </p:nvSpPr>
        <p:spPr>
          <a:xfrm>
            <a:off x="1079640" y="4150800"/>
            <a:ext cx="1003248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3075016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32" name="PlaceHolder 2"/>
          <p:cNvSpPr>
            <a:spLocks noGrp="1"/>
          </p:cNvSpPr>
          <p:nvPr>
            <p:ph type="body"/>
          </p:nvPr>
        </p:nvSpPr>
        <p:spPr>
          <a:xfrm>
            <a:off x="1079640" y="1800360"/>
            <a:ext cx="100324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33" name="PlaceHolder 3"/>
          <p:cNvSpPr>
            <a:spLocks noGrp="1"/>
          </p:cNvSpPr>
          <p:nvPr>
            <p:ph type="body"/>
          </p:nvPr>
        </p:nvSpPr>
        <p:spPr>
          <a:xfrm>
            <a:off x="1079640" y="4150800"/>
            <a:ext cx="1003248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34694382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35" name="PlaceHolder 2"/>
          <p:cNvSpPr>
            <a:spLocks noGrp="1"/>
          </p:cNvSpPr>
          <p:nvPr>
            <p:ph type="body"/>
          </p:nvPr>
        </p:nvSpPr>
        <p:spPr>
          <a:xfrm>
            <a:off x="10796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36" name="PlaceHolder 3"/>
          <p:cNvSpPr>
            <a:spLocks noGrp="1"/>
          </p:cNvSpPr>
          <p:nvPr>
            <p:ph type="body"/>
          </p:nvPr>
        </p:nvSpPr>
        <p:spPr>
          <a:xfrm>
            <a:off x="6220440" y="180036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37" name="PlaceHolder 4"/>
          <p:cNvSpPr>
            <a:spLocks noGrp="1"/>
          </p:cNvSpPr>
          <p:nvPr>
            <p:ph type="body"/>
          </p:nvPr>
        </p:nvSpPr>
        <p:spPr>
          <a:xfrm>
            <a:off x="1079640" y="415080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38" name="PlaceHolder 5"/>
          <p:cNvSpPr>
            <a:spLocks noGrp="1"/>
          </p:cNvSpPr>
          <p:nvPr>
            <p:ph type="body"/>
          </p:nvPr>
        </p:nvSpPr>
        <p:spPr>
          <a:xfrm>
            <a:off x="6220440" y="4150800"/>
            <a:ext cx="489564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3471323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40" name="PlaceHolder 2"/>
          <p:cNvSpPr>
            <a:spLocks noGrp="1"/>
          </p:cNvSpPr>
          <p:nvPr>
            <p:ph type="body"/>
          </p:nvPr>
        </p:nvSpPr>
        <p:spPr>
          <a:xfrm>
            <a:off x="1079640" y="180036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41" name="PlaceHolder 3"/>
          <p:cNvSpPr>
            <a:spLocks noGrp="1"/>
          </p:cNvSpPr>
          <p:nvPr>
            <p:ph type="body"/>
          </p:nvPr>
        </p:nvSpPr>
        <p:spPr>
          <a:xfrm>
            <a:off x="4471920" y="180036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42" name="PlaceHolder 4"/>
          <p:cNvSpPr>
            <a:spLocks noGrp="1"/>
          </p:cNvSpPr>
          <p:nvPr>
            <p:ph type="body"/>
          </p:nvPr>
        </p:nvSpPr>
        <p:spPr>
          <a:xfrm>
            <a:off x="7863840" y="180036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43" name="PlaceHolder 5"/>
          <p:cNvSpPr>
            <a:spLocks noGrp="1"/>
          </p:cNvSpPr>
          <p:nvPr>
            <p:ph type="body"/>
          </p:nvPr>
        </p:nvSpPr>
        <p:spPr>
          <a:xfrm>
            <a:off x="1079640" y="415080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44" name="PlaceHolder 6"/>
          <p:cNvSpPr>
            <a:spLocks noGrp="1"/>
          </p:cNvSpPr>
          <p:nvPr>
            <p:ph type="body"/>
          </p:nvPr>
        </p:nvSpPr>
        <p:spPr>
          <a:xfrm>
            <a:off x="4471920" y="415080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
        <p:nvSpPr>
          <p:cNvPr id="45" name="PlaceHolder 7"/>
          <p:cNvSpPr>
            <a:spLocks noGrp="1"/>
          </p:cNvSpPr>
          <p:nvPr>
            <p:ph type="body"/>
          </p:nvPr>
        </p:nvSpPr>
        <p:spPr>
          <a:xfrm>
            <a:off x="7863840" y="4150800"/>
            <a:ext cx="3230280" cy="2146320"/>
          </a:xfrm>
          <a:prstGeom prst="rect">
            <a:avLst/>
          </a:prstGeom>
        </p:spPr>
        <p:txBody>
          <a:bodyPr lIns="0" tIns="0" rIns="0" bIns="0">
            <a:normAutofit/>
          </a:bodyPr>
          <a:lstStyle/>
          <a:p>
            <a:endParaRPr lang="nl-NL" sz="2400" b="0" strike="noStrike" spc="-1">
              <a:solidFill>
                <a:srgbClr val="000000"/>
              </a:solidFill>
              <a:latin typeface="Arial"/>
            </a:endParaRPr>
          </a:p>
        </p:txBody>
      </p:sp>
    </p:spTree>
    <p:extLst>
      <p:ext uri="{BB962C8B-B14F-4D97-AF65-F5344CB8AC3E}">
        <p14:creationId xmlns:p14="http://schemas.microsoft.com/office/powerpoint/2010/main" val="3116924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kstdia: titel met tekst 2k">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de stijl te bewerken</a:t>
            </a:r>
            <a:endParaRPr lang="nl-NL" dirty="0"/>
          </a:p>
        </p:txBody>
      </p:sp>
      <p:sp>
        <p:nvSpPr>
          <p:cNvPr id="3" name="Tijdelijke aanduiding voor inhoud 2"/>
          <p:cNvSpPr>
            <a:spLocks noGrp="1"/>
          </p:cNvSpPr>
          <p:nvPr>
            <p:ph idx="1"/>
          </p:nvPr>
        </p:nvSpPr>
        <p:spPr>
          <a:xfrm>
            <a:off x="1080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inhoud 2"/>
          <p:cNvSpPr>
            <a:spLocks noGrp="1"/>
          </p:cNvSpPr>
          <p:nvPr>
            <p:ph idx="10"/>
          </p:nvPr>
        </p:nvSpPr>
        <p:spPr>
          <a:xfrm>
            <a:off x="6252000" y="1800000"/>
            <a:ext cx="4860000" cy="450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905419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kstdia: titel ">
    <p:spTree>
      <p:nvGrpSpPr>
        <p:cNvPr id="1" name=""/>
        <p:cNvGrpSpPr/>
        <p:nvPr/>
      </p:nvGrpSpPr>
      <p:grpSpPr>
        <a:xfrm>
          <a:off x="0" y="0"/>
          <a:ext cx="0" cy="0"/>
          <a:chOff x="0" y="0"/>
          <a:chExt cx="0" cy="0"/>
        </a:xfrm>
      </p:grpSpPr>
      <p:sp>
        <p:nvSpPr>
          <p:cNvPr id="2" name="Titel 1"/>
          <p:cNvSpPr>
            <a:spLocks noGrp="1"/>
          </p:cNvSpPr>
          <p:nvPr>
            <p:ph type="title"/>
          </p:nvPr>
        </p:nvSpPr>
        <p:spPr>
          <a:xfrm>
            <a:off x="1080000" y="1080000"/>
            <a:ext cx="10033200" cy="720000"/>
          </a:xfrm>
        </p:spPr>
        <p:txBody>
          <a:bodyPr>
            <a:noAutofit/>
          </a:bodyPr>
          <a:lstStyle>
            <a:lvl1pPr>
              <a:defRPr sz="3200"/>
            </a:lvl1pPr>
          </a:lstStyle>
          <a:p>
            <a:r>
              <a:rPr lang="nl-NL"/>
              <a:t>Klik om de stijl te bewerken</a:t>
            </a:r>
            <a:endParaRPr lang="nl-NL" dirty="0"/>
          </a:p>
        </p:txBody>
      </p:sp>
    </p:spTree>
    <p:extLst>
      <p:ext uri="{BB962C8B-B14F-4D97-AF65-F5344CB8AC3E}">
        <p14:creationId xmlns:p14="http://schemas.microsoft.com/office/powerpoint/2010/main" val="111095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teks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1080000" y="1080000"/>
            <a:ext cx="10033200" cy="5220000"/>
          </a:xfrm>
        </p:spPr>
        <p:txBody>
          <a:bodyPr>
            <a:noAutofit/>
          </a:bodyPr>
          <a:lstStyle>
            <a:lvl1pPr>
              <a:buClr>
                <a:srgbClr val="00A9F3"/>
              </a:buClr>
              <a:defRPr/>
            </a:lvl1pPr>
            <a:lvl2pPr>
              <a:buClr>
                <a:srgbClr val="00A9F3"/>
              </a:buClr>
              <a:defRPr/>
            </a:lvl2pPr>
            <a:lvl3pPr>
              <a:buClr>
                <a:srgbClr val="00A9F3"/>
              </a:buClr>
              <a:defRPr/>
            </a:lvl3pPr>
            <a:lvl4pPr>
              <a:buClr>
                <a:srgbClr val="00A9F3"/>
              </a:buClr>
              <a:defRPr/>
            </a:lvl4pPr>
            <a:lvl5pPr>
              <a:buClr>
                <a:srgbClr val="00A9F3"/>
              </a:buCl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1606042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dia: bee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259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dia: aflopend beeld">
    <p:spTree>
      <p:nvGrpSpPr>
        <p:cNvPr id="1" name=""/>
        <p:cNvGrpSpPr/>
        <p:nvPr/>
      </p:nvGrpSpPr>
      <p:grpSpPr>
        <a:xfrm>
          <a:off x="0" y="0"/>
          <a:ext cx="0" cy="0"/>
          <a:chOff x="0" y="0"/>
          <a:chExt cx="0" cy="0"/>
        </a:xfrm>
      </p:grpSpPr>
      <p:sp>
        <p:nvSpPr>
          <p:cNvPr id="8" name="Rechthoek 7"/>
          <p:cNvSpPr/>
          <p:nvPr userDrawn="1"/>
        </p:nvSpPr>
        <p:spPr>
          <a:xfrm>
            <a:off x="1"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9" name="Groep 1"/>
          <p:cNvGrpSpPr/>
          <p:nvPr userDrawn="1"/>
        </p:nvGrpSpPr>
        <p:grpSpPr>
          <a:xfrm>
            <a:off x="-7374" y="6415994"/>
            <a:ext cx="4949825" cy="449261"/>
            <a:chOff x="0" y="6408737"/>
            <a:chExt cx="4949825" cy="449261"/>
          </a:xfrm>
          <a:solidFill>
            <a:schemeClr val="bg2"/>
          </a:solidFill>
        </p:grpSpPr>
        <p:sp>
          <p:nvSpPr>
            <p:cNvPr id="10"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txBody>
            <a:bodyPr/>
            <a:lstStyle/>
            <a:p>
              <a:pPr eaLnBrk="0" hangingPunct="0">
                <a:defRPr/>
              </a:pPr>
              <a:endParaRPr lang="en-US" sz="1800" dirty="0">
                <a:latin typeface="Arial" panose="020B0604020202020204" pitchFamily="34" charset="0"/>
                <a:ea typeface="+mn-ea"/>
              </a:endParaRPr>
            </a:p>
          </p:txBody>
        </p:sp>
        <p:sp>
          <p:nvSpPr>
            <p:cNvPr id="11"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txBody>
            <a:bodyPr/>
            <a:lstStyle/>
            <a:p>
              <a:pPr eaLnBrk="0" hangingPunct="0">
                <a:defRPr/>
              </a:pPr>
              <a:endParaRPr lang="en-US" sz="1800" dirty="0">
                <a:latin typeface="Arial" panose="020B0604020202020204" pitchFamily="34" charset="0"/>
                <a:ea typeface="+mn-ea"/>
              </a:endParaRPr>
            </a:p>
          </p:txBody>
        </p:sp>
      </p:grpSp>
      <p:pic>
        <p:nvPicPr>
          <p:cNvPr id="7" name="Afbeelding 1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5775" y="0"/>
            <a:ext cx="2149475" cy="1228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1037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37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232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1080000" y="1080000"/>
            <a:ext cx="10032840" cy="719640"/>
          </a:xfrm>
          <a:prstGeom prst="rect">
            <a:avLst/>
          </a:prstGeom>
        </p:spPr>
        <p:txBody>
          <a:bodyPr lIns="0" tIns="0" rIns="0" bIns="0" anchor="ctr">
            <a:spAutoFit/>
          </a:bodyPr>
          <a:lstStyle/>
          <a:p>
            <a:endParaRPr lang="nl-NL" sz="2400" b="0" strike="noStrike" spc="-1">
              <a:solidFill>
                <a:srgbClr val="000000"/>
              </a:solidFill>
              <a:latin typeface="Calibri"/>
            </a:endParaRPr>
          </a:p>
        </p:txBody>
      </p:sp>
      <p:sp>
        <p:nvSpPr>
          <p:cNvPr id="11" name="PlaceHolder 2"/>
          <p:cNvSpPr>
            <a:spLocks noGrp="1"/>
          </p:cNvSpPr>
          <p:nvPr>
            <p:ph type="subTitle"/>
          </p:nvPr>
        </p:nvSpPr>
        <p:spPr>
          <a:xfrm>
            <a:off x="1079640" y="1800360"/>
            <a:ext cx="10032480" cy="4500360"/>
          </a:xfrm>
          <a:prstGeom prst="rect">
            <a:avLst/>
          </a:prstGeom>
        </p:spPr>
        <p:txBody>
          <a:bodyPr lIns="0" tIns="0" rIns="0" bIns="0" anchor="ctr">
            <a:spAutoFit/>
          </a:bodyPr>
          <a:lstStyle/>
          <a:p>
            <a:pPr algn="ctr"/>
            <a:endParaRPr lang="en-US" sz="3200" b="0" strike="noStrike" spc="-1">
              <a:latin typeface="Arial"/>
            </a:endParaRPr>
          </a:p>
        </p:txBody>
      </p:sp>
    </p:spTree>
    <p:extLst>
      <p:ext uri="{BB962C8B-B14F-4D97-AF65-F5344CB8AC3E}">
        <p14:creationId xmlns:p14="http://schemas.microsoft.com/office/powerpoint/2010/main" val="2432968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3.png"/><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ep 1"/>
          <p:cNvGrpSpPr/>
          <p:nvPr/>
        </p:nvGrpSpPr>
        <p:grpSpPr>
          <a:xfrm>
            <a:off x="-7374" y="6415994"/>
            <a:ext cx="4949825" cy="449261"/>
            <a:chOff x="0" y="6408737"/>
            <a:chExt cx="4949825" cy="449261"/>
          </a:xfrm>
          <a:solidFill>
            <a:schemeClr val="bg2"/>
          </a:solidFill>
        </p:grpSpPr>
        <p:sp>
          <p:nvSpPr>
            <p:cNvPr id="13" name="Freeform 5"/>
            <p:cNvSpPr>
              <a:spLocks noChangeAspect="1"/>
            </p:cNvSpPr>
            <p:nvPr/>
          </p:nvSpPr>
          <p:spPr bwMode="auto">
            <a:xfrm>
              <a:off x="0"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txBody>
            <a:bodyPr/>
            <a:lstStyle/>
            <a:p>
              <a:pPr eaLnBrk="0" hangingPunct="0">
                <a:defRPr/>
              </a:pPr>
              <a:endParaRPr lang="en-US" sz="1800" dirty="0">
                <a:latin typeface="Arial" panose="020B0604020202020204" pitchFamily="34" charset="0"/>
                <a:ea typeface="+mn-ea"/>
              </a:endParaRPr>
            </a:p>
          </p:txBody>
        </p:sp>
        <p:sp>
          <p:nvSpPr>
            <p:cNvPr id="12" name="Freeform 5"/>
            <p:cNvSpPr>
              <a:spLocks noChangeAspect="1"/>
            </p:cNvSpPr>
            <p:nvPr/>
          </p:nvSpPr>
          <p:spPr bwMode="auto">
            <a:xfrm>
              <a:off x="2257781" y="6408737"/>
              <a:ext cx="2692044" cy="449261"/>
            </a:xfrm>
            <a:custGeom>
              <a:avLst/>
              <a:gdLst>
                <a:gd name="T0" fmla="*/ 9702800 w 12672"/>
                <a:gd name="T1" fmla="*/ 1619250 h 2116"/>
                <a:gd name="T2" fmla="*/ 0 w 12672"/>
                <a:gd name="T3" fmla="*/ 1619250 h 2116"/>
                <a:gd name="T4" fmla="*/ 0 w 12672"/>
                <a:gd name="T5" fmla="*/ 0 h 2116"/>
                <a:gd name="T6" fmla="*/ 8082604 w 12672"/>
                <a:gd name="T7" fmla="*/ 0 h 2116"/>
                <a:gd name="T8" fmla="*/ 8166064 w 12672"/>
                <a:gd name="T9" fmla="*/ 2296 h 2116"/>
                <a:gd name="T10" fmla="*/ 8248758 w 12672"/>
                <a:gd name="T11" fmla="*/ 8418 h 2116"/>
                <a:gd name="T12" fmla="*/ 8329155 w 12672"/>
                <a:gd name="T13" fmla="*/ 19131 h 2116"/>
                <a:gd name="T14" fmla="*/ 8409553 w 12672"/>
                <a:gd name="T15" fmla="*/ 33671 h 2116"/>
                <a:gd name="T16" fmla="*/ 8487653 w 12672"/>
                <a:gd name="T17" fmla="*/ 51271 h 2116"/>
                <a:gd name="T18" fmla="*/ 8564222 w 12672"/>
                <a:gd name="T19" fmla="*/ 72698 h 2116"/>
                <a:gd name="T20" fmla="*/ 8640025 w 12672"/>
                <a:gd name="T21" fmla="*/ 98716 h 2116"/>
                <a:gd name="T22" fmla="*/ 8712765 w 12672"/>
                <a:gd name="T23" fmla="*/ 127030 h 2116"/>
                <a:gd name="T24" fmla="*/ 8785506 w 12672"/>
                <a:gd name="T25" fmla="*/ 159170 h 2116"/>
                <a:gd name="T26" fmla="*/ 8854418 w 12672"/>
                <a:gd name="T27" fmla="*/ 195136 h 2116"/>
                <a:gd name="T28" fmla="*/ 8922564 w 12672"/>
                <a:gd name="T29" fmla="*/ 234929 h 2116"/>
                <a:gd name="T30" fmla="*/ 8988413 w 12672"/>
                <a:gd name="T31" fmla="*/ 276252 h 2116"/>
                <a:gd name="T32" fmla="*/ 9052731 w 12672"/>
                <a:gd name="T33" fmla="*/ 321401 h 2116"/>
                <a:gd name="T34" fmla="*/ 9113220 w 12672"/>
                <a:gd name="T35" fmla="*/ 370377 h 2116"/>
                <a:gd name="T36" fmla="*/ 9172944 w 12672"/>
                <a:gd name="T37" fmla="*/ 420117 h 2116"/>
                <a:gd name="T38" fmla="*/ 9228839 w 12672"/>
                <a:gd name="T39" fmla="*/ 473684 h 2116"/>
                <a:gd name="T40" fmla="*/ 9282437 w 12672"/>
                <a:gd name="T41" fmla="*/ 531077 h 2116"/>
                <a:gd name="T42" fmla="*/ 9333738 w 12672"/>
                <a:gd name="T43" fmla="*/ 589236 h 2116"/>
                <a:gd name="T44" fmla="*/ 9381211 w 12672"/>
                <a:gd name="T45" fmla="*/ 650455 h 2116"/>
                <a:gd name="T46" fmla="*/ 9426387 w 12672"/>
                <a:gd name="T47" fmla="*/ 714735 h 2116"/>
                <a:gd name="T48" fmla="*/ 9468499 w 12672"/>
                <a:gd name="T49" fmla="*/ 779781 h 2116"/>
                <a:gd name="T50" fmla="*/ 9507550 w 12672"/>
                <a:gd name="T51" fmla="*/ 847887 h 2116"/>
                <a:gd name="T52" fmla="*/ 9543537 w 12672"/>
                <a:gd name="T53" fmla="*/ 918289 h 2116"/>
                <a:gd name="T54" fmla="*/ 9575696 w 12672"/>
                <a:gd name="T55" fmla="*/ 989457 h 2116"/>
                <a:gd name="T56" fmla="*/ 9604792 w 12672"/>
                <a:gd name="T57" fmla="*/ 1062920 h 2116"/>
                <a:gd name="T58" fmla="*/ 9630060 w 12672"/>
                <a:gd name="T59" fmla="*/ 1137913 h 2116"/>
                <a:gd name="T60" fmla="*/ 9651499 w 12672"/>
                <a:gd name="T61" fmla="*/ 1214438 h 2116"/>
                <a:gd name="T62" fmla="*/ 9670641 w 12672"/>
                <a:gd name="T63" fmla="*/ 1293257 h 2116"/>
                <a:gd name="T64" fmla="*/ 9685189 w 12672"/>
                <a:gd name="T65" fmla="*/ 1372842 h 2116"/>
                <a:gd name="T66" fmla="*/ 9694377 w 12672"/>
                <a:gd name="T67" fmla="*/ 1453958 h 2116"/>
                <a:gd name="T68" fmla="*/ 9700503 w 12672"/>
                <a:gd name="T69" fmla="*/ 1535839 h 2116"/>
                <a:gd name="T70" fmla="*/ 9702800 w 12672"/>
                <a:gd name="T71" fmla="*/ 1619250 h 211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txBody>
            <a:bodyPr/>
            <a:lstStyle/>
            <a:p>
              <a:pPr eaLnBrk="0" hangingPunct="0">
                <a:defRPr/>
              </a:pPr>
              <a:endParaRPr lang="en-US" sz="1800" dirty="0">
                <a:latin typeface="Arial" panose="020B0604020202020204" pitchFamily="34" charset="0"/>
                <a:ea typeface="+mn-ea"/>
              </a:endParaRPr>
            </a:p>
          </p:txBody>
        </p:sp>
      </p:grpSp>
      <p:sp>
        <p:nvSpPr>
          <p:cNvPr id="1027" name="Tijdelijke aanduiding voor titel 1"/>
          <p:cNvSpPr>
            <a:spLocks noGrp="1"/>
          </p:cNvSpPr>
          <p:nvPr>
            <p:ph type="title"/>
          </p:nvPr>
        </p:nvSpPr>
        <p:spPr bwMode="auto">
          <a:xfrm>
            <a:off x="1079500" y="1079500"/>
            <a:ext cx="10033000" cy="720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nl-NL" altLang="en-US"/>
              <a:t>Titelstijl van model bewerken</a:t>
            </a:r>
          </a:p>
        </p:txBody>
      </p:sp>
      <p:sp>
        <p:nvSpPr>
          <p:cNvPr id="1028" name="Tijdelijke aanduiding voor tekst 2"/>
          <p:cNvSpPr>
            <a:spLocks noGrp="1"/>
          </p:cNvSpPr>
          <p:nvPr>
            <p:ph type="body" idx="1"/>
          </p:nvPr>
        </p:nvSpPr>
        <p:spPr bwMode="auto">
          <a:xfrm>
            <a:off x="1079500" y="1800225"/>
            <a:ext cx="10033000" cy="45005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bodyPr>
          <a:lstStyle/>
          <a:p>
            <a:pPr lvl="0"/>
            <a:r>
              <a:rPr lang="nl-NL" altLang="en-US"/>
              <a:t>Klik om de tekststijl van het model te bewerken</a:t>
            </a:r>
          </a:p>
          <a:p>
            <a:pPr lvl="1"/>
            <a:r>
              <a:rPr lang="nl-NL" altLang="en-US"/>
              <a:t>Tweede niveau</a:t>
            </a:r>
          </a:p>
          <a:p>
            <a:pPr lvl="2"/>
            <a:r>
              <a:rPr lang="nl-NL" altLang="en-US"/>
              <a:t>Derde niveau</a:t>
            </a:r>
          </a:p>
          <a:p>
            <a:pPr lvl="3"/>
            <a:r>
              <a:rPr lang="nl-NL" altLang="en-US"/>
              <a:t>Vierde niveau</a:t>
            </a:r>
          </a:p>
          <a:p>
            <a:pPr lvl="4"/>
            <a:r>
              <a:rPr lang="nl-NL" altLang="en-US"/>
              <a:t>Vijfde niveau</a:t>
            </a:r>
          </a:p>
        </p:txBody>
      </p:sp>
      <p:pic>
        <p:nvPicPr>
          <p:cNvPr id="3" name="Afbeelding 2"/>
          <p:cNvPicPr>
            <a:picLocks noChangeAspect="1"/>
          </p:cNvPicPr>
          <p:nvPr userDrawn="1"/>
        </p:nvPicPr>
        <p:blipFill rotWithShape="1">
          <a:blip r:embed="rId9">
            <a:extLst>
              <a:ext uri="{28A0092B-C50C-407E-A947-70E740481C1C}">
                <a14:useLocalDpi xmlns:a14="http://schemas.microsoft.com/office/drawing/2010/main" val="0"/>
              </a:ext>
            </a:extLst>
          </a:blip>
          <a:srcRect l="12815" t="21635" r="45369" b="22009"/>
          <a:stretch/>
        </p:blipFill>
        <p:spPr>
          <a:xfrm>
            <a:off x="756746" y="246515"/>
            <a:ext cx="937329" cy="722350"/>
          </a:xfrm>
          <a:prstGeom prst="rect">
            <a:avLst/>
          </a:prstGeom>
        </p:spPr>
      </p:pic>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Lst>
  <p:hf hdr="0"/>
  <p:txStyles>
    <p:titleStyle>
      <a:lvl1pPr algn="l" defTabSz="912813"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p:titleStyle>
    <p:body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 name="Group 1"/>
          <p:cNvGrpSpPr/>
          <p:nvPr/>
        </p:nvGrpSpPr>
        <p:grpSpPr>
          <a:xfrm>
            <a:off x="-7200" y="6415920"/>
            <a:ext cx="4949280" cy="448920"/>
            <a:chOff x="-7200" y="6415920"/>
            <a:chExt cx="4949280" cy="448920"/>
          </a:xfrm>
        </p:grpSpPr>
        <p:sp>
          <p:nvSpPr>
            <p:cNvPr id="11" name="CustomShape 2"/>
            <p:cNvSpPr/>
            <p:nvPr/>
          </p:nvSpPr>
          <p:spPr>
            <a:xfrm>
              <a:off x="-7200" y="6415920"/>
              <a:ext cx="2691720" cy="448920"/>
            </a:xfrm>
            <a:custGeom>
              <a:avLst/>
              <a:gdLst/>
              <a:ahLst/>
              <a:cxnLst/>
              <a:rect l="l" t="t"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style>
            <a:lnRef idx="0">
              <a:scrgbClr r="0" g="0" b="0"/>
            </a:lnRef>
            <a:fillRef idx="0">
              <a:scrgbClr r="0" g="0" b="0"/>
            </a:fillRef>
            <a:effectRef idx="0">
              <a:scrgbClr r="0" g="0" b="0"/>
            </a:effectRef>
            <a:fontRef idx="minor"/>
          </p:style>
        </p:sp>
        <p:sp>
          <p:nvSpPr>
            <p:cNvPr id="2" name="CustomShape 3"/>
            <p:cNvSpPr/>
            <p:nvPr/>
          </p:nvSpPr>
          <p:spPr>
            <a:xfrm>
              <a:off x="2250360" y="6415920"/>
              <a:ext cx="2691720" cy="448920"/>
            </a:xfrm>
            <a:custGeom>
              <a:avLst/>
              <a:gdLst/>
              <a:ahLst/>
              <a:cxnLst/>
              <a:rect l="l" t="t" r="r" b="b"/>
              <a:pathLst>
                <a:path w="12672" h="2116">
                  <a:moveTo>
                    <a:pt x="12672" y="2116"/>
                  </a:moveTo>
                  <a:lnTo>
                    <a:pt x="12672" y="2116"/>
                  </a:lnTo>
                  <a:lnTo>
                    <a:pt x="0" y="2116"/>
                  </a:lnTo>
                  <a:lnTo>
                    <a:pt x="0" y="0"/>
                  </a:lnTo>
                  <a:lnTo>
                    <a:pt x="10556" y="0"/>
                  </a:lnTo>
                  <a:lnTo>
                    <a:pt x="10611" y="0"/>
                  </a:lnTo>
                  <a:lnTo>
                    <a:pt x="10665" y="3"/>
                  </a:lnTo>
                  <a:lnTo>
                    <a:pt x="10720" y="6"/>
                  </a:lnTo>
                  <a:lnTo>
                    <a:pt x="10773" y="11"/>
                  </a:lnTo>
                  <a:lnTo>
                    <a:pt x="10825" y="17"/>
                  </a:lnTo>
                  <a:lnTo>
                    <a:pt x="10878" y="25"/>
                  </a:lnTo>
                  <a:lnTo>
                    <a:pt x="10931" y="33"/>
                  </a:lnTo>
                  <a:lnTo>
                    <a:pt x="10983" y="44"/>
                  </a:lnTo>
                  <a:lnTo>
                    <a:pt x="11034" y="54"/>
                  </a:lnTo>
                  <a:lnTo>
                    <a:pt x="11085" y="67"/>
                  </a:lnTo>
                  <a:lnTo>
                    <a:pt x="11135" y="81"/>
                  </a:lnTo>
                  <a:lnTo>
                    <a:pt x="11185" y="95"/>
                  </a:lnTo>
                  <a:lnTo>
                    <a:pt x="11235" y="110"/>
                  </a:lnTo>
                  <a:lnTo>
                    <a:pt x="11284" y="129"/>
                  </a:lnTo>
                  <a:lnTo>
                    <a:pt x="11333" y="146"/>
                  </a:lnTo>
                  <a:lnTo>
                    <a:pt x="11379" y="166"/>
                  </a:lnTo>
                  <a:lnTo>
                    <a:pt x="11428" y="187"/>
                  </a:lnTo>
                  <a:lnTo>
                    <a:pt x="11474" y="208"/>
                  </a:lnTo>
                  <a:lnTo>
                    <a:pt x="11519" y="232"/>
                  </a:lnTo>
                  <a:lnTo>
                    <a:pt x="11564" y="255"/>
                  </a:lnTo>
                  <a:lnTo>
                    <a:pt x="11610" y="280"/>
                  </a:lnTo>
                  <a:lnTo>
                    <a:pt x="11653" y="307"/>
                  </a:lnTo>
                  <a:lnTo>
                    <a:pt x="11697" y="333"/>
                  </a:lnTo>
                  <a:lnTo>
                    <a:pt x="11739" y="361"/>
                  </a:lnTo>
                  <a:lnTo>
                    <a:pt x="11781" y="391"/>
                  </a:lnTo>
                  <a:lnTo>
                    <a:pt x="11823" y="420"/>
                  </a:lnTo>
                  <a:lnTo>
                    <a:pt x="11863" y="451"/>
                  </a:lnTo>
                  <a:lnTo>
                    <a:pt x="11902" y="484"/>
                  </a:lnTo>
                  <a:lnTo>
                    <a:pt x="11941" y="517"/>
                  </a:lnTo>
                  <a:lnTo>
                    <a:pt x="11980" y="549"/>
                  </a:lnTo>
                  <a:lnTo>
                    <a:pt x="12016" y="585"/>
                  </a:lnTo>
                  <a:lnTo>
                    <a:pt x="12053" y="619"/>
                  </a:lnTo>
                  <a:lnTo>
                    <a:pt x="12089" y="657"/>
                  </a:lnTo>
                  <a:lnTo>
                    <a:pt x="12123" y="694"/>
                  </a:lnTo>
                  <a:lnTo>
                    <a:pt x="12157" y="731"/>
                  </a:lnTo>
                  <a:lnTo>
                    <a:pt x="12190" y="770"/>
                  </a:lnTo>
                  <a:lnTo>
                    <a:pt x="12221" y="809"/>
                  </a:lnTo>
                  <a:lnTo>
                    <a:pt x="12252" y="850"/>
                  </a:lnTo>
                  <a:lnTo>
                    <a:pt x="12282" y="892"/>
                  </a:lnTo>
                  <a:lnTo>
                    <a:pt x="12311" y="934"/>
                  </a:lnTo>
                  <a:lnTo>
                    <a:pt x="12339" y="976"/>
                  </a:lnTo>
                  <a:lnTo>
                    <a:pt x="12366" y="1019"/>
                  </a:lnTo>
                  <a:lnTo>
                    <a:pt x="12392" y="1063"/>
                  </a:lnTo>
                  <a:lnTo>
                    <a:pt x="12417" y="1108"/>
                  </a:lnTo>
                  <a:lnTo>
                    <a:pt x="12440" y="1153"/>
                  </a:lnTo>
                  <a:lnTo>
                    <a:pt x="12464" y="1200"/>
                  </a:lnTo>
                  <a:lnTo>
                    <a:pt x="12485" y="1245"/>
                  </a:lnTo>
                  <a:lnTo>
                    <a:pt x="12506" y="1293"/>
                  </a:lnTo>
                  <a:lnTo>
                    <a:pt x="12526" y="1341"/>
                  </a:lnTo>
                  <a:lnTo>
                    <a:pt x="12544" y="1389"/>
                  </a:lnTo>
                  <a:lnTo>
                    <a:pt x="12562" y="1438"/>
                  </a:lnTo>
                  <a:lnTo>
                    <a:pt x="12577" y="1487"/>
                  </a:lnTo>
                  <a:lnTo>
                    <a:pt x="12593" y="1537"/>
                  </a:lnTo>
                  <a:lnTo>
                    <a:pt x="12605" y="1587"/>
                  </a:lnTo>
                  <a:lnTo>
                    <a:pt x="12618" y="1638"/>
                  </a:lnTo>
                  <a:lnTo>
                    <a:pt x="12630" y="1690"/>
                  </a:lnTo>
                  <a:lnTo>
                    <a:pt x="12639" y="1741"/>
                  </a:lnTo>
                  <a:lnTo>
                    <a:pt x="12649" y="1794"/>
                  </a:lnTo>
                  <a:lnTo>
                    <a:pt x="12655" y="1847"/>
                  </a:lnTo>
                  <a:lnTo>
                    <a:pt x="12661" y="1900"/>
                  </a:lnTo>
                  <a:lnTo>
                    <a:pt x="12666" y="1954"/>
                  </a:lnTo>
                  <a:lnTo>
                    <a:pt x="12669" y="2007"/>
                  </a:lnTo>
                  <a:lnTo>
                    <a:pt x="12672" y="2062"/>
                  </a:lnTo>
                  <a:lnTo>
                    <a:pt x="12672" y="2116"/>
                  </a:lnTo>
                  <a:close/>
                </a:path>
              </a:pathLst>
            </a:custGeom>
            <a:solidFill>
              <a:srgbClr val="F07E23"/>
            </a:solidFill>
            <a:ln>
              <a:noFill/>
            </a:ln>
          </p:spPr>
          <p:style>
            <a:lnRef idx="0">
              <a:scrgbClr r="0" g="0" b="0"/>
            </a:lnRef>
            <a:fillRef idx="0">
              <a:scrgbClr r="0" g="0" b="0"/>
            </a:fillRef>
            <a:effectRef idx="0">
              <a:scrgbClr r="0" g="0" b="0"/>
            </a:effectRef>
            <a:fontRef idx="minor"/>
          </p:style>
        </p:sp>
      </p:grpSp>
      <p:pic>
        <p:nvPicPr>
          <p:cNvPr id="3" name="Afbeelding 2"/>
          <p:cNvPicPr/>
          <p:nvPr/>
        </p:nvPicPr>
        <p:blipFill>
          <a:blip r:embed="rId14"/>
          <a:srcRect l="12811" t="21643" r="45372" b="22005"/>
          <a:stretch/>
        </p:blipFill>
        <p:spPr>
          <a:xfrm>
            <a:off x="756720" y="246600"/>
            <a:ext cx="937080" cy="722160"/>
          </a:xfrm>
          <a:prstGeom prst="rect">
            <a:avLst/>
          </a:prstGeom>
          <a:ln>
            <a:noFill/>
          </a:ln>
        </p:spPr>
      </p:pic>
      <p:grpSp>
        <p:nvGrpSpPr>
          <p:cNvPr id="4" name="Group 4"/>
          <p:cNvGrpSpPr/>
          <p:nvPr/>
        </p:nvGrpSpPr>
        <p:grpSpPr>
          <a:xfrm>
            <a:off x="7347240" y="1871640"/>
            <a:ext cx="4844520" cy="4319640"/>
            <a:chOff x="7347240" y="1871640"/>
            <a:chExt cx="4844520" cy="4319640"/>
          </a:xfrm>
        </p:grpSpPr>
        <p:sp>
          <p:nvSpPr>
            <p:cNvPr id="5" name="CustomShape 5"/>
            <p:cNvSpPr/>
            <p:nvPr/>
          </p:nvSpPr>
          <p:spPr>
            <a:xfrm rot="10800000">
              <a:off x="7347240" y="1871640"/>
              <a:ext cx="4320720" cy="4319280"/>
            </a:xfrm>
            <a:prstGeom prst="flowChartDelay">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6" name="CustomShape 6"/>
            <p:cNvSpPr/>
            <p:nvPr/>
          </p:nvSpPr>
          <p:spPr>
            <a:xfrm>
              <a:off x="11615760" y="1871640"/>
              <a:ext cx="576000" cy="4319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grpSp>
      <p:pic>
        <p:nvPicPr>
          <p:cNvPr id="7" name="Afbeelding 5"/>
          <p:cNvPicPr/>
          <p:nvPr/>
        </p:nvPicPr>
        <p:blipFill>
          <a:blip r:embed="rId15"/>
          <a:stretch/>
        </p:blipFill>
        <p:spPr>
          <a:xfrm>
            <a:off x="6172200" y="4323240"/>
            <a:ext cx="2634480" cy="2527560"/>
          </a:xfrm>
          <a:prstGeom prst="rect">
            <a:avLst/>
          </a:prstGeom>
          <a:ln>
            <a:noFill/>
          </a:ln>
        </p:spPr>
      </p:pic>
      <p:sp>
        <p:nvSpPr>
          <p:cNvPr id="8" name="PlaceHolder 7"/>
          <p:cNvSpPr>
            <a:spLocks noGrp="1"/>
          </p:cNvSpPr>
          <p:nvPr>
            <p:ph type="title"/>
          </p:nvPr>
        </p:nvSpPr>
        <p:spPr>
          <a:xfrm>
            <a:off x="609480" y="273600"/>
            <a:ext cx="10972440" cy="1144800"/>
          </a:xfrm>
          <a:prstGeom prst="rect">
            <a:avLst/>
          </a:prstGeom>
        </p:spPr>
        <p:txBody>
          <a:bodyPr lIns="0" tIns="0" rIns="0" bIns="0" anchor="ctr">
            <a:noAutofit/>
          </a:bodyPr>
          <a:lstStyle/>
          <a:p>
            <a:r>
              <a:rPr lang="nl-NL" sz="2400" b="0" strike="noStrike" spc="-1">
                <a:solidFill>
                  <a:srgbClr val="000000"/>
                </a:solidFill>
                <a:latin typeface="Calibri"/>
              </a:rPr>
              <a:t>Click to edit the title text format</a:t>
            </a:r>
          </a:p>
        </p:txBody>
      </p:sp>
      <p:sp>
        <p:nvSpPr>
          <p:cNvPr id="9" name="PlaceHolder 8"/>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nl-NL" sz="24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nl-NL" sz="20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nl-NL"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nl-NL" sz="16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nl-NL"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nl-NL"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nl-NL" sz="2000" b="0" strike="noStrike" spc="-1">
                <a:solidFill>
                  <a:srgbClr val="000000"/>
                </a:solidFill>
                <a:latin typeface="Arial"/>
              </a:rPr>
              <a:t>Seventh Outline Level</a:t>
            </a:r>
          </a:p>
        </p:txBody>
      </p:sp>
    </p:spTree>
    <p:extLst>
      <p:ext uri="{BB962C8B-B14F-4D97-AF65-F5344CB8AC3E}">
        <p14:creationId xmlns:p14="http://schemas.microsoft.com/office/powerpoint/2010/main" val="4395358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publiekdenken.nl/nieuwsbrief/e-nieuwsbrief-vakblad-od/" TargetMode="External"/><Relationship Id="rId2" Type="http://schemas.openxmlformats.org/officeDocument/2006/relationships/hyperlink" Target="mailto:andre.plat@vng.nl" TargetMode="External"/><Relationship Id="rId1" Type="http://schemas.openxmlformats.org/officeDocument/2006/relationships/slideLayout" Target="../slideLayouts/slideLayout14.xml"/><Relationship Id="rId5" Type="http://schemas.openxmlformats.org/officeDocument/2006/relationships/image" Target="../media/image5.png"/><Relationship Id="rId4" Type="http://schemas.openxmlformats.org/officeDocument/2006/relationships/hyperlink" Target="https://www.google.com/search?q=how+to+built+a+second+brain&amp;rlz=1C1GCEB_enNL909NL910&amp;oq=how+to+built+a+second+brain&amp;aqs=chrome.0.69i59j0i13j0i22i30l3.7226j0j1&amp;sourceid=chrome&amp;ie=UTF-8#kpvalbx=_Jl_4X87IIMumaaramNgL13"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emf"/><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digitaleoverheid.nl/overzicht-van-alle-onderwerpen/basisregistraties-en-stelselafspraken/stelsel-van-basisregistratie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emmaonline.nl/index.php/Imztc_2.2/doc/attribuutsoort/resultaattype.selectielijstklasse" TargetMode="External"/><Relationship Id="rId2" Type="http://schemas.openxmlformats.org/officeDocument/2006/relationships/hyperlink" Target="https://www.gemmaonline.nl/index.php/Imztc_2.2/doc/gegevensgroeptype/zaaktype.selectielijst_procestyp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vng-realisatie.github.io/gemma-zaken/standaard/catalogi/index#ztc-002" TargetMode="External"/><Relationship Id="rId2" Type="http://schemas.openxmlformats.org/officeDocument/2006/relationships/hyperlink" Target="https://referentielijsten-api.vng.cloud/api/v1/schema/#tag/resultaattypeomschrijvingen" TargetMode="External"/><Relationship Id="rId1" Type="http://schemas.openxmlformats.org/officeDocument/2006/relationships/slideLayout" Target="../slideLayouts/slideLayout1.xml"/><Relationship Id="rId4" Type="http://schemas.openxmlformats.org/officeDocument/2006/relationships/hyperlink" Target="https://github.com/VNG-Realisatie/VNG-referentielijst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DEBF6E11-C6F7-4C26-B670-C981427D711C}"/>
              </a:ext>
            </a:extLst>
          </p:cNvPr>
          <p:cNvSpPr txBox="1">
            <a:spLocks/>
          </p:cNvSpPr>
          <p:nvPr/>
        </p:nvSpPr>
        <p:spPr bwMode="auto">
          <a:xfrm>
            <a:off x="1080000" y="2160000"/>
            <a:ext cx="6120000" cy="144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lvl1pPr algn="l" defTabSz="912813"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a:lstStyle>
          <a:p>
            <a:pPr marL="0" marR="0" lvl="0" indent="0" algn="l" defTabSz="912813" rtl="0" eaLnBrk="1" fontAlgn="base" latinLnBrk="0" hangingPunct="1">
              <a:lnSpc>
                <a:spcPct val="90000"/>
              </a:lnSpc>
              <a:spcBef>
                <a:spcPct val="0"/>
              </a:spcBef>
              <a:spcAft>
                <a:spcPct val="0"/>
              </a:spcAft>
              <a:buClrTx/>
              <a:buSzTx/>
              <a:buFontTx/>
              <a:buNone/>
              <a:tabLst/>
              <a:defRPr/>
            </a:pPr>
            <a:r>
              <a:rPr lang="nl-NL" dirty="0"/>
              <a:t>Kennissessie NA</a:t>
            </a:r>
          </a:p>
          <a:p>
            <a:pPr marL="0" marR="0" lvl="0" indent="0" algn="l" defTabSz="912813" rtl="0" eaLnBrk="1" fontAlgn="base" latinLnBrk="0" hangingPunct="1">
              <a:lnSpc>
                <a:spcPct val="90000"/>
              </a:lnSpc>
              <a:spcBef>
                <a:spcPct val="0"/>
              </a:spcBef>
              <a:spcAft>
                <a:spcPct val="0"/>
              </a:spcAft>
              <a:buClrTx/>
              <a:buSzTx/>
              <a:buFontTx/>
              <a:buNone/>
              <a:tabLst/>
              <a:defRPr/>
            </a:pPr>
            <a:r>
              <a:rPr kumimoji="0" lang="nl-NL" sz="3200" b="1" i="0" u="none" strike="noStrike" kern="1200" cap="none" spc="0" normalizeH="0" baseline="0" noProof="0" dirty="0">
                <a:ln>
                  <a:noFill/>
                </a:ln>
                <a:solidFill>
                  <a:srgbClr val="00A9F3"/>
                </a:solidFill>
                <a:effectLst/>
                <a:uLnTx/>
                <a:uFillTx/>
                <a:latin typeface="Arial" charset="0"/>
                <a:cs typeface="Arial" charset="0"/>
              </a:rPr>
              <a:t>Bewaren bij de bron</a:t>
            </a:r>
          </a:p>
        </p:txBody>
      </p:sp>
      <p:sp>
        <p:nvSpPr>
          <p:cNvPr id="8" name="Ondertitel 2">
            <a:extLst>
              <a:ext uri="{FF2B5EF4-FFF2-40B4-BE49-F238E27FC236}">
                <a16:creationId xmlns:a16="http://schemas.microsoft.com/office/drawing/2014/main" id="{CD4F724F-D9BE-4508-B2A7-36C66C6D93AE}"/>
              </a:ext>
            </a:extLst>
          </p:cNvPr>
          <p:cNvSpPr txBox="1">
            <a:spLocks/>
          </p:cNvSpPr>
          <p:nvPr/>
        </p:nvSpPr>
        <p:spPr bwMode="auto">
          <a:xfrm>
            <a:off x="1080000" y="3959940"/>
            <a:ext cx="4320000" cy="144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lvl1pPr marL="0" indent="0" algn="l" defTabSz="912813" rtl="0" eaLnBrk="1" fontAlgn="base" hangingPunct="1">
              <a:lnSpc>
                <a:spcPct val="90000"/>
              </a:lnSpc>
              <a:spcBef>
                <a:spcPts val="475"/>
              </a:spcBef>
              <a:spcAft>
                <a:spcPct val="0"/>
              </a:spcAft>
              <a:buClr>
                <a:srgbClr val="00A9F3"/>
              </a:buClr>
              <a:buSzPct val="80000"/>
              <a:buFont typeface="Arial" charset="0"/>
              <a:buNone/>
              <a:defRPr sz="2400" kern="1200">
                <a:solidFill>
                  <a:schemeClr val="tx1"/>
                </a:solidFill>
                <a:latin typeface="Arial" charset="0"/>
                <a:ea typeface="Arial" charset="0"/>
                <a:cs typeface="Arial" charset="0"/>
              </a:defRPr>
            </a:lvl1pPr>
            <a:lvl2pPr marL="457200" indent="0" algn="ctr" defTabSz="912813" rtl="0" eaLnBrk="1" fontAlgn="base" hangingPunct="1">
              <a:lnSpc>
                <a:spcPct val="90000"/>
              </a:lnSpc>
              <a:spcBef>
                <a:spcPts val="438"/>
              </a:spcBef>
              <a:spcAft>
                <a:spcPct val="0"/>
              </a:spcAft>
              <a:buClr>
                <a:srgbClr val="00A9F3"/>
              </a:buClr>
              <a:buSzPct val="80000"/>
              <a:buFont typeface="Arial" charset="0"/>
              <a:buNone/>
              <a:defRPr sz="2200" kern="1200">
                <a:solidFill>
                  <a:schemeClr val="tx1">
                    <a:tint val="75000"/>
                  </a:schemeClr>
                </a:solidFill>
                <a:latin typeface="Arial" charset="0"/>
                <a:ea typeface="Arial" charset="0"/>
                <a:cs typeface="Arial" charset="0"/>
              </a:defRPr>
            </a:lvl2pPr>
            <a:lvl3pPr marL="914400" indent="0" algn="ctr" defTabSz="912813" rtl="0" eaLnBrk="1" fontAlgn="base" hangingPunct="1">
              <a:lnSpc>
                <a:spcPct val="90000"/>
              </a:lnSpc>
              <a:spcBef>
                <a:spcPts val="400"/>
              </a:spcBef>
              <a:spcAft>
                <a:spcPct val="0"/>
              </a:spcAft>
              <a:buClr>
                <a:srgbClr val="00A9F3"/>
              </a:buClr>
              <a:buSzPct val="80000"/>
              <a:buFont typeface="Arial" charset="0"/>
              <a:buNone/>
              <a:defRPr sz="2000" kern="1200">
                <a:solidFill>
                  <a:schemeClr val="tx1">
                    <a:tint val="75000"/>
                  </a:schemeClr>
                </a:solidFill>
                <a:latin typeface="Arial" charset="0"/>
                <a:ea typeface="Arial" charset="0"/>
                <a:cs typeface="Arial" charset="0"/>
              </a:defRPr>
            </a:lvl3pPr>
            <a:lvl4pPr marL="1371600" indent="0" algn="ctr" defTabSz="912813" rtl="0" eaLnBrk="1" fontAlgn="base" hangingPunct="1">
              <a:lnSpc>
                <a:spcPct val="90000"/>
              </a:lnSpc>
              <a:spcBef>
                <a:spcPts val="363"/>
              </a:spcBef>
              <a:spcAft>
                <a:spcPct val="0"/>
              </a:spcAft>
              <a:buClr>
                <a:srgbClr val="00A9F3"/>
              </a:buClr>
              <a:buSzPct val="80000"/>
              <a:buFont typeface="Arial" charset="0"/>
              <a:buNone/>
              <a:defRPr kern="1200">
                <a:solidFill>
                  <a:schemeClr val="tx1">
                    <a:tint val="75000"/>
                  </a:schemeClr>
                </a:solidFill>
                <a:latin typeface="Arial" charset="0"/>
                <a:ea typeface="Arial" charset="0"/>
                <a:cs typeface="Arial" charset="0"/>
              </a:defRPr>
            </a:lvl4pPr>
            <a:lvl5pPr marL="1828800" indent="0" algn="ctr" defTabSz="912813" rtl="0" eaLnBrk="1" fontAlgn="base" hangingPunct="1">
              <a:lnSpc>
                <a:spcPct val="90000"/>
              </a:lnSpc>
              <a:spcBef>
                <a:spcPts val="325"/>
              </a:spcBef>
              <a:spcAft>
                <a:spcPct val="0"/>
              </a:spcAft>
              <a:buClr>
                <a:srgbClr val="00A9F3"/>
              </a:buClr>
              <a:buSzPct val="80000"/>
              <a:buFont typeface="Arial" charset="0"/>
              <a:buNone/>
              <a:defRPr sz="1600" kern="1200">
                <a:solidFill>
                  <a:schemeClr val="tx1">
                    <a:tint val="75000"/>
                  </a:schemeClr>
                </a:solidFill>
                <a:latin typeface="Arial" charset="0"/>
                <a:ea typeface="Arial" charset="0"/>
                <a:cs typeface="Arial" charset="0"/>
              </a:defRPr>
            </a:lvl5pPr>
            <a:lvl6pPr marL="2286000" indent="0" algn="ctr" defTabSz="914354"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6pPr>
            <a:lvl7pPr marL="2743200" indent="0" algn="ctr" defTabSz="914354"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7pPr>
            <a:lvl8pPr marL="3200400" indent="0" algn="ctr" defTabSz="914354"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8pPr>
            <a:lvl9pPr marL="3657600" indent="0" algn="ctr" defTabSz="914354" rtl="0" eaLnBrk="1" latinLnBrk="0" hangingPunct="1">
              <a:lnSpc>
                <a:spcPct val="90000"/>
              </a:lnSpc>
              <a:spcBef>
                <a:spcPts val="500"/>
              </a:spcBef>
              <a:buFont typeface="Arial"/>
              <a:buNone/>
              <a:defRPr sz="1800" kern="1200">
                <a:solidFill>
                  <a:schemeClr val="tx1">
                    <a:tint val="75000"/>
                  </a:schemeClr>
                </a:solidFill>
                <a:latin typeface="+mn-lt"/>
                <a:ea typeface="+mn-ea"/>
                <a:cs typeface="+mn-cs"/>
              </a:defRPr>
            </a:lvl9pPr>
          </a:lstStyle>
          <a:p>
            <a:pPr marL="0" marR="0" lvl="0" indent="0" algn="l" defTabSz="912813" rtl="0" eaLnBrk="1" fontAlgn="base" latinLnBrk="0" hangingPunct="1">
              <a:lnSpc>
                <a:spcPct val="90000"/>
              </a:lnSpc>
              <a:spcBef>
                <a:spcPts val="475"/>
              </a:spcBef>
              <a:spcAft>
                <a:spcPct val="0"/>
              </a:spcAft>
              <a:buClr>
                <a:srgbClr val="00A9F3"/>
              </a:buClr>
              <a:buSzPct val="80000"/>
              <a:buFont typeface="Arial" charset="0"/>
              <a:buNone/>
              <a:tabLst/>
              <a:defRPr/>
            </a:pPr>
            <a:r>
              <a:rPr kumimoji="0" lang="nl-NL" sz="2400" b="0" i="0" u="none" strike="noStrike" kern="1200" cap="none" spc="0" normalizeH="0" baseline="0" noProof="0" dirty="0">
                <a:ln>
                  <a:noFill/>
                </a:ln>
                <a:solidFill>
                  <a:srgbClr val="000000"/>
                </a:solidFill>
                <a:effectLst/>
                <a:uLnTx/>
                <a:uFillTx/>
                <a:latin typeface="Arial" charset="0"/>
                <a:cs typeface="Arial" charset="0"/>
              </a:rPr>
              <a:t>11 januari 2021</a:t>
            </a:r>
          </a:p>
          <a:p>
            <a:pPr marL="0" marR="0" lvl="0" indent="0" algn="l" defTabSz="912813" rtl="0" eaLnBrk="1" fontAlgn="base" latinLnBrk="0" hangingPunct="1">
              <a:lnSpc>
                <a:spcPct val="90000"/>
              </a:lnSpc>
              <a:spcBef>
                <a:spcPts val="475"/>
              </a:spcBef>
              <a:spcAft>
                <a:spcPct val="0"/>
              </a:spcAft>
              <a:buClr>
                <a:srgbClr val="00A9F3"/>
              </a:buClr>
              <a:buSzPct val="80000"/>
              <a:buFont typeface="Arial" charset="0"/>
              <a:buNone/>
              <a:tabLst/>
              <a:defRPr/>
            </a:pPr>
            <a:r>
              <a:rPr lang="nl-NL" dirty="0">
                <a:solidFill>
                  <a:srgbClr val="000000"/>
                </a:solidFill>
              </a:rPr>
              <a:t>André Plat</a:t>
            </a:r>
            <a:endParaRPr kumimoji="0" lang="nl-NL" sz="2400" b="0" i="0" u="none" strike="noStrike" kern="1200" cap="none" spc="0" normalizeH="0" baseline="0" noProof="0" dirty="0">
              <a:ln>
                <a:noFill/>
              </a:ln>
              <a:solidFill>
                <a:srgbClr val="000000"/>
              </a:solidFill>
              <a:effectLst/>
              <a:uLnTx/>
              <a:uFillTx/>
              <a:latin typeface="Arial" charset="0"/>
              <a:cs typeface="Arial" charset="0"/>
            </a:endParaRPr>
          </a:p>
        </p:txBody>
      </p:sp>
      <p:sp>
        <p:nvSpPr>
          <p:cNvPr id="4" name="Tijdelijke aanduiding voor datum 3">
            <a:extLst>
              <a:ext uri="{FF2B5EF4-FFF2-40B4-BE49-F238E27FC236}">
                <a16:creationId xmlns:a16="http://schemas.microsoft.com/office/drawing/2014/main" id="{2CF3E899-C7B7-4670-9768-C6B9EA9654FD}"/>
              </a:ext>
            </a:extLst>
          </p:cNvPr>
          <p:cNvSpPr txBox="1">
            <a:spLocks/>
          </p:cNvSpPr>
          <p:nvPr/>
        </p:nvSpPr>
        <p:spPr>
          <a:xfrm>
            <a:off x="949372" y="6065403"/>
            <a:ext cx="4070350" cy="365125"/>
          </a:xfrm>
          <a:prstGeom prst="rect">
            <a:avLst/>
          </a:prstGeom>
        </p:spPr>
        <p:txBody>
          <a:bodyPr/>
          <a:lstStyle>
            <a:defPPr>
              <a:defRPr lang="nl-NL"/>
            </a:defPPr>
            <a:lvl1pPr algn="l" defTabSz="912813" rtl="0" fontAlgn="base">
              <a:spcBef>
                <a:spcPct val="0"/>
              </a:spcBef>
              <a:spcAft>
                <a:spcPct val="0"/>
              </a:spcAft>
              <a:defRPr sz="2400" kern="1200">
                <a:solidFill>
                  <a:schemeClr val="tx1"/>
                </a:solidFill>
                <a:latin typeface="Calibri" charset="0"/>
                <a:ea typeface="ＭＳ Ｐゴシック" charset="-128"/>
                <a:cs typeface="+mn-cs"/>
              </a:defRPr>
            </a:lvl1pPr>
            <a:lvl2pPr marL="4556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2pPr>
            <a:lvl3pPr marL="9128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3pPr>
            <a:lvl4pPr marL="13700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4pPr>
            <a:lvl5pPr marL="1827213" indent="1588" algn="l" defTabSz="912813" rtl="0" fontAlgn="base">
              <a:spcBef>
                <a:spcPct val="0"/>
              </a:spcBef>
              <a:spcAft>
                <a:spcPct val="0"/>
              </a:spcAft>
              <a:defRPr sz="2400" kern="1200">
                <a:solidFill>
                  <a:schemeClr val="tx1"/>
                </a:solidFill>
                <a:latin typeface="Calibri" charset="0"/>
                <a:ea typeface="ＭＳ Ｐゴシック" charset="-128"/>
                <a:cs typeface="+mn-cs"/>
              </a:defRPr>
            </a:lvl5pPr>
            <a:lvl6pPr marL="2286000" algn="l" defTabSz="914400" rtl="0" eaLnBrk="1" latinLnBrk="0" hangingPunct="1">
              <a:defRPr sz="2400" kern="1200">
                <a:solidFill>
                  <a:schemeClr val="tx1"/>
                </a:solidFill>
                <a:latin typeface="Calibri" charset="0"/>
                <a:ea typeface="ＭＳ Ｐゴシック" charset="-128"/>
                <a:cs typeface="+mn-cs"/>
              </a:defRPr>
            </a:lvl6pPr>
            <a:lvl7pPr marL="2743200" algn="l" defTabSz="914400" rtl="0" eaLnBrk="1" latinLnBrk="0" hangingPunct="1">
              <a:defRPr sz="2400" kern="1200">
                <a:solidFill>
                  <a:schemeClr val="tx1"/>
                </a:solidFill>
                <a:latin typeface="Calibri" charset="0"/>
                <a:ea typeface="ＭＳ Ｐゴシック" charset="-128"/>
                <a:cs typeface="+mn-cs"/>
              </a:defRPr>
            </a:lvl7pPr>
            <a:lvl8pPr marL="3200400" algn="l" defTabSz="914400" rtl="0" eaLnBrk="1" latinLnBrk="0" hangingPunct="1">
              <a:defRPr sz="2400" kern="1200">
                <a:solidFill>
                  <a:schemeClr val="tx1"/>
                </a:solidFill>
                <a:latin typeface="Calibri" charset="0"/>
                <a:ea typeface="ＭＳ Ｐゴシック" charset="-128"/>
                <a:cs typeface="+mn-cs"/>
              </a:defRPr>
            </a:lvl8pPr>
            <a:lvl9pPr marL="3657600" algn="l" defTabSz="914400" rtl="0" eaLnBrk="1" latinLnBrk="0" hangingPunct="1">
              <a:defRPr sz="2400" kern="1200">
                <a:solidFill>
                  <a:schemeClr val="tx1"/>
                </a:solidFill>
                <a:latin typeface="Calibri" charset="0"/>
                <a:ea typeface="ＭＳ Ｐゴシック" charset="-128"/>
                <a:cs typeface="+mn-cs"/>
              </a:defRPr>
            </a:lvl9pPr>
          </a:lstStyle>
          <a:p>
            <a:pPr>
              <a:defRPr/>
            </a:pPr>
            <a:r>
              <a:rPr lang="nl-NL" sz="1200" dirty="0">
                <a:latin typeface="+mj-lt"/>
              </a:rPr>
              <a:t>7 januari 2020</a:t>
            </a:r>
          </a:p>
        </p:txBody>
      </p:sp>
    </p:spTree>
    <p:extLst>
      <p:ext uri="{BB962C8B-B14F-4D97-AF65-F5344CB8AC3E}">
        <p14:creationId xmlns:p14="http://schemas.microsoft.com/office/powerpoint/2010/main" val="1630275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EA4D7631-6872-498D-BBF6-2DDC3621960A}"/>
              </a:ext>
            </a:extLst>
          </p:cNvPr>
          <p:cNvSpPr>
            <a:spLocks noGrp="1"/>
          </p:cNvSpPr>
          <p:nvPr>
            <p:ph type="title"/>
          </p:nvPr>
        </p:nvSpPr>
        <p:spPr/>
        <p:txBody>
          <a:bodyPr/>
          <a:lstStyle/>
          <a:p>
            <a:r>
              <a:rPr lang="nl-NL" dirty="0"/>
              <a:t>Bewaartermijn bepalen</a:t>
            </a:r>
            <a:endParaRPr lang="en-US" b="0" spc="-1" dirty="0">
              <a:latin typeface="Arial"/>
            </a:endParaRPr>
          </a:p>
        </p:txBody>
      </p:sp>
      <p:sp>
        <p:nvSpPr>
          <p:cNvPr id="12" name="Tekstvak 11">
            <a:extLst>
              <a:ext uri="{FF2B5EF4-FFF2-40B4-BE49-F238E27FC236}">
                <a16:creationId xmlns:a16="http://schemas.microsoft.com/office/drawing/2014/main" id="{CEF36811-D972-4B8A-976F-89F3565C5D66}"/>
              </a:ext>
            </a:extLst>
          </p:cNvPr>
          <p:cNvSpPr txBox="1"/>
          <p:nvPr/>
        </p:nvSpPr>
        <p:spPr>
          <a:xfrm>
            <a:off x="1080000" y="2384699"/>
            <a:ext cx="5337733" cy="2585323"/>
          </a:xfrm>
          <a:prstGeom prst="rect">
            <a:avLst/>
          </a:prstGeom>
          <a:noFill/>
        </p:spPr>
        <p:txBody>
          <a:bodyPr wrap="square" rtlCol="0">
            <a:spAutoFit/>
          </a:bodyPr>
          <a:lstStyle/>
          <a:p>
            <a:r>
              <a:rPr lang="nl-NL" sz="1800" b="1" dirty="0">
                <a:latin typeface="Consolas" panose="020B0609020204030204" pitchFamily="49" charset="0"/>
              </a:rPr>
              <a:t>GET /selectie/</a:t>
            </a:r>
            <a:r>
              <a:rPr lang="nl-NL" sz="1800" b="1" dirty="0" err="1">
                <a:latin typeface="Consolas" panose="020B0609020204030204" pitchFamily="49" charset="0"/>
              </a:rPr>
              <a:t>api</a:t>
            </a:r>
            <a:r>
              <a:rPr lang="nl-NL" sz="1800" b="1" dirty="0">
                <a:latin typeface="Consolas" panose="020B0609020204030204" pitchFamily="49" charset="0"/>
              </a:rPr>
              <a:t>/v1/resultaten/3ab58</a:t>
            </a:r>
          </a:p>
          <a:p>
            <a:r>
              <a:rPr lang="nl-NL" sz="1800" dirty="0">
                <a:latin typeface="Consolas" panose="020B0609020204030204" pitchFamily="49" charset="0"/>
              </a:rPr>
              <a:t>{</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"waardering": "vernietigen",</a:t>
            </a:r>
          </a:p>
          <a:p>
            <a:r>
              <a:rPr lang="nl-NL" sz="1800" dirty="0">
                <a:solidFill>
                  <a:schemeClr val="accent5"/>
                </a:solidFill>
                <a:latin typeface="Consolas" panose="020B0609020204030204" pitchFamily="49" charset="0"/>
              </a:rPr>
              <a:t>  "archiefactietermijn": "P10Y",</a:t>
            </a:r>
          </a:p>
          <a:p>
            <a:r>
              <a:rPr lang="nl-NL" sz="1800" dirty="0">
                <a:solidFill>
                  <a:schemeClr val="accent5"/>
                </a:solidFill>
                <a:latin typeface="Consolas" panose="020B0609020204030204" pitchFamily="49" charset="0"/>
              </a:rPr>
              <a:t>  "procestermijn": "nihil",</a:t>
            </a:r>
          </a:p>
          <a:p>
            <a:r>
              <a:rPr lang="nl-NL" sz="1800" dirty="0">
                <a:solidFill>
                  <a:schemeClr val="bg1">
                    <a:lumMod val="50000"/>
                  </a:schemeClr>
                </a:solidFill>
                <a:latin typeface="Consolas" panose="020B0609020204030204" pitchFamily="49" charset="0"/>
              </a:rPr>
              <a:t>  …</a:t>
            </a:r>
          </a:p>
          <a:p>
            <a:r>
              <a:rPr lang="nl-NL" sz="1800" dirty="0">
                <a:latin typeface="Consolas" panose="020B0609020204030204" pitchFamily="49" charset="0"/>
              </a:rPr>
              <a:t>}</a:t>
            </a:r>
          </a:p>
          <a:p>
            <a:endParaRPr lang="nl-NL" sz="1800" dirty="0">
              <a:latin typeface="Consolas" panose="020B0609020204030204" pitchFamily="49" charset="0"/>
            </a:endParaRPr>
          </a:p>
        </p:txBody>
      </p:sp>
      <p:sp>
        <p:nvSpPr>
          <p:cNvPr id="13" name="Tekstvak 12">
            <a:extLst>
              <a:ext uri="{FF2B5EF4-FFF2-40B4-BE49-F238E27FC236}">
                <a16:creationId xmlns:a16="http://schemas.microsoft.com/office/drawing/2014/main" id="{C4B11315-E13B-47B0-BFBE-1DFFFD159B05}"/>
              </a:ext>
            </a:extLst>
          </p:cNvPr>
          <p:cNvSpPr txBox="1"/>
          <p:nvPr/>
        </p:nvSpPr>
        <p:spPr>
          <a:xfrm>
            <a:off x="6417733" y="2384699"/>
            <a:ext cx="5337733" cy="4524315"/>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ztc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/v1/resultaattypen/66f8d</a:t>
            </a:r>
          </a:p>
          <a:p>
            <a:r>
              <a:rPr lang="nl-NL" sz="1800" dirty="0">
                <a:latin typeface="Consolas" panose="020B0609020204030204" pitchFamily="49" charset="0"/>
              </a:rPr>
              <a:t>{</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p>
          <a:p>
            <a:r>
              <a:rPr lang="nl-NL" sz="1800" dirty="0">
                <a:solidFill>
                  <a:schemeClr val="accent5"/>
                </a:solidFill>
                <a:latin typeface="Consolas" panose="020B0609020204030204" pitchFamily="49" charset="0"/>
              </a:rPr>
              <a:t>  "archiefactietermijn": "P10Y",</a:t>
            </a:r>
          </a:p>
          <a:p>
            <a:r>
              <a:rPr lang="nl-NL" sz="1800" dirty="0">
                <a:solidFill>
                  <a:schemeClr val="accent5"/>
                </a:solidFill>
                <a:latin typeface="Consolas" panose="020B0609020204030204" pitchFamily="49" charset="0"/>
              </a:rPr>
              <a:t>  "</a:t>
            </a:r>
            <a:r>
              <a:rPr lang="nl-NL" sz="1800" dirty="0" err="1">
                <a:solidFill>
                  <a:schemeClr val="accent5"/>
                </a:solidFill>
                <a:latin typeface="Consolas" panose="020B0609020204030204" pitchFamily="49" charset="0"/>
              </a:rPr>
              <a:t>brondatumArchiefprocedure</a:t>
            </a:r>
            <a:r>
              <a:rPr lang="nl-NL" sz="1800" dirty="0">
                <a:solidFill>
                  <a:schemeClr val="accent5"/>
                </a:solidFill>
                <a:latin typeface="Consolas" panose="020B0609020204030204" pitchFamily="49" charset="0"/>
              </a:rPr>
              <a:t>": </a:t>
            </a:r>
          </a:p>
          <a:p>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"afleidingswijze": "afgehandeld",</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"datumkenmerk":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"objecttype":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"registratie":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"procestermijn":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latin typeface="Consolas" panose="020B0609020204030204" pitchFamily="49" charset="0"/>
              </a:rPr>
              <a:t>  }</a:t>
            </a:r>
          </a:p>
          <a:p>
            <a:r>
              <a:rPr lang="nl-NL" sz="1800" dirty="0">
                <a:latin typeface="Consolas" panose="020B0609020204030204" pitchFamily="49" charset="0"/>
              </a:rPr>
              <a:t>}</a:t>
            </a:r>
          </a:p>
          <a:p>
            <a:endParaRPr lang="nl-NL" sz="1800" dirty="0">
              <a:latin typeface="Consolas" panose="020B0609020204030204" pitchFamily="49" charset="0"/>
            </a:endParaRPr>
          </a:p>
        </p:txBody>
      </p:sp>
      <p:sp>
        <p:nvSpPr>
          <p:cNvPr id="14" name="TextShape 33">
            <a:extLst>
              <a:ext uri="{FF2B5EF4-FFF2-40B4-BE49-F238E27FC236}">
                <a16:creationId xmlns:a16="http://schemas.microsoft.com/office/drawing/2014/main" id="{0402547B-8FE1-430A-A26A-AF210DEDAC61}"/>
              </a:ext>
            </a:extLst>
          </p:cNvPr>
          <p:cNvSpPr txBox="1"/>
          <p:nvPr/>
        </p:nvSpPr>
        <p:spPr>
          <a:xfrm>
            <a:off x="1078800" y="1800000"/>
            <a:ext cx="2926080" cy="367878"/>
          </a:xfrm>
          <a:prstGeom prst="rect">
            <a:avLst/>
          </a:prstGeom>
          <a:noFill/>
          <a:ln>
            <a:noFill/>
          </a:ln>
        </p:spPr>
        <p:txBody>
          <a:bodyPr wrap="square" lIns="90000" tIns="45000" rIns="90000" bIns="45000">
            <a:spAutoFit/>
          </a:bodyPr>
          <a:lstStyle/>
          <a:p>
            <a:r>
              <a:rPr lang="en-US" sz="1800" b="0" i="1" strike="noStrike" spc="-1" dirty="0" err="1">
                <a:latin typeface="Arial"/>
              </a:rPr>
              <a:t>Selectielijst</a:t>
            </a:r>
            <a:r>
              <a:rPr lang="en-US" sz="1800" i="1" spc="-1" dirty="0">
                <a:latin typeface="Arial"/>
              </a:rPr>
              <a:t> </a:t>
            </a:r>
            <a:r>
              <a:rPr lang="en-US" sz="1800" b="0" i="1" strike="noStrike" spc="-1" dirty="0">
                <a:latin typeface="Arial"/>
              </a:rPr>
              <a:t>API</a:t>
            </a:r>
          </a:p>
        </p:txBody>
      </p:sp>
      <p:sp>
        <p:nvSpPr>
          <p:cNvPr id="15" name="TextShape 41">
            <a:extLst>
              <a:ext uri="{FF2B5EF4-FFF2-40B4-BE49-F238E27FC236}">
                <a16:creationId xmlns:a16="http://schemas.microsoft.com/office/drawing/2014/main" id="{002F37CC-6CAC-47F2-8CE4-DB9D42B8600B}"/>
              </a:ext>
            </a:extLst>
          </p:cNvPr>
          <p:cNvSpPr txBox="1"/>
          <p:nvPr/>
        </p:nvSpPr>
        <p:spPr>
          <a:xfrm>
            <a:off x="6355080" y="1800000"/>
            <a:ext cx="2526370" cy="367878"/>
          </a:xfrm>
          <a:prstGeom prst="rect">
            <a:avLst/>
          </a:prstGeom>
          <a:noFill/>
          <a:ln>
            <a:noFill/>
          </a:ln>
        </p:spPr>
        <p:txBody>
          <a:bodyPr wrap="square" lIns="90000" tIns="45000" rIns="90000" bIns="45000">
            <a:spAutoFit/>
          </a:bodyPr>
          <a:lstStyle/>
          <a:p>
            <a:r>
              <a:rPr lang="en-US" sz="1800" i="1" spc="-1" dirty="0">
                <a:latin typeface="Arial"/>
              </a:rPr>
              <a:t>(</a:t>
            </a:r>
            <a:r>
              <a:rPr lang="en-US" sz="1800" i="1" spc="-1" dirty="0" err="1">
                <a:latin typeface="Arial"/>
              </a:rPr>
              <a:t>Zaaktype</a:t>
            </a:r>
            <a:r>
              <a:rPr lang="en-US" sz="1800" i="1" spc="-1" dirty="0">
                <a:latin typeface="Arial"/>
              </a:rPr>
              <a:t>)</a:t>
            </a:r>
            <a:r>
              <a:rPr lang="en-US" sz="1800" i="1" spc="-1" dirty="0" err="1">
                <a:latin typeface="Arial"/>
              </a:rPr>
              <a:t>catalogi</a:t>
            </a:r>
            <a:r>
              <a:rPr lang="en-US" sz="1800" i="1" spc="-1" dirty="0">
                <a:latin typeface="Arial"/>
              </a:rPr>
              <a:t> API</a:t>
            </a:r>
          </a:p>
        </p:txBody>
      </p:sp>
      <p:cxnSp>
        <p:nvCxnSpPr>
          <p:cNvPr id="16" name="Rechte verbindingslijn met pijl 15">
            <a:extLst>
              <a:ext uri="{FF2B5EF4-FFF2-40B4-BE49-F238E27FC236}">
                <a16:creationId xmlns:a16="http://schemas.microsoft.com/office/drawing/2014/main" id="{F898D834-CD07-446A-9D15-84B36FE831CA}"/>
              </a:ext>
            </a:extLst>
          </p:cNvPr>
          <p:cNvCxnSpPr>
            <a:cxnSpLocks/>
          </p:cNvCxnSpPr>
          <p:nvPr/>
        </p:nvCxnSpPr>
        <p:spPr>
          <a:xfrm flipV="1">
            <a:off x="5034957" y="3400697"/>
            <a:ext cx="1576155" cy="2"/>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cxnSp>
        <p:nvCxnSpPr>
          <p:cNvPr id="18" name="Rechte verbindingslijn met pijl 17">
            <a:extLst>
              <a:ext uri="{FF2B5EF4-FFF2-40B4-BE49-F238E27FC236}">
                <a16:creationId xmlns:a16="http://schemas.microsoft.com/office/drawing/2014/main" id="{18218D35-7209-43C7-BB92-3871F39C321D}"/>
              </a:ext>
            </a:extLst>
          </p:cNvPr>
          <p:cNvCxnSpPr>
            <a:cxnSpLocks/>
          </p:cNvCxnSpPr>
          <p:nvPr/>
        </p:nvCxnSpPr>
        <p:spPr>
          <a:xfrm>
            <a:off x="5307922" y="3677362"/>
            <a:ext cx="1303190" cy="0"/>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cxnSp>
        <p:nvCxnSpPr>
          <p:cNvPr id="20" name="Rechte verbindingslijn met pijl 19">
            <a:extLst>
              <a:ext uri="{FF2B5EF4-FFF2-40B4-BE49-F238E27FC236}">
                <a16:creationId xmlns:a16="http://schemas.microsoft.com/office/drawing/2014/main" id="{646601C7-1DE7-4D5A-991C-76DC34B20077}"/>
              </a:ext>
            </a:extLst>
          </p:cNvPr>
          <p:cNvCxnSpPr>
            <a:cxnSpLocks/>
          </p:cNvCxnSpPr>
          <p:nvPr/>
        </p:nvCxnSpPr>
        <p:spPr>
          <a:xfrm>
            <a:off x="4656327" y="3939490"/>
            <a:ext cx="2219961" cy="577646"/>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25" name="Tekstvak 24">
            <a:extLst>
              <a:ext uri="{FF2B5EF4-FFF2-40B4-BE49-F238E27FC236}">
                <a16:creationId xmlns:a16="http://schemas.microsoft.com/office/drawing/2014/main" id="{E8E56C12-7700-4556-9FEA-4F8BBC89156C}"/>
              </a:ext>
            </a:extLst>
          </p:cNvPr>
          <p:cNvSpPr txBox="1"/>
          <p:nvPr/>
        </p:nvSpPr>
        <p:spPr>
          <a:xfrm>
            <a:off x="1638980" y="4270088"/>
            <a:ext cx="4621779" cy="646331"/>
          </a:xfrm>
          <a:prstGeom prst="rect">
            <a:avLst/>
          </a:prstGeom>
          <a:noFill/>
        </p:spPr>
        <p:txBody>
          <a:bodyPr wrap="square" rtlCol="0">
            <a:spAutoFit/>
          </a:bodyPr>
          <a:lstStyle/>
          <a:p>
            <a:pPr algn="r"/>
            <a:r>
              <a:rPr lang="nl-NL" sz="1800" dirty="0">
                <a:latin typeface="+mj-lt"/>
              </a:rPr>
              <a:t>0 dagen, dus…</a:t>
            </a:r>
          </a:p>
          <a:p>
            <a:pPr algn="r"/>
            <a:r>
              <a:rPr lang="nl-NL" sz="1800" dirty="0">
                <a:latin typeface="+mj-lt"/>
              </a:rPr>
              <a:t>wanneer de zaak is afgehandeld</a:t>
            </a:r>
          </a:p>
        </p:txBody>
      </p:sp>
    </p:spTree>
    <p:extLst>
      <p:ext uri="{BB962C8B-B14F-4D97-AF65-F5344CB8AC3E}">
        <p14:creationId xmlns:p14="http://schemas.microsoft.com/office/powerpoint/2010/main" val="1146070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5" grpId="0"/>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23484EA-84F4-49CF-BB62-C739A0B77F58}"/>
              </a:ext>
            </a:extLst>
          </p:cNvPr>
          <p:cNvSpPr>
            <a:spLocks noGrp="1"/>
          </p:cNvSpPr>
          <p:nvPr>
            <p:ph type="title"/>
          </p:nvPr>
        </p:nvSpPr>
        <p:spPr/>
        <p:txBody>
          <a:bodyPr/>
          <a:lstStyle/>
          <a:p>
            <a:r>
              <a:rPr lang="nl-NL" dirty="0"/>
              <a:t>Bewaartermijn bepalen</a:t>
            </a:r>
          </a:p>
        </p:txBody>
      </p:sp>
      <p:sp>
        <p:nvSpPr>
          <p:cNvPr id="7" name="Tekstvak 6">
            <a:extLst>
              <a:ext uri="{FF2B5EF4-FFF2-40B4-BE49-F238E27FC236}">
                <a16:creationId xmlns:a16="http://schemas.microsoft.com/office/drawing/2014/main" id="{243F24D7-20FC-4967-B880-45F24F76131C}"/>
              </a:ext>
            </a:extLst>
          </p:cNvPr>
          <p:cNvSpPr txBox="1"/>
          <p:nvPr/>
        </p:nvSpPr>
        <p:spPr>
          <a:xfrm>
            <a:off x="1080000" y="2384699"/>
            <a:ext cx="5337733" cy="4524315"/>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ztc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/v1/resultaattypen/66f8d</a:t>
            </a:r>
          </a:p>
          <a:p>
            <a:r>
              <a:rPr lang="nl-NL" sz="1800" dirty="0">
                <a:latin typeface="Consolas" panose="020B0609020204030204" pitchFamily="49" charset="0"/>
              </a:rPr>
              <a:t>{</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p>
          <a:p>
            <a:r>
              <a:rPr lang="nl-NL" sz="1800" dirty="0">
                <a:solidFill>
                  <a:schemeClr val="accent5"/>
                </a:solidFill>
                <a:latin typeface="Consolas" panose="020B0609020204030204" pitchFamily="49" charset="0"/>
              </a:rPr>
              <a:t>  "archiefactietermijn": "P10Y",</a:t>
            </a:r>
          </a:p>
          <a:p>
            <a:r>
              <a:rPr lang="nl-NL" sz="1800" dirty="0">
                <a:solidFill>
                  <a:schemeClr val="accent5"/>
                </a:solidFill>
                <a:latin typeface="Consolas" panose="020B0609020204030204" pitchFamily="49" charset="0"/>
              </a:rPr>
              <a:t>  "</a:t>
            </a:r>
            <a:r>
              <a:rPr lang="nl-NL" sz="1800" dirty="0" err="1">
                <a:solidFill>
                  <a:schemeClr val="accent5"/>
                </a:solidFill>
                <a:latin typeface="Consolas" panose="020B0609020204030204" pitchFamily="49" charset="0"/>
              </a:rPr>
              <a:t>brondatumArchiefprocedure</a:t>
            </a:r>
            <a:r>
              <a:rPr lang="nl-NL" sz="1800" dirty="0">
                <a:solidFill>
                  <a:schemeClr val="accent5"/>
                </a:solidFill>
                <a:latin typeface="Consolas" panose="020B0609020204030204" pitchFamily="49" charset="0"/>
              </a:rPr>
              <a:t>": </a:t>
            </a:r>
          </a:p>
          <a:p>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"afleidingswijze": "afgehandeld",</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"datumkenmerk":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"objecttype":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"registratie":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"procestermijn":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latin typeface="Consolas" panose="020B0609020204030204" pitchFamily="49" charset="0"/>
              </a:rPr>
              <a:t>  }</a:t>
            </a:r>
          </a:p>
          <a:p>
            <a:r>
              <a:rPr lang="nl-NL" sz="1800" dirty="0">
                <a:latin typeface="Consolas" panose="020B0609020204030204" pitchFamily="49" charset="0"/>
              </a:rPr>
              <a:t>}</a:t>
            </a:r>
          </a:p>
          <a:p>
            <a:endParaRPr lang="nl-NL" sz="1800" dirty="0">
              <a:latin typeface="Consolas" panose="020B0609020204030204" pitchFamily="49" charset="0"/>
            </a:endParaRPr>
          </a:p>
        </p:txBody>
      </p:sp>
      <p:sp>
        <p:nvSpPr>
          <p:cNvPr id="8" name="Tekstvak 7">
            <a:extLst>
              <a:ext uri="{FF2B5EF4-FFF2-40B4-BE49-F238E27FC236}">
                <a16:creationId xmlns:a16="http://schemas.microsoft.com/office/drawing/2014/main" id="{E8C2BB47-C6BA-4E69-9C43-4D1DD2B3C21B}"/>
              </a:ext>
            </a:extLst>
          </p:cNvPr>
          <p:cNvSpPr txBox="1"/>
          <p:nvPr/>
        </p:nvSpPr>
        <p:spPr>
          <a:xfrm>
            <a:off x="6417733" y="2384699"/>
            <a:ext cx="5337733" cy="2585323"/>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zrc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/v1/zaken/8f12a</a:t>
            </a:r>
          </a:p>
          <a:p>
            <a:r>
              <a:rPr lang="nl-NL" sz="1800" dirty="0">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"einddatum": “2010-01-01",</a:t>
            </a:r>
            <a:endParaRPr lang="nl-NL" sz="1800" dirty="0">
              <a:latin typeface="Consolas" panose="020B0609020204030204" pitchFamily="49" charset="0"/>
            </a:endParaRPr>
          </a:p>
          <a:p>
            <a:r>
              <a:rPr lang="nl-NL" sz="1800" dirty="0">
                <a:solidFill>
                  <a:schemeClr val="accent5"/>
                </a:solidFill>
                <a:latin typeface="Consolas" panose="020B0609020204030204" pitchFamily="49" charset="0"/>
              </a:rPr>
              <a:t>  "archiefactiedatum": “2020-01-01",</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"archiefstatus": "</a:t>
            </a:r>
            <a:r>
              <a:rPr lang="nl-NL" sz="1800" dirty="0" err="1">
                <a:solidFill>
                  <a:schemeClr val="bg1">
                    <a:lumMod val="50000"/>
                  </a:schemeClr>
                </a:solidFill>
                <a:latin typeface="Consolas" panose="020B0609020204030204" pitchFamily="49" charset="0"/>
              </a:rPr>
              <a:t>nog_te_archiveren</a:t>
            </a:r>
            <a:r>
              <a:rPr lang="nl-NL" sz="1800" dirty="0">
                <a:solidFill>
                  <a:schemeClr val="bg1">
                    <a:lumMod val="50000"/>
                  </a:schemeClr>
                </a:solidFill>
                <a:latin typeface="Consolas" panose="020B0609020204030204" pitchFamily="49" charset="0"/>
              </a:rPr>
              <a:t>",</a:t>
            </a:r>
          </a:p>
          <a:p>
            <a:r>
              <a:rPr lang="nl-NL" sz="1800" dirty="0">
                <a:latin typeface="Consolas" panose="020B0609020204030204" pitchFamily="49" charset="0"/>
              </a:rPr>
              <a:t>}</a:t>
            </a:r>
          </a:p>
          <a:p>
            <a:endParaRPr lang="nl-NL" sz="1800" dirty="0">
              <a:latin typeface="Consolas" panose="020B0609020204030204" pitchFamily="49" charset="0"/>
            </a:endParaRPr>
          </a:p>
        </p:txBody>
      </p:sp>
      <p:cxnSp>
        <p:nvCxnSpPr>
          <p:cNvPr id="3" name="Rechte verbindingslijn met pijl 2">
            <a:extLst>
              <a:ext uri="{FF2B5EF4-FFF2-40B4-BE49-F238E27FC236}">
                <a16:creationId xmlns:a16="http://schemas.microsoft.com/office/drawing/2014/main" id="{290A496D-ADE9-4999-AF5F-64CDEA1C8892}"/>
              </a:ext>
            </a:extLst>
          </p:cNvPr>
          <p:cNvCxnSpPr>
            <a:cxnSpLocks/>
          </p:cNvCxnSpPr>
          <p:nvPr/>
        </p:nvCxnSpPr>
        <p:spPr>
          <a:xfrm flipV="1">
            <a:off x="5757333" y="3400698"/>
            <a:ext cx="889000" cy="1"/>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nvGrpSpPr>
          <p:cNvPr id="45" name="Groep 44">
            <a:extLst>
              <a:ext uri="{FF2B5EF4-FFF2-40B4-BE49-F238E27FC236}">
                <a16:creationId xmlns:a16="http://schemas.microsoft.com/office/drawing/2014/main" id="{97392123-F34D-4064-A02D-F8A8398EE88E}"/>
              </a:ext>
            </a:extLst>
          </p:cNvPr>
          <p:cNvGrpSpPr/>
          <p:nvPr/>
        </p:nvGrpSpPr>
        <p:grpSpPr>
          <a:xfrm>
            <a:off x="10506930" y="3586984"/>
            <a:ext cx="1248536" cy="461665"/>
            <a:chOff x="10506930" y="3081886"/>
            <a:chExt cx="1248536" cy="461665"/>
          </a:xfrm>
        </p:grpSpPr>
        <p:cxnSp>
          <p:nvCxnSpPr>
            <p:cNvPr id="25" name="Verbindingslijn: gebogen 24">
              <a:extLst>
                <a:ext uri="{FF2B5EF4-FFF2-40B4-BE49-F238E27FC236}">
                  <a16:creationId xmlns:a16="http://schemas.microsoft.com/office/drawing/2014/main" id="{D4E49603-13B8-432C-8D39-097E8F8229DF}"/>
                </a:ext>
              </a:extLst>
            </p:cNvPr>
            <p:cNvCxnSpPr>
              <a:cxnSpLocks/>
            </p:cNvCxnSpPr>
            <p:nvPr/>
          </p:nvCxnSpPr>
          <p:spPr>
            <a:xfrm>
              <a:off x="10506930" y="3171822"/>
              <a:ext cx="606270" cy="281794"/>
            </a:xfrm>
            <a:prstGeom prst="bentConnector3">
              <a:avLst>
                <a:gd name="adj1" fmla="val 141365"/>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39" name="Tekstvak 38">
              <a:extLst>
                <a:ext uri="{FF2B5EF4-FFF2-40B4-BE49-F238E27FC236}">
                  <a16:creationId xmlns:a16="http://schemas.microsoft.com/office/drawing/2014/main" id="{9FD324E3-9CA9-43C3-BBCF-7BFC1600BFBD}"/>
                </a:ext>
              </a:extLst>
            </p:cNvPr>
            <p:cNvSpPr txBox="1"/>
            <p:nvPr/>
          </p:nvSpPr>
          <p:spPr>
            <a:xfrm>
              <a:off x="11380042" y="3081886"/>
              <a:ext cx="375424" cy="461665"/>
            </a:xfrm>
            <a:prstGeom prst="rect">
              <a:avLst/>
            </a:prstGeom>
            <a:noFill/>
          </p:spPr>
          <p:txBody>
            <a:bodyPr wrap="none" rtlCol="0">
              <a:spAutoFit/>
            </a:bodyPr>
            <a:lstStyle/>
            <a:p>
              <a:r>
                <a:rPr lang="nl-NL" dirty="0"/>
                <a:t>is</a:t>
              </a:r>
            </a:p>
          </p:txBody>
        </p:sp>
      </p:grpSp>
      <p:grpSp>
        <p:nvGrpSpPr>
          <p:cNvPr id="44" name="Groep 43">
            <a:extLst>
              <a:ext uri="{FF2B5EF4-FFF2-40B4-BE49-F238E27FC236}">
                <a16:creationId xmlns:a16="http://schemas.microsoft.com/office/drawing/2014/main" id="{C053A0C7-617C-4121-B110-EAF0B70B8CD0}"/>
              </a:ext>
            </a:extLst>
          </p:cNvPr>
          <p:cNvGrpSpPr/>
          <p:nvPr/>
        </p:nvGrpSpPr>
        <p:grpSpPr>
          <a:xfrm>
            <a:off x="5372099" y="3586984"/>
            <a:ext cx="1274234" cy="461665"/>
            <a:chOff x="5372099" y="3081886"/>
            <a:chExt cx="1274234" cy="461665"/>
          </a:xfrm>
        </p:grpSpPr>
        <p:cxnSp>
          <p:nvCxnSpPr>
            <p:cNvPr id="9" name="Rechte verbindingslijn met pijl 8">
              <a:extLst>
                <a:ext uri="{FF2B5EF4-FFF2-40B4-BE49-F238E27FC236}">
                  <a16:creationId xmlns:a16="http://schemas.microsoft.com/office/drawing/2014/main" id="{33FF2279-746E-44E3-93C3-F0A9EDF3719B}"/>
                </a:ext>
              </a:extLst>
            </p:cNvPr>
            <p:cNvCxnSpPr>
              <a:cxnSpLocks/>
            </p:cNvCxnSpPr>
            <p:nvPr/>
          </p:nvCxnSpPr>
          <p:spPr>
            <a:xfrm>
              <a:off x="5372099" y="3172262"/>
              <a:ext cx="1274234" cy="0"/>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40" name="Tekstvak 39">
              <a:extLst>
                <a:ext uri="{FF2B5EF4-FFF2-40B4-BE49-F238E27FC236}">
                  <a16:creationId xmlns:a16="http://schemas.microsoft.com/office/drawing/2014/main" id="{09649B68-4A58-4464-83CA-01423C8E93EC}"/>
                </a:ext>
              </a:extLst>
            </p:cNvPr>
            <p:cNvSpPr txBox="1"/>
            <p:nvPr/>
          </p:nvSpPr>
          <p:spPr>
            <a:xfrm>
              <a:off x="5585082" y="3081886"/>
              <a:ext cx="699230" cy="461665"/>
            </a:xfrm>
            <a:prstGeom prst="rect">
              <a:avLst/>
            </a:prstGeom>
            <a:noFill/>
          </p:spPr>
          <p:txBody>
            <a:bodyPr wrap="none" rtlCol="0">
              <a:spAutoFit/>
            </a:bodyPr>
            <a:lstStyle/>
            <a:p>
              <a:r>
                <a:rPr lang="nl-NL" dirty="0"/>
                <a:t>plus</a:t>
              </a:r>
            </a:p>
          </p:txBody>
        </p:sp>
      </p:grpSp>
      <p:grpSp>
        <p:nvGrpSpPr>
          <p:cNvPr id="47" name="Groep 46">
            <a:extLst>
              <a:ext uri="{FF2B5EF4-FFF2-40B4-BE49-F238E27FC236}">
                <a16:creationId xmlns:a16="http://schemas.microsoft.com/office/drawing/2014/main" id="{EA8817D5-8255-4988-B050-DEE0E0B03F0B}"/>
              </a:ext>
            </a:extLst>
          </p:cNvPr>
          <p:cNvGrpSpPr/>
          <p:nvPr/>
        </p:nvGrpSpPr>
        <p:grpSpPr>
          <a:xfrm>
            <a:off x="1445754" y="3740667"/>
            <a:ext cx="5350700" cy="1034922"/>
            <a:chOff x="1445754" y="3740667"/>
            <a:chExt cx="5350700" cy="1034922"/>
          </a:xfrm>
        </p:grpSpPr>
        <p:sp>
          <p:nvSpPr>
            <p:cNvPr id="41" name="Ovaal 40">
              <a:extLst>
                <a:ext uri="{FF2B5EF4-FFF2-40B4-BE49-F238E27FC236}">
                  <a16:creationId xmlns:a16="http://schemas.microsoft.com/office/drawing/2014/main" id="{0015E80D-49DB-4828-BA62-6F10264371F9}"/>
                </a:ext>
              </a:extLst>
            </p:cNvPr>
            <p:cNvSpPr/>
            <p:nvPr/>
          </p:nvSpPr>
          <p:spPr>
            <a:xfrm>
              <a:off x="1445754" y="4186509"/>
              <a:ext cx="4701697" cy="589080"/>
            </a:xfrm>
            <a:prstGeom prst="ellipse">
              <a:avLst/>
            </a:prstGeom>
            <a:noFill/>
            <a:ln w="38100">
              <a:solidFill>
                <a:srgbClr val="33AA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2" name="Rechte verbindingslijn met pijl 41">
              <a:extLst>
                <a:ext uri="{FF2B5EF4-FFF2-40B4-BE49-F238E27FC236}">
                  <a16:creationId xmlns:a16="http://schemas.microsoft.com/office/drawing/2014/main" id="{522C42C2-5F08-42AD-9520-3AE821D8A656}"/>
                </a:ext>
              </a:extLst>
            </p:cNvPr>
            <p:cNvCxnSpPr>
              <a:cxnSpLocks/>
            </p:cNvCxnSpPr>
            <p:nvPr/>
          </p:nvCxnSpPr>
          <p:spPr>
            <a:xfrm flipV="1">
              <a:off x="6009216" y="3740667"/>
              <a:ext cx="787238" cy="660593"/>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TextShape 33">
            <a:extLst>
              <a:ext uri="{FF2B5EF4-FFF2-40B4-BE49-F238E27FC236}">
                <a16:creationId xmlns:a16="http://schemas.microsoft.com/office/drawing/2014/main" id="{313598D1-28EF-47A8-ACBA-7E5E4BB2BB10}"/>
              </a:ext>
            </a:extLst>
          </p:cNvPr>
          <p:cNvSpPr txBox="1"/>
          <p:nvPr/>
        </p:nvSpPr>
        <p:spPr>
          <a:xfrm>
            <a:off x="1078800" y="1800000"/>
            <a:ext cx="3755750" cy="367878"/>
          </a:xfrm>
          <a:prstGeom prst="rect">
            <a:avLst/>
          </a:prstGeom>
          <a:noFill/>
          <a:ln>
            <a:noFill/>
          </a:ln>
        </p:spPr>
        <p:txBody>
          <a:bodyPr wrap="square" lIns="90000" tIns="45000" rIns="90000" bIns="45000">
            <a:spAutoFit/>
          </a:bodyPr>
          <a:lstStyle/>
          <a:p>
            <a:r>
              <a:rPr lang="en-US" sz="1800" i="1" spc="-1" dirty="0">
                <a:latin typeface="Arial"/>
              </a:rPr>
              <a:t>(</a:t>
            </a:r>
            <a:r>
              <a:rPr lang="en-US" sz="1800" i="1" spc="-1" dirty="0" err="1">
                <a:latin typeface="Arial"/>
              </a:rPr>
              <a:t>Zaaktype</a:t>
            </a:r>
            <a:r>
              <a:rPr lang="en-US" sz="1800" i="1" spc="-1" dirty="0">
                <a:latin typeface="Arial"/>
              </a:rPr>
              <a:t>)</a:t>
            </a:r>
            <a:r>
              <a:rPr lang="en-US" sz="1800" i="1" spc="-1" dirty="0" err="1">
                <a:latin typeface="Arial"/>
              </a:rPr>
              <a:t>catalogi</a:t>
            </a:r>
            <a:r>
              <a:rPr lang="en-US" sz="1800" i="1" spc="-1" dirty="0">
                <a:latin typeface="Arial"/>
              </a:rPr>
              <a:t> </a:t>
            </a:r>
            <a:r>
              <a:rPr lang="en-US" sz="1800" b="0" i="1" strike="noStrike" spc="-1" dirty="0">
                <a:latin typeface="Arial"/>
              </a:rPr>
              <a:t>API</a:t>
            </a:r>
          </a:p>
        </p:txBody>
      </p:sp>
      <p:sp>
        <p:nvSpPr>
          <p:cNvPr id="17" name="TextShape 41">
            <a:extLst>
              <a:ext uri="{FF2B5EF4-FFF2-40B4-BE49-F238E27FC236}">
                <a16:creationId xmlns:a16="http://schemas.microsoft.com/office/drawing/2014/main" id="{A0371B05-49F5-4BB1-8705-67D8DC38C57C}"/>
              </a:ext>
            </a:extLst>
          </p:cNvPr>
          <p:cNvSpPr txBox="1"/>
          <p:nvPr/>
        </p:nvSpPr>
        <p:spPr>
          <a:xfrm>
            <a:off x="6355080" y="1800000"/>
            <a:ext cx="1545867" cy="367878"/>
          </a:xfrm>
          <a:prstGeom prst="rect">
            <a:avLst/>
          </a:prstGeom>
          <a:noFill/>
          <a:ln>
            <a:noFill/>
          </a:ln>
        </p:spPr>
        <p:txBody>
          <a:bodyPr wrap="square" lIns="90000" tIns="45000" rIns="90000" bIns="45000">
            <a:spAutoFit/>
          </a:bodyPr>
          <a:lstStyle/>
          <a:p>
            <a:r>
              <a:rPr lang="en-US" sz="1800" b="0" i="1" strike="noStrike" spc="-1" dirty="0" err="1">
                <a:latin typeface="Arial"/>
              </a:rPr>
              <a:t>Zaken</a:t>
            </a:r>
            <a:r>
              <a:rPr lang="en-US" sz="1800" b="0" i="1" strike="noStrike" spc="-1" dirty="0">
                <a:latin typeface="Arial"/>
              </a:rPr>
              <a:t> API</a:t>
            </a:r>
          </a:p>
        </p:txBody>
      </p:sp>
    </p:spTree>
    <p:extLst>
      <p:ext uri="{BB962C8B-B14F-4D97-AF65-F5344CB8AC3E}">
        <p14:creationId xmlns:p14="http://schemas.microsoft.com/office/powerpoint/2010/main" val="294251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23484EA-84F4-49CF-BB62-C739A0B77F58}"/>
              </a:ext>
            </a:extLst>
          </p:cNvPr>
          <p:cNvSpPr>
            <a:spLocks noGrp="1"/>
          </p:cNvSpPr>
          <p:nvPr>
            <p:ph type="title"/>
          </p:nvPr>
        </p:nvSpPr>
        <p:spPr/>
        <p:txBody>
          <a:bodyPr/>
          <a:lstStyle/>
          <a:p>
            <a:r>
              <a:rPr lang="nl-NL" dirty="0"/>
              <a:t>Bewaartermijn bepalen</a:t>
            </a:r>
          </a:p>
        </p:txBody>
      </p:sp>
      <p:sp>
        <p:nvSpPr>
          <p:cNvPr id="7" name="Tekstvak 6">
            <a:extLst>
              <a:ext uri="{FF2B5EF4-FFF2-40B4-BE49-F238E27FC236}">
                <a16:creationId xmlns:a16="http://schemas.microsoft.com/office/drawing/2014/main" id="{243F24D7-20FC-4967-B880-45F24F76131C}"/>
              </a:ext>
            </a:extLst>
          </p:cNvPr>
          <p:cNvSpPr txBox="1"/>
          <p:nvPr/>
        </p:nvSpPr>
        <p:spPr>
          <a:xfrm>
            <a:off x="1080000" y="2384699"/>
            <a:ext cx="5337733" cy="4524315"/>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ztc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/v1/resultaattypen/66f8d</a:t>
            </a:r>
          </a:p>
          <a:p>
            <a:r>
              <a:rPr lang="nl-NL" sz="1800" dirty="0">
                <a:latin typeface="Consolas" panose="020B0609020204030204" pitchFamily="49" charset="0"/>
              </a:rPr>
              <a:t>{</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p>
          <a:p>
            <a:r>
              <a:rPr lang="nl-NL" sz="1800" dirty="0">
                <a:solidFill>
                  <a:schemeClr val="accent5"/>
                </a:solidFill>
                <a:latin typeface="Consolas" panose="020B0609020204030204" pitchFamily="49" charset="0"/>
              </a:rPr>
              <a:t>  "archiefactietermijn": "P10Y",</a:t>
            </a:r>
          </a:p>
          <a:p>
            <a:r>
              <a:rPr lang="nl-NL" sz="1800" dirty="0">
                <a:solidFill>
                  <a:schemeClr val="accent5"/>
                </a:solidFill>
                <a:latin typeface="Consolas" panose="020B0609020204030204" pitchFamily="49" charset="0"/>
              </a:rPr>
              <a:t>  "</a:t>
            </a:r>
            <a:r>
              <a:rPr lang="nl-NL" sz="1800" dirty="0" err="1">
                <a:solidFill>
                  <a:schemeClr val="accent5"/>
                </a:solidFill>
                <a:latin typeface="Consolas" panose="020B0609020204030204" pitchFamily="49" charset="0"/>
              </a:rPr>
              <a:t>brondatumArchiefprocedure</a:t>
            </a:r>
            <a:r>
              <a:rPr lang="nl-NL" sz="1800" dirty="0">
                <a:solidFill>
                  <a:schemeClr val="accent5"/>
                </a:solidFill>
                <a:latin typeface="Consolas" panose="020B0609020204030204" pitchFamily="49" charset="0"/>
              </a:rPr>
              <a:t>": </a:t>
            </a:r>
          </a:p>
          <a:p>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"afleidingswijze": "afgehandeld",</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"datumkenmerk":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"objecttype":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"registratie":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"procestermijn":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latin typeface="Consolas" panose="020B0609020204030204" pitchFamily="49" charset="0"/>
              </a:rPr>
              <a:t>  }</a:t>
            </a:r>
          </a:p>
          <a:p>
            <a:r>
              <a:rPr lang="nl-NL" sz="1800" dirty="0">
                <a:latin typeface="Consolas" panose="020B0609020204030204" pitchFamily="49" charset="0"/>
              </a:rPr>
              <a:t>}</a:t>
            </a:r>
          </a:p>
          <a:p>
            <a:endParaRPr lang="nl-NL" sz="1800" dirty="0">
              <a:latin typeface="Consolas" panose="020B0609020204030204" pitchFamily="49" charset="0"/>
            </a:endParaRPr>
          </a:p>
        </p:txBody>
      </p:sp>
      <p:sp>
        <p:nvSpPr>
          <p:cNvPr id="8" name="Tekstvak 7">
            <a:extLst>
              <a:ext uri="{FF2B5EF4-FFF2-40B4-BE49-F238E27FC236}">
                <a16:creationId xmlns:a16="http://schemas.microsoft.com/office/drawing/2014/main" id="{E8C2BB47-C6BA-4E69-9C43-4D1DD2B3C21B}"/>
              </a:ext>
            </a:extLst>
          </p:cNvPr>
          <p:cNvSpPr txBox="1"/>
          <p:nvPr/>
        </p:nvSpPr>
        <p:spPr>
          <a:xfrm>
            <a:off x="6417733" y="2384699"/>
            <a:ext cx="5337733" cy="2585323"/>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zrc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/v1/zaken/8f12a</a:t>
            </a:r>
          </a:p>
          <a:p>
            <a:r>
              <a:rPr lang="nl-NL" sz="1800" dirty="0">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"einddatum": “2010-01-01",</a:t>
            </a:r>
            <a:endParaRPr lang="nl-NL" sz="1800" dirty="0">
              <a:latin typeface="Consolas" panose="020B0609020204030204" pitchFamily="49" charset="0"/>
            </a:endParaRPr>
          </a:p>
          <a:p>
            <a:r>
              <a:rPr lang="nl-NL" sz="1800" dirty="0">
                <a:solidFill>
                  <a:schemeClr val="accent5"/>
                </a:solidFill>
                <a:latin typeface="Consolas" panose="020B0609020204030204" pitchFamily="49" charset="0"/>
              </a:rPr>
              <a:t>  "archiefactiedatum": “2020-01-01",</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"archiefstatus": "</a:t>
            </a:r>
            <a:r>
              <a:rPr lang="nl-NL" sz="1800" dirty="0" err="1">
                <a:solidFill>
                  <a:schemeClr val="bg1">
                    <a:lumMod val="50000"/>
                  </a:schemeClr>
                </a:solidFill>
                <a:latin typeface="Consolas" panose="020B0609020204030204" pitchFamily="49" charset="0"/>
              </a:rPr>
              <a:t>nog_te_archiveren</a:t>
            </a:r>
            <a:r>
              <a:rPr lang="nl-NL" sz="1800" dirty="0">
                <a:solidFill>
                  <a:schemeClr val="bg1">
                    <a:lumMod val="50000"/>
                  </a:schemeClr>
                </a:solidFill>
                <a:latin typeface="Consolas" panose="020B0609020204030204" pitchFamily="49" charset="0"/>
              </a:rPr>
              <a:t>",</a:t>
            </a:r>
          </a:p>
          <a:p>
            <a:r>
              <a:rPr lang="nl-NL" sz="1800" dirty="0">
                <a:latin typeface="Consolas" panose="020B0609020204030204" pitchFamily="49" charset="0"/>
              </a:rPr>
              <a:t>}</a:t>
            </a:r>
          </a:p>
          <a:p>
            <a:endParaRPr lang="nl-NL" sz="1800" dirty="0">
              <a:latin typeface="Consolas" panose="020B0609020204030204" pitchFamily="49" charset="0"/>
            </a:endParaRPr>
          </a:p>
        </p:txBody>
      </p:sp>
      <p:cxnSp>
        <p:nvCxnSpPr>
          <p:cNvPr id="3" name="Rechte verbindingslijn met pijl 2">
            <a:extLst>
              <a:ext uri="{FF2B5EF4-FFF2-40B4-BE49-F238E27FC236}">
                <a16:creationId xmlns:a16="http://schemas.microsoft.com/office/drawing/2014/main" id="{290A496D-ADE9-4999-AF5F-64CDEA1C8892}"/>
              </a:ext>
            </a:extLst>
          </p:cNvPr>
          <p:cNvCxnSpPr>
            <a:cxnSpLocks/>
          </p:cNvCxnSpPr>
          <p:nvPr/>
        </p:nvCxnSpPr>
        <p:spPr>
          <a:xfrm flipV="1">
            <a:off x="5757333" y="3400698"/>
            <a:ext cx="889000" cy="1"/>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nvGrpSpPr>
          <p:cNvPr id="45" name="Groep 44">
            <a:extLst>
              <a:ext uri="{FF2B5EF4-FFF2-40B4-BE49-F238E27FC236}">
                <a16:creationId xmlns:a16="http://schemas.microsoft.com/office/drawing/2014/main" id="{97392123-F34D-4064-A02D-F8A8398EE88E}"/>
              </a:ext>
            </a:extLst>
          </p:cNvPr>
          <p:cNvGrpSpPr/>
          <p:nvPr/>
        </p:nvGrpSpPr>
        <p:grpSpPr>
          <a:xfrm>
            <a:off x="10506930" y="3586984"/>
            <a:ext cx="1248536" cy="461665"/>
            <a:chOff x="10506930" y="3081886"/>
            <a:chExt cx="1248536" cy="461665"/>
          </a:xfrm>
        </p:grpSpPr>
        <p:cxnSp>
          <p:nvCxnSpPr>
            <p:cNvPr id="25" name="Verbindingslijn: gebogen 24">
              <a:extLst>
                <a:ext uri="{FF2B5EF4-FFF2-40B4-BE49-F238E27FC236}">
                  <a16:creationId xmlns:a16="http://schemas.microsoft.com/office/drawing/2014/main" id="{D4E49603-13B8-432C-8D39-097E8F8229DF}"/>
                </a:ext>
              </a:extLst>
            </p:cNvPr>
            <p:cNvCxnSpPr>
              <a:cxnSpLocks/>
            </p:cNvCxnSpPr>
            <p:nvPr/>
          </p:nvCxnSpPr>
          <p:spPr>
            <a:xfrm>
              <a:off x="10506930" y="3171822"/>
              <a:ext cx="606270" cy="281794"/>
            </a:xfrm>
            <a:prstGeom prst="bentConnector3">
              <a:avLst>
                <a:gd name="adj1" fmla="val 141365"/>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39" name="Tekstvak 38">
              <a:extLst>
                <a:ext uri="{FF2B5EF4-FFF2-40B4-BE49-F238E27FC236}">
                  <a16:creationId xmlns:a16="http://schemas.microsoft.com/office/drawing/2014/main" id="{9FD324E3-9CA9-43C3-BBCF-7BFC1600BFBD}"/>
                </a:ext>
              </a:extLst>
            </p:cNvPr>
            <p:cNvSpPr txBox="1"/>
            <p:nvPr/>
          </p:nvSpPr>
          <p:spPr>
            <a:xfrm>
              <a:off x="11380042" y="3081886"/>
              <a:ext cx="375424" cy="461665"/>
            </a:xfrm>
            <a:prstGeom prst="rect">
              <a:avLst/>
            </a:prstGeom>
            <a:noFill/>
          </p:spPr>
          <p:txBody>
            <a:bodyPr wrap="none" rtlCol="0">
              <a:spAutoFit/>
            </a:bodyPr>
            <a:lstStyle/>
            <a:p>
              <a:r>
                <a:rPr lang="nl-NL" dirty="0"/>
                <a:t>is</a:t>
              </a:r>
            </a:p>
          </p:txBody>
        </p:sp>
      </p:grpSp>
      <p:grpSp>
        <p:nvGrpSpPr>
          <p:cNvPr id="44" name="Groep 43">
            <a:extLst>
              <a:ext uri="{FF2B5EF4-FFF2-40B4-BE49-F238E27FC236}">
                <a16:creationId xmlns:a16="http://schemas.microsoft.com/office/drawing/2014/main" id="{C053A0C7-617C-4121-B110-EAF0B70B8CD0}"/>
              </a:ext>
            </a:extLst>
          </p:cNvPr>
          <p:cNvGrpSpPr/>
          <p:nvPr/>
        </p:nvGrpSpPr>
        <p:grpSpPr>
          <a:xfrm>
            <a:off x="5372099" y="3586984"/>
            <a:ext cx="1274234" cy="461665"/>
            <a:chOff x="5372099" y="3081886"/>
            <a:chExt cx="1274234" cy="461665"/>
          </a:xfrm>
        </p:grpSpPr>
        <p:cxnSp>
          <p:nvCxnSpPr>
            <p:cNvPr id="9" name="Rechte verbindingslijn met pijl 8">
              <a:extLst>
                <a:ext uri="{FF2B5EF4-FFF2-40B4-BE49-F238E27FC236}">
                  <a16:creationId xmlns:a16="http://schemas.microsoft.com/office/drawing/2014/main" id="{33FF2279-746E-44E3-93C3-F0A9EDF3719B}"/>
                </a:ext>
              </a:extLst>
            </p:cNvPr>
            <p:cNvCxnSpPr>
              <a:cxnSpLocks/>
            </p:cNvCxnSpPr>
            <p:nvPr/>
          </p:nvCxnSpPr>
          <p:spPr>
            <a:xfrm>
              <a:off x="5372099" y="3172262"/>
              <a:ext cx="1274234" cy="0"/>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40" name="Tekstvak 39">
              <a:extLst>
                <a:ext uri="{FF2B5EF4-FFF2-40B4-BE49-F238E27FC236}">
                  <a16:creationId xmlns:a16="http://schemas.microsoft.com/office/drawing/2014/main" id="{09649B68-4A58-4464-83CA-01423C8E93EC}"/>
                </a:ext>
              </a:extLst>
            </p:cNvPr>
            <p:cNvSpPr txBox="1"/>
            <p:nvPr/>
          </p:nvSpPr>
          <p:spPr>
            <a:xfrm>
              <a:off x="5585082" y="3081886"/>
              <a:ext cx="699230" cy="461665"/>
            </a:xfrm>
            <a:prstGeom prst="rect">
              <a:avLst/>
            </a:prstGeom>
            <a:noFill/>
          </p:spPr>
          <p:txBody>
            <a:bodyPr wrap="none" rtlCol="0">
              <a:spAutoFit/>
            </a:bodyPr>
            <a:lstStyle/>
            <a:p>
              <a:r>
                <a:rPr lang="nl-NL" dirty="0"/>
                <a:t>plus</a:t>
              </a:r>
            </a:p>
          </p:txBody>
        </p:sp>
      </p:grpSp>
      <p:grpSp>
        <p:nvGrpSpPr>
          <p:cNvPr id="47" name="Groep 46">
            <a:extLst>
              <a:ext uri="{FF2B5EF4-FFF2-40B4-BE49-F238E27FC236}">
                <a16:creationId xmlns:a16="http://schemas.microsoft.com/office/drawing/2014/main" id="{EA8817D5-8255-4988-B050-DEE0E0B03F0B}"/>
              </a:ext>
            </a:extLst>
          </p:cNvPr>
          <p:cNvGrpSpPr/>
          <p:nvPr/>
        </p:nvGrpSpPr>
        <p:grpSpPr>
          <a:xfrm>
            <a:off x="1445754" y="3740667"/>
            <a:ext cx="5350700" cy="1034922"/>
            <a:chOff x="1445754" y="3740667"/>
            <a:chExt cx="5350700" cy="1034922"/>
          </a:xfrm>
        </p:grpSpPr>
        <p:sp>
          <p:nvSpPr>
            <p:cNvPr id="41" name="Ovaal 40">
              <a:extLst>
                <a:ext uri="{FF2B5EF4-FFF2-40B4-BE49-F238E27FC236}">
                  <a16:creationId xmlns:a16="http://schemas.microsoft.com/office/drawing/2014/main" id="{0015E80D-49DB-4828-BA62-6F10264371F9}"/>
                </a:ext>
              </a:extLst>
            </p:cNvPr>
            <p:cNvSpPr/>
            <p:nvPr/>
          </p:nvSpPr>
          <p:spPr>
            <a:xfrm>
              <a:off x="1445754" y="4186509"/>
              <a:ext cx="4701697" cy="589080"/>
            </a:xfrm>
            <a:prstGeom prst="ellipse">
              <a:avLst/>
            </a:prstGeom>
            <a:noFill/>
            <a:ln w="38100">
              <a:solidFill>
                <a:srgbClr val="33AA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42" name="Rechte verbindingslijn met pijl 41">
              <a:extLst>
                <a:ext uri="{FF2B5EF4-FFF2-40B4-BE49-F238E27FC236}">
                  <a16:creationId xmlns:a16="http://schemas.microsoft.com/office/drawing/2014/main" id="{522C42C2-5F08-42AD-9520-3AE821D8A656}"/>
                </a:ext>
              </a:extLst>
            </p:cNvPr>
            <p:cNvCxnSpPr>
              <a:cxnSpLocks/>
            </p:cNvCxnSpPr>
            <p:nvPr/>
          </p:nvCxnSpPr>
          <p:spPr>
            <a:xfrm flipV="1">
              <a:off x="6009216" y="3740667"/>
              <a:ext cx="787238" cy="660593"/>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TextShape 33">
            <a:extLst>
              <a:ext uri="{FF2B5EF4-FFF2-40B4-BE49-F238E27FC236}">
                <a16:creationId xmlns:a16="http://schemas.microsoft.com/office/drawing/2014/main" id="{313598D1-28EF-47A8-ACBA-7E5E4BB2BB10}"/>
              </a:ext>
            </a:extLst>
          </p:cNvPr>
          <p:cNvSpPr txBox="1"/>
          <p:nvPr/>
        </p:nvSpPr>
        <p:spPr>
          <a:xfrm>
            <a:off x="1078800" y="1800000"/>
            <a:ext cx="3755750" cy="367878"/>
          </a:xfrm>
          <a:prstGeom prst="rect">
            <a:avLst/>
          </a:prstGeom>
          <a:noFill/>
          <a:ln>
            <a:noFill/>
          </a:ln>
        </p:spPr>
        <p:txBody>
          <a:bodyPr wrap="square" lIns="90000" tIns="45000" rIns="90000" bIns="45000">
            <a:spAutoFit/>
          </a:bodyPr>
          <a:lstStyle/>
          <a:p>
            <a:r>
              <a:rPr lang="en-US" sz="1800" i="1" spc="-1" dirty="0">
                <a:latin typeface="Arial"/>
              </a:rPr>
              <a:t>(</a:t>
            </a:r>
            <a:r>
              <a:rPr lang="en-US" sz="1800" i="1" spc="-1" dirty="0" err="1">
                <a:latin typeface="Arial"/>
              </a:rPr>
              <a:t>Zaaktype</a:t>
            </a:r>
            <a:r>
              <a:rPr lang="en-US" sz="1800" i="1" spc="-1" dirty="0">
                <a:latin typeface="Arial"/>
              </a:rPr>
              <a:t>)</a:t>
            </a:r>
            <a:r>
              <a:rPr lang="en-US" sz="1800" i="1" spc="-1" dirty="0" err="1">
                <a:latin typeface="Arial"/>
              </a:rPr>
              <a:t>catalogi</a:t>
            </a:r>
            <a:r>
              <a:rPr lang="en-US" sz="1800" i="1" spc="-1" dirty="0">
                <a:latin typeface="Arial"/>
              </a:rPr>
              <a:t> </a:t>
            </a:r>
            <a:r>
              <a:rPr lang="en-US" sz="1800" b="0" i="1" strike="noStrike" spc="-1" dirty="0">
                <a:latin typeface="Arial"/>
              </a:rPr>
              <a:t>API</a:t>
            </a:r>
          </a:p>
        </p:txBody>
      </p:sp>
      <p:sp>
        <p:nvSpPr>
          <p:cNvPr id="17" name="TextShape 41">
            <a:extLst>
              <a:ext uri="{FF2B5EF4-FFF2-40B4-BE49-F238E27FC236}">
                <a16:creationId xmlns:a16="http://schemas.microsoft.com/office/drawing/2014/main" id="{A0371B05-49F5-4BB1-8705-67D8DC38C57C}"/>
              </a:ext>
            </a:extLst>
          </p:cNvPr>
          <p:cNvSpPr txBox="1"/>
          <p:nvPr/>
        </p:nvSpPr>
        <p:spPr>
          <a:xfrm>
            <a:off x="6355080" y="1800000"/>
            <a:ext cx="1545867" cy="367878"/>
          </a:xfrm>
          <a:prstGeom prst="rect">
            <a:avLst/>
          </a:prstGeom>
          <a:noFill/>
          <a:ln>
            <a:noFill/>
          </a:ln>
        </p:spPr>
        <p:txBody>
          <a:bodyPr wrap="square" lIns="90000" tIns="45000" rIns="90000" bIns="45000">
            <a:spAutoFit/>
          </a:bodyPr>
          <a:lstStyle/>
          <a:p>
            <a:r>
              <a:rPr lang="en-US" sz="1800" b="0" i="1" strike="noStrike" spc="-1" dirty="0" err="1">
                <a:latin typeface="Arial"/>
              </a:rPr>
              <a:t>Zaken</a:t>
            </a:r>
            <a:r>
              <a:rPr lang="en-US" sz="1800" b="0" i="1" strike="noStrike" spc="-1" dirty="0">
                <a:latin typeface="Arial"/>
              </a:rPr>
              <a:t> API</a:t>
            </a:r>
          </a:p>
        </p:txBody>
      </p:sp>
    </p:spTree>
    <p:extLst>
      <p:ext uri="{BB962C8B-B14F-4D97-AF65-F5344CB8AC3E}">
        <p14:creationId xmlns:p14="http://schemas.microsoft.com/office/powerpoint/2010/main" val="574055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DD3D28B2-6AB0-4F5E-8AC7-4D93DB0F64FA}"/>
              </a:ext>
            </a:extLst>
          </p:cNvPr>
          <p:cNvSpPr txBox="1">
            <a:spLocks/>
          </p:cNvSpPr>
          <p:nvPr/>
        </p:nvSpPr>
        <p:spPr bwMode="auto">
          <a:xfrm>
            <a:off x="1080000" y="1080000"/>
            <a:ext cx="10033200" cy="720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0" rIns="0" bIns="0" numCol="1" anchor="t" anchorCtr="0" compatLnSpc="1">
            <a:prstTxWarp prst="textNoShape">
              <a:avLst/>
            </a:prstTxWarp>
            <a:noAutofit/>
          </a:bodyPr>
          <a:lstStyle>
            <a:lvl1pPr algn="l" defTabSz="912813" rtl="0" eaLnBrk="1" fontAlgn="base" hangingPunct="1">
              <a:lnSpc>
                <a:spcPct val="90000"/>
              </a:lnSpc>
              <a:spcBef>
                <a:spcPct val="0"/>
              </a:spcBef>
              <a:spcAft>
                <a:spcPct val="0"/>
              </a:spcAft>
              <a:defRPr lang="de-DE" sz="3200" b="1" kern="1200">
                <a:solidFill>
                  <a:srgbClr val="00A9F3"/>
                </a:solidFill>
                <a:latin typeface="Arial" charset="0"/>
                <a:ea typeface="Arial" charset="0"/>
                <a:cs typeface="Arial" charset="0"/>
              </a:defRPr>
            </a:lvl1pPr>
            <a:lvl2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2pPr>
            <a:lvl3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3pPr>
            <a:lvl4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4pPr>
            <a:lvl5pPr algn="l" defTabSz="912813" rtl="0" eaLnBrk="1" fontAlgn="base" hangingPunct="1">
              <a:lnSpc>
                <a:spcPct val="90000"/>
              </a:lnSpc>
              <a:spcBef>
                <a:spcPct val="0"/>
              </a:spcBef>
              <a:spcAft>
                <a:spcPct val="0"/>
              </a:spcAft>
              <a:defRPr sz="3200" b="1">
                <a:solidFill>
                  <a:srgbClr val="00A9F3"/>
                </a:solidFill>
                <a:latin typeface="Arial" pitchFamily="34" charset="0"/>
                <a:ea typeface="Arial" charset="0"/>
                <a:cs typeface="Arial" pitchFamily="34" charset="0"/>
              </a:defRPr>
            </a:lvl5pPr>
            <a:lvl6pPr marL="4572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6pPr>
            <a:lvl7pPr marL="9144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7pPr>
            <a:lvl8pPr marL="13716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8pPr>
            <a:lvl9pPr marL="1828800" algn="l" defTabSz="912813" rtl="0" eaLnBrk="1" fontAlgn="base" hangingPunct="1">
              <a:lnSpc>
                <a:spcPct val="90000"/>
              </a:lnSpc>
              <a:spcBef>
                <a:spcPct val="0"/>
              </a:spcBef>
              <a:spcAft>
                <a:spcPct val="0"/>
              </a:spcAft>
              <a:defRPr sz="3200" b="1">
                <a:solidFill>
                  <a:srgbClr val="00A9F3"/>
                </a:solidFill>
                <a:latin typeface="Arial" pitchFamily="34" charset="0"/>
                <a:cs typeface="Arial" pitchFamily="34" charset="0"/>
              </a:defRPr>
            </a:lvl9pPr>
          </a:lstStyle>
          <a:p>
            <a:r>
              <a:rPr lang="nl-NL" dirty="0"/>
              <a:t>Bewaartermijn bepalen</a:t>
            </a:r>
          </a:p>
        </p:txBody>
      </p:sp>
      <p:sp>
        <p:nvSpPr>
          <p:cNvPr id="6" name="Tekstvak 5">
            <a:extLst>
              <a:ext uri="{FF2B5EF4-FFF2-40B4-BE49-F238E27FC236}">
                <a16:creationId xmlns:a16="http://schemas.microsoft.com/office/drawing/2014/main" id="{FFD91076-E69A-45B2-B234-E49106C207F7}"/>
              </a:ext>
            </a:extLst>
          </p:cNvPr>
          <p:cNvSpPr txBox="1"/>
          <p:nvPr/>
        </p:nvSpPr>
        <p:spPr>
          <a:xfrm>
            <a:off x="1080000" y="2384699"/>
            <a:ext cx="5337733" cy="4524315"/>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ztc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/v1/resultaattypen/66f8d</a:t>
            </a:r>
          </a:p>
          <a:p>
            <a:r>
              <a:rPr lang="nl-NL" sz="1800" dirty="0">
                <a:latin typeface="Consolas" panose="020B0609020204030204" pitchFamily="49" charset="0"/>
              </a:rPr>
              <a:t>{</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p>
          <a:p>
            <a:r>
              <a:rPr lang="nl-NL" sz="1800" dirty="0">
                <a:solidFill>
                  <a:schemeClr val="accent5"/>
                </a:solidFill>
                <a:latin typeface="Consolas" panose="020B0609020204030204" pitchFamily="49" charset="0"/>
              </a:rPr>
              <a:t>  "archiefactietermijn": "P10Y",</a:t>
            </a:r>
          </a:p>
          <a:p>
            <a:r>
              <a:rPr lang="nl-NL" sz="1800" dirty="0">
                <a:solidFill>
                  <a:schemeClr val="accent5"/>
                </a:solidFill>
                <a:latin typeface="Consolas" panose="020B0609020204030204" pitchFamily="49" charset="0"/>
              </a:rPr>
              <a:t>  "</a:t>
            </a:r>
            <a:r>
              <a:rPr lang="nl-NL" sz="1800" dirty="0" err="1">
                <a:solidFill>
                  <a:schemeClr val="accent5"/>
                </a:solidFill>
                <a:latin typeface="Consolas" panose="020B0609020204030204" pitchFamily="49" charset="0"/>
              </a:rPr>
              <a:t>brondatumArchiefprocedure</a:t>
            </a:r>
            <a:r>
              <a:rPr lang="nl-NL" sz="1800" dirty="0">
                <a:solidFill>
                  <a:schemeClr val="accent5"/>
                </a:solidFill>
                <a:latin typeface="Consolas" panose="020B0609020204030204" pitchFamily="49" charset="0"/>
              </a:rPr>
              <a:t>": </a:t>
            </a:r>
          </a:p>
          <a:p>
            <a:r>
              <a:rPr lang="nl-NL" sz="1800" dirty="0">
                <a:latin typeface="Consolas" panose="020B0609020204030204" pitchFamily="49" charset="0"/>
              </a:rPr>
              <a:t>  {</a:t>
            </a:r>
          </a:p>
          <a:p>
            <a:r>
              <a:rPr lang="nl-NL" sz="1800" dirty="0">
                <a:solidFill>
                  <a:schemeClr val="accent5"/>
                </a:solidFill>
                <a:latin typeface="Consolas" panose="020B0609020204030204" pitchFamily="49" charset="0"/>
              </a:rPr>
              <a:t>    "afleidingswijze": "eigenschap",</a:t>
            </a:r>
          </a:p>
          <a:p>
            <a:r>
              <a:rPr lang="nl-NL" sz="1800" dirty="0">
                <a:solidFill>
                  <a:schemeClr val="accent5"/>
                </a:solidFill>
                <a:latin typeface="Consolas" panose="020B0609020204030204" pitchFamily="49" charset="0"/>
              </a:rPr>
              <a:t>    "datumkenmerk": "</a:t>
            </a:r>
            <a:r>
              <a:rPr lang="nl-NL" sz="1800" dirty="0" err="1">
                <a:solidFill>
                  <a:schemeClr val="accent5"/>
                </a:solidFill>
                <a:latin typeface="Consolas" panose="020B0609020204030204" pitchFamily="49" charset="0"/>
              </a:rPr>
              <a:t>eindeGeldigheid</a:t>
            </a:r>
            <a:r>
              <a:rPr lang="nl-NL" sz="1800" dirty="0">
                <a:solidFill>
                  <a:schemeClr val="accent5"/>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"objecttype":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"registratie":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"procestermijn": "</a:t>
            </a:r>
            <a:r>
              <a:rPr lang="nl-NL" sz="1800" dirty="0" err="1">
                <a:solidFill>
                  <a:schemeClr val="bg1">
                    <a:lumMod val="50000"/>
                  </a:schemeClr>
                </a:solidFill>
                <a:latin typeface="Consolas" panose="020B0609020204030204" pitchFamily="49" charset="0"/>
              </a:rPr>
              <a:t>null</a:t>
            </a:r>
            <a:r>
              <a:rPr lang="nl-NL" sz="1800" dirty="0">
                <a:solidFill>
                  <a:schemeClr val="bg1">
                    <a:lumMod val="50000"/>
                  </a:schemeClr>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latin typeface="Consolas" panose="020B0609020204030204" pitchFamily="49" charset="0"/>
              </a:rPr>
              <a:t>  }</a:t>
            </a:r>
          </a:p>
          <a:p>
            <a:r>
              <a:rPr lang="nl-NL" sz="1800" dirty="0">
                <a:latin typeface="Consolas" panose="020B0609020204030204" pitchFamily="49" charset="0"/>
              </a:rPr>
              <a:t>}</a:t>
            </a:r>
          </a:p>
          <a:p>
            <a:endParaRPr lang="nl-NL" sz="1800" dirty="0">
              <a:latin typeface="Consolas" panose="020B0609020204030204" pitchFamily="49" charset="0"/>
            </a:endParaRPr>
          </a:p>
        </p:txBody>
      </p:sp>
      <p:sp>
        <p:nvSpPr>
          <p:cNvPr id="7" name="Tekstvak 6">
            <a:extLst>
              <a:ext uri="{FF2B5EF4-FFF2-40B4-BE49-F238E27FC236}">
                <a16:creationId xmlns:a16="http://schemas.microsoft.com/office/drawing/2014/main" id="{9182FFF5-AEF8-4EB8-B6F8-EA4112C9D4CF}"/>
              </a:ext>
            </a:extLst>
          </p:cNvPr>
          <p:cNvSpPr txBox="1"/>
          <p:nvPr/>
        </p:nvSpPr>
        <p:spPr>
          <a:xfrm>
            <a:off x="6417733" y="2384699"/>
            <a:ext cx="6679958" cy="4247317"/>
          </a:xfrm>
          <a:prstGeom prst="rect">
            <a:avLst/>
          </a:prstGeom>
          <a:noFill/>
        </p:spPr>
        <p:txBody>
          <a:bodyPr wrap="square" rtlCol="0">
            <a:spAutoFit/>
          </a:bodyPr>
          <a:lstStyle/>
          <a:p>
            <a:r>
              <a:rPr lang="nl-NL" sz="1800" b="1" dirty="0">
                <a:latin typeface="Consolas" panose="020B0609020204030204" pitchFamily="49" charset="0"/>
              </a:rPr>
              <a:t>GET /</a:t>
            </a:r>
            <a:r>
              <a:rPr lang="nl-NL" sz="1800" b="1" dirty="0" err="1">
                <a:latin typeface="Consolas" panose="020B0609020204030204" pitchFamily="49" charset="0"/>
              </a:rPr>
              <a:t>zrc</a:t>
            </a:r>
            <a:r>
              <a:rPr lang="nl-NL" sz="1800" b="1" dirty="0">
                <a:latin typeface="Consolas" panose="020B0609020204030204" pitchFamily="49" charset="0"/>
              </a:rPr>
              <a:t>/</a:t>
            </a:r>
            <a:r>
              <a:rPr lang="nl-NL" sz="1800" b="1" dirty="0" err="1">
                <a:latin typeface="Consolas" panose="020B0609020204030204" pitchFamily="49" charset="0"/>
              </a:rPr>
              <a:t>api</a:t>
            </a:r>
            <a:r>
              <a:rPr lang="nl-NL" sz="1800" b="1" dirty="0">
                <a:latin typeface="Consolas" panose="020B0609020204030204" pitchFamily="49" charset="0"/>
              </a:rPr>
              <a:t>/v1/zaken/8f12a</a:t>
            </a:r>
          </a:p>
          <a:p>
            <a:r>
              <a:rPr lang="nl-NL" sz="1800" dirty="0">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p>
          <a:p>
            <a:r>
              <a:rPr lang="nl-NL" sz="1800" dirty="0">
                <a:solidFill>
                  <a:schemeClr val="accent5"/>
                </a:solidFill>
                <a:latin typeface="Consolas" panose="020B0609020204030204" pitchFamily="49" charset="0"/>
              </a:rPr>
              <a:t>  "archiefnominatie": "vernietigen",</a:t>
            </a:r>
            <a:r>
              <a:rPr lang="nl-NL" sz="1800" dirty="0">
                <a:latin typeface="Consolas" panose="020B0609020204030204" pitchFamily="49" charset="0"/>
              </a:rPr>
              <a:t>  </a:t>
            </a:r>
          </a:p>
          <a:p>
            <a:r>
              <a:rPr lang="nl-NL" sz="1800" dirty="0">
                <a:solidFill>
                  <a:schemeClr val="bg1">
                    <a:lumMod val="50000"/>
                  </a:schemeClr>
                </a:solidFill>
                <a:latin typeface="Consolas" panose="020B0609020204030204" pitchFamily="49" charset="0"/>
              </a:rPr>
              <a:t>  "einddatum": “2010-01-01",</a:t>
            </a:r>
          </a:p>
          <a:p>
            <a:r>
              <a:rPr lang="nl-NL" sz="1800" dirty="0">
                <a:solidFill>
                  <a:schemeClr val="accent5"/>
                </a:solidFill>
                <a:latin typeface="Consolas" panose="020B0609020204030204" pitchFamily="49" charset="0"/>
              </a:rPr>
              <a:t>  "archiefactiedatum": “2025-01-01",</a:t>
            </a:r>
          </a:p>
          <a:p>
            <a:r>
              <a:rPr lang="nl-NL" sz="1800" dirty="0">
                <a:solidFill>
                  <a:schemeClr val="accent5"/>
                </a:solidFill>
                <a:latin typeface="Consolas" panose="020B0609020204030204" pitchFamily="49" charset="0"/>
              </a:rPr>
              <a:t>  </a:t>
            </a:r>
            <a:r>
              <a:rPr lang="nl-NL" sz="1800" dirty="0">
                <a:solidFill>
                  <a:schemeClr val="bg1">
                    <a:lumMod val="50000"/>
                  </a:schemeClr>
                </a:solidFill>
                <a:latin typeface="Consolas" panose="020B0609020204030204" pitchFamily="49" charset="0"/>
              </a:rPr>
              <a:t>"archiefstatus": "</a:t>
            </a:r>
            <a:r>
              <a:rPr lang="nl-NL" sz="1800" dirty="0" err="1">
                <a:solidFill>
                  <a:schemeClr val="bg1">
                    <a:lumMod val="50000"/>
                  </a:schemeClr>
                </a:solidFill>
                <a:latin typeface="Consolas" panose="020B0609020204030204" pitchFamily="49" charset="0"/>
              </a:rPr>
              <a:t>nog_te_archiveren</a:t>
            </a:r>
            <a:r>
              <a:rPr lang="nl-NL" sz="1800" dirty="0">
                <a:solidFill>
                  <a:schemeClr val="bg1">
                    <a:lumMod val="50000"/>
                  </a:schemeClr>
                </a:solidFill>
                <a:latin typeface="Consolas" panose="020B0609020204030204" pitchFamily="49" charset="0"/>
              </a:rPr>
              <a:t>",</a:t>
            </a:r>
          </a:p>
          <a:p>
            <a:r>
              <a:rPr lang="nl-NL" sz="1800" dirty="0">
                <a:solidFill>
                  <a:schemeClr val="accent5"/>
                </a:solidFill>
                <a:latin typeface="Consolas" panose="020B0609020204030204" pitchFamily="49" charset="0"/>
              </a:rPr>
              <a:t>  "eigenschappen": </a:t>
            </a:r>
            <a:r>
              <a:rPr lang="nl-NL" sz="1800" dirty="0">
                <a:latin typeface="Consolas" panose="020B0609020204030204" pitchFamily="49" charset="0"/>
              </a:rPr>
              <a:t>[{</a:t>
            </a:r>
          </a:p>
          <a:p>
            <a:r>
              <a:rPr lang="nl-NL" sz="1800" dirty="0">
                <a:solidFill>
                  <a:schemeClr val="bg1">
                    <a:lumMod val="50000"/>
                  </a:schemeClr>
                </a:solidFill>
                <a:latin typeface="Consolas" panose="020B0609020204030204" pitchFamily="49" charset="0"/>
              </a:rPr>
              <a:t>    "eigenschap": "/</a:t>
            </a:r>
            <a:r>
              <a:rPr lang="nl-NL" sz="1800" dirty="0" err="1">
                <a:solidFill>
                  <a:schemeClr val="bg1">
                    <a:lumMod val="50000"/>
                  </a:schemeClr>
                </a:solidFill>
                <a:latin typeface="Consolas" panose="020B0609020204030204" pitchFamily="49" charset="0"/>
              </a:rPr>
              <a:t>ztc</a:t>
            </a:r>
            <a:r>
              <a:rPr lang="nl-NL" sz="1800" dirty="0">
                <a:solidFill>
                  <a:schemeClr val="bg1">
                    <a:lumMod val="50000"/>
                  </a:schemeClr>
                </a:solidFill>
                <a:latin typeface="Consolas" panose="020B0609020204030204" pitchFamily="49" charset="0"/>
              </a:rPr>
              <a:t>/</a:t>
            </a:r>
            <a:r>
              <a:rPr lang="nl-NL" sz="1800" dirty="0" err="1">
                <a:solidFill>
                  <a:schemeClr val="bg1">
                    <a:lumMod val="50000"/>
                  </a:schemeClr>
                </a:solidFill>
                <a:latin typeface="Consolas" panose="020B0609020204030204" pitchFamily="49" charset="0"/>
              </a:rPr>
              <a:t>api</a:t>
            </a:r>
            <a:r>
              <a:rPr lang="nl-NL" sz="1800" dirty="0">
                <a:solidFill>
                  <a:schemeClr val="bg1">
                    <a:lumMod val="50000"/>
                  </a:schemeClr>
                </a:solidFill>
                <a:latin typeface="Consolas" panose="020B0609020204030204" pitchFamily="49" charset="0"/>
              </a:rPr>
              <a:t>/eigenschappen</a:t>
            </a:r>
          </a:p>
          <a:p>
            <a:r>
              <a:rPr lang="nl-NL" sz="1800" dirty="0">
                <a:solidFill>
                  <a:schemeClr val="bg1">
                    <a:lumMod val="50000"/>
                  </a:schemeClr>
                </a:solidFill>
                <a:latin typeface="Consolas" panose="020B0609020204030204" pitchFamily="49" charset="0"/>
              </a:rPr>
              <a:t>			/5ad77",</a:t>
            </a:r>
          </a:p>
          <a:p>
            <a:r>
              <a:rPr lang="nl-NL" sz="1800" dirty="0">
                <a:solidFill>
                  <a:schemeClr val="accent5"/>
                </a:solidFill>
                <a:latin typeface="Consolas" panose="020B0609020204030204" pitchFamily="49" charset="0"/>
              </a:rPr>
              <a:t>    "waarde": "2015-01-01“,</a:t>
            </a:r>
          </a:p>
          <a:p>
            <a:r>
              <a:rPr lang="nl-NL" sz="1800" dirty="0">
                <a:solidFill>
                  <a:schemeClr val="accent5"/>
                </a:solidFill>
                <a:latin typeface="Consolas" panose="020B0609020204030204" pitchFamily="49" charset="0"/>
              </a:rPr>
              <a:t>    "naam": "</a:t>
            </a:r>
            <a:r>
              <a:rPr lang="nl-NL" sz="1800" dirty="0" err="1">
                <a:solidFill>
                  <a:schemeClr val="accent5"/>
                </a:solidFill>
                <a:latin typeface="Consolas" panose="020B0609020204030204" pitchFamily="49" charset="0"/>
              </a:rPr>
              <a:t>eindeGeldigheid</a:t>
            </a:r>
            <a:r>
              <a:rPr lang="nl-NL" sz="1800" dirty="0">
                <a:solidFill>
                  <a:schemeClr val="accent5"/>
                </a:solidFill>
                <a:latin typeface="Consolas" panose="020B0609020204030204" pitchFamily="49" charset="0"/>
              </a:rPr>
              <a:t>",</a:t>
            </a:r>
          </a:p>
          <a:p>
            <a:r>
              <a:rPr lang="nl-NL" sz="1800" dirty="0">
                <a:solidFill>
                  <a:schemeClr val="bg1">
                    <a:lumMod val="50000"/>
                  </a:schemeClr>
                </a:solidFill>
                <a:latin typeface="Consolas" panose="020B0609020204030204" pitchFamily="49" charset="0"/>
              </a:rPr>
              <a:t>  </a:t>
            </a:r>
            <a:r>
              <a:rPr lang="nl-NL" sz="1800" dirty="0">
                <a:latin typeface="Consolas" panose="020B0609020204030204" pitchFamily="49" charset="0"/>
              </a:rPr>
              <a:t>]}</a:t>
            </a:r>
          </a:p>
          <a:p>
            <a:r>
              <a:rPr lang="nl-NL" sz="1800" dirty="0">
                <a:latin typeface="Consolas" panose="020B0609020204030204" pitchFamily="49" charset="0"/>
              </a:rPr>
              <a:t>}</a:t>
            </a:r>
          </a:p>
          <a:p>
            <a:endParaRPr lang="nl-NL" sz="1800" dirty="0">
              <a:latin typeface="Consolas" panose="020B0609020204030204" pitchFamily="49" charset="0"/>
            </a:endParaRPr>
          </a:p>
        </p:txBody>
      </p:sp>
      <p:cxnSp>
        <p:nvCxnSpPr>
          <p:cNvPr id="8" name="Rechte verbindingslijn met pijl 7">
            <a:extLst>
              <a:ext uri="{FF2B5EF4-FFF2-40B4-BE49-F238E27FC236}">
                <a16:creationId xmlns:a16="http://schemas.microsoft.com/office/drawing/2014/main" id="{534964BF-4ECC-4453-BC17-515741986034}"/>
              </a:ext>
            </a:extLst>
          </p:cNvPr>
          <p:cNvCxnSpPr>
            <a:cxnSpLocks/>
          </p:cNvCxnSpPr>
          <p:nvPr/>
        </p:nvCxnSpPr>
        <p:spPr>
          <a:xfrm flipV="1">
            <a:off x="5757333" y="3400698"/>
            <a:ext cx="889000" cy="1"/>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nvGrpSpPr>
          <p:cNvPr id="9" name="Groep 8">
            <a:extLst>
              <a:ext uri="{FF2B5EF4-FFF2-40B4-BE49-F238E27FC236}">
                <a16:creationId xmlns:a16="http://schemas.microsoft.com/office/drawing/2014/main" id="{AE6A55C6-0275-4254-A5EE-1049B70BBB8F}"/>
              </a:ext>
            </a:extLst>
          </p:cNvPr>
          <p:cNvGrpSpPr/>
          <p:nvPr/>
        </p:nvGrpSpPr>
        <p:grpSpPr>
          <a:xfrm flipV="1">
            <a:off x="9849392" y="3911890"/>
            <a:ext cx="2200770" cy="3593431"/>
            <a:chOff x="10506934" y="2710157"/>
            <a:chExt cx="962886" cy="743459"/>
          </a:xfrm>
        </p:grpSpPr>
        <p:cxnSp>
          <p:nvCxnSpPr>
            <p:cNvPr id="10" name="Verbindingslijn: gebogen 9">
              <a:extLst>
                <a:ext uri="{FF2B5EF4-FFF2-40B4-BE49-F238E27FC236}">
                  <a16:creationId xmlns:a16="http://schemas.microsoft.com/office/drawing/2014/main" id="{CF428C77-C2B6-4652-AB3D-02B237FD34F8}"/>
                </a:ext>
              </a:extLst>
            </p:cNvPr>
            <p:cNvCxnSpPr>
              <a:cxnSpLocks/>
            </p:cNvCxnSpPr>
            <p:nvPr/>
          </p:nvCxnSpPr>
          <p:spPr>
            <a:xfrm>
              <a:off x="10506930" y="3171822"/>
              <a:ext cx="606270" cy="281794"/>
            </a:xfrm>
            <a:prstGeom prst="bentConnector3">
              <a:avLst>
                <a:gd name="adj1" fmla="val 142018"/>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11" name="Tekstvak 10">
              <a:extLst>
                <a:ext uri="{FF2B5EF4-FFF2-40B4-BE49-F238E27FC236}">
                  <a16:creationId xmlns:a16="http://schemas.microsoft.com/office/drawing/2014/main" id="{FA6BA3F1-B4BD-490A-B535-532A63673D8E}"/>
                </a:ext>
              </a:extLst>
            </p:cNvPr>
            <p:cNvSpPr txBox="1"/>
            <p:nvPr/>
          </p:nvSpPr>
          <p:spPr>
            <a:xfrm rot="10800000">
              <a:off x="11094396" y="2710157"/>
              <a:ext cx="375424" cy="461665"/>
            </a:xfrm>
            <a:prstGeom prst="rect">
              <a:avLst/>
            </a:prstGeom>
            <a:noFill/>
          </p:spPr>
          <p:txBody>
            <a:bodyPr wrap="none" rtlCol="0">
              <a:spAutoFit/>
            </a:bodyPr>
            <a:lstStyle/>
            <a:p>
              <a:r>
                <a:rPr lang="nl-NL" dirty="0"/>
                <a:t>is</a:t>
              </a:r>
            </a:p>
          </p:txBody>
        </p:sp>
      </p:grpSp>
      <p:grpSp>
        <p:nvGrpSpPr>
          <p:cNvPr id="12" name="Groep 11">
            <a:extLst>
              <a:ext uri="{FF2B5EF4-FFF2-40B4-BE49-F238E27FC236}">
                <a16:creationId xmlns:a16="http://schemas.microsoft.com/office/drawing/2014/main" id="{1CE17840-36EA-48A8-91EA-EEC2C9388EF6}"/>
              </a:ext>
            </a:extLst>
          </p:cNvPr>
          <p:cNvGrpSpPr/>
          <p:nvPr/>
        </p:nvGrpSpPr>
        <p:grpSpPr>
          <a:xfrm>
            <a:off x="5372099" y="3677360"/>
            <a:ext cx="1572613" cy="1356027"/>
            <a:chOff x="5372099" y="3172262"/>
            <a:chExt cx="1572613" cy="1356027"/>
          </a:xfrm>
        </p:grpSpPr>
        <p:cxnSp>
          <p:nvCxnSpPr>
            <p:cNvPr id="13" name="Rechte verbindingslijn met pijl 12">
              <a:extLst>
                <a:ext uri="{FF2B5EF4-FFF2-40B4-BE49-F238E27FC236}">
                  <a16:creationId xmlns:a16="http://schemas.microsoft.com/office/drawing/2014/main" id="{9300B24C-CE98-4A79-9DA4-B2FF46B09B91}"/>
                </a:ext>
              </a:extLst>
            </p:cNvPr>
            <p:cNvCxnSpPr>
              <a:cxnSpLocks/>
            </p:cNvCxnSpPr>
            <p:nvPr/>
          </p:nvCxnSpPr>
          <p:spPr>
            <a:xfrm>
              <a:off x="5372099" y="3172262"/>
              <a:ext cx="1572613" cy="1356027"/>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sp>
          <p:nvSpPr>
            <p:cNvPr id="14" name="Tekstvak 13">
              <a:extLst>
                <a:ext uri="{FF2B5EF4-FFF2-40B4-BE49-F238E27FC236}">
                  <a16:creationId xmlns:a16="http://schemas.microsoft.com/office/drawing/2014/main" id="{0A568EE2-505F-43AA-BBA7-B92CF63ADFDA}"/>
                </a:ext>
              </a:extLst>
            </p:cNvPr>
            <p:cNvSpPr txBox="1"/>
            <p:nvPr/>
          </p:nvSpPr>
          <p:spPr>
            <a:xfrm rot="2455559">
              <a:off x="5875971" y="3449935"/>
              <a:ext cx="699230" cy="461665"/>
            </a:xfrm>
            <a:prstGeom prst="rect">
              <a:avLst/>
            </a:prstGeom>
            <a:noFill/>
          </p:spPr>
          <p:txBody>
            <a:bodyPr wrap="none" rtlCol="0">
              <a:spAutoFit/>
            </a:bodyPr>
            <a:lstStyle/>
            <a:p>
              <a:r>
                <a:rPr lang="nl-NL" dirty="0"/>
                <a:t>plus</a:t>
              </a:r>
            </a:p>
          </p:txBody>
        </p:sp>
      </p:grpSp>
      <p:grpSp>
        <p:nvGrpSpPr>
          <p:cNvPr id="15" name="Groep 14">
            <a:extLst>
              <a:ext uri="{FF2B5EF4-FFF2-40B4-BE49-F238E27FC236}">
                <a16:creationId xmlns:a16="http://schemas.microsoft.com/office/drawing/2014/main" id="{2A8A2AA3-B187-4145-8D44-E7E6EEBA043A}"/>
              </a:ext>
            </a:extLst>
          </p:cNvPr>
          <p:cNvGrpSpPr/>
          <p:nvPr/>
        </p:nvGrpSpPr>
        <p:grpSpPr>
          <a:xfrm>
            <a:off x="1445754" y="4186508"/>
            <a:ext cx="5498958" cy="1064426"/>
            <a:chOff x="1445754" y="4186508"/>
            <a:chExt cx="5498958" cy="1064426"/>
          </a:xfrm>
        </p:grpSpPr>
        <p:sp>
          <p:nvSpPr>
            <p:cNvPr id="16" name="Ovaal 15">
              <a:extLst>
                <a:ext uri="{FF2B5EF4-FFF2-40B4-BE49-F238E27FC236}">
                  <a16:creationId xmlns:a16="http://schemas.microsoft.com/office/drawing/2014/main" id="{3FFD720C-81A5-426F-89F8-7BE20F8B9B30}"/>
                </a:ext>
              </a:extLst>
            </p:cNvPr>
            <p:cNvSpPr/>
            <p:nvPr/>
          </p:nvSpPr>
          <p:spPr>
            <a:xfrm>
              <a:off x="1445754" y="4186508"/>
              <a:ext cx="4701697" cy="918885"/>
            </a:xfrm>
            <a:prstGeom prst="ellipse">
              <a:avLst/>
            </a:prstGeom>
            <a:noFill/>
            <a:ln w="38100">
              <a:solidFill>
                <a:srgbClr val="33AAD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7" name="Rechte verbindingslijn met pijl 16">
              <a:extLst>
                <a:ext uri="{FF2B5EF4-FFF2-40B4-BE49-F238E27FC236}">
                  <a16:creationId xmlns:a16="http://schemas.microsoft.com/office/drawing/2014/main" id="{2D482C72-78EF-4B6D-9ED1-EFDACFBEFADE}"/>
                </a:ext>
              </a:extLst>
            </p:cNvPr>
            <p:cNvCxnSpPr>
              <a:cxnSpLocks/>
            </p:cNvCxnSpPr>
            <p:nvPr/>
          </p:nvCxnSpPr>
          <p:spPr>
            <a:xfrm>
              <a:off x="5982789" y="4815840"/>
              <a:ext cx="961923" cy="435094"/>
            </a:xfrm>
            <a:prstGeom prst="straightConnector1">
              <a:avLst/>
            </a:prstGeom>
            <a:ln w="38100">
              <a:solidFill>
                <a:srgbClr val="33AADC"/>
              </a:solidFill>
              <a:tailEnd type="triangle"/>
            </a:ln>
          </p:spPr>
          <p:style>
            <a:lnRef idx="1">
              <a:schemeClr val="accent1"/>
            </a:lnRef>
            <a:fillRef idx="0">
              <a:schemeClr val="accent1"/>
            </a:fillRef>
            <a:effectRef idx="0">
              <a:schemeClr val="accent1"/>
            </a:effectRef>
            <a:fontRef idx="minor">
              <a:schemeClr val="tx1"/>
            </a:fontRef>
          </p:style>
        </p:cxnSp>
      </p:grpSp>
      <p:sp>
        <p:nvSpPr>
          <p:cNvPr id="18" name="TextShape 33">
            <a:extLst>
              <a:ext uri="{FF2B5EF4-FFF2-40B4-BE49-F238E27FC236}">
                <a16:creationId xmlns:a16="http://schemas.microsoft.com/office/drawing/2014/main" id="{DC84E47C-E82D-4AA3-B674-C798B26DA80D}"/>
              </a:ext>
            </a:extLst>
          </p:cNvPr>
          <p:cNvSpPr txBox="1"/>
          <p:nvPr/>
        </p:nvSpPr>
        <p:spPr>
          <a:xfrm>
            <a:off x="1078800" y="1800000"/>
            <a:ext cx="2926080" cy="367878"/>
          </a:xfrm>
          <a:prstGeom prst="rect">
            <a:avLst/>
          </a:prstGeom>
          <a:noFill/>
          <a:ln>
            <a:noFill/>
          </a:ln>
        </p:spPr>
        <p:txBody>
          <a:bodyPr wrap="square" lIns="90000" tIns="45000" rIns="90000" bIns="45000">
            <a:spAutoFit/>
          </a:bodyPr>
          <a:lstStyle/>
          <a:p>
            <a:r>
              <a:rPr lang="en-US" sz="1800" i="1" spc="-1" dirty="0">
                <a:latin typeface="Arial"/>
              </a:rPr>
              <a:t>(</a:t>
            </a:r>
            <a:r>
              <a:rPr lang="en-US" sz="1800" i="1" spc="-1" dirty="0" err="1">
                <a:latin typeface="Arial"/>
              </a:rPr>
              <a:t>Zaaktype</a:t>
            </a:r>
            <a:r>
              <a:rPr lang="en-US" sz="1800" i="1" spc="-1" dirty="0">
                <a:latin typeface="Arial"/>
              </a:rPr>
              <a:t>)</a:t>
            </a:r>
            <a:r>
              <a:rPr lang="en-US" sz="1800" i="1" spc="-1" dirty="0" err="1">
                <a:latin typeface="Arial"/>
              </a:rPr>
              <a:t>catalogi</a:t>
            </a:r>
            <a:r>
              <a:rPr lang="en-US" sz="1800" i="1" spc="-1" dirty="0">
                <a:latin typeface="Arial"/>
              </a:rPr>
              <a:t> API</a:t>
            </a:r>
          </a:p>
        </p:txBody>
      </p:sp>
      <p:sp>
        <p:nvSpPr>
          <p:cNvPr id="19" name="TextShape 41">
            <a:extLst>
              <a:ext uri="{FF2B5EF4-FFF2-40B4-BE49-F238E27FC236}">
                <a16:creationId xmlns:a16="http://schemas.microsoft.com/office/drawing/2014/main" id="{3FAB6F37-AFC3-43D9-832D-2A61A4F8040D}"/>
              </a:ext>
            </a:extLst>
          </p:cNvPr>
          <p:cNvSpPr txBox="1"/>
          <p:nvPr/>
        </p:nvSpPr>
        <p:spPr>
          <a:xfrm>
            <a:off x="6355080" y="1800000"/>
            <a:ext cx="1545867" cy="367878"/>
          </a:xfrm>
          <a:prstGeom prst="rect">
            <a:avLst/>
          </a:prstGeom>
          <a:noFill/>
          <a:ln>
            <a:noFill/>
          </a:ln>
        </p:spPr>
        <p:txBody>
          <a:bodyPr wrap="square" lIns="90000" tIns="45000" rIns="90000" bIns="45000">
            <a:spAutoFit/>
          </a:bodyPr>
          <a:lstStyle/>
          <a:p>
            <a:r>
              <a:rPr lang="en-US" sz="1800" b="0" i="1" strike="noStrike" spc="-1" dirty="0" err="1">
                <a:latin typeface="Arial"/>
              </a:rPr>
              <a:t>Zaken</a:t>
            </a:r>
            <a:r>
              <a:rPr lang="en-US" sz="1800" b="0" i="1" strike="noStrike" spc="-1" dirty="0">
                <a:latin typeface="Arial"/>
              </a:rPr>
              <a:t> API</a:t>
            </a:r>
          </a:p>
        </p:txBody>
      </p:sp>
    </p:spTree>
    <p:extLst>
      <p:ext uri="{BB962C8B-B14F-4D97-AF65-F5344CB8AC3E}">
        <p14:creationId xmlns:p14="http://schemas.microsoft.com/office/powerpoint/2010/main" val="3496011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6497E2C3-2980-483D-8D94-66F736A32EDA}"/>
              </a:ext>
            </a:extLst>
          </p:cNvPr>
          <p:cNvSpPr>
            <a:spLocks noGrp="1"/>
          </p:cNvSpPr>
          <p:nvPr>
            <p:ph type="title"/>
          </p:nvPr>
        </p:nvSpPr>
        <p:spPr/>
        <p:txBody>
          <a:bodyPr/>
          <a:lstStyle/>
          <a:p>
            <a:r>
              <a:rPr lang="nl-NL" dirty="0"/>
              <a:t>Handmatig aanpassen van attributen op zaakniveau</a:t>
            </a:r>
          </a:p>
        </p:txBody>
      </p:sp>
      <p:sp>
        <p:nvSpPr>
          <p:cNvPr id="6" name="Tijdelijke aanduiding voor inhoud 5">
            <a:extLst>
              <a:ext uri="{FF2B5EF4-FFF2-40B4-BE49-F238E27FC236}">
                <a16:creationId xmlns:a16="http://schemas.microsoft.com/office/drawing/2014/main" id="{A0CB8254-7718-4916-8892-4CE689FDF7E5}"/>
              </a:ext>
            </a:extLst>
          </p:cNvPr>
          <p:cNvSpPr>
            <a:spLocks noGrp="1"/>
          </p:cNvSpPr>
          <p:nvPr>
            <p:ph idx="1"/>
          </p:nvPr>
        </p:nvSpPr>
        <p:spPr/>
        <p:txBody>
          <a:bodyPr/>
          <a:lstStyle/>
          <a:p>
            <a:r>
              <a:rPr lang="nl-NL" b="1" dirty="0"/>
              <a:t>Archiefnominatie</a:t>
            </a:r>
            <a:r>
              <a:rPr lang="nl-NL" dirty="0"/>
              <a:t> krijgt waarde uit de (Zaaktype)catalogus</a:t>
            </a:r>
          </a:p>
          <a:p>
            <a:pPr lvl="1"/>
            <a:r>
              <a:rPr lang="nl-NL" dirty="0"/>
              <a:t>Maar kan overschreven worden</a:t>
            </a:r>
          </a:p>
          <a:p>
            <a:pPr lvl="1"/>
            <a:endParaRPr lang="nl-NL" dirty="0"/>
          </a:p>
          <a:p>
            <a:r>
              <a:rPr lang="nl-NL" b="1" dirty="0"/>
              <a:t>Archiefactiedatum</a:t>
            </a:r>
            <a:r>
              <a:rPr lang="nl-NL" dirty="0"/>
              <a:t> wordt in veel gevallen berekend</a:t>
            </a:r>
          </a:p>
          <a:p>
            <a:pPr lvl="1"/>
            <a:r>
              <a:rPr lang="nl-NL" dirty="0"/>
              <a:t>Maar in voor sommige afleidingswijzen moet deze zelf worden toegekend</a:t>
            </a:r>
          </a:p>
          <a:p>
            <a:pPr lvl="1"/>
            <a:r>
              <a:rPr lang="nl-NL" dirty="0"/>
              <a:t>Indien nodig kan een eerder toegekende archiefactiedatum bovendien worden overschreven</a:t>
            </a:r>
          </a:p>
          <a:p>
            <a:pPr marL="269875" lvl="1" indent="0">
              <a:buNone/>
            </a:pPr>
            <a:endParaRPr lang="nl-NL" dirty="0"/>
          </a:p>
          <a:p>
            <a:r>
              <a:rPr lang="nl-NL" b="1" dirty="0"/>
              <a:t>Archiefstatus</a:t>
            </a:r>
            <a:r>
              <a:rPr lang="nl-NL" dirty="0"/>
              <a:t> staat standaard op “nog te archiveren”</a:t>
            </a:r>
          </a:p>
          <a:p>
            <a:pPr lvl="1"/>
            <a:r>
              <a:rPr lang="nl-NL" dirty="0"/>
              <a:t>Deze zet je op “gearchiveerd” als de procestermijn is verstreken</a:t>
            </a:r>
          </a:p>
          <a:p>
            <a:pPr lvl="1"/>
            <a:r>
              <a:rPr lang="nl-NL" dirty="0"/>
              <a:t>Dat mag alleen als alle documenten ook status “gearchiveerd” hebben</a:t>
            </a:r>
          </a:p>
          <a:p>
            <a:pPr lvl="1"/>
            <a:r>
              <a:rPr lang="nl-NL" dirty="0"/>
              <a:t>Archiefstatus “vernietigd” bestaat niet meer… het is immers weg</a:t>
            </a:r>
          </a:p>
        </p:txBody>
      </p:sp>
    </p:spTree>
    <p:extLst>
      <p:ext uri="{BB962C8B-B14F-4D97-AF65-F5344CB8AC3E}">
        <p14:creationId xmlns:p14="http://schemas.microsoft.com/office/powerpoint/2010/main" val="2530413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3E8A13-8B5B-4EE7-B0A7-C19063A19243}"/>
              </a:ext>
            </a:extLst>
          </p:cNvPr>
          <p:cNvSpPr>
            <a:spLocks noGrp="1"/>
          </p:cNvSpPr>
          <p:nvPr>
            <p:ph type="title"/>
          </p:nvPr>
        </p:nvSpPr>
        <p:spPr>
          <a:xfrm>
            <a:off x="1080000" y="1080000"/>
            <a:ext cx="10673636" cy="720000"/>
          </a:xfrm>
        </p:spPr>
        <p:txBody>
          <a:bodyPr/>
          <a:lstStyle/>
          <a:p>
            <a:r>
              <a:rPr lang="nl-NL" dirty="0"/>
              <a:t>Hoe nu verder: afspraken, standaarden, voorziening?</a:t>
            </a:r>
          </a:p>
        </p:txBody>
      </p:sp>
      <p:sp>
        <p:nvSpPr>
          <p:cNvPr id="3" name="Tijdelijke aanduiding voor inhoud 2">
            <a:extLst>
              <a:ext uri="{FF2B5EF4-FFF2-40B4-BE49-F238E27FC236}">
                <a16:creationId xmlns:a16="http://schemas.microsoft.com/office/drawing/2014/main" id="{F44AC7E0-E6E4-4229-B091-8AF75745D883}"/>
              </a:ext>
            </a:extLst>
          </p:cNvPr>
          <p:cNvSpPr>
            <a:spLocks noGrp="1"/>
          </p:cNvSpPr>
          <p:nvPr>
            <p:ph idx="1"/>
          </p:nvPr>
        </p:nvSpPr>
        <p:spPr>
          <a:xfrm>
            <a:off x="1080307" y="1800000"/>
            <a:ext cx="10031693" cy="4500000"/>
          </a:xfrm>
        </p:spPr>
        <p:txBody>
          <a:bodyPr/>
          <a:lstStyle/>
          <a:p>
            <a:pPr marL="0" indent="0">
              <a:buNone/>
            </a:pPr>
            <a:r>
              <a:rPr lang="nl-NL" dirty="0"/>
              <a:t>Drie scenario’s:</a:t>
            </a:r>
          </a:p>
          <a:p>
            <a:pPr marL="457200" indent="-457200">
              <a:buFont typeface="+mj-lt"/>
              <a:buAutoNum type="arabicPeriod"/>
            </a:pPr>
            <a:r>
              <a:rPr lang="nl-NL" dirty="0"/>
              <a:t>De (verplichte) koppeling tussen Selectielijst en Zaak- en Resultaattype verbreken. Een Selectielijst API is dan niet (per se) nodig. De Selectielijst API blijft een ‘</a:t>
            </a:r>
            <a:r>
              <a:rPr lang="nl-NL" dirty="0" err="1"/>
              <a:t>proof</a:t>
            </a:r>
            <a:r>
              <a:rPr lang="nl-NL" dirty="0"/>
              <a:t> of concept’. Gebruikers bepalen zelf of ze zo’n voorziening nodig hebben en ontwikkelen die eventueel zelf</a:t>
            </a:r>
          </a:p>
          <a:p>
            <a:pPr marL="457200" indent="-457200">
              <a:buFont typeface="+mj-lt"/>
              <a:buAutoNum type="arabicPeriod" startAt="2"/>
            </a:pPr>
            <a:r>
              <a:rPr lang="nl-NL" dirty="0"/>
              <a:t>De Selectielijst API </a:t>
            </a:r>
            <a:r>
              <a:rPr lang="nl-NL" dirty="0" err="1"/>
              <a:t>doorontwikkelen</a:t>
            </a:r>
            <a:r>
              <a:rPr lang="nl-NL" dirty="0"/>
              <a:t> en beschikbaar stellen als standaard met de benodigde datasets</a:t>
            </a:r>
          </a:p>
          <a:p>
            <a:pPr marL="457200" indent="-457200">
              <a:buFont typeface="+mj-lt"/>
              <a:buAutoNum type="arabicPeriod" startAt="2"/>
            </a:pPr>
            <a:r>
              <a:rPr lang="nl-NL" dirty="0"/>
              <a:t>De Selectielijst API </a:t>
            </a:r>
            <a:r>
              <a:rPr lang="nl-NL" dirty="0" err="1"/>
              <a:t>doorontwikkelen</a:t>
            </a:r>
            <a:r>
              <a:rPr lang="nl-NL" dirty="0"/>
              <a:t> en beschikbaar stellen als voorziening.</a:t>
            </a:r>
          </a:p>
          <a:p>
            <a:pPr marL="457200" indent="-457200">
              <a:buFont typeface="+mj-lt"/>
              <a:buAutoNum type="arabicPeriod" startAt="2"/>
            </a:pPr>
            <a:endParaRPr lang="nl-NL" dirty="0"/>
          </a:p>
          <a:p>
            <a:pPr marL="457200" indent="-457200">
              <a:buFont typeface="+mj-lt"/>
              <a:buAutoNum type="arabicPeriod" startAt="2"/>
            </a:pPr>
            <a:endParaRPr lang="nl-NL" dirty="0"/>
          </a:p>
          <a:p>
            <a:pPr marL="0" indent="0">
              <a:buNone/>
            </a:pPr>
            <a:endParaRPr lang="nl-NL" dirty="0"/>
          </a:p>
        </p:txBody>
      </p:sp>
    </p:spTree>
    <p:extLst>
      <p:ext uri="{BB962C8B-B14F-4D97-AF65-F5344CB8AC3E}">
        <p14:creationId xmlns:p14="http://schemas.microsoft.com/office/powerpoint/2010/main" val="2155785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3E8A13-8B5B-4EE7-B0A7-C19063A19243}"/>
              </a:ext>
            </a:extLst>
          </p:cNvPr>
          <p:cNvSpPr>
            <a:spLocks noGrp="1"/>
          </p:cNvSpPr>
          <p:nvPr>
            <p:ph type="title"/>
          </p:nvPr>
        </p:nvSpPr>
        <p:spPr>
          <a:xfrm>
            <a:off x="1080000" y="1080000"/>
            <a:ext cx="10673636" cy="720000"/>
          </a:xfrm>
        </p:spPr>
        <p:txBody>
          <a:bodyPr/>
          <a:lstStyle/>
          <a:p>
            <a:r>
              <a:rPr lang="nl-NL" dirty="0"/>
              <a:t>Hoe klimaataanpak ons kan inspireren</a:t>
            </a:r>
          </a:p>
        </p:txBody>
      </p:sp>
      <p:sp>
        <p:nvSpPr>
          <p:cNvPr id="3" name="Tijdelijke aanduiding voor inhoud 2">
            <a:extLst>
              <a:ext uri="{FF2B5EF4-FFF2-40B4-BE49-F238E27FC236}">
                <a16:creationId xmlns:a16="http://schemas.microsoft.com/office/drawing/2014/main" id="{F44AC7E0-E6E4-4229-B091-8AF75745D883}"/>
              </a:ext>
            </a:extLst>
          </p:cNvPr>
          <p:cNvSpPr>
            <a:spLocks noGrp="1"/>
          </p:cNvSpPr>
          <p:nvPr>
            <p:ph idx="1"/>
          </p:nvPr>
        </p:nvSpPr>
        <p:spPr>
          <a:xfrm>
            <a:off x="1080307" y="1800000"/>
            <a:ext cx="10031693" cy="4500000"/>
          </a:xfrm>
        </p:spPr>
        <p:txBody>
          <a:bodyPr/>
          <a:lstStyle/>
          <a:p>
            <a:pPr marL="0" indent="0">
              <a:buNone/>
            </a:pPr>
            <a:r>
              <a:rPr lang="nl-NL" dirty="0"/>
              <a:t>Zes stappen naar klimaatverandering</a:t>
            </a:r>
          </a:p>
          <a:p>
            <a:pPr marL="457200" indent="-457200">
              <a:buFont typeface="+mj-lt"/>
              <a:buAutoNum type="arabicPeriod"/>
            </a:pPr>
            <a:r>
              <a:rPr lang="nl-NL" dirty="0"/>
              <a:t>gedragsverandering, publieke steun voor brede actie, en sociale acceptatie van maatregelen; </a:t>
            </a:r>
          </a:p>
          <a:p>
            <a:pPr marL="457200" indent="-457200">
              <a:buFont typeface="+mj-lt"/>
              <a:buAutoNum type="arabicPeriod"/>
            </a:pPr>
            <a:r>
              <a:rPr lang="nl-NL" dirty="0"/>
              <a:t>technologische innovatie om nieuwe technologie op te schalen en de kosten te laten dalen; </a:t>
            </a:r>
          </a:p>
          <a:p>
            <a:pPr marL="457200" indent="-457200">
              <a:buFont typeface="+mj-lt"/>
              <a:buAutoNum type="arabicPeriod"/>
            </a:pPr>
            <a:r>
              <a:rPr lang="nl-NL" dirty="0"/>
              <a:t>overal ter wereld het versterken van menselijke vaardigheden en capaciteiten om de transitie te steunen; </a:t>
            </a:r>
          </a:p>
          <a:p>
            <a:pPr marL="457200" indent="-457200">
              <a:buFont typeface="+mj-lt"/>
              <a:buAutoNum type="arabicPeriod"/>
            </a:pPr>
            <a:r>
              <a:rPr lang="nl-NL" dirty="0"/>
              <a:t>een overheid die voldoende strenge maatregelen treft, </a:t>
            </a:r>
          </a:p>
          <a:p>
            <a:pPr marL="457200" indent="-457200">
              <a:buFont typeface="+mj-lt"/>
              <a:buAutoNum type="arabicPeriod"/>
            </a:pPr>
            <a:r>
              <a:rPr lang="nl-NL" dirty="0"/>
              <a:t>een veranderd financieel systeem dat duurzame investeringen mogelijk maakt en klimaatrisico’s meeweegt; en </a:t>
            </a:r>
          </a:p>
          <a:p>
            <a:pPr marL="457200" indent="-457200">
              <a:buFont typeface="+mj-lt"/>
              <a:buAutoNum type="arabicPeriod"/>
            </a:pPr>
            <a:r>
              <a:rPr lang="nl-NL" dirty="0"/>
              <a:t>sturing en samenwerking op verschillende beleidsniveaus en door verschillende actoren.</a:t>
            </a:r>
          </a:p>
          <a:p>
            <a:pPr marL="457200" indent="-457200">
              <a:buFont typeface="+mj-lt"/>
              <a:buAutoNum type="arabicPeriod" startAt="2"/>
            </a:pPr>
            <a:endParaRPr lang="nl-NL" dirty="0"/>
          </a:p>
          <a:p>
            <a:pPr marL="0" indent="0">
              <a:buNone/>
            </a:pPr>
            <a:endParaRPr lang="nl-NL" dirty="0"/>
          </a:p>
        </p:txBody>
      </p:sp>
    </p:spTree>
    <p:extLst>
      <p:ext uri="{BB962C8B-B14F-4D97-AF65-F5344CB8AC3E}">
        <p14:creationId xmlns:p14="http://schemas.microsoft.com/office/powerpoint/2010/main" val="1805670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447776-41B8-4958-A3EA-7A53A5157723}"/>
              </a:ext>
            </a:extLst>
          </p:cNvPr>
          <p:cNvSpPr>
            <a:spLocks noGrp="1"/>
          </p:cNvSpPr>
          <p:nvPr>
            <p:ph type="title"/>
          </p:nvPr>
        </p:nvSpPr>
        <p:spPr>
          <a:xfrm>
            <a:off x="1079400" y="1115480"/>
            <a:ext cx="10032840" cy="443198"/>
          </a:xfrm>
        </p:spPr>
        <p:txBody>
          <a:bodyPr/>
          <a:lstStyle/>
          <a:p>
            <a:r>
              <a:rPr lang="nl-NL" sz="3200" dirty="0">
                <a:solidFill>
                  <a:schemeClr val="bg2"/>
                </a:solidFill>
              </a:rPr>
              <a:t>Conclusie</a:t>
            </a:r>
          </a:p>
        </p:txBody>
      </p:sp>
      <p:sp>
        <p:nvSpPr>
          <p:cNvPr id="3" name="Tijdelijke aanduiding voor tekst 2">
            <a:extLst>
              <a:ext uri="{FF2B5EF4-FFF2-40B4-BE49-F238E27FC236}">
                <a16:creationId xmlns:a16="http://schemas.microsoft.com/office/drawing/2014/main" id="{D50CEB12-7CF6-46D9-A966-F9316CC6B14A}"/>
              </a:ext>
            </a:extLst>
          </p:cNvPr>
          <p:cNvSpPr>
            <a:spLocks noGrp="1"/>
          </p:cNvSpPr>
          <p:nvPr>
            <p:ph type="body"/>
          </p:nvPr>
        </p:nvSpPr>
        <p:spPr>
          <a:xfrm>
            <a:off x="1079400" y="1624336"/>
            <a:ext cx="4895640" cy="1940797"/>
          </a:xfrm>
        </p:spPr>
        <p:txBody>
          <a:bodyPr>
            <a:normAutofit fontScale="92500"/>
          </a:bodyPr>
          <a:lstStyle/>
          <a:p>
            <a:r>
              <a:rPr lang="nl-NL" dirty="0"/>
              <a:t>Dichter op de business bij en</a:t>
            </a:r>
          </a:p>
          <a:p>
            <a:r>
              <a:rPr lang="nl-NL" dirty="0"/>
              <a:t>Samen met gemeenten</a:t>
            </a:r>
          </a:p>
          <a:p>
            <a:r>
              <a:rPr lang="nl-NL" dirty="0"/>
              <a:t>En hun en nieuwe leveranciers</a:t>
            </a:r>
          </a:p>
          <a:p>
            <a:r>
              <a:rPr lang="nl-NL" dirty="0"/>
              <a:t>Toegevoegde waarde leveren</a:t>
            </a:r>
          </a:p>
        </p:txBody>
      </p:sp>
      <p:sp>
        <p:nvSpPr>
          <p:cNvPr id="4" name="Tijdelijke aanduiding voor tekst 3">
            <a:extLst>
              <a:ext uri="{FF2B5EF4-FFF2-40B4-BE49-F238E27FC236}">
                <a16:creationId xmlns:a16="http://schemas.microsoft.com/office/drawing/2014/main" id="{64415D93-44DC-4079-8FE5-CBE50B90686E}"/>
              </a:ext>
            </a:extLst>
          </p:cNvPr>
          <p:cNvSpPr>
            <a:spLocks noGrp="1"/>
          </p:cNvSpPr>
          <p:nvPr>
            <p:ph type="body"/>
          </p:nvPr>
        </p:nvSpPr>
        <p:spPr>
          <a:xfrm>
            <a:off x="6216359" y="269510"/>
            <a:ext cx="5362615" cy="4500360"/>
          </a:xfrm>
        </p:spPr>
        <p:txBody>
          <a:bodyPr/>
          <a:lstStyle/>
          <a:p>
            <a:pPr marL="0" indent="0">
              <a:buNone/>
            </a:pPr>
            <a:r>
              <a:rPr lang="nl-NL" sz="3200" dirty="0">
                <a:solidFill>
                  <a:schemeClr val="bg2"/>
                </a:solidFill>
              </a:rPr>
              <a:t>Uitnodiging</a:t>
            </a:r>
          </a:p>
          <a:p>
            <a:r>
              <a:rPr lang="nl-NL" sz="2600" dirty="0"/>
              <a:t>Denk na, Sluit aan en Doe mee</a:t>
            </a:r>
          </a:p>
          <a:p>
            <a:pPr marL="0" indent="0">
              <a:buNone/>
            </a:pPr>
            <a:r>
              <a:rPr lang="nl-NL" sz="2600" dirty="0">
                <a:hlinkClick r:id="rId2"/>
              </a:rPr>
              <a:t>andre.plat@vng.nl</a:t>
            </a:r>
            <a:endParaRPr lang="nl-NL" sz="2600" dirty="0"/>
          </a:p>
          <a:p>
            <a:pPr marL="0" indent="0">
              <a:buNone/>
            </a:pPr>
            <a:r>
              <a:rPr lang="nl-NL" sz="2600" dirty="0"/>
              <a:t>0640506863</a:t>
            </a:r>
          </a:p>
        </p:txBody>
      </p:sp>
      <p:sp>
        <p:nvSpPr>
          <p:cNvPr id="5" name="Tijdelijke aanduiding voor tekst 4">
            <a:extLst>
              <a:ext uri="{FF2B5EF4-FFF2-40B4-BE49-F238E27FC236}">
                <a16:creationId xmlns:a16="http://schemas.microsoft.com/office/drawing/2014/main" id="{72C912C8-AFBB-4469-9130-8E80A6A2EFEA}"/>
              </a:ext>
            </a:extLst>
          </p:cNvPr>
          <p:cNvSpPr>
            <a:spLocks noGrp="1"/>
          </p:cNvSpPr>
          <p:nvPr>
            <p:ph type="body"/>
          </p:nvPr>
        </p:nvSpPr>
        <p:spPr>
          <a:xfrm>
            <a:off x="1079640" y="3770656"/>
            <a:ext cx="4895640" cy="2146320"/>
          </a:xfrm>
        </p:spPr>
        <p:txBody>
          <a:bodyPr>
            <a:normAutofit fontScale="92500" lnSpcReduction="10000"/>
          </a:bodyPr>
          <a:lstStyle/>
          <a:p>
            <a:pPr marL="0" indent="0">
              <a:buNone/>
            </a:pPr>
            <a:r>
              <a:rPr lang="nl-NL" sz="3200" dirty="0">
                <a:solidFill>
                  <a:schemeClr val="bg2"/>
                </a:solidFill>
              </a:rPr>
              <a:t>Uitdagingen</a:t>
            </a:r>
          </a:p>
          <a:p>
            <a:r>
              <a:rPr lang="nl-NL" dirty="0"/>
              <a:t>Verbeteren versus vernieuwen</a:t>
            </a:r>
          </a:p>
          <a:p>
            <a:r>
              <a:rPr lang="nl-NL" dirty="0">
                <a:hlinkClick r:id="rId3"/>
              </a:rPr>
              <a:t>Digitale hygiëne en Digitaal fit</a:t>
            </a:r>
            <a:endParaRPr lang="nl-NL" dirty="0"/>
          </a:p>
          <a:p>
            <a:r>
              <a:rPr lang="nl-NL" dirty="0"/>
              <a:t>Persoonlijk Knowledge </a:t>
            </a:r>
            <a:r>
              <a:rPr lang="nl-NL" dirty="0" err="1"/>
              <a:t>Mgt</a:t>
            </a:r>
            <a:r>
              <a:rPr lang="nl-NL" dirty="0"/>
              <a:t> /HR</a:t>
            </a:r>
          </a:p>
          <a:p>
            <a:r>
              <a:rPr lang="nl-NL" dirty="0">
                <a:hlinkClick r:id="rId4"/>
              </a:rPr>
              <a:t>How </a:t>
            </a:r>
            <a:r>
              <a:rPr lang="nl-NL" dirty="0" err="1">
                <a:hlinkClick r:id="rId4"/>
              </a:rPr>
              <a:t>to</a:t>
            </a:r>
            <a:r>
              <a:rPr lang="nl-NL" dirty="0">
                <a:hlinkClick r:id="rId4"/>
              </a:rPr>
              <a:t> built a second </a:t>
            </a:r>
            <a:r>
              <a:rPr lang="nl-NL" dirty="0" err="1">
                <a:hlinkClick r:id="rId4"/>
              </a:rPr>
              <a:t>brain</a:t>
            </a:r>
            <a:endParaRPr lang="nl-NL" dirty="0"/>
          </a:p>
        </p:txBody>
      </p:sp>
      <p:pic>
        <p:nvPicPr>
          <p:cNvPr id="7" name="Afbeelding 6">
            <a:extLst>
              <a:ext uri="{FF2B5EF4-FFF2-40B4-BE49-F238E27FC236}">
                <a16:creationId xmlns:a16="http://schemas.microsoft.com/office/drawing/2014/main" id="{7EFF4E76-7674-45F9-9498-08B2E29688E5}"/>
              </a:ext>
            </a:extLst>
          </p:cNvPr>
          <p:cNvPicPr>
            <a:picLocks noChangeAspect="1"/>
          </p:cNvPicPr>
          <p:nvPr/>
        </p:nvPicPr>
        <p:blipFill>
          <a:blip r:embed="rId5"/>
          <a:stretch>
            <a:fillRect/>
          </a:stretch>
        </p:blipFill>
        <p:spPr>
          <a:xfrm>
            <a:off x="7596097" y="3041150"/>
            <a:ext cx="4595903" cy="2602943"/>
          </a:xfrm>
          <a:prstGeom prst="rect">
            <a:avLst/>
          </a:prstGeom>
        </p:spPr>
      </p:pic>
    </p:spTree>
    <p:extLst>
      <p:ext uri="{BB962C8B-B14F-4D97-AF65-F5344CB8AC3E}">
        <p14:creationId xmlns:p14="http://schemas.microsoft.com/office/powerpoint/2010/main" val="3047585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 calcmode="lin" valueType="num">
                                      <p:cBhvr additive="base">
                                        <p:cTn id="2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 calcmode="lin" valueType="num">
                                      <p:cBhvr additive="base">
                                        <p:cTn id="3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additive="base">
                                        <p:cTn id="3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barn(inVertical)">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nodeType="clickEffect">
                                  <p:stCondLst>
                                    <p:cond delay="0"/>
                                  </p:stCondLst>
                                  <p:childTnLst>
                                    <p:set>
                                      <p:cBhvr>
                                        <p:cTn id="47" dur="1" fill="hold">
                                          <p:stCondLst>
                                            <p:cond delay="0"/>
                                          </p:stCondLst>
                                        </p:cTn>
                                        <p:tgtEl>
                                          <p:spTgt spid="4">
                                            <p:txEl>
                                              <p:pRg st="1" end="1"/>
                                            </p:txEl>
                                          </p:spTgt>
                                        </p:tgtEl>
                                        <p:attrNameLst>
                                          <p:attrName>style.visibility</p:attrName>
                                        </p:attrNameLst>
                                      </p:cBhvr>
                                      <p:to>
                                        <p:strVal val="visible"/>
                                      </p:to>
                                    </p:set>
                                    <p:animEffect transition="in" filter="fade">
                                      <p:cBhvr>
                                        <p:cTn id="48" dur="1000"/>
                                        <p:tgtEl>
                                          <p:spTgt spid="4">
                                            <p:txEl>
                                              <p:pRg st="1" end="1"/>
                                            </p:txEl>
                                          </p:spTgt>
                                        </p:tgtEl>
                                      </p:cBhvr>
                                    </p:animEffect>
                                    <p:anim calcmode="lin" valueType="num">
                                      <p:cBhvr>
                                        <p:cTn id="49"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50" dur="1000" fill="hold"/>
                                        <p:tgtEl>
                                          <p:spTgt spid="4">
                                            <p:txEl>
                                              <p:pRg st="1" end="1"/>
                                            </p:txEl>
                                          </p:spTgt>
                                        </p:tgtEl>
                                        <p:attrNameLst>
                                          <p:attrName>ppt_y</p:attrName>
                                        </p:attrNameLst>
                                      </p:cBhvr>
                                      <p:tavLst>
                                        <p:tav tm="0">
                                          <p:val>
                                            <p:strVal val="#ppt_y+.1"/>
                                          </p:val>
                                        </p:tav>
                                        <p:tav tm="100000">
                                          <p:val>
                                            <p:strVal val="#ppt_y"/>
                                          </p:val>
                                        </p:tav>
                                      </p:tavLst>
                                    </p:anim>
                                  </p:childTnLst>
                                </p:cTn>
                              </p:par>
                              <p:par>
                                <p:cTn id="51" presetID="42" presetClass="entr" presetSubtype="0" fill="hold" nodeType="withEffect">
                                  <p:stCondLst>
                                    <p:cond delay="0"/>
                                  </p:stCondLst>
                                  <p:childTnLst>
                                    <p:set>
                                      <p:cBhvr>
                                        <p:cTn id="52" dur="1" fill="hold">
                                          <p:stCondLst>
                                            <p:cond delay="0"/>
                                          </p:stCondLst>
                                        </p:cTn>
                                        <p:tgtEl>
                                          <p:spTgt spid="4">
                                            <p:txEl>
                                              <p:pRg st="2" end="2"/>
                                            </p:txEl>
                                          </p:spTgt>
                                        </p:tgtEl>
                                        <p:attrNameLst>
                                          <p:attrName>style.visibility</p:attrName>
                                        </p:attrNameLst>
                                      </p:cBhvr>
                                      <p:to>
                                        <p:strVal val="visible"/>
                                      </p:to>
                                    </p:set>
                                    <p:animEffect transition="in" filter="fade">
                                      <p:cBhvr>
                                        <p:cTn id="53" dur="1000"/>
                                        <p:tgtEl>
                                          <p:spTgt spid="4">
                                            <p:txEl>
                                              <p:pRg st="2" end="2"/>
                                            </p:txEl>
                                          </p:spTgt>
                                        </p:tgtEl>
                                      </p:cBhvr>
                                    </p:animEffect>
                                    <p:anim calcmode="lin" valueType="num">
                                      <p:cBhvr>
                                        <p:cTn id="5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55" dur="1000" fill="hold"/>
                                        <p:tgtEl>
                                          <p:spTgt spid="4">
                                            <p:txEl>
                                              <p:pRg st="2" end="2"/>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4">
                                            <p:txEl>
                                              <p:pRg st="3" end="3"/>
                                            </p:txEl>
                                          </p:spTgt>
                                        </p:tgtEl>
                                        <p:attrNameLst>
                                          <p:attrName>style.visibility</p:attrName>
                                        </p:attrNameLst>
                                      </p:cBhvr>
                                      <p:to>
                                        <p:strVal val="visible"/>
                                      </p:to>
                                    </p:set>
                                    <p:animEffect transition="in" filter="fade">
                                      <p:cBhvr>
                                        <p:cTn id="58" dur="1000"/>
                                        <p:tgtEl>
                                          <p:spTgt spid="4">
                                            <p:txEl>
                                              <p:pRg st="3" end="3"/>
                                            </p:txEl>
                                          </p:spTgt>
                                        </p:tgtEl>
                                      </p:cBhvr>
                                    </p:animEffect>
                                    <p:anim calcmode="lin" valueType="num">
                                      <p:cBhvr>
                                        <p:cTn id="5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6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065985-5627-46E2-94A9-8A983A4A811F}"/>
              </a:ext>
            </a:extLst>
          </p:cNvPr>
          <p:cNvSpPr>
            <a:spLocks noGrp="1"/>
          </p:cNvSpPr>
          <p:nvPr>
            <p:ph type="title"/>
          </p:nvPr>
        </p:nvSpPr>
        <p:spPr/>
        <p:txBody>
          <a:bodyPr/>
          <a:lstStyle/>
          <a:p>
            <a:r>
              <a:rPr lang="nl-NL" dirty="0"/>
              <a:t>Projectstartarchitectuur en ‘Ontheffing overbrengen</a:t>
            </a:r>
          </a:p>
        </p:txBody>
      </p:sp>
      <p:sp>
        <p:nvSpPr>
          <p:cNvPr id="3" name="Tijdelijke aanduiding voor inhoud 2">
            <a:extLst>
              <a:ext uri="{FF2B5EF4-FFF2-40B4-BE49-F238E27FC236}">
                <a16:creationId xmlns:a16="http://schemas.microsoft.com/office/drawing/2014/main" id="{022FE6EE-D487-482F-AA65-BA874E9499D8}"/>
              </a:ext>
            </a:extLst>
          </p:cNvPr>
          <p:cNvSpPr>
            <a:spLocks noGrp="1"/>
          </p:cNvSpPr>
          <p:nvPr>
            <p:ph idx="1"/>
          </p:nvPr>
        </p:nvSpPr>
        <p:spPr/>
        <p:txBody>
          <a:bodyPr/>
          <a:lstStyle/>
          <a:p>
            <a:r>
              <a:rPr lang="nl-NL" dirty="0"/>
              <a:t>PSA</a:t>
            </a:r>
          </a:p>
          <a:p>
            <a:endParaRPr lang="nl-NL" dirty="0"/>
          </a:p>
        </p:txBody>
      </p:sp>
      <p:pic>
        <p:nvPicPr>
          <p:cNvPr id="5" name="Afbeelding 4">
            <a:extLst>
              <a:ext uri="{FF2B5EF4-FFF2-40B4-BE49-F238E27FC236}">
                <a16:creationId xmlns:a16="http://schemas.microsoft.com/office/drawing/2014/main" id="{FF3C368B-C383-4C49-A69C-D2D126A4EE9E}"/>
              </a:ext>
            </a:extLst>
          </p:cNvPr>
          <p:cNvPicPr>
            <a:picLocks noChangeAspect="1"/>
          </p:cNvPicPr>
          <p:nvPr/>
        </p:nvPicPr>
        <p:blipFill>
          <a:blip r:embed="rId2"/>
          <a:stretch>
            <a:fillRect/>
          </a:stretch>
        </p:blipFill>
        <p:spPr>
          <a:xfrm>
            <a:off x="147402" y="1852900"/>
            <a:ext cx="5457326" cy="4394199"/>
          </a:xfrm>
          <a:prstGeom prst="rect">
            <a:avLst/>
          </a:prstGeom>
        </p:spPr>
      </p:pic>
      <p:graphicFrame>
        <p:nvGraphicFramePr>
          <p:cNvPr id="6" name="Tijdelijke aanduiding voor inhoud 3">
            <a:extLst>
              <a:ext uri="{FF2B5EF4-FFF2-40B4-BE49-F238E27FC236}">
                <a16:creationId xmlns:a16="http://schemas.microsoft.com/office/drawing/2014/main" id="{31DB1208-A207-41D0-B7C6-7D81DED73788}"/>
              </a:ext>
            </a:extLst>
          </p:cNvPr>
          <p:cNvGraphicFramePr>
            <a:graphicFrameLocks noGrp="1"/>
          </p:cNvGraphicFramePr>
          <p:nvPr>
            <p:ph idx="10"/>
            <p:extLst>
              <p:ext uri="{D42A27DB-BD31-4B8C-83A1-F6EECF244321}">
                <p14:modId xmlns:p14="http://schemas.microsoft.com/office/powerpoint/2010/main" val="665073382"/>
              </p:ext>
            </p:extLst>
          </p:nvPr>
        </p:nvGraphicFramePr>
        <p:xfrm>
          <a:off x="6251575" y="1800225"/>
          <a:ext cx="4860925" cy="4500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64879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438E7E-CE2E-429E-9D22-876C1FDB37E3}"/>
              </a:ext>
            </a:extLst>
          </p:cNvPr>
          <p:cNvSpPr>
            <a:spLocks noGrp="1"/>
          </p:cNvSpPr>
          <p:nvPr>
            <p:ph type="title"/>
          </p:nvPr>
        </p:nvSpPr>
        <p:spPr>
          <a:xfrm>
            <a:off x="1891658" y="350939"/>
            <a:ext cx="10033200" cy="720000"/>
          </a:xfrm>
        </p:spPr>
        <p:txBody>
          <a:bodyPr/>
          <a:lstStyle/>
          <a:p>
            <a:r>
              <a:rPr lang="nl-NL" dirty="0"/>
              <a:t>Archiveren bij de bron : principes </a:t>
            </a:r>
            <a:r>
              <a:rPr lang="nl-NL" dirty="0">
                <a:hlinkClick r:id="rId2"/>
              </a:rPr>
              <a:t>Basisregistraties</a:t>
            </a:r>
            <a:endParaRPr lang="nl-NL" dirty="0"/>
          </a:p>
        </p:txBody>
      </p:sp>
      <p:sp>
        <p:nvSpPr>
          <p:cNvPr id="4" name="Tijdelijke aanduiding voor inhoud 2">
            <a:extLst>
              <a:ext uri="{FF2B5EF4-FFF2-40B4-BE49-F238E27FC236}">
                <a16:creationId xmlns:a16="http://schemas.microsoft.com/office/drawing/2014/main" id="{57FF05C2-495A-491A-860E-6F96C594207D}"/>
              </a:ext>
            </a:extLst>
          </p:cNvPr>
          <p:cNvSpPr txBox="1">
            <a:spLocks/>
          </p:cNvSpPr>
          <p:nvPr/>
        </p:nvSpPr>
        <p:spPr>
          <a:xfrm>
            <a:off x="1079500" y="1178718"/>
            <a:ext cx="10033000" cy="4852212"/>
          </a:xfrm>
          <a:prstGeom prst="rect">
            <a:avLst/>
          </a:prstGeom>
        </p:spPr>
        <p:txBody>
          <a:bodyPr/>
          <a:lst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nl-NL" sz="2200" dirty="0"/>
              <a:t>Business creëert en beheert informatie(objecten)</a:t>
            </a:r>
          </a:p>
          <a:p>
            <a:pPr lvl="1"/>
            <a:r>
              <a:rPr lang="nl-NL" dirty="0"/>
              <a:t>(re)</a:t>
            </a:r>
            <a:r>
              <a:rPr lang="nl-NL" dirty="0" err="1"/>
              <a:t>Use</a:t>
            </a:r>
            <a:r>
              <a:rPr lang="nl-NL" dirty="0"/>
              <a:t> / metadata opbouw / / fixeren – Replay functionaliteit</a:t>
            </a:r>
          </a:p>
          <a:p>
            <a:pPr lvl="1"/>
            <a:r>
              <a:rPr lang="nl-NL" dirty="0"/>
              <a:t>Vernietigen</a:t>
            </a:r>
          </a:p>
          <a:p>
            <a:pPr lvl="1"/>
            <a:r>
              <a:rPr lang="nl-NL" dirty="0"/>
              <a:t>Bewaren</a:t>
            </a:r>
          </a:p>
          <a:p>
            <a:r>
              <a:rPr lang="nl-NL" dirty="0"/>
              <a:t>Streven naar ‘geautomatiseerde beheerfuncties’, ontzorgen, ‘as is’</a:t>
            </a:r>
          </a:p>
          <a:p>
            <a:pPr lvl="1"/>
            <a:r>
              <a:rPr lang="nl-NL" dirty="0"/>
              <a:t>Informatiekundige visie Common </a:t>
            </a:r>
            <a:r>
              <a:rPr lang="nl-NL" dirty="0" err="1"/>
              <a:t>Ground</a:t>
            </a:r>
            <a:r>
              <a:rPr lang="nl-NL" dirty="0"/>
              <a:t>/Gegevenslandschap</a:t>
            </a:r>
          </a:p>
          <a:p>
            <a:pPr lvl="1"/>
            <a:r>
              <a:rPr lang="nl-NL" dirty="0"/>
              <a:t>NORA architectuurprincipe (dubbel) Duurzaam Toegankelijk</a:t>
            </a:r>
          </a:p>
          <a:p>
            <a:pPr lvl="1"/>
            <a:r>
              <a:rPr lang="nl-NL" dirty="0"/>
              <a:t>Binnengemeentelijke uitwerking</a:t>
            </a:r>
          </a:p>
          <a:p>
            <a:r>
              <a:rPr lang="nl-NL" dirty="0"/>
              <a:t>PTOLU (API) standaard voor gemeenten: ZGW (10 componenten)</a:t>
            </a:r>
          </a:p>
          <a:p>
            <a:pPr lvl="1"/>
            <a:r>
              <a:rPr lang="nl-NL" dirty="0"/>
              <a:t>Basis voor vastleggen metadata proces, resultaat, informatieobjecten</a:t>
            </a:r>
          </a:p>
          <a:p>
            <a:pPr lvl="1"/>
            <a:r>
              <a:rPr lang="nl-NL" dirty="0"/>
              <a:t>Referentie implementatie(s), Open Zaak – </a:t>
            </a:r>
            <a:r>
              <a:rPr lang="nl-NL" dirty="0" err="1"/>
              <a:t>Dimpact</a:t>
            </a:r>
            <a:r>
              <a:rPr lang="nl-NL" dirty="0"/>
              <a:t> gemeenten +</a:t>
            </a:r>
          </a:p>
          <a:p>
            <a:pPr lvl="1"/>
            <a:r>
              <a:rPr lang="nl-NL" dirty="0"/>
              <a:t>Selectielijst API (in ontwikkeling)</a:t>
            </a:r>
          </a:p>
          <a:p>
            <a:r>
              <a:rPr lang="nl-NL" dirty="0"/>
              <a:t>Gemeentelijke Inkoop bij IT </a:t>
            </a:r>
            <a:r>
              <a:rPr lang="nl-NL" dirty="0" err="1"/>
              <a:t>Toolbox</a:t>
            </a:r>
            <a:r>
              <a:rPr lang="nl-NL" dirty="0"/>
              <a:t> (GIBIT) kwaliteitsnorm ‘archiveren’</a:t>
            </a:r>
          </a:p>
          <a:p>
            <a:pPr lvl="1"/>
            <a:endParaRPr lang="nl-NL" dirty="0"/>
          </a:p>
          <a:p>
            <a:pPr lvl="1"/>
            <a:endParaRPr lang="nl-NL" dirty="0"/>
          </a:p>
        </p:txBody>
      </p:sp>
    </p:spTree>
    <p:extLst>
      <p:ext uri="{BB962C8B-B14F-4D97-AF65-F5344CB8AC3E}">
        <p14:creationId xmlns:p14="http://schemas.microsoft.com/office/powerpoint/2010/main" val="2870377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438E7E-CE2E-429E-9D22-876C1FDB37E3}"/>
              </a:ext>
            </a:extLst>
          </p:cNvPr>
          <p:cNvSpPr>
            <a:spLocks noGrp="1"/>
          </p:cNvSpPr>
          <p:nvPr>
            <p:ph type="title"/>
          </p:nvPr>
        </p:nvSpPr>
        <p:spPr>
          <a:xfrm>
            <a:off x="1896429" y="340605"/>
            <a:ext cx="10033200" cy="972930"/>
          </a:xfrm>
        </p:spPr>
        <p:txBody>
          <a:bodyPr/>
          <a:lstStyle/>
          <a:p>
            <a:r>
              <a:rPr lang="nl-NL" dirty="0"/>
              <a:t>Grip op Informatie 2021, vervolg proeftuinen</a:t>
            </a:r>
            <a:br>
              <a:rPr lang="nl-NL" dirty="0"/>
            </a:br>
            <a:r>
              <a:rPr lang="nl-NL" dirty="0"/>
              <a:t>KIA.pleio.nl  en forum.vng.nl groepen</a:t>
            </a:r>
          </a:p>
        </p:txBody>
      </p:sp>
      <p:sp>
        <p:nvSpPr>
          <p:cNvPr id="3" name="Tijdelijke aanduiding voor inhoud 2">
            <a:extLst>
              <a:ext uri="{FF2B5EF4-FFF2-40B4-BE49-F238E27FC236}">
                <a16:creationId xmlns:a16="http://schemas.microsoft.com/office/drawing/2014/main" id="{AC0471DE-1D5C-4657-8DD5-EC408EDCD523}"/>
              </a:ext>
            </a:extLst>
          </p:cNvPr>
          <p:cNvSpPr>
            <a:spLocks noGrp="1"/>
          </p:cNvSpPr>
          <p:nvPr>
            <p:ph idx="1"/>
          </p:nvPr>
        </p:nvSpPr>
        <p:spPr/>
        <p:txBody>
          <a:bodyPr/>
          <a:lstStyle/>
          <a:p>
            <a:pPr marL="342900" lvl="0" indent="-342900">
              <a:lnSpc>
                <a:spcPct val="105000"/>
              </a:lnSpc>
              <a:buFont typeface="Calibri" panose="020F0502020204030204" pitchFamily="34" charset="0"/>
              <a:buChar char="-"/>
            </a:pPr>
            <a:r>
              <a:rPr lang="en-US" sz="2000" dirty="0">
                <a:effectLst/>
                <a:latin typeface="Arial" panose="020B0604020202020204" pitchFamily="34" charset="0"/>
                <a:ea typeface="Calibri" panose="020F0502020204030204" pitchFamily="34" charset="0"/>
              </a:rPr>
              <a:t>A</a:t>
            </a:r>
            <a:r>
              <a:rPr lang="nl-NL" sz="2000" dirty="0" err="1">
                <a:effectLst/>
                <a:latin typeface="Arial" panose="020B0604020202020204" pitchFamily="34" charset="0"/>
                <a:ea typeface="Calibri" panose="020F0502020204030204" pitchFamily="34" charset="0"/>
              </a:rPr>
              <a:t>ctief</a:t>
            </a:r>
            <a:r>
              <a:rPr lang="nl-NL" sz="2000" dirty="0">
                <a:effectLst/>
                <a:latin typeface="Arial" panose="020B0604020202020204" pitchFamily="34" charset="0"/>
                <a:ea typeface="Calibri" panose="020F0502020204030204" pitchFamily="34" charset="0"/>
              </a:rPr>
              <a:t> openbaar maken</a:t>
            </a:r>
            <a:r>
              <a:rPr lang="en-US" sz="2000" dirty="0">
                <a:effectLst/>
                <a:latin typeface="Arial" panose="020B0604020202020204" pitchFamily="34" charset="0"/>
                <a:ea typeface="Calibri" panose="020F0502020204030204" pitchFamily="34" charset="0"/>
              </a:rPr>
              <a:t>:</a:t>
            </a:r>
            <a:endParaRPr lang="nl-NL" sz="2000" dirty="0">
              <a:effectLst/>
              <a:latin typeface="Calibri" panose="020F0502020204030204" pitchFamily="34" charset="0"/>
              <a:ea typeface="Calibri" panose="020F0502020204030204" pitchFamily="34"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a:effectLst/>
                <a:highlight>
                  <a:srgbClr val="FFFF00"/>
                </a:highlight>
                <a:latin typeface="Arial" panose="020B0604020202020204" pitchFamily="34" charset="0"/>
                <a:ea typeface="Times New Roman" panose="02020603050405020304" pitchFamily="18" charset="0"/>
              </a:rPr>
              <a:t>actieve openbaarmaking</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spcAft>
                <a:spcPts val="1200"/>
              </a:spcAft>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a:effectLst/>
                <a:highlight>
                  <a:srgbClr val="FFFF00"/>
                </a:highlight>
                <a:latin typeface="Arial" panose="020B0604020202020204" pitchFamily="34" charset="0"/>
                <a:ea typeface="Times New Roman" panose="02020603050405020304" pitchFamily="18" charset="0"/>
              </a:rPr>
              <a:t>aansluiting op PLOOI</a:t>
            </a:r>
            <a:endParaRPr lang="nl-NL" sz="2000" dirty="0">
              <a:effectLst/>
              <a:highlight>
                <a:srgbClr val="FFFF00"/>
              </a:highlight>
              <a:latin typeface="Calibri" panose="020F0502020204030204" pitchFamily="34" charset="0"/>
              <a:ea typeface="Times New Roman" panose="02020603050405020304" pitchFamily="18" charset="0"/>
            </a:endParaRPr>
          </a:p>
          <a:p>
            <a:pPr marL="342900" lvl="0" indent="-342900">
              <a:lnSpc>
                <a:spcPct val="105000"/>
              </a:lnSpc>
              <a:buFont typeface="Calibri" panose="020F0502020204030204" pitchFamily="34" charset="0"/>
              <a:buChar char="-"/>
            </a:pPr>
            <a:r>
              <a:rPr lang="en-US" sz="2000" dirty="0">
                <a:effectLst/>
                <a:latin typeface="Arial" panose="020B0604020202020204" pitchFamily="34" charset="0"/>
                <a:ea typeface="Calibri" panose="020F0502020204030204" pitchFamily="34" charset="0"/>
              </a:rPr>
              <a:t>Informatie</a:t>
            </a:r>
            <a:r>
              <a:rPr lang="nl-NL" sz="2000" dirty="0">
                <a:effectLst/>
                <a:latin typeface="Arial" panose="020B0604020202020204" pitchFamily="34" charset="0"/>
                <a:ea typeface="Calibri" panose="020F0502020204030204" pitchFamily="34" charset="0"/>
              </a:rPr>
              <a:t>huishouding</a:t>
            </a:r>
            <a:r>
              <a:rPr lang="en-US" sz="2000" dirty="0">
                <a:effectLst/>
                <a:latin typeface="Arial" panose="020B0604020202020204" pitchFamily="34" charset="0"/>
                <a:ea typeface="Calibri" panose="020F0502020204030204" pitchFamily="34" charset="0"/>
              </a:rPr>
              <a:t> op </a:t>
            </a:r>
            <a:r>
              <a:rPr lang="en-US" sz="2000" dirty="0" err="1">
                <a:effectLst/>
                <a:latin typeface="Arial" panose="020B0604020202020204" pitchFamily="34" charset="0"/>
                <a:ea typeface="Calibri" panose="020F0502020204030204" pitchFamily="34" charset="0"/>
              </a:rPr>
              <a:t>orde</a:t>
            </a:r>
            <a:r>
              <a:rPr lang="en-US" sz="2000" dirty="0">
                <a:effectLst/>
                <a:latin typeface="Arial" panose="020B0604020202020204" pitchFamily="34" charset="0"/>
                <a:ea typeface="Calibri" panose="020F0502020204030204" pitchFamily="34" charset="0"/>
              </a:rPr>
              <a:t>:</a:t>
            </a:r>
            <a:endParaRPr lang="nl-NL" sz="2000" dirty="0">
              <a:effectLst/>
              <a:latin typeface="Calibri" panose="020F0502020204030204" pitchFamily="34" charset="0"/>
              <a:ea typeface="Calibri" panose="020F0502020204030204" pitchFamily="34"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a:effectLst/>
                <a:highlight>
                  <a:srgbClr val="FFFF00"/>
                </a:highlight>
                <a:latin typeface="Arial" panose="020B0604020202020204" pitchFamily="34" charset="0"/>
                <a:ea typeface="Times New Roman" panose="02020603050405020304" pitchFamily="18" charset="0"/>
              </a:rPr>
              <a:t>KIDO light</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informatiehuishoudin</a:t>
            </a:r>
            <a:r>
              <a:rPr lang="nl-NL" sz="2000" dirty="0">
                <a:effectLst/>
                <a:highlight>
                  <a:srgbClr val="FFFF00"/>
                </a:highlight>
                <a:latin typeface="Arial" panose="020B0604020202020204" pitchFamily="34" charset="0"/>
                <a:ea typeface="Times New Roman" panose="02020603050405020304" pitchFamily="18" charset="0"/>
              </a:rPr>
              <a:t>g op orde</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monitoring</a:t>
            </a:r>
            <a:endParaRPr lang="nl-NL" sz="2000" dirty="0">
              <a:effectLs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archiveren van </a:t>
            </a:r>
            <a:r>
              <a:rPr lang="nl-NL" sz="2000" dirty="0">
                <a:effectLst/>
                <a:highlight>
                  <a:srgbClr val="FFFF00"/>
                </a:highlight>
                <a:latin typeface="Arial" panose="020B0604020202020204" pitchFamily="34" charset="0"/>
                <a:ea typeface="Times New Roman" panose="02020603050405020304" pitchFamily="18" charset="0"/>
              </a:rPr>
              <a:t>tekstberichten</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err="1">
                <a:effectLst/>
                <a:highlight>
                  <a:srgbClr val="FFFF00"/>
                </a:highlight>
                <a:latin typeface="Arial" panose="020B0604020202020204" pitchFamily="34" charset="0"/>
                <a:ea typeface="Times New Roman" panose="02020603050405020304" pitchFamily="18" charset="0"/>
              </a:rPr>
              <a:t>archive</a:t>
            </a:r>
            <a:r>
              <a:rPr lang="nl-NL" sz="2000" dirty="0">
                <a:effectLst/>
                <a:highlight>
                  <a:srgbClr val="FFFF00"/>
                </a:highlight>
                <a:latin typeface="Arial" panose="020B0604020202020204" pitchFamily="34" charset="0"/>
                <a:ea typeface="Times New Roman" panose="02020603050405020304" pitchFamily="18" charset="0"/>
              </a:rPr>
              <a:t> </a:t>
            </a:r>
            <a:r>
              <a:rPr lang="nl-NL" sz="2000" dirty="0" err="1">
                <a:effectLst/>
                <a:highlight>
                  <a:srgbClr val="FFFF00"/>
                </a:highlight>
                <a:latin typeface="Arial" panose="020B0604020202020204" pitchFamily="34" charset="0"/>
                <a:ea typeface="Times New Roman" panose="02020603050405020304" pitchFamily="18" charset="0"/>
              </a:rPr>
              <a:t>by</a:t>
            </a:r>
            <a:r>
              <a:rPr lang="nl-NL" sz="2000" dirty="0">
                <a:effectLst/>
                <a:highlight>
                  <a:srgbClr val="FFFF00"/>
                </a:highlight>
                <a:latin typeface="Arial" panose="020B0604020202020204" pitchFamily="34" charset="0"/>
                <a:ea typeface="Times New Roman" panose="02020603050405020304" pitchFamily="18" charset="0"/>
              </a:rPr>
              <a:t> design</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spcAft>
                <a:spcPts val="800"/>
              </a:spcAft>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vervroegd overbrengen</a:t>
            </a:r>
            <a:endParaRPr lang="nl-NL" sz="2000" dirty="0">
              <a:effectLst/>
              <a:latin typeface="Calibri" panose="020F0502020204030204" pitchFamily="34" charset="0"/>
              <a:ea typeface="Times New Roman" panose="02020603050405020304" pitchFamily="18" charset="0"/>
            </a:endParaRPr>
          </a:p>
          <a:p>
            <a:endParaRPr lang="nl-NL" dirty="0"/>
          </a:p>
        </p:txBody>
      </p:sp>
      <p:sp>
        <p:nvSpPr>
          <p:cNvPr id="6" name="Tijdelijke aanduiding voor inhoud 5">
            <a:extLst>
              <a:ext uri="{FF2B5EF4-FFF2-40B4-BE49-F238E27FC236}">
                <a16:creationId xmlns:a16="http://schemas.microsoft.com/office/drawing/2014/main" id="{DC13574B-D867-43A5-AF02-B457ED21B928}"/>
              </a:ext>
            </a:extLst>
          </p:cNvPr>
          <p:cNvSpPr>
            <a:spLocks noGrp="1"/>
          </p:cNvSpPr>
          <p:nvPr>
            <p:ph idx="10"/>
          </p:nvPr>
        </p:nvSpPr>
        <p:spPr/>
        <p:txBody>
          <a:bodyPr/>
          <a:lstStyle/>
          <a:p>
            <a:pPr marL="342900" lvl="0" indent="-342900">
              <a:lnSpc>
                <a:spcPct val="105000"/>
              </a:lnSpc>
              <a:buFont typeface="Calibri" panose="020F0502020204030204" pitchFamily="34" charset="0"/>
              <a:buChar char="-"/>
            </a:pPr>
            <a:r>
              <a:rPr lang="en-US" sz="2000" dirty="0" err="1">
                <a:effectLst/>
                <a:latin typeface="Arial" panose="020B0604020202020204" pitchFamily="34" charset="0"/>
                <a:ea typeface="Calibri" panose="020F0502020204030204" pitchFamily="34" charset="0"/>
              </a:rPr>
              <a:t>Duurzame</a:t>
            </a:r>
            <a:r>
              <a:rPr lang="en-US" sz="2000" dirty="0">
                <a:effectLst/>
                <a:latin typeface="Arial" panose="020B0604020202020204" pitchFamily="34" charset="0"/>
                <a:ea typeface="Calibri" panose="020F0502020204030204" pitchFamily="34" charset="0"/>
              </a:rPr>
              <a:t> </a:t>
            </a:r>
            <a:r>
              <a:rPr lang="nl-NL" sz="2000" dirty="0">
                <a:effectLst/>
                <a:latin typeface="Arial" panose="020B0604020202020204" pitchFamily="34" charset="0"/>
                <a:ea typeface="Calibri" panose="020F0502020204030204" pitchFamily="34" charset="0"/>
              </a:rPr>
              <a:t>toegankelijk</a:t>
            </a:r>
            <a:r>
              <a:rPr lang="en-US" sz="2000" dirty="0" err="1">
                <a:effectLst/>
                <a:latin typeface="Arial" panose="020B0604020202020204" pitchFamily="34" charset="0"/>
                <a:ea typeface="Calibri" panose="020F0502020204030204" pitchFamily="34" charset="0"/>
              </a:rPr>
              <a:t>heid</a:t>
            </a:r>
            <a:r>
              <a:rPr lang="nl-NL" sz="2000" dirty="0">
                <a:effectLst/>
                <a:latin typeface="Arial" panose="020B0604020202020204" pitchFamily="34" charset="0"/>
                <a:ea typeface="Calibri" panose="020F0502020204030204" pitchFamily="34" charset="0"/>
              </a:rPr>
              <a:t>; </a:t>
            </a:r>
            <a:endParaRPr lang="nl-NL" sz="2000" dirty="0">
              <a:effectLst/>
              <a:latin typeface="Calibri" panose="020F0502020204030204" pitchFamily="34" charset="0"/>
              <a:ea typeface="Calibri" panose="020F0502020204030204" pitchFamily="34"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a:effectLst/>
                <a:highlight>
                  <a:srgbClr val="FFFF00"/>
                </a:highlight>
                <a:latin typeface="Arial" panose="020B0604020202020204" pitchFamily="34" charset="0"/>
                <a:ea typeface="Times New Roman" panose="02020603050405020304" pitchFamily="18" charset="0"/>
              </a:rPr>
              <a:t>vernietigen</a:t>
            </a:r>
          </a:p>
          <a:p>
            <a:pPr marL="1012825" lvl="2" indent="-285750">
              <a:lnSpc>
                <a:spcPct val="105000"/>
              </a:lnSpc>
              <a:buFont typeface="Courier New" panose="02070309020205020404" pitchFamily="49" charset="0"/>
              <a:buChar char="o"/>
            </a:pPr>
            <a:r>
              <a:rPr lang="nl-NL" sz="1800" dirty="0">
                <a:latin typeface="Arial" panose="020B0604020202020204" pitchFamily="34" charset="0"/>
                <a:ea typeface="Times New Roman" panose="02020603050405020304" pitchFamily="18" charset="0"/>
              </a:rPr>
              <a:t>3 werkgroepen met leveranciers</a:t>
            </a:r>
          </a:p>
          <a:p>
            <a:pPr marL="1012825" lvl="2" indent="-285750">
              <a:lnSpc>
                <a:spcPct val="105000"/>
              </a:lnSpc>
              <a:buFont typeface="Courier New" panose="02070309020205020404" pitchFamily="49" charset="0"/>
              <a:buChar char="o"/>
            </a:pPr>
            <a:r>
              <a:rPr lang="nl-NL" sz="1800" dirty="0">
                <a:effectLst/>
                <a:latin typeface="Arial" panose="020B0604020202020204" pitchFamily="34" charset="0"/>
                <a:ea typeface="Times New Roman" panose="02020603050405020304" pitchFamily="18" charset="0"/>
              </a:rPr>
              <a:t>Werkgroep met gemeenten</a:t>
            </a:r>
            <a:endParaRPr lang="nl-NL" sz="1800" dirty="0">
              <a:effectLs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a:t>
            </a:r>
            <a:r>
              <a:rPr lang="nl-NL" sz="2000" dirty="0">
                <a:effectLst/>
                <a:highlight>
                  <a:srgbClr val="FFFF00"/>
                </a:highlight>
                <a:latin typeface="Arial" panose="020B0604020202020204" pitchFamily="34" charset="0"/>
                <a:ea typeface="Times New Roman" panose="02020603050405020304" pitchFamily="18" charset="0"/>
              </a:rPr>
              <a:t>preservering</a:t>
            </a:r>
            <a:endParaRPr lang="nl-NL" sz="2000" dirty="0">
              <a:effectLst/>
              <a:highlight>
                <a:srgbClr val="FFFF00"/>
              </a:highligh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rol/taak archiefinstelling</a:t>
            </a:r>
            <a:endParaRPr lang="nl-NL" sz="2000" dirty="0">
              <a:effectLst/>
              <a:latin typeface="Calibri" panose="020F0502020204030204" pitchFamily="34" charset="0"/>
              <a:ea typeface="Times New Roman" panose="02020603050405020304" pitchFamily="18" charset="0"/>
            </a:endParaRPr>
          </a:p>
          <a:p>
            <a:pPr marL="742950" lvl="1" indent="-285750">
              <a:lnSpc>
                <a:spcPct val="105000"/>
              </a:lnSpc>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werkgroep nieuwe archiefwet</a:t>
            </a:r>
            <a:endParaRPr lang="nl-NL" sz="2000" dirty="0">
              <a:effectLst/>
              <a:latin typeface="Calibri" panose="020F0502020204030204" pitchFamily="34" charset="0"/>
              <a:ea typeface="Times New Roman" panose="02020603050405020304" pitchFamily="18" charset="0"/>
            </a:endParaRPr>
          </a:p>
          <a:p>
            <a:pPr marL="742950" lvl="1" indent="-285750">
              <a:lnSpc>
                <a:spcPct val="105000"/>
              </a:lnSpc>
              <a:spcAft>
                <a:spcPts val="800"/>
              </a:spcAft>
              <a:buFont typeface="Courier New" panose="02070309020205020404" pitchFamily="49" charset="0"/>
              <a:buChar char="o"/>
            </a:pPr>
            <a:r>
              <a:rPr lang="nl-NL" sz="2000" dirty="0">
                <a:effectLst/>
                <a:latin typeface="Arial" panose="020B0604020202020204" pitchFamily="34" charset="0"/>
                <a:ea typeface="Times New Roman" panose="02020603050405020304" pitchFamily="18" charset="0"/>
              </a:rPr>
              <a:t>wekgroep </a:t>
            </a:r>
            <a:r>
              <a:rPr lang="nl-NL" sz="2000" dirty="0">
                <a:effectLst/>
                <a:highlight>
                  <a:srgbClr val="FFFF00"/>
                </a:highlight>
                <a:latin typeface="Arial" panose="020B0604020202020204" pitchFamily="34" charset="0"/>
                <a:ea typeface="Times New Roman" panose="02020603050405020304" pitchFamily="18" charset="0"/>
              </a:rPr>
              <a:t>bewaren bij de bron</a:t>
            </a:r>
          </a:p>
          <a:p>
            <a:pPr marL="471488" indent="-285750">
              <a:lnSpc>
                <a:spcPct val="105000"/>
              </a:lnSpc>
              <a:spcAft>
                <a:spcPts val="800"/>
              </a:spcAft>
              <a:buFont typeface="Courier New" panose="02070309020205020404" pitchFamily="49" charset="0"/>
              <a:buChar char="o"/>
            </a:pPr>
            <a:r>
              <a:rPr lang="nl-NL" sz="2200" dirty="0">
                <a:effectLst/>
                <a:latin typeface="Arial" panose="020B0604020202020204" pitchFamily="34" charset="0"/>
                <a:ea typeface="Times New Roman" panose="02020603050405020304" pitchFamily="18" charset="0"/>
              </a:rPr>
              <a:t>Meewerken aan:</a:t>
            </a:r>
          </a:p>
          <a:p>
            <a:pPr marL="742950" lvl="1" indent="-285750">
              <a:lnSpc>
                <a:spcPct val="105000"/>
              </a:lnSpc>
              <a:buFont typeface="Courier New" panose="02070309020205020404" pitchFamily="49" charset="0"/>
              <a:buChar char="o"/>
            </a:pPr>
            <a:r>
              <a:rPr lang="nl-NL" sz="2000" dirty="0">
                <a:latin typeface="Arial" panose="020B0604020202020204" pitchFamily="34" charset="0"/>
              </a:rPr>
              <a:t>Participeren in Netwerken</a:t>
            </a:r>
          </a:p>
          <a:p>
            <a:pPr marL="742950" lvl="1" indent="-285750">
              <a:lnSpc>
                <a:spcPct val="105000"/>
              </a:lnSpc>
              <a:buFont typeface="Courier New" panose="02070309020205020404" pitchFamily="49" charset="0"/>
              <a:buChar char="o"/>
            </a:pPr>
            <a:r>
              <a:rPr lang="nl-NL" sz="2000" dirty="0">
                <a:highlight>
                  <a:srgbClr val="FFFF00"/>
                </a:highlight>
                <a:latin typeface="Arial" panose="020B0604020202020204" pitchFamily="34" charset="0"/>
              </a:rPr>
              <a:t>Elektronisch ondertekenen</a:t>
            </a:r>
          </a:p>
          <a:p>
            <a:pPr marL="742950" lvl="1" indent="-285750">
              <a:lnSpc>
                <a:spcPct val="105000"/>
              </a:lnSpc>
              <a:buFont typeface="Courier New" panose="02070309020205020404" pitchFamily="49" charset="0"/>
              <a:buChar char="o"/>
            </a:pPr>
            <a:r>
              <a:rPr lang="nl-NL" sz="2000" dirty="0">
                <a:latin typeface="Arial" panose="020B0604020202020204" pitchFamily="34" charset="0"/>
              </a:rPr>
              <a:t>Architectuur</a:t>
            </a:r>
          </a:p>
          <a:p>
            <a:endParaRPr lang="nl-NL" dirty="0"/>
          </a:p>
        </p:txBody>
      </p:sp>
      <p:sp>
        <p:nvSpPr>
          <p:cNvPr id="4" name="Tijdelijke aanduiding voor inhoud 2">
            <a:extLst>
              <a:ext uri="{FF2B5EF4-FFF2-40B4-BE49-F238E27FC236}">
                <a16:creationId xmlns:a16="http://schemas.microsoft.com/office/drawing/2014/main" id="{57FF05C2-495A-491A-860E-6F96C594207D}"/>
              </a:ext>
            </a:extLst>
          </p:cNvPr>
          <p:cNvSpPr txBox="1">
            <a:spLocks/>
          </p:cNvSpPr>
          <p:nvPr/>
        </p:nvSpPr>
        <p:spPr>
          <a:xfrm>
            <a:off x="1079500" y="1178718"/>
            <a:ext cx="10033000" cy="4852212"/>
          </a:xfrm>
          <a:prstGeom prst="rect">
            <a:avLst/>
          </a:prstGeom>
        </p:spPr>
        <p:txBody>
          <a:bodyPr/>
          <a:lstStyle>
            <a:lvl1pPr marL="268288" indent="-268288" algn="l" defTabSz="912813" rtl="0" eaLnBrk="1" fontAlgn="base" hangingPunct="1">
              <a:lnSpc>
                <a:spcPct val="90000"/>
              </a:lnSpc>
              <a:spcBef>
                <a:spcPts val="475"/>
              </a:spcBef>
              <a:spcAft>
                <a:spcPct val="0"/>
              </a:spcAft>
              <a:buClr>
                <a:srgbClr val="00A9F3"/>
              </a:buClr>
              <a:buSzPct val="80000"/>
              <a:buFont typeface="Arial" charset="0"/>
              <a:buChar char="•"/>
              <a:defRPr sz="2400" kern="1200">
                <a:solidFill>
                  <a:schemeClr val="tx1"/>
                </a:solidFill>
                <a:latin typeface="Arial" charset="0"/>
                <a:ea typeface="Arial" charset="0"/>
                <a:cs typeface="Arial" charset="0"/>
              </a:defRPr>
            </a:lvl1pPr>
            <a:lvl2pPr marL="539750" indent="-269875" algn="l" defTabSz="912813" rtl="0" eaLnBrk="1" fontAlgn="base" hangingPunct="1">
              <a:lnSpc>
                <a:spcPct val="90000"/>
              </a:lnSpc>
              <a:spcBef>
                <a:spcPts val="438"/>
              </a:spcBef>
              <a:spcAft>
                <a:spcPct val="0"/>
              </a:spcAft>
              <a:buClr>
                <a:srgbClr val="00A9F3"/>
              </a:buClr>
              <a:buSzPct val="80000"/>
              <a:buFont typeface="Arial" charset="0"/>
              <a:buChar char="•"/>
              <a:defRPr sz="2200" kern="1200">
                <a:solidFill>
                  <a:schemeClr val="tx1"/>
                </a:solidFill>
                <a:latin typeface="Arial" charset="0"/>
                <a:ea typeface="Arial" charset="0"/>
                <a:cs typeface="Arial" charset="0"/>
              </a:defRPr>
            </a:lvl2pPr>
            <a:lvl3pPr marL="809625" indent="-269875" algn="l" defTabSz="912813" rtl="0" eaLnBrk="1" fontAlgn="base" hangingPunct="1">
              <a:lnSpc>
                <a:spcPct val="90000"/>
              </a:lnSpc>
              <a:spcBef>
                <a:spcPts val="400"/>
              </a:spcBef>
              <a:spcAft>
                <a:spcPct val="0"/>
              </a:spcAft>
              <a:buClr>
                <a:srgbClr val="00A9F3"/>
              </a:buClr>
              <a:buSzPct val="80000"/>
              <a:buFont typeface="Arial" charset="0"/>
              <a:buChar char="•"/>
              <a:defRPr sz="2000" kern="1200">
                <a:solidFill>
                  <a:schemeClr val="tx1"/>
                </a:solidFill>
                <a:latin typeface="Arial" charset="0"/>
                <a:ea typeface="Arial" charset="0"/>
                <a:cs typeface="Arial" charset="0"/>
              </a:defRPr>
            </a:lvl3pPr>
            <a:lvl4pPr marL="1079500" indent="-269875" algn="l" defTabSz="912813" rtl="0" eaLnBrk="1" fontAlgn="base" hangingPunct="1">
              <a:lnSpc>
                <a:spcPct val="90000"/>
              </a:lnSpc>
              <a:spcBef>
                <a:spcPts val="363"/>
              </a:spcBef>
              <a:spcAft>
                <a:spcPct val="0"/>
              </a:spcAft>
              <a:buClr>
                <a:srgbClr val="00A9F3"/>
              </a:buClr>
              <a:buSzPct val="80000"/>
              <a:buFont typeface="Arial" charset="0"/>
              <a:buChar char="•"/>
              <a:defRPr kern="1200">
                <a:solidFill>
                  <a:schemeClr val="tx1"/>
                </a:solidFill>
                <a:latin typeface="Arial" charset="0"/>
                <a:ea typeface="Arial" charset="0"/>
                <a:cs typeface="Arial" charset="0"/>
              </a:defRPr>
            </a:lvl4pPr>
            <a:lvl5pPr marL="1349375" indent="-268288" algn="l" defTabSz="912813" rtl="0" eaLnBrk="1" fontAlgn="base" hangingPunct="1">
              <a:lnSpc>
                <a:spcPct val="90000"/>
              </a:lnSpc>
              <a:spcBef>
                <a:spcPts val="325"/>
              </a:spcBef>
              <a:spcAft>
                <a:spcPct val="0"/>
              </a:spcAft>
              <a:buClr>
                <a:srgbClr val="00A9F3"/>
              </a:buClr>
              <a:buSzPct val="80000"/>
              <a:buFont typeface="Arial" charset="0"/>
              <a:buChar char="•"/>
              <a:defRPr sz="1600" kern="1200">
                <a:solidFill>
                  <a:schemeClr val="tx1"/>
                </a:solidFill>
                <a:latin typeface="Arial" charset="0"/>
                <a:ea typeface="Arial" charset="0"/>
                <a:cs typeface="Arial" charset="0"/>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lvl="1"/>
            <a:endParaRPr lang="nl-NL" dirty="0"/>
          </a:p>
        </p:txBody>
      </p:sp>
    </p:spTree>
    <p:extLst>
      <p:ext uri="{BB962C8B-B14F-4D97-AF65-F5344CB8AC3E}">
        <p14:creationId xmlns:p14="http://schemas.microsoft.com/office/powerpoint/2010/main" val="417535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1073AB-49D7-48B7-A41D-0F6B3E2000EE}"/>
              </a:ext>
            </a:extLst>
          </p:cNvPr>
          <p:cNvSpPr>
            <a:spLocks noGrp="1"/>
          </p:cNvSpPr>
          <p:nvPr>
            <p:ph type="title"/>
          </p:nvPr>
        </p:nvSpPr>
        <p:spPr/>
        <p:txBody>
          <a:bodyPr/>
          <a:lstStyle/>
          <a:p>
            <a:r>
              <a:rPr lang="nl-NL" dirty="0"/>
              <a:t>Een Voorbeeld: Waarom een Selectielijst API?</a:t>
            </a:r>
          </a:p>
        </p:txBody>
      </p:sp>
      <p:sp>
        <p:nvSpPr>
          <p:cNvPr id="3" name="Tijdelijke aanduiding voor inhoud 2">
            <a:extLst>
              <a:ext uri="{FF2B5EF4-FFF2-40B4-BE49-F238E27FC236}">
                <a16:creationId xmlns:a16="http://schemas.microsoft.com/office/drawing/2014/main" id="{A5F29B0E-4375-4D8A-9DFD-F18E01C0F764}"/>
              </a:ext>
            </a:extLst>
          </p:cNvPr>
          <p:cNvSpPr>
            <a:spLocks noGrp="1"/>
          </p:cNvSpPr>
          <p:nvPr>
            <p:ph idx="1"/>
          </p:nvPr>
        </p:nvSpPr>
        <p:spPr>
          <a:xfrm>
            <a:off x="1080000" y="1800000"/>
            <a:ext cx="10033200" cy="4500000"/>
          </a:xfrm>
        </p:spPr>
        <p:txBody>
          <a:bodyPr/>
          <a:lstStyle/>
          <a:p>
            <a:pPr marL="0" indent="0">
              <a:buNone/>
            </a:pPr>
            <a:r>
              <a:rPr lang="nl-NL" dirty="0"/>
              <a:t>Ontstaan als gevolg van het opnemen in het </a:t>
            </a:r>
            <a:r>
              <a:rPr lang="nl-NL" dirty="0" err="1"/>
              <a:t>ImZTC</a:t>
            </a:r>
            <a:r>
              <a:rPr lang="nl-NL" dirty="0"/>
              <a:t> (2.2) van verwijzingen naar de Selectielijst gemeenten middels de volgende attributen:</a:t>
            </a:r>
          </a:p>
          <a:p>
            <a:r>
              <a:rPr lang="nl-NL" cap="small" dirty="0">
                <a:hlinkClick r:id="rId2" tooltip="Imztc 2.2/doc/gegevensgroeptype/zaaktype.selectielijst procestype"/>
              </a:rPr>
              <a:t>selectielijst procestype</a:t>
            </a:r>
            <a:r>
              <a:rPr lang="nl-NL" cap="small" dirty="0"/>
              <a:t> </a:t>
            </a:r>
            <a:r>
              <a:rPr lang="nl-NL" dirty="0"/>
              <a:t>bij</a:t>
            </a:r>
            <a:r>
              <a:rPr lang="nl-NL" cap="small" dirty="0"/>
              <a:t> zaaktype</a:t>
            </a:r>
          </a:p>
          <a:p>
            <a:r>
              <a:rPr lang="nl-NL" cap="small" dirty="0">
                <a:hlinkClick r:id="rId3" tooltip="Imztc 2.2/doc/attribuutsoort/resultaattype.selectielijstklasse"/>
              </a:rPr>
              <a:t>selectielijstklasse</a:t>
            </a:r>
            <a:r>
              <a:rPr lang="nl-NL" cap="small" dirty="0"/>
              <a:t> </a:t>
            </a:r>
            <a:r>
              <a:rPr lang="nl-NL" dirty="0"/>
              <a:t>bij</a:t>
            </a:r>
            <a:r>
              <a:rPr lang="nl-NL" cap="small" dirty="0"/>
              <a:t> resultaattype</a:t>
            </a:r>
          </a:p>
          <a:p>
            <a:pPr marL="0" indent="0">
              <a:buNone/>
            </a:pPr>
            <a:endParaRPr lang="nl-NL" dirty="0"/>
          </a:p>
          <a:p>
            <a:pPr marL="0" indent="0">
              <a:buNone/>
            </a:pPr>
            <a:r>
              <a:rPr lang="nl-NL" dirty="0"/>
              <a:t>In plaats van het ‘overtikken’ van gegevens uit de Selectielijst is ervoor gekozen de inhoud van die lijst zelf beschikbaar te maken. Hiervoor is de bestaande Referentielijsten API gebruikt.</a:t>
            </a:r>
          </a:p>
          <a:p>
            <a:pPr marL="0" indent="0">
              <a:buNone/>
            </a:pPr>
            <a:endParaRPr lang="nl-NL" dirty="0"/>
          </a:p>
          <a:p>
            <a:pPr marL="0" indent="0">
              <a:buNone/>
            </a:pPr>
            <a:r>
              <a:rPr lang="nl-NL" dirty="0"/>
              <a:t>Maximaal en geautomatiseerd benutten van de selectielijst gemeenten en verrijken ‘</a:t>
            </a:r>
            <a:r>
              <a:rPr lang="nl-NL" dirty="0" err="1"/>
              <a:t>tooling</a:t>
            </a:r>
            <a:r>
              <a:rPr lang="nl-NL" dirty="0"/>
              <a:t>’ </a:t>
            </a:r>
            <a:r>
              <a:rPr lang="nl-NL" dirty="0" err="1"/>
              <a:t>tbv</a:t>
            </a:r>
            <a:r>
              <a:rPr lang="nl-NL" dirty="0"/>
              <a:t> gemeenten en leveranciers</a:t>
            </a:r>
          </a:p>
          <a:p>
            <a:pPr marL="457200" indent="-457200">
              <a:buFont typeface="+mj-lt"/>
              <a:buAutoNum type="arabicPeriod"/>
            </a:pPr>
            <a:endParaRPr lang="nl-NL" cap="small" dirty="0"/>
          </a:p>
        </p:txBody>
      </p:sp>
    </p:spTree>
    <p:extLst>
      <p:ext uri="{BB962C8B-B14F-4D97-AF65-F5344CB8AC3E}">
        <p14:creationId xmlns:p14="http://schemas.microsoft.com/office/powerpoint/2010/main" val="234784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B7A879-439C-42F7-9287-1148CDDEB63C}"/>
              </a:ext>
            </a:extLst>
          </p:cNvPr>
          <p:cNvSpPr>
            <a:spLocks noGrp="1"/>
          </p:cNvSpPr>
          <p:nvPr>
            <p:ph type="title"/>
          </p:nvPr>
        </p:nvSpPr>
        <p:spPr/>
        <p:txBody>
          <a:bodyPr/>
          <a:lstStyle/>
          <a:p>
            <a:r>
              <a:rPr lang="nl-NL" dirty="0"/>
              <a:t>Wat is de Selectielijst API?</a:t>
            </a:r>
          </a:p>
        </p:txBody>
      </p:sp>
      <p:sp>
        <p:nvSpPr>
          <p:cNvPr id="3" name="Tijdelijke aanduiding voor inhoud 2">
            <a:extLst>
              <a:ext uri="{FF2B5EF4-FFF2-40B4-BE49-F238E27FC236}">
                <a16:creationId xmlns:a16="http://schemas.microsoft.com/office/drawing/2014/main" id="{AEE5EBDC-3997-434D-BBCB-FBE965653D43}"/>
              </a:ext>
            </a:extLst>
          </p:cNvPr>
          <p:cNvSpPr>
            <a:spLocks noGrp="1"/>
          </p:cNvSpPr>
          <p:nvPr>
            <p:ph idx="1"/>
          </p:nvPr>
        </p:nvSpPr>
        <p:spPr>
          <a:xfrm>
            <a:off x="1080000" y="1800000"/>
            <a:ext cx="10032000" cy="4500000"/>
          </a:xfrm>
        </p:spPr>
        <p:txBody>
          <a:bodyPr/>
          <a:lstStyle/>
          <a:p>
            <a:r>
              <a:rPr lang="nl-NL" dirty="0"/>
              <a:t>Er is op dit moment nog geen Selectielijst API. Selectielijstgegevens worden ontsloten middels de Referentielijsten API. Die maakt alléén Selectielijst- en generieke resultaattypegegevens beschikbaar.</a:t>
            </a:r>
          </a:p>
          <a:p>
            <a:endParaRPr lang="nl-NL" sz="2200" dirty="0"/>
          </a:p>
          <a:p>
            <a:r>
              <a:rPr lang="nl-NL" sz="2200" dirty="0"/>
              <a:t>De Referentielijsten/Selectielijst API dient voor het ter beschikking stellen van Selectielijstgegevens aan applicaties binnen een gemeente. Dit gebeurt op twee niveaus: </a:t>
            </a:r>
            <a:r>
              <a:rPr lang="nl-NL" sz="2200" i="1" dirty="0"/>
              <a:t>procestypen</a:t>
            </a:r>
            <a:r>
              <a:rPr lang="nl-NL" sz="2200" dirty="0"/>
              <a:t> en </a:t>
            </a:r>
            <a:r>
              <a:rPr lang="nl-NL" sz="2200" i="1" dirty="0"/>
              <a:t>resultaten</a:t>
            </a:r>
            <a:r>
              <a:rPr lang="nl-NL" sz="2200" dirty="0"/>
              <a:t>.</a:t>
            </a:r>
          </a:p>
          <a:p>
            <a:endParaRPr lang="nl-NL" sz="2200" dirty="0"/>
          </a:p>
          <a:p>
            <a:r>
              <a:rPr lang="nl-NL" sz="2200" dirty="0"/>
              <a:t>Het gebruik van de door de Referentielijsten API beschikbaar gestelde gegevens is op dit moment </a:t>
            </a:r>
            <a:r>
              <a:rPr lang="nl-NL" sz="2200" b="1" dirty="0"/>
              <a:t>verplicht </a:t>
            </a:r>
            <a:r>
              <a:rPr lang="nl-NL" sz="2200" dirty="0"/>
              <a:t>als de API-standaarden voor Zaakgericht werken worden gebruikt.</a:t>
            </a:r>
          </a:p>
          <a:p>
            <a:pPr lvl="1"/>
            <a:r>
              <a:rPr lang="nl-NL" sz="2000" dirty="0"/>
              <a:t>Het attribuut </a:t>
            </a:r>
            <a:r>
              <a:rPr lang="nl-NL" sz="2000" cap="small" dirty="0" err="1"/>
              <a:t>resultaattype.selectielijstklasse</a:t>
            </a:r>
            <a:r>
              <a:rPr lang="nl-NL" sz="2000" cap="small" dirty="0"/>
              <a:t> </a:t>
            </a:r>
            <a:r>
              <a:rPr lang="nl-NL" sz="2000" dirty="0"/>
              <a:t>in de Catalogi API moet gevuld zijn met een verwijzing naar een selectielijstregel </a:t>
            </a:r>
            <a:r>
              <a:rPr lang="nl-NL" sz="2000" i="1" dirty="0"/>
              <a:t>(dit is in ontwikkeling).</a:t>
            </a:r>
          </a:p>
          <a:p>
            <a:endParaRPr lang="nl-NL" sz="2200" dirty="0"/>
          </a:p>
        </p:txBody>
      </p:sp>
    </p:spTree>
    <p:extLst>
      <p:ext uri="{BB962C8B-B14F-4D97-AF65-F5344CB8AC3E}">
        <p14:creationId xmlns:p14="http://schemas.microsoft.com/office/powerpoint/2010/main" val="1741306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zijn API-standaarden voor zaakgericht werken?</a:t>
            </a:r>
          </a:p>
        </p:txBody>
      </p:sp>
      <p:sp>
        <p:nvSpPr>
          <p:cNvPr id="3" name="Tijdelijke aanduiding voor inhoud 2"/>
          <p:cNvSpPr>
            <a:spLocks noGrp="1"/>
          </p:cNvSpPr>
          <p:nvPr>
            <p:ph idx="1"/>
          </p:nvPr>
        </p:nvSpPr>
        <p:spPr/>
        <p:txBody>
          <a:bodyPr/>
          <a:lstStyle/>
          <a:p>
            <a:pPr marL="0" indent="0">
              <a:buNone/>
            </a:pPr>
            <a:r>
              <a:rPr lang="nl-NL" dirty="0"/>
              <a:t>Een set API-standaarden die zijn ontwikkeld om het zaakgericht werken te ondersteunen. </a:t>
            </a:r>
            <a:r>
              <a:rPr lang="nl-NL" b="1" dirty="0"/>
              <a:t>Beheerd door VNG Realisatie</a:t>
            </a:r>
            <a:r>
              <a:rPr lang="nl-NL" dirty="0"/>
              <a:t>. Bestaande uit:</a:t>
            </a:r>
          </a:p>
          <a:p>
            <a:r>
              <a:rPr lang="nl-NL" dirty="0"/>
              <a:t>OAS3-specificaties </a:t>
            </a:r>
            <a:r>
              <a:rPr lang="nl-NL" sz="1800" dirty="0"/>
              <a:t>(voor Selectielijst: </a:t>
            </a:r>
            <a:r>
              <a:rPr lang="nl-NL" sz="1800" dirty="0">
                <a:hlinkClick r:id="rId2"/>
              </a:rPr>
              <a:t>https://referentielijsten-api.vng.cloud/api/v1/schema/#tag/resultaattypeomschrijvingen</a:t>
            </a:r>
            <a:r>
              <a:rPr lang="nl-NL" sz="1800" dirty="0"/>
              <a:t>)</a:t>
            </a:r>
          </a:p>
          <a:p>
            <a:r>
              <a:rPr lang="nl-NL" dirty="0"/>
              <a:t>Een beschrijving van gedrag </a:t>
            </a:r>
            <a:r>
              <a:rPr lang="nl-NL" sz="1800" dirty="0"/>
              <a:t>(zie </a:t>
            </a:r>
            <a:r>
              <a:rPr lang="nl-NL" sz="1800" dirty="0">
                <a:hlinkClick r:id="rId3"/>
              </a:rPr>
              <a:t>https://vng-realisatie.github.io/gemma-zaken/standaard/catalogi/index#ztc-002</a:t>
            </a:r>
            <a:r>
              <a:rPr lang="nl-NL" sz="1800" dirty="0"/>
              <a:t>), </a:t>
            </a:r>
            <a:r>
              <a:rPr lang="nl-NL" dirty="0"/>
              <a:t>en</a:t>
            </a:r>
          </a:p>
          <a:p>
            <a:r>
              <a:rPr lang="nl-NL" dirty="0" err="1"/>
              <a:t>Referentieimplementaties</a:t>
            </a:r>
            <a:r>
              <a:rPr lang="nl-NL" dirty="0"/>
              <a:t> </a:t>
            </a:r>
            <a:r>
              <a:rPr lang="nl-NL" sz="1800" dirty="0"/>
              <a:t>(</a:t>
            </a:r>
            <a:r>
              <a:rPr lang="nl-NL" sz="1800" dirty="0">
                <a:hlinkClick r:id="rId4"/>
              </a:rPr>
              <a:t>https://github.com/VNG-Realisatie/VNG-referentielijsten</a:t>
            </a:r>
            <a:r>
              <a:rPr lang="nl-NL" sz="1800" dirty="0"/>
              <a:t>)</a:t>
            </a:r>
            <a:endParaRPr lang="nl-NL" dirty="0"/>
          </a:p>
        </p:txBody>
      </p:sp>
    </p:spTree>
    <p:extLst>
      <p:ext uri="{BB962C8B-B14F-4D97-AF65-F5344CB8AC3E}">
        <p14:creationId xmlns:p14="http://schemas.microsoft.com/office/powerpoint/2010/main" val="368209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Open Zaak?</a:t>
            </a:r>
          </a:p>
        </p:txBody>
      </p:sp>
      <p:sp>
        <p:nvSpPr>
          <p:cNvPr id="3" name="Tijdelijke aanduiding voor inhoud 2"/>
          <p:cNvSpPr>
            <a:spLocks noGrp="1"/>
          </p:cNvSpPr>
          <p:nvPr>
            <p:ph idx="1"/>
          </p:nvPr>
        </p:nvSpPr>
        <p:spPr/>
        <p:txBody>
          <a:bodyPr/>
          <a:lstStyle/>
          <a:p>
            <a:pPr marL="0" indent="0">
              <a:buNone/>
            </a:pPr>
            <a:r>
              <a:rPr lang="nl-NL" dirty="0"/>
              <a:t>Open Zaak is een verzameling concreet toepasbare componenten voor ondersteuning van het zaakgericht werken, gebaseerd op de </a:t>
            </a:r>
            <a:r>
              <a:rPr lang="nl-NL" dirty="0" err="1"/>
              <a:t>referentieimplementaties</a:t>
            </a:r>
            <a:r>
              <a:rPr lang="nl-NL" dirty="0"/>
              <a:t> van de API-standaarden voor Zaakgericht werken.</a:t>
            </a:r>
          </a:p>
          <a:p>
            <a:pPr marL="0" indent="0">
              <a:buNone/>
            </a:pPr>
            <a:endParaRPr lang="nl-NL" dirty="0"/>
          </a:p>
          <a:p>
            <a:pPr marL="0" indent="0">
              <a:buNone/>
            </a:pPr>
            <a:r>
              <a:rPr lang="nl-NL" dirty="0"/>
              <a:t>Open Zaak is ontwikkeld op initiatief van een aantal gemeenten, en in beheer bij leverancier </a:t>
            </a:r>
            <a:r>
              <a:rPr lang="nl-NL" dirty="0" err="1"/>
              <a:t>Maykin</a:t>
            </a:r>
            <a:r>
              <a:rPr lang="nl-NL" dirty="0"/>
              <a:t> Media.</a:t>
            </a:r>
          </a:p>
        </p:txBody>
      </p:sp>
    </p:spTree>
    <p:extLst>
      <p:ext uri="{BB962C8B-B14F-4D97-AF65-F5344CB8AC3E}">
        <p14:creationId xmlns:p14="http://schemas.microsoft.com/office/powerpoint/2010/main" val="1325017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CustomShape 1"/>
          <p:cNvSpPr/>
          <p:nvPr/>
        </p:nvSpPr>
        <p:spPr>
          <a:xfrm>
            <a:off x="1080000" y="1080000"/>
            <a:ext cx="10031760" cy="71856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a:lnSpc>
                <a:spcPct val="90000"/>
              </a:lnSpc>
            </a:pPr>
            <a:r>
              <a:rPr lang="en-US" sz="3200" b="1" strike="noStrike" spc="-1" dirty="0">
                <a:solidFill>
                  <a:srgbClr val="00A9F3"/>
                </a:solidFill>
                <a:latin typeface="Arial"/>
                <a:ea typeface="Arial"/>
              </a:rPr>
              <a:t>Hoe </a:t>
            </a:r>
            <a:r>
              <a:rPr lang="en-US" sz="3200" b="1" strike="noStrike" spc="-1" dirty="0" err="1">
                <a:solidFill>
                  <a:srgbClr val="00A9F3"/>
                </a:solidFill>
                <a:latin typeface="Arial"/>
                <a:ea typeface="Arial"/>
              </a:rPr>
              <a:t>werkt</a:t>
            </a:r>
            <a:r>
              <a:rPr lang="en-US" sz="3200" b="1" strike="noStrike" spc="-1" dirty="0">
                <a:solidFill>
                  <a:srgbClr val="00A9F3"/>
                </a:solidFill>
                <a:latin typeface="Arial"/>
                <a:ea typeface="Arial"/>
              </a:rPr>
              <a:t> de </a:t>
            </a:r>
            <a:r>
              <a:rPr lang="en-US" sz="3200" b="1" strike="noStrike" spc="-1" dirty="0" err="1">
                <a:solidFill>
                  <a:srgbClr val="00A9F3"/>
                </a:solidFill>
                <a:latin typeface="Arial"/>
                <a:ea typeface="Arial"/>
              </a:rPr>
              <a:t>Selectielijst</a:t>
            </a:r>
            <a:r>
              <a:rPr lang="en-US" sz="3200" b="1" strike="noStrike" spc="-1" dirty="0">
                <a:solidFill>
                  <a:srgbClr val="00A9F3"/>
                </a:solidFill>
                <a:latin typeface="Arial"/>
                <a:ea typeface="Arial"/>
              </a:rPr>
              <a:t> API?</a:t>
            </a:r>
            <a:endParaRPr lang="en-US" sz="3200" b="0" strike="noStrike" spc="-1" dirty="0">
              <a:latin typeface="Arial"/>
            </a:endParaRPr>
          </a:p>
        </p:txBody>
      </p:sp>
      <p:sp>
        <p:nvSpPr>
          <p:cNvPr id="256" name="CustomShape 2"/>
          <p:cNvSpPr/>
          <p:nvPr/>
        </p:nvSpPr>
        <p:spPr>
          <a:xfrm>
            <a:off x="2103120" y="2052322"/>
            <a:ext cx="2377440" cy="822960"/>
          </a:xfrm>
          <a:custGeom>
            <a:avLst/>
            <a:gdLst/>
            <a:ahLst/>
            <a:cxnLst/>
            <a:rect l="0" t="0" r="r" b="b"/>
            <a:pathLst>
              <a:path w="6605" h="2288">
                <a:moveTo>
                  <a:pt x="381" y="0"/>
                </a:moveTo>
                <a:cubicBezTo>
                  <a:pt x="190" y="0"/>
                  <a:pt x="0" y="190"/>
                  <a:pt x="0" y="381"/>
                </a:cubicBezTo>
                <a:lnTo>
                  <a:pt x="0" y="1905"/>
                </a:lnTo>
                <a:cubicBezTo>
                  <a:pt x="0" y="2096"/>
                  <a:pt x="190" y="2287"/>
                  <a:pt x="381" y="2287"/>
                </a:cubicBezTo>
                <a:lnTo>
                  <a:pt x="6223" y="2287"/>
                </a:lnTo>
                <a:cubicBezTo>
                  <a:pt x="6413" y="2287"/>
                  <a:pt x="6604" y="2096"/>
                  <a:pt x="6604" y="1905"/>
                </a:cubicBezTo>
                <a:lnTo>
                  <a:pt x="6604" y="381"/>
                </a:lnTo>
                <a:cubicBezTo>
                  <a:pt x="6604" y="190"/>
                  <a:pt x="6413" y="0"/>
                  <a:pt x="6223" y="0"/>
                </a:cubicBezTo>
                <a:lnTo>
                  <a:pt x="381" y="0"/>
                </a:lnTo>
              </a:path>
            </a:pathLst>
          </a:custGeom>
          <a:solidFill>
            <a:srgbClr val="800080"/>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1" strike="noStrike" spc="-1">
                <a:solidFill>
                  <a:srgbClr val="FFFFFF"/>
                </a:solidFill>
                <a:latin typeface="Arial"/>
              </a:rPr>
              <a:t>Catalogus</a:t>
            </a:r>
            <a:endParaRPr lang="en-US" sz="1800" b="1" strike="noStrike" spc="-1">
              <a:latin typeface="Arial"/>
            </a:endParaRPr>
          </a:p>
        </p:txBody>
      </p:sp>
      <p:sp>
        <p:nvSpPr>
          <p:cNvPr id="257" name="CustomShape 3"/>
          <p:cNvSpPr/>
          <p:nvPr/>
        </p:nvSpPr>
        <p:spPr>
          <a:xfrm>
            <a:off x="2834640" y="3058162"/>
            <a:ext cx="1737360" cy="457200"/>
          </a:xfrm>
          <a:custGeom>
            <a:avLst/>
            <a:gdLst/>
            <a:ahLst/>
            <a:cxnLst/>
            <a:rect l="0" t="0" r="r" b="b"/>
            <a:pathLst>
              <a:path w="4828" h="1272">
                <a:moveTo>
                  <a:pt x="211" y="0"/>
                </a:moveTo>
                <a:cubicBezTo>
                  <a:pt x="105" y="0"/>
                  <a:pt x="0" y="105"/>
                  <a:pt x="0" y="211"/>
                </a:cubicBezTo>
                <a:lnTo>
                  <a:pt x="0" y="1059"/>
                </a:lnTo>
                <a:cubicBezTo>
                  <a:pt x="0" y="1165"/>
                  <a:pt x="105" y="1271"/>
                  <a:pt x="211" y="1271"/>
                </a:cubicBezTo>
                <a:lnTo>
                  <a:pt x="4615" y="1271"/>
                </a:lnTo>
                <a:cubicBezTo>
                  <a:pt x="4721" y="1271"/>
                  <a:pt x="4827" y="1165"/>
                  <a:pt x="4827" y="1059"/>
                </a:cubicBezTo>
                <a:lnTo>
                  <a:pt x="4827" y="211"/>
                </a:lnTo>
                <a:cubicBezTo>
                  <a:pt x="4827" y="105"/>
                  <a:pt x="4721" y="0"/>
                  <a:pt x="4615" y="0"/>
                </a:cubicBezTo>
                <a:lnTo>
                  <a:pt x="211" y="0"/>
                </a:lnTo>
              </a:path>
            </a:pathLst>
          </a:custGeom>
          <a:solidFill>
            <a:srgbClr val="069A2E"/>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solidFill>
                  <a:srgbClr val="FFFFFF"/>
                </a:solidFill>
                <a:latin typeface="Arial"/>
              </a:rPr>
              <a:t>Zaaktype 1</a:t>
            </a:r>
            <a:endParaRPr lang="en-US" sz="1800" b="0" strike="noStrike" spc="-1">
              <a:latin typeface="Arial"/>
            </a:endParaRPr>
          </a:p>
        </p:txBody>
      </p:sp>
      <p:sp>
        <p:nvSpPr>
          <p:cNvPr id="258" name="CustomShape 4"/>
          <p:cNvSpPr/>
          <p:nvPr/>
        </p:nvSpPr>
        <p:spPr>
          <a:xfrm>
            <a:off x="3291840" y="3698242"/>
            <a:ext cx="1828800" cy="274320"/>
          </a:xfrm>
          <a:custGeom>
            <a:avLst/>
            <a:gdLst/>
            <a:ahLst/>
            <a:cxnLst/>
            <a:rect l="0" t="0" r="r" b="b"/>
            <a:pathLst>
              <a:path w="5082" h="764">
                <a:moveTo>
                  <a:pt x="127" y="0"/>
                </a:moveTo>
                <a:cubicBezTo>
                  <a:pt x="63" y="0"/>
                  <a:pt x="0" y="63"/>
                  <a:pt x="0" y="127"/>
                </a:cubicBezTo>
                <a:lnTo>
                  <a:pt x="0" y="635"/>
                </a:lnTo>
                <a:cubicBezTo>
                  <a:pt x="0" y="699"/>
                  <a:pt x="63" y="763"/>
                  <a:pt x="127" y="763"/>
                </a:cubicBezTo>
                <a:lnTo>
                  <a:pt x="4953" y="763"/>
                </a:lnTo>
                <a:cubicBezTo>
                  <a:pt x="5017" y="763"/>
                  <a:pt x="5081" y="699"/>
                  <a:pt x="5081" y="635"/>
                </a:cubicBezTo>
                <a:lnTo>
                  <a:pt x="5081" y="127"/>
                </a:lnTo>
                <a:cubicBezTo>
                  <a:pt x="5081" y="63"/>
                  <a:pt x="5017" y="0"/>
                  <a:pt x="4953" y="0"/>
                </a:cubicBezTo>
                <a:lnTo>
                  <a:pt x="127" y="0"/>
                </a:lnTo>
              </a:path>
            </a:pathLst>
          </a:custGeom>
          <a:solidFill>
            <a:srgbClr val="E16173"/>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400" b="0" strike="noStrike" spc="-1">
                <a:solidFill>
                  <a:srgbClr val="FFFFFF"/>
                </a:solidFill>
                <a:latin typeface="Arial"/>
              </a:rPr>
              <a:t>Resultaattype</a:t>
            </a:r>
            <a:r>
              <a:rPr lang="en-US" sz="1600" b="0" strike="noStrike" spc="-1">
                <a:solidFill>
                  <a:srgbClr val="FFFFFF"/>
                </a:solidFill>
                <a:latin typeface="Arial"/>
              </a:rPr>
              <a:t> 1</a:t>
            </a:r>
            <a:endParaRPr lang="en-US" sz="1600" b="0" strike="noStrike" spc="-1">
              <a:latin typeface="Arial"/>
            </a:endParaRPr>
          </a:p>
        </p:txBody>
      </p:sp>
      <p:sp>
        <p:nvSpPr>
          <p:cNvPr id="259" name="CustomShape 5"/>
          <p:cNvSpPr/>
          <p:nvPr/>
        </p:nvSpPr>
        <p:spPr>
          <a:xfrm>
            <a:off x="3291840" y="4064002"/>
            <a:ext cx="1828800" cy="274320"/>
          </a:xfrm>
          <a:custGeom>
            <a:avLst/>
            <a:gdLst/>
            <a:ahLst/>
            <a:cxnLst/>
            <a:rect l="0" t="0" r="r" b="b"/>
            <a:pathLst>
              <a:path w="5082" h="764">
                <a:moveTo>
                  <a:pt x="127" y="0"/>
                </a:moveTo>
                <a:cubicBezTo>
                  <a:pt x="63" y="0"/>
                  <a:pt x="0" y="63"/>
                  <a:pt x="0" y="127"/>
                </a:cubicBezTo>
                <a:lnTo>
                  <a:pt x="0" y="635"/>
                </a:lnTo>
                <a:cubicBezTo>
                  <a:pt x="0" y="699"/>
                  <a:pt x="63" y="763"/>
                  <a:pt x="127" y="763"/>
                </a:cubicBezTo>
                <a:lnTo>
                  <a:pt x="4953" y="763"/>
                </a:lnTo>
                <a:cubicBezTo>
                  <a:pt x="5017" y="763"/>
                  <a:pt x="5081" y="699"/>
                  <a:pt x="5081" y="635"/>
                </a:cubicBezTo>
                <a:lnTo>
                  <a:pt x="5081" y="127"/>
                </a:lnTo>
                <a:cubicBezTo>
                  <a:pt x="5081" y="63"/>
                  <a:pt x="5017" y="0"/>
                  <a:pt x="4953" y="0"/>
                </a:cubicBezTo>
                <a:lnTo>
                  <a:pt x="127" y="0"/>
                </a:lnTo>
              </a:path>
            </a:pathLst>
          </a:custGeom>
          <a:solidFill>
            <a:srgbClr val="E16173"/>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400" b="0" strike="noStrike" spc="-1">
                <a:solidFill>
                  <a:srgbClr val="FFFFFF"/>
                </a:solidFill>
                <a:latin typeface="Arial"/>
              </a:rPr>
              <a:t>Resultaattype 2</a:t>
            </a:r>
            <a:endParaRPr lang="en-US" sz="1400" b="0" strike="noStrike" spc="-1">
              <a:latin typeface="Arial"/>
            </a:endParaRPr>
          </a:p>
        </p:txBody>
      </p:sp>
      <p:sp>
        <p:nvSpPr>
          <p:cNvPr id="260" name="CustomShape 6"/>
          <p:cNvSpPr/>
          <p:nvPr/>
        </p:nvSpPr>
        <p:spPr>
          <a:xfrm>
            <a:off x="3291840" y="4429762"/>
            <a:ext cx="1828800" cy="274320"/>
          </a:xfrm>
          <a:custGeom>
            <a:avLst/>
            <a:gdLst/>
            <a:ahLst/>
            <a:cxnLst/>
            <a:rect l="0" t="0" r="r" b="b"/>
            <a:pathLst>
              <a:path w="5082" h="764">
                <a:moveTo>
                  <a:pt x="127" y="0"/>
                </a:moveTo>
                <a:cubicBezTo>
                  <a:pt x="63" y="0"/>
                  <a:pt x="0" y="63"/>
                  <a:pt x="0" y="127"/>
                </a:cubicBezTo>
                <a:lnTo>
                  <a:pt x="0" y="635"/>
                </a:lnTo>
                <a:cubicBezTo>
                  <a:pt x="0" y="699"/>
                  <a:pt x="63" y="763"/>
                  <a:pt x="127" y="763"/>
                </a:cubicBezTo>
                <a:lnTo>
                  <a:pt x="4953" y="763"/>
                </a:lnTo>
                <a:cubicBezTo>
                  <a:pt x="5017" y="763"/>
                  <a:pt x="5081" y="699"/>
                  <a:pt x="5081" y="635"/>
                </a:cubicBezTo>
                <a:lnTo>
                  <a:pt x="5081" y="127"/>
                </a:lnTo>
                <a:cubicBezTo>
                  <a:pt x="5081" y="63"/>
                  <a:pt x="5017" y="0"/>
                  <a:pt x="4953" y="0"/>
                </a:cubicBezTo>
                <a:lnTo>
                  <a:pt x="127" y="0"/>
                </a:lnTo>
              </a:path>
            </a:pathLst>
          </a:custGeom>
          <a:solidFill>
            <a:srgbClr val="E16173"/>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400" b="0" strike="noStrike" spc="-1">
                <a:solidFill>
                  <a:srgbClr val="FFFFFF"/>
                </a:solidFill>
                <a:latin typeface="Arial"/>
              </a:rPr>
              <a:t>Resultaattype 3</a:t>
            </a:r>
            <a:endParaRPr lang="en-US" sz="1400" b="0" strike="noStrike" spc="-1">
              <a:latin typeface="Arial"/>
            </a:endParaRPr>
          </a:p>
        </p:txBody>
      </p:sp>
      <p:sp>
        <p:nvSpPr>
          <p:cNvPr id="261" name="Line 7"/>
          <p:cNvSpPr/>
          <p:nvPr/>
        </p:nvSpPr>
        <p:spPr>
          <a:xfrm flipV="1">
            <a:off x="3108960" y="3515362"/>
            <a:ext cx="0" cy="100584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62" name="Line 8"/>
          <p:cNvSpPr/>
          <p:nvPr/>
        </p:nvSpPr>
        <p:spPr>
          <a:xfrm>
            <a:off x="3108960" y="4521202"/>
            <a:ext cx="18288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63" name="Line 9"/>
          <p:cNvSpPr/>
          <p:nvPr/>
        </p:nvSpPr>
        <p:spPr>
          <a:xfrm>
            <a:off x="3108960" y="4155442"/>
            <a:ext cx="18288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64" name="Line 10"/>
          <p:cNvSpPr/>
          <p:nvPr/>
        </p:nvSpPr>
        <p:spPr>
          <a:xfrm>
            <a:off x="3108960" y="3789682"/>
            <a:ext cx="18288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65" name="CustomShape 11"/>
          <p:cNvSpPr/>
          <p:nvPr/>
        </p:nvSpPr>
        <p:spPr>
          <a:xfrm>
            <a:off x="2834640" y="4886962"/>
            <a:ext cx="1737360" cy="457200"/>
          </a:xfrm>
          <a:custGeom>
            <a:avLst/>
            <a:gdLst/>
            <a:ahLst/>
            <a:cxnLst/>
            <a:rect l="0" t="0" r="r" b="b"/>
            <a:pathLst>
              <a:path w="4828" h="1272">
                <a:moveTo>
                  <a:pt x="211" y="0"/>
                </a:moveTo>
                <a:cubicBezTo>
                  <a:pt x="105" y="0"/>
                  <a:pt x="0" y="105"/>
                  <a:pt x="0" y="211"/>
                </a:cubicBezTo>
                <a:lnTo>
                  <a:pt x="0" y="1059"/>
                </a:lnTo>
                <a:cubicBezTo>
                  <a:pt x="0" y="1165"/>
                  <a:pt x="105" y="1271"/>
                  <a:pt x="211" y="1271"/>
                </a:cubicBezTo>
                <a:lnTo>
                  <a:pt x="4615" y="1271"/>
                </a:lnTo>
                <a:cubicBezTo>
                  <a:pt x="4721" y="1271"/>
                  <a:pt x="4827" y="1165"/>
                  <a:pt x="4827" y="1059"/>
                </a:cubicBezTo>
                <a:lnTo>
                  <a:pt x="4827" y="211"/>
                </a:lnTo>
                <a:cubicBezTo>
                  <a:pt x="4827" y="105"/>
                  <a:pt x="4721" y="0"/>
                  <a:pt x="4615" y="0"/>
                </a:cubicBezTo>
                <a:lnTo>
                  <a:pt x="211" y="0"/>
                </a:lnTo>
              </a:path>
            </a:pathLst>
          </a:custGeom>
          <a:solidFill>
            <a:srgbClr val="069A2E"/>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solidFill>
                  <a:srgbClr val="FFFFFF"/>
                </a:solidFill>
                <a:latin typeface="Arial"/>
              </a:rPr>
              <a:t>Zaaktype 2</a:t>
            </a:r>
            <a:endParaRPr lang="en-US" sz="1800" b="0" strike="noStrike" spc="-1">
              <a:latin typeface="Arial"/>
            </a:endParaRPr>
          </a:p>
        </p:txBody>
      </p:sp>
      <p:sp>
        <p:nvSpPr>
          <p:cNvPr id="266" name="CustomShape 12"/>
          <p:cNvSpPr/>
          <p:nvPr/>
        </p:nvSpPr>
        <p:spPr>
          <a:xfrm>
            <a:off x="3291840" y="5527042"/>
            <a:ext cx="1828800" cy="274320"/>
          </a:xfrm>
          <a:custGeom>
            <a:avLst/>
            <a:gdLst/>
            <a:ahLst/>
            <a:cxnLst/>
            <a:rect l="0" t="0" r="r" b="b"/>
            <a:pathLst>
              <a:path w="5082" h="764">
                <a:moveTo>
                  <a:pt x="127" y="0"/>
                </a:moveTo>
                <a:cubicBezTo>
                  <a:pt x="63" y="0"/>
                  <a:pt x="0" y="63"/>
                  <a:pt x="0" y="127"/>
                </a:cubicBezTo>
                <a:lnTo>
                  <a:pt x="0" y="635"/>
                </a:lnTo>
                <a:cubicBezTo>
                  <a:pt x="0" y="699"/>
                  <a:pt x="63" y="763"/>
                  <a:pt x="127" y="763"/>
                </a:cubicBezTo>
                <a:lnTo>
                  <a:pt x="4953" y="763"/>
                </a:lnTo>
                <a:cubicBezTo>
                  <a:pt x="5017" y="763"/>
                  <a:pt x="5081" y="699"/>
                  <a:pt x="5081" y="635"/>
                </a:cubicBezTo>
                <a:lnTo>
                  <a:pt x="5081" y="127"/>
                </a:lnTo>
                <a:cubicBezTo>
                  <a:pt x="5081" y="63"/>
                  <a:pt x="5017" y="0"/>
                  <a:pt x="4953" y="0"/>
                </a:cubicBezTo>
                <a:lnTo>
                  <a:pt x="127" y="0"/>
                </a:lnTo>
              </a:path>
            </a:pathLst>
          </a:custGeom>
          <a:solidFill>
            <a:srgbClr val="E16173"/>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400" b="0" strike="noStrike" spc="-1">
                <a:solidFill>
                  <a:srgbClr val="FFFFFF"/>
                </a:solidFill>
                <a:latin typeface="Arial"/>
              </a:rPr>
              <a:t>Resultaattype</a:t>
            </a:r>
            <a:r>
              <a:rPr lang="en-US" sz="1600" b="0" strike="noStrike" spc="-1">
                <a:solidFill>
                  <a:srgbClr val="FFFFFF"/>
                </a:solidFill>
                <a:latin typeface="Arial"/>
              </a:rPr>
              <a:t> 1</a:t>
            </a:r>
            <a:endParaRPr lang="en-US" sz="1600" b="0" strike="noStrike" spc="-1">
              <a:latin typeface="Arial"/>
            </a:endParaRPr>
          </a:p>
        </p:txBody>
      </p:sp>
      <p:sp>
        <p:nvSpPr>
          <p:cNvPr id="267" name="CustomShape 13"/>
          <p:cNvSpPr/>
          <p:nvPr/>
        </p:nvSpPr>
        <p:spPr>
          <a:xfrm>
            <a:off x="3291840" y="5892802"/>
            <a:ext cx="1828800" cy="274320"/>
          </a:xfrm>
          <a:custGeom>
            <a:avLst/>
            <a:gdLst/>
            <a:ahLst/>
            <a:cxnLst/>
            <a:rect l="0" t="0" r="r" b="b"/>
            <a:pathLst>
              <a:path w="5082" h="764">
                <a:moveTo>
                  <a:pt x="127" y="0"/>
                </a:moveTo>
                <a:cubicBezTo>
                  <a:pt x="63" y="0"/>
                  <a:pt x="0" y="63"/>
                  <a:pt x="0" y="127"/>
                </a:cubicBezTo>
                <a:lnTo>
                  <a:pt x="0" y="635"/>
                </a:lnTo>
                <a:cubicBezTo>
                  <a:pt x="0" y="699"/>
                  <a:pt x="63" y="763"/>
                  <a:pt x="127" y="763"/>
                </a:cubicBezTo>
                <a:lnTo>
                  <a:pt x="4953" y="763"/>
                </a:lnTo>
                <a:cubicBezTo>
                  <a:pt x="5017" y="763"/>
                  <a:pt x="5081" y="699"/>
                  <a:pt x="5081" y="635"/>
                </a:cubicBezTo>
                <a:lnTo>
                  <a:pt x="5081" y="127"/>
                </a:lnTo>
                <a:cubicBezTo>
                  <a:pt x="5081" y="63"/>
                  <a:pt x="5017" y="0"/>
                  <a:pt x="4953" y="0"/>
                </a:cubicBezTo>
                <a:lnTo>
                  <a:pt x="127" y="0"/>
                </a:lnTo>
              </a:path>
            </a:pathLst>
          </a:custGeom>
          <a:solidFill>
            <a:srgbClr val="E16173"/>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400" b="0" strike="noStrike" spc="-1">
                <a:solidFill>
                  <a:srgbClr val="FFFFFF"/>
                </a:solidFill>
                <a:latin typeface="Arial"/>
              </a:rPr>
              <a:t>Resultaattype 2</a:t>
            </a:r>
            <a:endParaRPr lang="en-US" sz="1400" b="0" strike="noStrike" spc="-1">
              <a:latin typeface="Arial"/>
            </a:endParaRPr>
          </a:p>
        </p:txBody>
      </p:sp>
      <p:sp>
        <p:nvSpPr>
          <p:cNvPr id="268" name="Line 14"/>
          <p:cNvSpPr/>
          <p:nvPr/>
        </p:nvSpPr>
        <p:spPr>
          <a:xfrm flipV="1">
            <a:off x="3108960" y="5344162"/>
            <a:ext cx="0" cy="64008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69" name="Line 15"/>
          <p:cNvSpPr/>
          <p:nvPr/>
        </p:nvSpPr>
        <p:spPr>
          <a:xfrm>
            <a:off x="3108960" y="5984242"/>
            <a:ext cx="18288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0" name="Line 16"/>
          <p:cNvSpPr/>
          <p:nvPr/>
        </p:nvSpPr>
        <p:spPr>
          <a:xfrm>
            <a:off x="3108960" y="5618482"/>
            <a:ext cx="18288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1" name="Line 17"/>
          <p:cNvSpPr/>
          <p:nvPr/>
        </p:nvSpPr>
        <p:spPr>
          <a:xfrm flipV="1">
            <a:off x="2560320" y="2875282"/>
            <a:ext cx="0" cy="219456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2" name="Line 18"/>
          <p:cNvSpPr/>
          <p:nvPr/>
        </p:nvSpPr>
        <p:spPr>
          <a:xfrm>
            <a:off x="2560320" y="506984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3" name="Line 19"/>
          <p:cNvSpPr/>
          <p:nvPr/>
        </p:nvSpPr>
        <p:spPr>
          <a:xfrm>
            <a:off x="2560320" y="324104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4" name="CustomShape 20"/>
          <p:cNvSpPr/>
          <p:nvPr/>
        </p:nvSpPr>
        <p:spPr>
          <a:xfrm>
            <a:off x="7955280" y="2418082"/>
            <a:ext cx="2103120" cy="548640"/>
          </a:xfrm>
          <a:custGeom>
            <a:avLst/>
            <a:gdLst/>
            <a:ahLst/>
            <a:cxnLst/>
            <a:rect l="0" t="0" r="r" b="b"/>
            <a:pathLst>
              <a:path w="5844" h="1525">
                <a:moveTo>
                  <a:pt x="254" y="0"/>
                </a:moveTo>
                <a:cubicBezTo>
                  <a:pt x="127" y="0"/>
                  <a:pt x="0" y="127"/>
                  <a:pt x="0" y="254"/>
                </a:cubicBezTo>
                <a:lnTo>
                  <a:pt x="0" y="1270"/>
                </a:lnTo>
                <a:cubicBezTo>
                  <a:pt x="0" y="1397"/>
                  <a:pt x="127" y="1524"/>
                  <a:pt x="254" y="1524"/>
                </a:cubicBezTo>
                <a:lnTo>
                  <a:pt x="5588" y="1524"/>
                </a:lnTo>
                <a:cubicBezTo>
                  <a:pt x="5715" y="1524"/>
                  <a:pt x="5843" y="1397"/>
                  <a:pt x="5843" y="1270"/>
                </a:cubicBezTo>
                <a:lnTo>
                  <a:pt x="5843" y="254"/>
                </a:lnTo>
                <a:cubicBezTo>
                  <a:pt x="5843" y="127"/>
                  <a:pt x="5715" y="0"/>
                  <a:pt x="5588" y="0"/>
                </a:cubicBezTo>
                <a:lnTo>
                  <a:pt x="254" y="0"/>
                </a:lnTo>
              </a:path>
            </a:pathLst>
          </a:custGeom>
          <a:solidFill>
            <a:srgbClr val="BF0041"/>
          </a:solidFill>
          <a:ln>
            <a:solidFill>
              <a:srgbClr val="FF6D6D"/>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1" strike="noStrike" spc="-1">
                <a:solidFill>
                  <a:srgbClr val="FFFFFF"/>
                </a:solidFill>
                <a:latin typeface="Arial"/>
              </a:rPr>
              <a:t>Procestype 1</a:t>
            </a:r>
          </a:p>
        </p:txBody>
      </p:sp>
      <p:sp>
        <p:nvSpPr>
          <p:cNvPr id="275" name="CustomShape 21"/>
          <p:cNvSpPr/>
          <p:nvPr/>
        </p:nvSpPr>
        <p:spPr>
          <a:xfrm>
            <a:off x="8595360" y="3241042"/>
            <a:ext cx="1828800" cy="365760"/>
          </a:xfrm>
          <a:custGeom>
            <a:avLst/>
            <a:gdLst/>
            <a:ahLst/>
            <a:cxnLst/>
            <a:rect l="0" t="0" r="r" b="b"/>
            <a:pathLst>
              <a:path w="5082" h="1018">
                <a:moveTo>
                  <a:pt x="169" y="0"/>
                </a:moveTo>
                <a:cubicBezTo>
                  <a:pt x="84" y="0"/>
                  <a:pt x="0" y="84"/>
                  <a:pt x="0" y="169"/>
                </a:cubicBezTo>
                <a:lnTo>
                  <a:pt x="0" y="847"/>
                </a:lnTo>
                <a:cubicBezTo>
                  <a:pt x="0" y="932"/>
                  <a:pt x="84" y="1017"/>
                  <a:pt x="169" y="1017"/>
                </a:cubicBezTo>
                <a:lnTo>
                  <a:pt x="4911" y="1017"/>
                </a:lnTo>
                <a:cubicBezTo>
                  <a:pt x="4996" y="1017"/>
                  <a:pt x="5081" y="932"/>
                  <a:pt x="5081" y="847"/>
                </a:cubicBezTo>
                <a:lnTo>
                  <a:pt x="5081" y="169"/>
                </a:lnTo>
                <a:cubicBezTo>
                  <a:pt x="5081" y="84"/>
                  <a:pt x="4996" y="0"/>
                  <a:pt x="4911" y="0"/>
                </a:cubicBezTo>
                <a:lnTo>
                  <a:pt x="169" y="0"/>
                </a:lnTo>
              </a:path>
            </a:pathLst>
          </a:custGeom>
          <a:solidFill>
            <a:srgbClr val="FFBF00"/>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latin typeface="Arial"/>
              </a:rPr>
              <a:t>Resultaat 1.1</a:t>
            </a:r>
          </a:p>
        </p:txBody>
      </p:sp>
      <p:sp>
        <p:nvSpPr>
          <p:cNvPr id="276" name="CustomShape 22"/>
          <p:cNvSpPr/>
          <p:nvPr/>
        </p:nvSpPr>
        <p:spPr>
          <a:xfrm>
            <a:off x="8595360" y="3789682"/>
            <a:ext cx="1828800" cy="365760"/>
          </a:xfrm>
          <a:custGeom>
            <a:avLst/>
            <a:gdLst/>
            <a:ahLst/>
            <a:cxnLst/>
            <a:rect l="0" t="0" r="r" b="b"/>
            <a:pathLst>
              <a:path w="5082" h="1018">
                <a:moveTo>
                  <a:pt x="169" y="0"/>
                </a:moveTo>
                <a:cubicBezTo>
                  <a:pt x="84" y="0"/>
                  <a:pt x="0" y="84"/>
                  <a:pt x="0" y="169"/>
                </a:cubicBezTo>
                <a:lnTo>
                  <a:pt x="0" y="847"/>
                </a:lnTo>
                <a:cubicBezTo>
                  <a:pt x="0" y="932"/>
                  <a:pt x="84" y="1017"/>
                  <a:pt x="169" y="1017"/>
                </a:cubicBezTo>
                <a:lnTo>
                  <a:pt x="4911" y="1017"/>
                </a:lnTo>
                <a:cubicBezTo>
                  <a:pt x="4996" y="1017"/>
                  <a:pt x="5081" y="932"/>
                  <a:pt x="5081" y="847"/>
                </a:cubicBezTo>
                <a:lnTo>
                  <a:pt x="5081" y="169"/>
                </a:lnTo>
                <a:cubicBezTo>
                  <a:pt x="5081" y="84"/>
                  <a:pt x="4996" y="0"/>
                  <a:pt x="4911" y="0"/>
                </a:cubicBezTo>
                <a:lnTo>
                  <a:pt x="169" y="0"/>
                </a:lnTo>
              </a:path>
            </a:pathLst>
          </a:custGeom>
          <a:solidFill>
            <a:srgbClr val="FFBF00"/>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latin typeface="Arial"/>
              </a:rPr>
              <a:t>Resultaat 1.2</a:t>
            </a:r>
          </a:p>
        </p:txBody>
      </p:sp>
      <p:sp>
        <p:nvSpPr>
          <p:cNvPr id="277" name="Line 23"/>
          <p:cNvSpPr/>
          <p:nvPr/>
        </p:nvSpPr>
        <p:spPr>
          <a:xfrm>
            <a:off x="8321040" y="2966722"/>
            <a:ext cx="0" cy="100584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8" name="Line 24"/>
          <p:cNvSpPr/>
          <p:nvPr/>
        </p:nvSpPr>
        <p:spPr>
          <a:xfrm>
            <a:off x="8321040" y="342392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79" name="Line 25"/>
          <p:cNvSpPr/>
          <p:nvPr/>
        </p:nvSpPr>
        <p:spPr>
          <a:xfrm>
            <a:off x="8321040" y="397256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80" name="CustomShape 26"/>
          <p:cNvSpPr/>
          <p:nvPr/>
        </p:nvSpPr>
        <p:spPr>
          <a:xfrm>
            <a:off x="7955280" y="4704082"/>
            <a:ext cx="2103120" cy="548640"/>
          </a:xfrm>
          <a:custGeom>
            <a:avLst/>
            <a:gdLst/>
            <a:ahLst/>
            <a:cxnLst/>
            <a:rect l="0" t="0" r="r" b="b"/>
            <a:pathLst>
              <a:path w="5844" h="1525">
                <a:moveTo>
                  <a:pt x="254" y="0"/>
                </a:moveTo>
                <a:cubicBezTo>
                  <a:pt x="127" y="0"/>
                  <a:pt x="0" y="127"/>
                  <a:pt x="0" y="254"/>
                </a:cubicBezTo>
                <a:lnTo>
                  <a:pt x="0" y="1270"/>
                </a:lnTo>
                <a:cubicBezTo>
                  <a:pt x="0" y="1397"/>
                  <a:pt x="127" y="1524"/>
                  <a:pt x="254" y="1524"/>
                </a:cubicBezTo>
                <a:lnTo>
                  <a:pt x="5588" y="1524"/>
                </a:lnTo>
                <a:cubicBezTo>
                  <a:pt x="5715" y="1524"/>
                  <a:pt x="5843" y="1397"/>
                  <a:pt x="5843" y="1270"/>
                </a:cubicBezTo>
                <a:lnTo>
                  <a:pt x="5843" y="254"/>
                </a:lnTo>
                <a:cubicBezTo>
                  <a:pt x="5843" y="127"/>
                  <a:pt x="5715" y="0"/>
                  <a:pt x="5588" y="0"/>
                </a:cubicBezTo>
                <a:lnTo>
                  <a:pt x="254" y="0"/>
                </a:lnTo>
              </a:path>
            </a:pathLst>
          </a:custGeom>
          <a:solidFill>
            <a:srgbClr val="BF0041"/>
          </a:solidFill>
          <a:ln>
            <a:solidFill>
              <a:srgbClr val="FF6D6D"/>
            </a:solid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1" strike="noStrike" spc="-1">
                <a:solidFill>
                  <a:srgbClr val="FFFFFF"/>
                </a:solidFill>
                <a:latin typeface="Arial"/>
              </a:rPr>
              <a:t>Procestype 2</a:t>
            </a:r>
          </a:p>
        </p:txBody>
      </p:sp>
      <p:sp>
        <p:nvSpPr>
          <p:cNvPr id="281" name="CustomShape 27"/>
          <p:cNvSpPr/>
          <p:nvPr/>
        </p:nvSpPr>
        <p:spPr>
          <a:xfrm>
            <a:off x="8595360" y="5527042"/>
            <a:ext cx="1828800" cy="365760"/>
          </a:xfrm>
          <a:custGeom>
            <a:avLst/>
            <a:gdLst/>
            <a:ahLst/>
            <a:cxnLst/>
            <a:rect l="0" t="0" r="r" b="b"/>
            <a:pathLst>
              <a:path w="5082" h="1018">
                <a:moveTo>
                  <a:pt x="169" y="0"/>
                </a:moveTo>
                <a:cubicBezTo>
                  <a:pt x="84" y="0"/>
                  <a:pt x="0" y="84"/>
                  <a:pt x="0" y="169"/>
                </a:cubicBezTo>
                <a:lnTo>
                  <a:pt x="0" y="847"/>
                </a:lnTo>
                <a:cubicBezTo>
                  <a:pt x="0" y="932"/>
                  <a:pt x="84" y="1017"/>
                  <a:pt x="169" y="1017"/>
                </a:cubicBezTo>
                <a:lnTo>
                  <a:pt x="4911" y="1017"/>
                </a:lnTo>
                <a:cubicBezTo>
                  <a:pt x="4996" y="1017"/>
                  <a:pt x="5081" y="932"/>
                  <a:pt x="5081" y="847"/>
                </a:cubicBezTo>
                <a:lnTo>
                  <a:pt x="5081" y="169"/>
                </a:lnTo>
                <a:cubicBezTo>
                  <a:pt x="5081" y="84"/>
                  <a:pt x="4996" y="0"/>
                  <a:pt x="4911" y="0"/>
                </a:cubicBezTo>
                <a:lnTo>
                  <a:pt x="169" y="0"/>
                </a:lnTo>
              </a:path>
            </a:pathLst>
          </a:custGeom>
          <a:solidFill>
            <a:srgbClr val="FFBF00"/>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latin typeface="Arial"/>
              </a:rPr>
              <a:t>Resultaat 2.1</a:t>
            </a:r>
          </a:p>
        </p:txBody>
      </p:sp>
      <p:sp>
        <p:nvSpPr>
          <p:cNvPr id="282" name="CustomShape 28"/>
          <p:cNvSpPr/>
          <p:nvPr/>
        </p:nvSpPr>
        <p:spPr>
          <a:xfrm>
            <a:off x="8595360" y="6075682"/>
            <a:ext cx="1828800" cy="365760"/>
          </a:xfrm>
          <a:custGeom>
            <a:avLst/>
            <a:gdLst/>
            <a:ahLst/>
            <a:cxnLst/>
            <a:rect l="0" t="0" r="r" b="b"/>
            <a:pathLst>
              <a:path w="5082" h="1018">
                <a:moveTo>
                  <a:pt x="169" y="0"/>
                </a:moveTo>
                <a:cubicBezTo>
                  <a:pt x="84" y="0"/>
                  <a:pt x="0" y="84"/>
                  <a:pt x="0" y="169"/>
                </a:cubicBezTo>
                <a:lnTo>
                  <a:pt x="0" y="847"/>
                </a:lnTo>
                <a:cubicBezTo>
                  <a:pt x="0" y="932"/>
                  <a:pt x="84" y="1017"/>
                  <a:pt x="169" y="1017"/>
                </a:cubicBezTo>
                <a:lnTo>
                  <a:pt x="4911" y="1017"/>
                </a:lnTo>
                <a:cubicBezTo>
                  <a:pt x="4996" y="1017"/>
                  <a:pt x="5081" y="932"/>
                  <a:pt x="5081" y="847"/>
                </a:cubicBezTo>
                <a:lnTo>
                  <a:pt x="5081" y="169"/>
                </a:lnTo>
                <a:cubicBezTo>
                  <a:pt x="5081" y="84"/>
                  <a:pt x="4996" y="0"/>
                  <a:pt x="4911" y="0"/>
                </a:cubicBezTo>
                <a:lnTo>
                  <a:pt x="169" y="0"/>
                </a:lnTo>
              </a:path>
            </a:pathLst>
          </a:custGeom>
          <a:solidFill>
            <a:srgbClr val="FFBF00"/>
          </a:solidFill>
          <a:ln>
            <a:noFill/>
          </a:ln>
        </p:spPr>
        <p:style>
          <a:lnRef idx="0">
            <a:scrgbClr r="0" g="0" b="0"/>
          </a:lnRef>
          <a:fillRef idx="0">
            <a:scrgbClr r="0" g="0" b="0"/>
          </a:fillRef>
          <a:effectRef idx="0">
            <a:scrgbClr r="0" g="0" b="0"/>
          </a:effectRef>
          <a:fontRef idx="minor"/>
        </p:style>
        <p:txBody>
          <a:bodyPr wrap="none" lIns="90000" tIns="45000" rIns="90000" bIns="45000" anchor="ctr">
            <a:noAutofit/>
          </a:bodyPr>
          <a:lstStyle/>
          <a:p>
            <a:pPr algn="ctr"/>
            <a:r>
              <a:rPr lang="en-US" sz="1800" b="0" strike="noStrike" spc="-1">
                <a:latin typeface="Arial"/>
              </a:rPr>
              <a:t>Resultaat 2.2</a:t>
            </a:r>
          </a:p>
        </p:txBody>
      </p:sp>
      <p:sp>
        <p:nvSpPr>
          <p:cNvPr id="283" name="Line 29"/>
          <p:cNvSpPr/>
          <p:nvPr/>
        </p:nvSpPr>
        <p:spPr>
          <a:xfrm>
            <a:off x="8321040" y="5252722"/>
            <a:ext cx="0" cy="100584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84" name="Line 30"/>
          <p:cNvSpPr/>
          <p:nvPr/>
        </p:nvSpPr>
        <p:spPr>
          <a:xfrm>
            <a:off x="8321040" y="570992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85" name="Line 31"/>
          <p:cNvSpPr/>
          <p:nvPr/>
        </p:nvSpPr>
        <p:spPr>
          <a:xfrm>
            <a:off x="8321040" y="6258562"/>
            <a:ext cx="274320" cy="0"/>
          </a:xfrm>
          <a:prstGeom prst="line">
            <a:avLst/>
          </a:prstGeom>
          <a:ln>
            <a:solidFill>
              <a:srgbClr val="000000"/>
            </a:solidFill>
          </a:ln>
        </p:spPr>
        <p:style>
          <a:lnRef idx="0">
            <a:scrgbClr r="0" g="0" b="0"/>
          </a:lnRef>
          <a:fillRef idx="0">
            <a:scrgbClr r="0" g="0" b="0"/>
          </a:fillRef>
          <a:effectRef idx="0">
            <a:scrgbClr r="0" g="0" b="0"/>
          </a:effectRef>
          <a:fontRef idx="minor"/>
        </p:style>
      </p:sp>
      <p:sp>
        <p:nvSpPr>
          <p:cNvPr id="286" name="Line 32"/>
          <p:cNvSpPr/>
          <p:nvPr/>
        </p:nvSpPr>
        <p:spPr>
          <a:xfrm>
            <a:off x="6492240" y="1798560"/>
            <a:ext cx="0" cy="5008642"/>
          </a:xfrm>
          <a:prstGeom prst="line">
            <a:avLst/>
          </a:prstGeom>
          <a:ln w="38160">
            <a:solidFill>
              <a:srgbClr val="666666"/>
            </a:solidFill>
            <a:prstDash val="sysDot"/>
            <a:round/>
          </a:ln>
        </p:spPr>
        <p:style>
          <a:lnRef idx="0">
            <a:scrgbClr r="0" g="0" b="0"/>
          </a:lnRef>
          <a:fillRef idx="0">
            <a:scrgbClr r="0" g="0" b="0"/>
          </a:fillRef>
          <a:effectRef idx="0">
            <a:scrgbClr r="0" g="0" b="0"/>
          </a:effectRef>
          <a:fontRef idx="minor"/>
        </p:style>
      </p:sp>
      <p:sp>
        <p:nvSpPr>
          <p:cNvPr id="287" name="TextShape 33"/>
          <p:cNvSpPr txBox="1"/>
          <p:nvPr/>
        </p:nvSpPr>
        <p:spPr>
          <a:xfrm>
            <a:off x="6674669" y="1639783"/>
            <a:ext cx="2926080" cy="367878"/>
          </a:xfrm>
          <a:prstGeom prst="rect">
            <a:avLst/>
          </a:prstGeom>
          <a:noFill/>
          <a:ln>
            <a:noFill/>
          </a:ln>
        </p:spPr>
        <p:txBody>
          <a:bodyPr wrap="square" lIns="90000" tIns="45000" rIns="90000" bIns="45000">
            <a:spAutoFit/>
          </a:bodyPr>
          <a:lstStyle/>
          <a:p>
            <a:r>
              <a:rPr lang="en-US" sz="1800" b="0" i="1" strike="noStrike" spc="-1" dirty="0" err="1">
                <a:latin typeface="Arial"/>
              </a:rPr>
              <a:t>Selectielijst</a:t>
            </a:r>
            <a:r>
              <a:rPr lang="en-US" sz="1800" i="1" spc="-1" dirty="0">
                <a:latin typeface="Arial"/>
              </a:rPr>
              <a:t> </a:t>
            </a:r>
            <a:r>
              <a:rPr lang="en-US" sz="1800" b="0" i="1" strike="noStrike" spc="-1" dirty="0">
                <a:latin typeface="Arial"/>
              </a:rPr>
              <a:t>API</a:t>
            </a:r>
          </a:p>
        </p:txBody>
      </p:sp>
      <p:sp>
        <p:nvSpPr>
          <p:cNvPr id="288" name="Line 34"/>
          <p:cNvSpPr/>
          <p:nvPr/>
        </p:nvSpPr>
        <p:spPr>
          <a:xfrm flipV="1">
            <a:off x="4572000" y="2692402"/>
            <a:ext cx="3383280" cy="548640"/>
          </a:xfrm>
          <a:prstGeom prst="line">
            <a:avLst/>
          </a:prstGeom>
          <a:ln w="12600">
            <a:solidFill>
              <a:srgbClr val="81D41A"/>
            </a:solidFill>
            <a:round/>
            <a:tailEnd type="triangle" w="med" len="med"/>
          </a:ln>
        </p:spPr>
        <p:style>
          <a:lnRef idx="0">
            <a:scrgbClr r="0" g="0" b="0"/>
          </a:lnRef>
          <a:fillRef idx="0">
            <a:scrgbClr r="0" g="0" b="0"/>
          </a:fillRef>
          <a:effectRef idx="0">
            <a:scrgbClr r="0" g="0" b="0"/>
          </a:effectRef>
          <a:fontRef idx="minor"/>
        </p:style>
      </p:sp>
      <p:sp>
        <p:nvSpPr>
          <p:cNvPr id="289" name="Line 35"/>
          <p:cNvSpPr/>
          <p:nvPr/>
        </p:nvSpPr>
        <p:spPr>
          <a:xfrm flipV="1">
            <a:off x="5120640" y="3423922"/>
            <a:ext cx="3474720" cy="365760"/>
          </a:xfrm>
          <a:prstGeom prst="line">
            <a:avLst/>
          </a:prstGeom>
          <a:ln>
            <a:solidFill>
              <a:srgbClr val="3465A4"/>
            </a:solidFill>
            <a:tailEnd type="triangle" w="med" len="med"/>
          </a:ln>
        </p:spPr>
        <p:style>
          <a:lnRef idx="0">
            <a:scrgbClr r="0" g="0" b="0"/>
          </a:lnRef>
          <a:fillRef idx="0">
            <a:scrgbClr r="0" g="0" b="0"/>
          </a:fillRef>
          <a:effectRef idx="0">
            <a:scrgbClr r="0" g="0" b="0"/>
          </a:effectRef>
          <a:fontRef idx="minor"/>
        </p:style>
      </p:sp>
      <p:sp>
        <p:nvSpPr>
          <p:cNvPr id="290" name="Line 36"/>
          <p:cNvSpPr/>
          <p:nvPr/>
        </p:nvSpPr>
        <p:spPr>
          <a:xfrm flipV="1">
            <a:off x="5120640" y="3423922"/>
            <a:ext cx="3474720" cy="731520"/>
          </a:xfrm>
          <a:prstGeom prst="line">
            <a:avLst/>
          </a:prstGeom>
          <a:ln>
            <a:solidFill>
              <a:srgbClr val="3465A4"/>
            </a:solidFill>
            <a:tailEnd type="triangle" w="med" len="med"/>
          </a:ln>
        </p:spPr>
        <p:style>
          <a:lnRef idx="0">
            <a:scrgbClr r="0" g="0" b="0"/>
          </a:lnRef>
          <a:fillRef idx="0">
            <a:scrgbClr r="0" g="0" b="0"/>
          </a:fillRef>
          <a:effectRef idx="0">
            <a:scrgbClr r="0" g="0" b="0"/>
          </a:effectRef>
          <a:fontRef idx="minor"/>
        </p:style>
      </p:sp>
      <p:sp>
        <p:nvSpPr>
          <p:cNvPr id="291" name="Line 37"/>
          <p:cNvSpPr/>
          <p:nvPr/>
        </p:nvSpPr>
        <p:spPr>
          <a:xfrm flipV="1">
            <a:off x="5120640" y="3972562"/>
            <a:ext cx="3474720" cy="548640"/>
          </a:xfrm>
          <a:prstGeom prst="line">
            <a:avLst/>
          </a:prstGeom>
          <a:ln>
            <a:solidFill>
              <a:srgbClr val="3465A4"/>
            </a:solidFill>
            <a:tailEnd type="triangle" w="med" len="med"/>
          </a:ln>
        </p:spPr>
        <p:style>
          <a:lnRef idx="0">
            <a:scrgbClr r="0" g="0" b="0"/>
          </a:lnRef>
          <a:fillRef idx="0">
            <a:scrgbClr r="0" g="0" b="0"/>
          </a:fillRef>
          <a:effectRef idx="0">
            <a:scrgbClr r="0" g="0" b="0"/>
          </a:effectRef>
          <a:fontRef idx="minor"/>
        </p:style>
      </p:sp>
      <p:sp>
        <p:nvSpPr>
          <p:cNvPr id="292" name="Line 38"/>
          <p:cNvSpPr/>
          <p:nvPr/>
        </p:nvSpPr>
        <p:spPr>
          <a:xfrm>
            <a:off x="5120640" y="5618482"/>
            <a:ext cx="3474720" cy="91440"/>
          </a:xfrm>
          <a:prstGeom prst="line">
            <a:avLst/>
          </a:prstGeom>
          <a:ln>
            <a:solidFill>
              <a:srgbClr val="3465A4"/>
            </a:solidFill>
            <a:tailEnd type="triangle" w="med" len="med"/>
          </a:ln>
        </p:spPr>
        <p:style>
          <a:lnRef idx="0">
            <a:scrgbClr r="0" g="0" b="0"/>
          </a:lnRef>
          <a:fillRef idx="0">
            <a:scrgbClr r="0" g="0" b="0"/>
          </a:fillRef>
          <a:effectRef idx="0">
            <a:scrgbClr r="0" g="0" b="0"/>
          </a:effectRef>
          <a:fontRef idx="minor"/>
        </p:style>
      </p:sp>
      <p:sp>
        <p:nvSpPr>
          <p:cNvPr id="293" name="Line 39"/>
          <p:cNvSpPr/>
          <p:nvPr/>
        </p:nvSpPr>
        <p:spPr>
          <a:xfrm>
            <a:off x="5120640" y="6075682"/>
            <a:ext cx="3474720" cy="182880"/>
          </a:xfrm>
          <a:prstGeom prst="line">
            <a:avLst/>
          </a:prstGeom>
          <a:ln>
            <a:solidFill>
              <a:srgbClr val="3465A4"/>
            </a:solidFill>
            <a:tailEnd type="triangle" w="med" len="med"/>
          </a:ln>
        </p:spPr>
        <p:style>
          <a:lnRef idx="0">
            <a:scrgbClr r="0" g="0" b="0"/>
          </a:lnRef>
          <a:fillRef idx="0">
            <a:scrgbClr r="0" g="0" b="0"/>
          </a:fillRef>
          <a:effectRef idx="0">
            <a:scrgbClr r="0" g="0" b="0"/>
          </a:effectRef>
          <a:fontRef idx="minor"/>
        </p:style>
      </p:sp>
      <p:sp>
        <p:nvSpPr>
          <p:cNvPr id="294" name="Line 40"/>
          <p:cNvSpPr/>
          <p:nvPr/>
        </p:nvSpPr>
        <p:spPr>
          <a:xfrm flipV="1">
            <a:off x="4572000" y="4978402"/>
            <a:ext cx="3383280" cy="91440"/>
          </a:xfrm>
          <a:prstGeom prst="line">
            <a:avLst/>
          </a:prstGeom>
          <a:ln w="12600">
            <a:solidFill>
              <a:srgbClr val="81D41A"/>
            </a:solidFill>
            <a:round/>
            <a:tailEnd type="triangle" w="med" len="med"/>
          </a:ln>
        </p:spPr>
        <p:style>
          <a:lnRef idx="0">
            <a:scrgbClr r="0" g="0" b="0"/>
          </a:lnRef>
          <a:fillRef idx="0">
            <a:scrgbClr r="0" g="0" b="0"/>
          </a:fillRef>
          <a:effectRef idx="0">
            <a:scrgbClr r="0" g="0" b="0"/>
          </a:effectRef>
          <a:fontRef idx="minor"/>
        </p:style>
      </p:sp>
      <p:sp>
        <p:nvSpPr>
          <p:cNvPr id="295" name="TextShape 41"/>
          <p:cNvSpPr txBox="1"/>
          <p:nvPr/>
        </p:nvSpPr>
        <p:spPr>
          <a:xfrm>
            <a:off x="1934275" y="1639783"/>
            <a:ext cx="2743652" cy="367878"/>
          </a:xfrm>
          <a:prstGeom prst="rect">
            <a:avLst/>
          </a:prstGeom>
          <a:noFill/>
          <a:ln>
            <a:noFill/>
          </a:ln>
        </p:spPr>
        <p:txBody>
          <a:bodyPr wrap="square" lIns="90000" tIns="45000" rIns="90000" bIns="45000">
            <a:spAutoFit/>
          </a:bodyPr>
          <a:lstStyle/>
          <a:p>
            <a:r>
              <a:rPr lang="en-US" sz="1800" i="1" spc="-1" dirty="0">
                <a:latin typeface="Arial"/>
              </a:rPr>
              <a:t>(</a:t>
            </a:r>
            <a:r>
              <a:rPr lang="en-US" sz="1800" i="1" spc="-1" dirty="0" err="1">
                <a:latin typeface="Arial"/>
              </a:rPr>
              <a:t>Zaaktype</a:t>
            </a:r>
            <a:r>
              <a:rPr lang="en-US" sz="1800" i="1" spc="-1" dirty="0">
                <a:latin typeface="Arial"/>
              </a:rPr>
              <a:t>)</a:t>
            </a:r>
            <a:r>
              <a:rPr lang="en-US" sz="1800" i="1" spc="-1" dirty="0" err="1">
                <a:latin typeface="Arial"/>
              </a:rPr>
              <a:t>catalogi</a:t>
            </a:r>
            <a:r>
              <a:rPr lang="en-US" sz="1800" b="0" i="1" strike="noStrike" spc="-1" dirty="0">
                <a:latin typeface="Arial"/>
              </a:rPr>
              <a:t> API</a:t>
            </a: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257"/>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265"/>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271"/>
                                        </p:tgtEl>
                                        <p:attrNameLst>
                                          <p:attrName>style.visibility</p:attrName>
                                        </p:attrNameLst>
                                      </p:cBhvr>
                                      <p:to>
                                        <p:strVal val="visible"/>
                                      </p:to>
                                    </p:set>
                                  </p:childTnLst>
                                </p:cTn>
                              </p:par>
                              <p:par>
                                <p:cTn id="11" presetID="1" presetClass="entr" fill="hold" nodeType="withEffect">
                                  <p:stCondLst>
                                    <p:cond delay="0"/>
                                  </p:stCondLst>
                                  <p:childTnLst>
                                    <p:set>
                                      <p:cBhvr>
                                        <p:cTn id="12" dur="1" fill="hold">
                                          <p:stCondLst>
                                            <p:cond delay="0"/>
                                          </p:stCondLst>
                                        </p:cTn>
                                        <p:tgtEl>
                                          <p:spTgt spid="272"/>
                                        </p:tgtEl>
                                        <p:attrNameLst>
                                          <p:attrName>style.visibility</p:attrName>
                                        </p:attrNameLst>
                                      </p:cBhvr>
                                      <p:to>
                                        <p:strVal val="visible"/>
                                      </p:to>
                                    </p:set>
                                  </p:childTnLst>
                                </p:cTn>
                              </p:par>
                              <p:par>
                                <p:cTn id="13" presetID="1" presetClass="entr" fill="hold" nodeType="withEffect">
                                  <p:stCondLst>
                                    <p:cond delay="0"/>
                                  </p:stCondLst>
                                  <p:childTnLst>
                                    <p:set>
                                      <p:cBhvr>
                                        <p:cTn id="14" dur="1" fill="hold">
                                          <p:stCondLst>
                                            <p:cond delay="0"/>
                                          </p:stCondLst>
                                        </p:cTn>
                                        <p:tgtEl>
                                          <p:spTgt spid="273"/>
                                        </p:tgtEl>
                                        <p:attrNameLst>
                                          <p:attrName>style.visibility</p:attrName>
                                        </p:attrNameLst>
                                      </p:cBhvr>
                                      <p:to>
                                        <p:strVal val="visible"/>
                                      </p:to>
                                    </p:set>
                                  </p:childTnLst>
                                </p:cTn>
                              </p:par>
                              <p:par>
                                <p:cTn id="15" presetID="1" presetClass="entr" fill="hold" nodeType="withEffect">
                                  <p:stCondLst>
                                    <p:cond delay="0"/>
                                  </p:stCondLst>
                                  <p:childTnLst>
                                    <p:set>
                                      <p:cBhvr>
                                        <p:cTn id="16" dur="1" fill="hold">
                                          <p:stCondLst>
                                            <p:cond delay="0"/>
                                          </p:stCondLst>
                                        </p:cTn>
                                        <p:tgtEl>
                                          <p:spTgt spid="259"/>
                                        </p:tgtEl>
                                        <p:attrNameLst>
                                          <p:attrName>style.visibility</p:attrName>
                                        </p:attrNameLst>
                                      </p:cBhvr>
                                      <p:to>
                                        <p:strVal val="visible"/>
                                      </p:to>
                                    </p:set>
                                  </p:childTnLst>
                                </p:cTn>
                              </p:par>
                              <p:par>
                                <p:cTn id="17" presetID="1" presetClass="entr" fill="hold" nodeType="withEffect">
                                  <p:stCondLst>
                                    <p:cond delay="0"/>
                                  </p:stCondLst>
                                  <p:childTnLst>
                                    <p:set>
                                      <p:cBhvr>
                                        <p:cTn id="18" dur="1" fill="hold">
                                          <p:stCondLst>
                                            <p:cond delay="0"/>
                                          </p:stCondLst>
                                        </p:cTn>
                                        <p:tgtEl>
                                          <p:spTgt spid="260"/>
                                        </p:tgtEl>
                                        <p:attrNameLst>
                                          <p:attrName>style.visibility</p:attrName>
                                        </p:attrNameLst>
                                      </p:cBhvr>
                                      <p:to>
                                        <p:strVal val="visible"/>
                                      </p:to>
                                    </p:set>
                                  </p:childTnLst>
                                </p:cTn>
                              </p:par>
                              <p:par>
                                <p:cTn id="19" presetID="1" presetClass="entr" fill="hold" nodeType="withEffect">
                                  <p:stCondLst>
                                    <p:cond delay="0"/>
                                  </p:stCondLst>
                                  <p:childTnLst>
                                    <p:set>
                                      <p:cBhvr>
                                        <p:cTn id="20" dur="1" fill="hold">
                                          <p:stCondLst>
                                            <p:cond delay="0"/>
                                          </p:stCondLst>
                                        </p:cTn>
                                        <p:tgtEl>
                                          <p:spTgt spid="266"/>
                                        </p:tgtEl>
                                        <p:attrNameLst>
                                          <p:attrName>style.visibility</p:attrName>
                                        </p:attrNameLst>
                                      </p:cBhvr>
                                      <p:to>
                                        <p:strVal val="visible"/>
                                      </p:to>
                                    </p:set>
                                  </p:childTnLst>
                                </p:cTn>
                              </p:par>
                              <p:par>
                                <p:cTn id="21" presetID="1" presetClass="entr" fill="hold" nodeType="withEffect">
                                  <p:stCondLst>
                                    <p:cond delay="0"/>
                                  </p:stCondLst>
                                  <p:childTnLst>
                                    <p:set>
                                      <p:cBhvr>
                                        <p:cTn id="22" dur="1" fill="hold">
                                          <p:stCondLst>
                                            <p:cond delay="0"/>
                                          </p:stCondLst>
                                        </p:cTn>
                                        <p:tgtEl>
                                          <p:spTgt spid="267"/>
                                        </p:tgtEl>
                                        <p:attrNameLst>
                                          <p:attrName>style.visibility</p:attrName>
                                        </p:attrNameLst>
                                      </p:cBhvr>
                                      <p:to>
                                        <p:strVal val="visible"/>
                                      </p:to>
                                    </p:set>
                                  </p:childTnLst>
                                </p:cTn>
                              </p:par>
                              <p:par>
                                <p:cTn id="23" presetID="1" presetClass="entr" fill="hold" nodeType="withEffect">
                                  <p:stCondLst>
                                    <p:cond delay="0"/>
                                  </p:stCondLst>
                                  <p:childTnLst>
                                    <p:set>
                                      <p:cBhvr>
                                        <p:cTn id="24" dur="1" fill="hold">
                                          <p:stCondLst>
                                            <p:cond delay="0"/>
                                          </p:stCondLst>
                                        </p:cTn>
                                        <p:tgtEl>
                                          <p:spTgt spid="268"/>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269"/>
                                        </p:tgtEl>
                                        <p:attrNameLst>
                                          <p:attrName>style.visibility</p:attrName>
                                        </p:attrNameLst>
                                      </p:cBhvr>
                                      <p:to>
                                        <p:strVal val="visible"/>
                                      </p:to>
                                    </p:set>
                                  </p:childTnLst>
                                </p:cTn>
                              </p:par>
                              <p:par>
                                <p:cTn id="27" presetID="1" presetClass="entr" fill="hold" nodeType="withEffect">
                                  <p:stCondLst>
                                    <p:cond delay="0"/>
                                  </p:stCondLst>
                                  <p:childTnLst>
                                    <p:set>
                                      <p:cBhvr>
                                        <p:cTn id="28" dur="1" fill="hold">
                                          <p:stCondLst>
                                            <p:cond delay="0"/>
                                          </p:stCondLst>
                                        </p:cTn>
                                        <p:tgtEl>
                                          <p:spTgt spid="2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fill="hold" nodeType="clickEffect">
                                  <p:stCondLst>
                                    <p:cond delay="0"/>
                                  </p:stCondLst>
                                  <p:childTnLst>
                                    <p:set>
                                      <p:cBhvr>
                                        <p:cTn id="32" dur="1" fill="hold">
                                          <p:stCondLst>
                                            <p:cond delay="0"/>
                                          </p:stCondLst>
                                        </p:cTn>
                                        <p:tgtEl>
                                          <p:spTgt spid="274"/>
                                        </p:tgtEl>
                                        <p:attrNameLst>
                                          <p:attrName>style.visibility</p:attrName>
                                        </p:attrNameLst>
                                      </p:cBhvr>
                                      <p:to>
                                        <p:strVal val="visible"/>
                                      </p:to>
                                    </p:set>
                                  </p:childTnLst>
                                </p:cTn>
                              </p:par>
                              <p:par>
                                <p:cTn id="33" presetID="1" presetClass="entr" fill="hold" nodeType="withEffect">
                                  <p:stCondLst>
                                    <p:cond delay="0"/>
                                  </p:stCondLst>
                                  <p:childTnLst>
                                    <p:set>
                                      <p:cBhvr>
                                        <p:cTn id="34" dur="1" fill="hold">
                                          <p:stCondLst>
                                            <p:cond delay="0"/>
                                          </p:stCondLst>
                                        </p:cTn>
                                        <p:tgtEl>
                                          <p:spTgt spid="275"/>
                                        </p:tgtEl>
                                        <p:attrNameLst>
                                          <p:attrName>style.visibility</p:attrName>
                                        </p:attrNameLst>
                                      </p:cBhvr>
                                      <p:to>
                                        <p:strVal val="visible"/>
                                      </p:to>
                                    </p:set>
                                  </p:childTnLst>
                                </p:cTn>
                              </p:par>
                              <p:par>
                                <p:cTn id="35" presetID="1" presetClass="entr" fill="hold" nodeType="withEffect">
                                  <p:stCondLst>
                                    <p:cond delay="0"/>
                                  </p:stCondLst>
                                  <p:childTnLst>
                                    <p:set>
                                      <p:cBhvr>
                                        <p:cTn id="36" dur="1" fill="hold">
                                          <p:stCondLst>
                                            <p:cond delay="0"/>
                                          </p:stCondLst>
                                        </p:cTn>
                                        <p:tgtEl>
                                          <p:spTgt spid="276"/>
                                        </p:tgtEl>
                                        <p:attrNameLst>
                                          <p:attrName>style.visibility</p:attrName>
                                        </p:attrNameLst>
                                      </p:cBhvr>
                                      <p:to>
                                        <p:strVal val="visible"/>
                                      </p:to>
                                    </p:set>
                                  </p:childTnLst>
                                </p:cTn>
                              </p:par>
                              <p:par>
                                <p:cTn id="37" presetID="1" presetClass="entr" fill="hold" nodeType="withEffect">
                                  <p:stCondLst>
                                    <p:cond delay="0"/>
                                  </p:stCondLst>
                                  <p:childTnLst>
                                    <p:set>
                                      <p:cBhvr>
                                        <p:cTn id="38" dur="1" fill="hold">
                                          <p:stCondLst>
                                            <p:cond delay="0"/>
                                          </p:stCondLst>
                                        </p:cTn>
                                        <p:tgtEl>
                                          <p:spTgt spid="277"/>
                                        </p:tgtEl>
                                        <p:attrNameLst>
                                          <p:attrName>style.visibility</p:attrName>
                                        </p:attrNameLst>
                                      </p:cBhvr>
                                      <p:to>
                                        <p:strVal val="visible"/>
                                      </p:to>
                                    </p:set>
                                  </p:childTnLst>
                                </p:cTn>
                              </p:par>
                              <p:par>
                                <p:cTn id="39" presetID="1" presetClass="entr" fill="hold" nodeType="withEffect">
                                  <p:stCondLst>
                                    <p:cond delay="0"/>
                                  </p:stCondLst>
                                  <p:childTnLst>
                                    <p:set>
                                      <p:cBhvr>
                                        <p:cTn id="40" dur="1" fill="hold">
                                          <p:stCondLst>
                                            <p:cond delay="0"/>
                                          </p:stCondLst>
                                        </p:cTn>
                                        <p:tgtEl>
                                          <p:spTgt spid="278"/>
                                        </p:tgtEl>
                                        <p:attrNameLst>
                                          <p:attrName>style.visibility</p:attrName>
                                        </p:attrNameLst>
                                      </p:cBhvr>
                                      <p:to>
                                        <p:strVal val="visible"/>
                                      </p:to>
                                    </p:set>
                                  </p:childTnLst>
                                </p:cTn>
                              </p:par>
                              <p:par>
                                <p:cTn id="41" presetID="1" presetClass="entr" fill="hold" nodeType="withEffect">
                                  <p:stCondLst>
                                    <p:cond delay="0"/>
                                  </p:stCondLst>
                                  <p:childTnLst>
                                    <p:set>
                                      <p:cBhvr>
                                        <p:cTn id="42" dur="1" fill="hold">
                                          <p:stCondLst>
                                            <p:cond delay="0"/>
                                          </p:stCondLst>
                                        </p:cTn>
                                        <p:tgtEl>
                                          <p:spTgt spid="279"/>
                                        </p:tgtEl>
                                        <p:attrNameLst>
                                          <p:attrName>style.visibility</p:attrName>
                                        </p:attrNameLst>
                                      </p:cBhvr>
                                      <p:to>
                                        <p:strVal val="visible"/>
                                      </p:to>
                                    </p:set>
                                  </p:childTnLst>
                                </p:cTn>
                              </p:par>
                              <p:par>
                                <p:cTn id="43" presetID="1" presetClass="entr" fill="hold" nodeType="withEffect">
                                  <p:stCondLst>
                                    <p:cond delay="0"/>
                                  </p:stCondLst>
                                  <p:childTnLst>
                                    <p:set>
                                      <p:cBhvr>
                                        <p:cTn id="44" dur="1" fill="hold">
                                          <p:stCondLst>
                                            <p:cond delay="0"/>
                                          </p:stCondLst>
                                        </p:cTn>
                                        <p:tgtEl>
                                          <p:spTgt spid="280"/>
                                        </p:tgtEl>
                                        <p:attrNameLst>
                                          <p:attrName>style.visibility</p:attrName>
                                        </p:attrNameLst>
                                      </p:cBhvr>
                                      <p:to>
                                        <p:strVal val="visible"/>
                                      </p:to>
                                    </p:set>
                                  </p:childTnLst>
                                </p:cTn>
                              </p:par>
                              <p:par>
                                <p:cTn id="45" presetID="1" presetClass="entr" fill="hold" nodeType="withEffect">
                                  <p:stCondLst>
                                    <p:cond delay="0"/>
                                  </p:stCondLst>
                                  <p:childTnLst>
                                    <p:set>
                                      <p:cBhvr>
                                        <p:cTn id="46" dur="1" fill="hold">
                                          <p:stCondLst>
                                            <p:cond delay="0"/>
                                          </p:stCondLst>
                                        </p:cTn>
                                        <p:tgtEl>
                                          <p:spTgt spid="281"/>
                                        </p:tgtEl>
                                        <p:attrNameLst>
                                          <p:attrName>style.visibility</p:attrName>
                                        </p:attrNameLst>
                                      </p:cBhvr>
                                      <p:to>
                                        <p:strVal val="visible"/>
                                      </p:to>
                                    </p:set>
                                  </p:childTnLst>
                                </p:cTn>
                              </p:par>
                              <p:par>
                                <p:cTn id="47" presetID="1" presetClass="entr" fill="hold" nodeType="withEffect">
                                  <p:stCondLst>
                                    <p:cond delay="0"/>
                                  </p:stCondLst>
                                  <p:childTnLst>
                                    <p:set>
                                      <p:cBhvr>
                                        <p:cTn id="48" dur="1" fill="hold">
                                          <p:stCondLst>
                                            <p:cond delay="0"/>
                                          </p:stCondLst>
                                        </p:cTn>
                                        <p:tgtEl>
                                          <p:spTgt spid="282"/>
                                        </p:tgtEl>
                                        <p:attrNameLst>
                                          <p:attrName>style.visibility</p:attrName>
                                        </p:attrNameLst>
                                      </p:cBhvr>
                                      <p:to>
                                        <p:strVal val="visible"/>
                                      </p:to>
                                    </p:set>
                                  </p:childTnLst>
                                </p:cTn>
                              </p:par>
                              <p:par>
                                <p:cTn id="49" presetID="1" presetClass="entr" fill="hold" nodeType="withEffect">
                                  <p:stCondLst>
                                    <p:cond delay="0"/>
                                  </p:stCondLst>
                                  <p:childTnLst>
                                    <p:set>
                                      <p:cBhvr>
                                        <p:cTn id="50" dur="1" fill="hold">
                                          <p:stCondLst>
                                            <p:cond delay="0"/>
                                          </p:stCondLst>
                                        </p:cTn>
                                        <p:tgtEl>
                                          <p:spTgt spid="283"/>
                                        </p:tgtEl>
                                        <p:attrNameLst>
                                          <p:attrName>style.visibility</p:attrName>
                                        </p:attrNameLst>
                                      </p:cBhvr>
                                      <p:to>
                                        <p:strVal val="visible"/>
                                      </p:to>
                                    </p:set>
                                  </p:childTnLst>
                                </p:cTn>
                              </p:par>
                              <p:par>
                                <p:cTn id="51" presetID="1" presetClass="entr" fill="hold" nodeType="withEffect">
                                  <p:stCondLst>
                                    <p:cond delay="0"/>
                                  </p:stCondLst>
                                  <p:childTnLst>
                                    <p:set>
                                      <p:cBhvr>
                                        <p:cTn id="52" dur="1" fill="hold">
                                          <p:stCondLst>
                                            <p:cond delay="0"/>
                                          </p:stCondLst>
                                        </p:cTn>
                                        <p:tgtEl>
                                          <p:spTgt spid="284"/>
                                        </p:tgtEl>
                                        <p:attrNameLst>
                                          <p:attrName>style.visibility</p:attrName>
                                        </p:attrNameLst>
                                      </p:cBhvr>
                                      <p:to>
                                        <p:strVal val="visible"/>
                                      </p:to>
                                    </p:set>
                                  </p:childTnLst>
                                </p:cTn>
                              </p:par>
                              <p:par>
                                <p:cTn id="53" presetID="1" presetClass="entr" fill="hold" nodeType="withEffect">
                                  <p:stCondLst>
                                    <p:cond delay="0"/>
                                  </p:stCondLst>
                                  <p:childTnLst>
                                    <p:set>
                                      <p:cBhvr>
                                        <p:cTn id="54" dur="1" fill="hold">
                                          <p:stCondLst>
                                            <p:cond delay="0"/>
                                          </p:stCondLst>
                                        </p:cTn>
                                        <p:tgtEl>
                                          <p:spTgt spid="285"/>
                                        </p:tgtEl>
                                        <p:attrNameLst>
                                          <p:attrName>style.visibility</p:attrName>
                                        </p:attrNameLst>
                                      </p:cBhvr>
                                      <p:to>
                                        <p:strVal val="visible"/>
                                      </p:to>
                                    </p:set>
                                  </p:childTnLst>
                                </p:cTn>
                              </p:par>
                              <p:par>
                                <p:cTn id="55" presetID="1" presetClass="entr" fill="hold" nodeType="withEffect">
                                  <p:stCondLst>
                                    <p:cond delay="0"/>
                                  </p:stCondLst>
                                  <p:childTnLst>
                                    <p:set>
                                      <p:cBhvr>
                                        <p:cTn id="56" dur="1" fill="hold">
                                          <p:stCondLst>
                                            <p:cond delay="0"/>
                                          </p:stCondLst>
                                        </p:cTn>
                                        <p:tgtEl>
                                          <p:spTgt spid="286"/>
                                        </p:tgtEl>
                                        <p:attrNameLst>
                                          <p:attrName>style.visibility</p:attrName>
                                        </p:attrNameLst>
                                      </p:cBhvr>
                                      <p:to>
                                        <p:strVal val="visible"/>
                                      </p:to>
                                    </p:set>
                                  </p:childTnLst>
                                </p:cTn>
                              </p:par>
                              <p:par>
                                <p:cTn id="57" presetID="1" presetClass="entr" fill="hold" nodeType="withEffect">
                                  <p:stCondLst>
                                    <p:cond delay="0"/>
                                  </p:stCondLst>
                                  <p:childTnLst>
                                    <p:set>
                                      <p:cBhvr>
                                        <p:cTn id="58" dur="1" fill="hold">
                                          <p:stCondLst>
                                            <p:cond delay="0"/>
                                          </p:stCondLst>
                                        </p:cTn>
                                        <p:tgtEl>
                                          <p:spTgt spid="28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fill="hold" nodeType="clickEffect">
                                  <p:stCondLst>
                                    <p:cond delay="0"/>
                                  </p:stCondLst>
                                  <p:childTnLst>
                                    <p:set>
                                      <p:cBhvr>
                                        <p:cTn id="62" dur="1" fill="hold">
                                          <p:stCondLst>
                                            <p:cond delay="0"/>
                                          </p:stCondLst>
                                        </p:cTn>
                                        <p:tgtEl>
                                          <p:spTgt spid="288"/>
                                        </p:tgtEl>
                                        <p:attrNameLst>
                                          <p:attrName>style.visibility</p:attrName>
                                        </p:attrNameLst>
                                      </p:cBhvr>
                                      <p:to>
                                        <p:strVal val="visible"/>
                                      </p:to>
                                    </p:set>
                                  </p:childTnLst>
                                </p:cTn>
                              </p:par>
                              <p:par>
                                <p:cTn id="63" presetID="1" presetClass="entr" fill="hold" nodeType="withEffect">
                                  <p:stCondLst>
                                    <p:cond delay="0"/>
                                  </p:stCondLst>
                                  <p:childTnLst>
                                    <p:set>
                                      <p:cBhvr>
                                        <p:cTn id="64" dur="1" fill="hold">
                                          <p:stCondLst>
                                            <p:cond delay="0"/>
                                          </p:stCondLst>
                                        </p:cTn>
                                        <p:tgtEl>
                                          <p:spTgt spid="29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fill="hold" nodeType="clickEffect">
                                  <p:stCondLst>
                                    <p:cond delay="0"/>
                                  </p:stCondLst>
                                  <p:childTnLst>
                                    <p:set>
                                      <p:cBhvr>
                                        <p:cTn id="68" dur="1" fill="hold">
                                          <p:stCondLst>
                                            <p:cond delay="0"/>
                                          </p:stCondLst>
                                        </p:cTn>
                                        <p:tgtEl>
                                          <p:spTgt spid="289"/>
                                        </p:tgtEl>
                                        <p:attrNameLst>
                                          <p:attrName>style.visibility</p:attrName>
                                        </p:attrNameLst>
                                      </p:cBhvr>
                                      <p:to>
                                        <p:strVal val="visible"/>
                                      </p:to>
                                    </p:set>
                                  </p:childTnLst>
                                </p:cTn>
                              </p:par>
                              <p:par>
                                <p:cTn id="69" presetID="1" presetClass="entr" fill="hold" nodeType="withEffect">
                                  <p:stCondLst>
                                    <p:cond delay="0"/>
                                  </p:stCondLst>
                                  <p:childTnLst>
                                    <p:set>
                                      <p:cBhvr>
                                        <p:cTn id="70" dur="1" fill="hold">
                                          <p:stCondLst>
                                            <p:cond delay="0"/>
                                          </p:stCondLst>
                                        </p:cTn>
                                        <p:tgtEl>
                                          <p:spTgt spid="290"/>
                                        </p:tgtEl>
                                        <p:attrNameLst>
                                          <p:attrName>style.visibility</p:attrName>
                                        </p:attrNameLst>
                                      </p:cBhvr>
                                      <p:to>
                                        <p:strVal val="visible"/>
                                      </p:to>
                                    </p:set>
                                  </p:childTnLst>
                                </p:cTn>
                              </p:par>
                              <p:par>
                                <p:cTn id="71" presetID="1" presetClass="entr" fill="hold" nodeType="withEffect">
                                  <p:stCondLst>
                                    <p:cond delay="0"/>
                                  </p:stCondLst>
                                  <p:childTnLst>
                                    <p:set>
                                      <p:cBhvr>
                                        <p:cTn id="72" dur="1" fill="hold">
                                          <p:stCondLst>
                                            <p:cond delay="0"/>
                                          </p:stCondLst>
                                        </p:cTn>
                                        <p:tgtEl>
                                          <p:spTgt spid="291"/>
                                        </p:tgtEl>
                                        <p:attrNameLst>
                                          <p:attrName>style.visibility</p:attrName>
                                        </p:attrNameLst>
                                      </p:cBhvr>
                                      <p:to>
                                        <p:strVal val="visible"/>
                                      </p:to>
                                    </p:set>
                                  </p:childTnLst>
                                </p:cTn>
                              </p:par>
                              <p:par>
                                <p:cTn id="73" presetID="1" presetClass="entr" fill="hold" nodeType="withEffect">
                                  <p:stCondLst>
                                    <p:cond delay="0"/>
                                  </p:stCondLst>
                                  <p:childTnLst>
                                    <p:set>
                                      <p:cBhvr>
                                        <p:cTn id="74" dur="1" fill="hold">
                                          <p:stCondLst>
                                            <p:cond delay="0"/>
                                          </p:stCondLst>
                                        </p:cTn>
                                        <p:tgtEl>
                                          <p:spTgt spid="292"/>
                                        </p:tgtEl>
                                        <p:attrNameLst>
                                          <p:attrName>style.visibility</p:attrName>
                                        </p:attrNameLst>
                                      </p:cBhvr>
                                      <p:to>
                                        <p:strVal val="visible"/>
                                      </p:to>
                                    </p:set>
                                  </p:childTnLst>
                                </p:cTn>
                              </p:par>
                              <p:par>
                                <p:cTn id="75" presetID="1" presetClass="entr" fill="hold" nodeType="withEffect">
                                  <p:stCondLst>
                                    <p:cond delay="0"/>
                                  </p:stCondLst>
                                  <p:childTnLst>
                                    <p:set>
                                      <p:cBhvr>
                                        <p:cTn id="76" dur="1" fill="hold">
                                          <p:stCondLst>
                                            <p:cond delay="0"/>
                                          </p:stCondLst>
                                        </p:cTn>
                                        <p:tgtEl>
                                          <p:spTgt spid="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NG_Academie">
  <a:themeElements>
    <a:clrScheme name="Aangepast 17">
      <a:dk1>
        <a:srgbClr val="000000"/>
      </a:dk1>
      <a:lt1>
        <a:srgbClr val="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V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NG_Realisatie.potx" id="{F484F4E8-B658-4C50-85C6-BE2C03AA5488}" vid="{7B9B7332-BBE6-418A-ADCE-BAA95B9FDDA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2C64"/>
      </a:dk2>
      <a:lt2>
        <a:srgbClr val="00A9F3"/>
      </a:lt2>
      <a:accent1>
        <a:srgbClr val="8EBAE5"/>
      </a:accent1>
      <a:accent2>
        <a:srgbClr val="3DB7E4"/>
      </a:accent2>
      <a:accent3>
        <a:srgbClr val="002F5F"/>
      </a:accent3>
      <a:accent4>
        <a:srgbClr val="F0AB00"/>
      </a:accent4>
      <a:accent5>
        <a:srgbClr val="00853C"/>
      </a:accent5>
      <a:accent6>
        <a:srgbClr val="C20015"/>
      </a:accent6>
      <a:hlink>
        <a:srgbClr val="999999"/>
      </a:hlink>
      <a:folHlink>
        <a:srgbClr val="CCCCCC"/>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9EDEBC-EB4D-41DB-9146-9C0E0AE92D52}"/>
</file>

<file path=customXml/itemProps2.xml><?xml version="1.0" encoding="utf-8"?>
<ds:datastoreItem xmlns:ds="http://schemas.openxmlformats.org/officeDocument/2006/customXml" ds:itemID="{681A0738-66BE-4AE4-90B3-B9EDAA69B419}"/>
</file>

<file path=docProps/app.xml><?xml version="1.0" encoding="utf-8"?>
<Properties xmlns="http://schemas.openxmlformats.org/officeDocument/2006/extended-properties" xmlns:vt="http://schemas.openxmlformats.org/officeDocument/2006/docPropsVTypes">
  <Template>VNG_Realisatie</Template>
  <TotalTime>105089</TotalTime>
  <Words>1914</Words>
  <Application>Microsoft Office PowerPoint</Application>
  <PresentationFormat>Breedbeeld</PresentationFormat>
  <Paragraphs>271</Paragraphs>
  <Slides>17</Slides>
  <Notes>4</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17</vt:i4>
      </vt:variant>
    </vt:vector>
  </HeadingPairs>
  <TitlesOfParts>
    <vt:vector size="26" baseType="lpstr">
      <vt:lpstr>Arial</vt:lpstr>
      <vt:lpstr>Calibri</vt:lpstr>
      <vt:lpstr>Consolas</vt:lpstr>
      <vt:lpstr>Courier New</vt:lpstr>
      <vt:lpstr>RO Sans</vt:lpstr>
      <vt:lpstr>Symbol</vt:lpstr>
      <vt:lpstr>Wingdings</vt:lpstr>
      <vt:lpstr>VNG_Academie</vt:lpstr>
      <vt:lpstr>Office Theme</vt:lpstr>
      <vt:lpstr>PowerPoint-presentatie</vt:lpstr>
      <vt:lpstr>Projectstartarchitectuur en ‘Ontheffing overbrengen</vt:lpstr>
      <vt:lpstr>Archiveren bij de bron : principes Basisregistraties</vt:lpstr>
      <vt:lpstr>Grip op Informatie 2021, vervolg proeftuinen KIA.pleio.nl  en forum.vng.nl groepen</vt:lpstr>
      <vt:lpstr>Een Voorbeeld: Waarom een Selectielijst API?</vt:lpstr>
      <vt:lpstr>Wat is de Selectielijst API?</vt:lpstr>
      <vt:lpstr>Wat zijn API-standaarden voor zaakgericht werken?</vt:lpstr>
      <vt:lpstr>Wat is Open Zaak?</vt:lpstr>
      <vt:lpstr>PowerPoint-presentatie</vt:lpstr>
      <vt:lpstr>Bewaartermijn bepalen</vt:lpstr>
      <vt:lpstr>Bewaartermijn bepalen</vt:lpstr>
      <vt:lpstr>Bewaartermijn bepalen</vt:lpstr>
      <vt:lpstr>PowerPoint-presentatie</vt:lpstr>
      <vt:lpstr>Handmatig aanpassen van attributen op zaakniveau</vt:lpstr>
      <vt:lpstr>Hoe nu verder: afspraken, standaarden, voorziening?</vt:lpstr>
      <vt:lpstr>Hoe klimaataanpak ons kan inspireren</vt:lpstr>
      <vt:lpstr>Conclusie</vt:lpstr>
    </vt:vector>
  </TitlesOfParts>
  <Company>Vereninging Nederlandse Gemeenten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Wishal Gokoel</dc:creator>
  <cp:keywords/>
  <cp:lastModifiedBy>Andre Plat</cp:lastModifiedBy>
  <cp:revision>544</cp:revision>
  <cp:lastPrinted>2018-11-28T15:41:52Z</cp:lastPrinted>
  <dcterms:created xsi:type="dcterms:W3CDTF">2018-06-01T13:59:48Z</dcterms:created>
  <dcterms:modified xsi:type="dcterms:W3CDTF">2021-01-11T08:31:16Z</dcterms:modified>
</cp:coreProperties>
</file>